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2" r:id="rId4"/>
    <p:sldId id="259" r:id="rId5"/>
    <p:sldId id="260" r:id="rId6"/>
    <p:sldId id="268" r:id="rId7"/>
    <p:sldId id="269" r:id="rId8"/>
    <p:sldId id="267" r:id="rId9"/>
    <p:sldId id="270" r:id="rId10"/>
    <p:sldId id="271" r:id="rId11"/>
    <p:sldId id="262" r:id="rId12"/>
    <p:sldId id="264" r:id="rId13"/>
    <p:sldId id="263" r:id="rId14"/>
    <p:sldId id="266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omic Sans MS" panose="030F0702030302020204" pitchFamily="66" charset="0"/>
      <p:regular r:id="rId21"/>
      <p:bold r:id="rId22"/>
      <p:italic r:id="rId23"/>
      <p:boldItalic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  <p:embeddedFont>
      <p:font typeface="Montserrat SemiBold" panose="000007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ih/o1DU/ZtVCgrEIQukscPZwFz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D4D507-BE17-490E-B0C5-7E53E2246D26}">
  <a:tblStyle styleId="{D1D4D507-BE17-490E-B0C5-7E53E2246D2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7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7bea959ad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g117bea959a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da8b59a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3da8b59a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Slide ini: Isilah Machine learning algorithm (Flow Chart) ini dengan algoritma metode yang Kamu gunakan untuk penyelesaian masalah. (Pahami benar-benar algoritma yang kamu gunakan)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6988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7bea95534_3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17bea95534_3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7bea95534_3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17bea95534_3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7bea95534_3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117bea95534_3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7bea959a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17bea959ad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g117bea959ad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7bea95534_3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" name="Google Shape;75;g117bea95534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7bea95534_3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" name="Google Shape;75;g117bea95534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9821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7bea95534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17bea95534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7bea95534_3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17bea95534_3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Method Used: isilah metode apa yang digunakan untuk solve the problem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Data science workflow: Isilah dengan langkah-langkah analisis yang diambil misalkan: (sesuaikan dengan langkahmu sendiri)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Ask an interesting question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Get the data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Explore the data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Model the data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Communicate and visualize the results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7bea95534_3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17bea95534_3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Method Used: isilah metode apa yang digunakan untuk solve the problem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Data science workflow: Isilah dengan langkah-langkah analisis yang diambil misalkan: (sesuaikan dengan langkahmu sendiri)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Ask an interesting question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Get the data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Explore the data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Model the data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Communicate and visualize the results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5832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da8b59a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3da8b59a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Slide ini: Isilah Machine learning algorithm (Flow Chart) ini dengan algoritma metode yang Kamu gunakan untuk penyelesaian masalah. (Pahami benar-benar algoritma yang kamu gunakan)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60405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da8b59a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3da8b59a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Slide ini: Isilah Machine learning algorithm (Flow Chart) ini dengan algoritma metode yang Kamu gunakan untuk penyelesaian masalah. (Pahami benar-benar algoritma yang kamu gunakan)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0044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da8b59a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3da8b59a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Slide ini: Isilah Machine learning algorithm (Flow Chart) ini dengan algoritma metode yang Kamu gunakan untuk penyelesaian masalah. (Pahami benar-benar algoritma yang kamu gunakan)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99433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7" name="Google Shape;57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" name="Google Shape;60;p3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 slide layout">
  <p:cSld name="Contents slide layou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117bea959ad_0_126"/>
          <p:cNvSpPr txBox="1">
            <a:spLocks noGrp="1"/>
          </p:cNvSpPr>
          <p:nvPr>
            <p:ph type="body" idx="1"/>
          </p:nvPr>
        </p:nvSpPr>
        <p:spPr>
          <a:xfrm>
            <a:off x="242647" y="254632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None/>
              <a:defRPr sz="4100" b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3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" name="Google Shape;44;p3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Google Shape;45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g117bea959ad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0"/>
            <a:ext cx="9144003" cy="514353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g117bea959ad_0_3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</a:t>
            </a:fld>
            <a:endParaRPr sz="110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0" name="Google Shape;70;g117bea959ad_0_3"/>
          <p:cNvSpPr/>
          <p:nvPr/>
        </p:nvSpPr>
        <p:spPr>
          <a:xfrm>
            <a:off x="4922500" y="1768075"/>
            <a:ext cx="4978800" cy="973500"/>
          </a:xfrm>
          <a:prstGeom prst="roundRect">
            <a:avLst>
              <a:gd name="adj" fmla="val 38182"/>
            </a:avLst>
          </a:prstGeom>
          <a:gradFill>
            <a:gsLst>
              <a:gs pos="0">
                <a:srgbClr val="FFD966"/>
              </a:gs>
              <a:gs pos="100000">
                <a:srgbClr val="F1C232"/>
              </a:gs>
            </a:gsLst>
            <a:lin ang="0" scaled="0"/>
          </a:gra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117bea959ad_0_3"/>
          <p:cNvSpPr txBox="1"/>
          <p:nvPr/>
        </p:nvSpPr>
        <p:spPr>
          <a:xfrm>
            <a:off x="5264530" y="2065822"/>
            <a:ext cx="3879469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Montserrat SemiBold"/>
              <a:buNone/>
            </a:pPr>
            <a:r>
              <a:rPr lang="en" sz="2300" b="1" i="0" u="none" strike="noStrike" cap="none" dirty="0">
                <a:solidFill>
                  <a:srgbClr val="07376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Selamat Malam Semua</a:t>
            </a:r>
            <a:endParaRPr sz="2300" b="1" i="0" u="none" strike="noStrike" cap="none" dirty="0">
              <a:solidFill>
                <a:srgbClr val="07376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72" name="Google Shape;72;g117bea959ad_0_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4073" y="726876"/>
            <a:ext cx="4075576" cy="368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13da8b59a8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13da8b59a80_0_0"/>
          <p:cNvSpPr txBox="1"/>
          <p:nvPr/>
        </p:nvSpPr>
        <p:spPr>
          <a:xfrm>
            <a:off x="3421906" y="21423"/>
            <a:ext cx="5076535" cy="585523"/>
          </a:xfrm>
          <a:prstGeom prst="rect">
            <a:avLst/>
          </a:prstGeom>
          <a:solidFill>
            <a:srgbClr val="692FC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Penjelasan 5</a:t>
            </a:r>
            <a:r>
              <a:rPr lang="en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</a:t>
            </a:r>
            <a:r>
              <a:rPr lang="en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ata teratas pada review Negatif</a:t>
            </a:r>
            <a:endParaRPr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Google Shape;150;g117bea95534_3_54">
            <a:extLst>
              <a:ext uri="{FF2B5EF4-FFF2-40B4-BE49-F238E27FC236}">
                <a16:creationId xmlns:a16="http://schemas.microsoft.com/office/drawing/2014/main" id="{2B8D637B-69AA-46E8-AE33-44D091C1827B}"/>
              </a:ext>
            </a:extLst>
          </p:cNvPr>
          <p:cNvSpPr/>
          <p:nvPr/>
        </p:nvSpPr>
        <p:spPr>
          <a:xfrm>
            <a:off x="1381793" y="1523999"/>
            <a:ext cx="2528120" cy="1796143"/>
          </a:xfrm>
          <a:prstGeom prst="roundRect">
            <a:avLst>
              <a:gd name="adj" fmla="val 2339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200" b="1" i="0" u="none" strike="noStrike" cap="none" dirty="0">
              <a:solidFill>
                <a:srgbClr val="000000"/>
              </a:solidFill>
              <a:latin typeface="Montserrat" panose="00000500000000000000" pitchFamily="2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 dirty="0" err="1">
                <a:latin typeface="Montserrat" panose="00000500000000000000" pitchFamily="2" charset="0"/>
              </a:rPr>
              <a:t>Suka</a:t>
            </a:r>
            <a:r>
              <a:rPr lang="en-US" sz="1100" dirty="0">
                <a:latin typeface="Montserrat" panose="00000500000000000000" pitchFamily="2" charset="0"/>
              </a:rPr>
              <a:t> </a:t>
            </a:r>
            <a:r>
              <a:rPr lang="en-US" sz="1100" dirty="0" err="1">
                <a:latin typeface="Montserrat" panose="00000500000000000000" pitchFamily="2" charset="0"/>
              </a:rPr>
              <a:t>dengan</a:t>
            </a:r>
            <a:r>
              <a:rPr lang="en-US" sz="1100" dirty="0">
                <a:latin typeface="Montserrat" panose="00000500000000000000" pitchFamily="2" charset="0"/>
              </a:rPr>
              <a:t> pancake </a:t>
            </a:r>
            <a:r>
              <a:rPr lang="en-US" sz="1100" dirty="0" err="1">
                <a:latin typeface="Montserrat" panose="00000500000000000000" pitchFamily="2" charset="0"/>
              </a:rPr>
              <a:t>tetapi</a:t>
            </a:r>
            <a:r>
              <a:rPr lang="en-US" sz="1100" dirty="0">
                <a:latin typeface="Montserrat" panose="00000500000000000000" pitchFamily="2" charset="0"/>
              </a:rPr>
              <a:t> </a:t>
            </a:r>
            <a:r>
              <a:rPr lang="en-US" sz="1100" dirty="0" err="1">
                <a:latin typeface="Montserrat" panose="00000500000000000000" pitchFamily="2" charset="0"/>
              </a:rPr>
              <a:t>terlalu</a:t>
            </a:r>
            <a:r>
              <a:rPr lang="en-US" sz="1100" dirty="0">
                <a:latin typeface="Montserrat" panose="00000500000000000000" pitchFamily="2" charset="0"/>
              </a:rPr>
              <a:t> </a:t>
            </a:r>
            <a:r>
              <a:rPr lang="en-US" sz="1100" b="1" dirty="0" err="1">
                <a:latin typeface="Montserrat" panose="00000500000000000000" pitchFamily="2" charset="0"/>
              </a:rPr>
              <a:t>manis</a:t>
            </a:r>
            <a:endParaRPr lang="en-US" sz="1100" b="1" dirty="0">
              <a:latin typeface="Montserrat" panose="00000500000000000000" pitchFamily="2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 dirty="0" err="1">
                <a:latin typeface="Montserrat" panose="00000500000000000000" pitchFamily="2" charset="0"/>
              </a:rPr>
              <a:t>Mereka</a:t>
            </a:r>
            <a:r>
              <a:rPr lang="en-US" sz="1100" dirty="0">
                <a:latin typeface="Montserrat" panose="00000500000000000000" pitchFamily="2" charset="0"/>
              </a:rPr>
              <a:t> </a:t>
            </a:r>
            <a:r>
              <a:rPr lang="en-US" sz="1100" dirty="0" err="1">
                <a:latin typeface="Montserrat" panose="00000500000000000000" pitchFamily="2" charset="0"/>
              </a:rPr>
              <a:t>suka</a:t>
            </a:r>
            <a:r>
              <a:rPr lang="en-US" sz="1100" dirty="0">
                <a:latin typeface="Montserrat" panose="00000500000000000000" pitchFamily="2" charset="0"/>
              </a:rPr>
              <a:t> </a:t>
            </a:r>
            <a:r>
              <a:rPr lang="en-US" sz="1100" dirty="0" err="1">
                <a:latin typeface="Montserrat" panose="00000500000000000000" pitchFamily="2" charset="0"/>
              </a:rPr>
              <a:t>dengan</a:t>
            </a:r>
            <a:r>
              <a:rPr lang="en-US" sz="1100" dirty="0">
                <a:latin typeface="Montserrat" panose="00000500000000000000" pitchFamily="2" charset="0"/>
              </a:rPr>
              <a:t> </a:t>
            </a:r>
            <a:r>
              <a:rPr lang="en-US" sz="1100" dirty="0" err="1">
                <a:latin typeface="Montserrat" panose="00000500000000000000" pitchFamily="2" charset="0"/>
              </a:rPr>
              <a:t>suasana</a:t>
            </a:r>
            <a:r>
              <a:rPr lang="en-US" sz="1100" dirty="0">
                <a:latin typeface="Montserrat" panose="00000500000000000000" pitchFamily="2" charset="0"/>
              </a:rPr>
              <a:t> </a:t>
            </a:r>
            <a:r>
              <a:rPr lang="en-US" sz="1100" dirty="0" err="1">
                <a:latin typeface="Montserrat" panose="00000500000000000000" pitchFamily="2" charset="0"/>
              </a:rPr>
              <a:t>restoran</a:t>
            </a:r>
            <a:r>
              <a:rPr lang="en-US" sz="1100" dirty="0">
                <a:latin typeface="Montserrat" panose="00000500000000000000" pitchFamily="2" charset="0"/>
              </a:rPr>
              <a:t> </a:t>
            </a:r>
            <a:r>
              <a:rPr lang="en-US" sz="1100" dirty="0" err="1">
                <a:latin typeface="Montserrat" panose="00000500000000000000" pitchFamily="2" charset="0"/>
              </a:rPr>
              <a:t>tetapi</a:t>
            </a:r>
            <a:r>
              <a:rPr lang="en-US" sz="1100" dirty="0">
                <a:latin typeface="Montserrat" panose="00000500000000000000" pitchFamily="2" charset="0"/>
              </a:rPr>
              <a:t> </a:t>
            </a:r>
            <a:r>
              <a:rPr lang="en-US" sz="1100" dirty="0" err="1">
                <a:latin typeface="Montserrat" panose="00000500000000000000" pitchFamily="2" charset="0"/>
              </a:rPr>
              <a:t>ada</a:t>
            </a:r>
            <a:r>
              <a:rPr lang="en-US" sz="1100" dirty="0">
                <a:latin typeface="Montserrat" panose="00000500000000000000" pitchFamily="2" charset="0"/>
              </a:rPr>
              <a:t> </a:t>
            </a:r>
            <a:r>
              <a:rPr lang="en-US" sz="1100" dirty="0" err="1">
                <a:latin typeface="Montserrat" panose="00000500000000000000" pitchFamily="2" charset="0"/>
              </a:rPr>
              <a:t>saja</a:t>
            </a:r>
            <a:r>
              <a:rPr lang="en-US" sz="1100" dirty="0">
                <a:latin typeface="Montserrat" panose="00000500000000000000" pitchFamily="2" charset="0"/>
              </a:rPr>
              <a:t> yang </a:t>
            </a:r>
            <a:r>
              <a:rPr lang="en-US" sz="1100" b="1" dirty="0" err="1">
                <a:latin typeface="Montserrat" panose="00000500000000000000" pitchFamily="2" charset="0"/>
              </a:rPr>
              <a:t>mengecewakan</a:t>
            </a:r>
            <a:endParaRPr lang="en-US" sz="1100" b="1" dirty="0">
              <a:latin typeface="Montserrat" panose="00000500000000000000" pitchFamily="2" charset="0"/>
            </a:endParaRPr>
          </a:p>
        </p:txBody>
      </p:sp>
      <p:sp>
        <p:nvSpPr>
          <p:cNvPr id="11" name="Google Shape;150;g117bea95534_3_54">
            <a:extLst>
              <a:ext uri="{FF2B5EF4-FFF2-40B4-BE49-F238E27FC236}">
                <a16:creationId xmlns:a16="http://schemas.microsoft.com/office/drawing/2014/main" id="{86DD564F-75BD-4001-8E4A-FDDF8FB4B9C2}"/>
              </a:ext>
            </a:extLst>
          </p:cNvPr>
          <p:cNvSpPr/>
          <p:nvPr/>
        </p:nvSpPr>
        <p:spPr>
          <a:xfrm>
            <a:off x="5039623" y="1352928"/>
            <a:ext cx="2786856" cy="2437643"/>
          </a:xfrm>
          <a:prstGeom prst="roundRect">
            <a:avLst>
              <a:gd name="adj" fmla="val 233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200" b="1" i="0" u="none" strike="noStrike" cap="none" dirty="0">
              <a:solidFill>
                <a:srgbClr val="000000"/>
              </a:solidFill>
              <a:latin typeface="Montserrat" panose="00000500000000000000" pitchFamily="2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 dirty="0">
                <a:latin typeface="Montserrat" panose="00000500000000000000" pitchFamily="2" charset="0"/>
              </a:rPr>
              <a:t>Banyak yang </a:t>
            </a:r>
            <a:r>
              <a:rPr lang="en-US" sz="1100" dirty="0" err="1">
                <a:latin typeface="Montserrat" panose="00000500000000000000" pitchFamily="2" charset="0"/>
              </a:rPr>
              <a:t>kembali</a:t>
            </a:r>
            <a:r>
              <a:rPr lang="en-US" sz="1100" dirty="0">
                <a:latin typeface="Montserrat" panose="00000500000000000000" pitchFamily="2" charset="0"/>
              </a:rPr>
              <a:t> </a:t>
            </a:r>
            <a:r>
              <a:rPr lang="en-US" sz="1100" dirty="0" err="1">
                <a:latin typeface="Montserrat" panose="00000500000000000000" pitchFamily="2" charset="0"/>
              </a:rPr>
              <a:t>untuk</a:t>
            </a:r>
            <a:r>
              <a:rPr lang="en-US" sz="1100" dirty="0">
                <a:latin typeface="Montserrat" panose="00000500000000000000" pitchFamily="2" charset="0"/>
              </a:rPr>
              <a:t> </a:t>
            </a:r>
            <a:r>
              <a:rPr lang="en-US" sz="1100" dirty="0" err="1">
                <a:latin typeface="Montserrat" panose="00000500000000000000" pitchFamily="2" charset="0"/>
              </a:rPr>
              <a:t>mencoba</a:t>
            </a:r>
            <a:r>
              <a:rPr lang="en-US" sz="1100" dirty="0">
                <a:latin typeface="Montserrat" panose="00000500000000000000" pitchFamily="2" charset="0"/>
              </a:rPr>
              <a:t> </a:t>
            </a:r>
            <a:r>
              <a:rPr lang="en-US" sz="1100" dirty="0" err="1">
                <a:latin typeface="Montserrat" panose="00000500000000000000" pitchFamily="2" charset="0"/>
              </a:rPr>
              <a:t>tempat</a:t>
            </a:r>
            <a:r>
              <a:rPr lang="en-US" sz="1100" dirty="0">
                <a:latin typeface="Montserrat" panose="00000500000000000000" pitchFamily="2" charset="0"/>
              </a:rPr>
              <a:t> </a:t>
            </a:r>
            <a:r>
              <a:rPr lang="en-US" sz="1100" dirty="0" err="1">
                <a:latin typeface="Montserrat" panose="00000500000000000000" pitchFamily="2" charset="0"/>
              </a:rPr>
              <a:t>barunya</a:t>
            </a:r>
            <a:r>
              <a:rPr lang="en-US" sz="1100" dirty="0">
                <a:latin typeface="Montserrat" panose="00000500000000000000" pitchFamily="2" charset="0"/>
              </a:rPr>
              <a:t> </a:t>
            </a:r>
            <a:r>
              <a:rPr lang="en-US" sz="1100" dirty="0" err="1">
                <a:latin typeface="Montserrat" panose="00000500000000000000" pitchFamily="2" charset="0"/>
              </a:rPr>
              <a:t>tetapi</a:t>
            </a:r>
            <a:r>
              <a:rPr lang="en-US" sz="1100" dirty="0">
                <a:latin typeface="Montserrat" panose="00000500000000000000" pitchFamily="2" charset="0"/>
              </a:rPr>
              <a:t> </a:t>
            </a:r>
            <a:r>
              <a:rPr lang="en-US" sz="1100" dirty="0" err="1">
                <a:latin typeface="Montserrat" panose="00000500000000000000" pitchFamily="2" charset="0"/>
              </a:rPr>
              <a:t>tetap</a:t>
            </a:r>
            <a:r>
              <a:rPr lang="en-US" sz="1100" dirty="0">
                <a:latin typeface="Montserrat" panose="00000500000000000000" pitchFamily="2" charset="0"/>
              </a:rPr>
              <a:t> </a:t>
            </a:r>
            <a:r>
              <a:rPr lang="en-US" sz="1100" dirty="0" err="1">
                <a:latin typeface="Montserrat" panose="00000500000000000000" pitchFamily="2" charset="0"/>
              </a:rPr>
              <a:t>saja</a:t>
            </a:r>
            <a:r>
              <a:rPr lang="en-US" sz="1100" dirty="0">
                <a:latin typeface="Montserrat" panose="00000500000000000000" pitchFamily="2" charset="0"/>
              </a:rPr>
              <a:t> </a:t>
            </a:r>
            <a:r>
              <a:rPr lang="en-US" sz="1100" b="1" dirty="0" err="1">
                <a:latin typeface="Montserrat" panose="00000500000000000000" pitchFamily="2" charset="0"/>
              </a:rPr>
              <a:t>tidak</a:t>
            </a:r>
            <a:r>
              <a:rPr lang="en-US" sz="1100" b="1" dirty="0">
                <a:latin typeface="Montserrat" panose="00000500000000000000" pitchFamily="2" charset="0"/>
              </a:rPr>
              <a:t> </a:t>
            </a:r>
            <a:r>
              <a:rPr lang="en-US" sz="1100" b="1" dirty="0" err="1">
                <a:latin typeface="Montserrat" panose="00000500000000000000" pitchFamily="2" charset="0"/>
              </a:rPr>
              <a:t>menarik</a:t>
            </a:r>
            <a:endParaRPr lang="en-US" sz="1100" b="1" dirty="0">
              <a:latin typeface="Montserrat" panose="00000500000000000000" pitchFamily="2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 dirty="0" err="1">
                <a:latin typeface="Montserrat" panose="00000500000000000000" pitchFamily="2" charset="0"/>
              </a:rPr>
              <a:t>Tidak</a:t>
            </a:r>
            <a:r>
              <a:rPr lang="en-US" sz="1100" dirty="0">
                <a:latin typeface="Montserrat" panose="00000500000000000000" pitchFamily="2" charset="0"/>
              </a:rPr>
              <a:t> </a:t>
            </a:r>
            <a:r>
              <a:rPr lang="en-US" sz="1100" dirty="0" err="1">
                <a:latin typeface="Montserrat" panose="00000500000000000000" pitchFamily="2" charset="0"/>
              </a:rPr>
              <a:t>ingin</a:t>
            </a:r>
            <a:r>
              <a:rPr lang="en-US" sz="1100" dirty="0">
                <a:latin typeface="Montserrat" panose="00000500000000000000" pitchFamily="2" charset="0"/>
              </a:rPr>
              <a:t> </a:t>
            </a:r>
            <a:r>
              <a:rPr lang="en-US" sz="1100" b="1" dirty="0" err="1">
                <a:latin typeface="Montserrat" panose="00000500000000000000" pitchFamily="2" charset="0"/>
              </a:rPr>
              <a:t>kembal</a:t>
            </a:r>
            <a:r>
              <a:rPr lang="en-US" sz="1100" dirty="0" err="1">
                <a:latin typeface="Montserrat" panose="00000500000000000000" pitchFamily="2" charset="0"/>
              </a:rPr>
              <a:t>i</a:t>
            </a:r>
            <a:r>
              <a:rPr lang="en-US" sz="1100" dirty="0">
                <a:latin typeface="Montserrat" panose="00000500000000000000" pitchFamily="2" charset="0"/>
              </a:rPr>
              <a:t> </a:t>
            </a:r>
            <a:r>
              <a:rPr lang="en-US" sz="1100" dirty="0" err="1">
                <a:latin typeface="Montserrat" panose="00000500000000000000" pitchFamily="2" charset="0"/>
              </a:rPr>
              <a:t>walaupun</a:t>
            </a:r>
            <a:r>
              <a:rPr lang="en-US" sz="1100" dirty="0">
                <a:latin typeface="Montserrat" panose="00000500000000000000" pitchFamily="2" charset="0"/>
              </a:rPr>
              <a:t> </a:t>
            </a:r>
            <a:r>
              <a:rPr lang="en-US" sz="1100" dirty="0" err="1">
                <a:latin typeface="Montserrat" panose="00000500000000000000" pitchFamily="2" charset="0"/>
              </a:rPr>
              <a:t>hanya</a:t>
            </a:r>
            <a:r>
              <a:rPr lang="en-US" sz="1100" dirty="0">
                <a:latin typeface="Montserrat" panose="00000500000000000000" pitchFamily="2" charset="0"/>
              </a:rPr>
              <a:t> </a:t>
            </a:r>
            <a:r>
              <a:rPr lang="en-US" sz="1100" dirty="0" err="1">
                <a:latin typeface="Montserrat" panose="00000500000000000000" pitchFamily="2" charset="0"/>
              </a:rPr>
              <a:t>membeli</a:t>
            </a:r>
            <a:r>
              <a:rPr lang="en-US" sz="1100" dirty="0">
                <a:latin typeface="Montserrat" panose="00000500000000000000" pitchFamily="2" charset="0"/>
              </a:rPr>
              <a:t> </a:t>
            </a:r>
            <a:r>
              <a:rPr lang="en-US" sz="1100" dirty="0" err="1">
                <a:latin typeface="Montserrat" panose="00000500000000000000" pitchFamily="2" charset="0"/>
              </a:rPr>
              <a:t>makanan</a:t>
            </a:r>
            <a:r>
              <a:rPr lang="en-US" sz="1100" dirty="0">
                <a:latin typeface="Montserrat" panose="00000500000000000000" pitchFamily="2" charset="0"/>
              </a:rPr>
              <a:t> </a:t>
            </a:r>
            <a:r>
              <a:rPr lang="en-US" sz="1100" dirty="0" err="1">
                <a:latin typeface="Montserrat" panose="00000500000000000000" pitchFamily="2" charset="0"/>
              </a:rPr>
              <a:t>ringan</a:t>
            </a:r>
            <a:endParaRPr lang="en-US" sz="1100" dirty="0">
              <a:latin typeface="Montserrat" panose="00000500000000000000" pitchFamily="2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 dirty="0" err="1">
                <a:latin typeface="Montserrat" panose="00000500000000000000" pitchFamily="2" charset="0"/>
              </a:rPr>
              <a:t>Tidak</a:t>
            </a:r>
            <a:r>
              <a:rPr lang="en-US" sz="1100" dirty="0">
                <a:latin typeface="Montserrat" panose="00000500000000000000" pitchFamily="2" charset="0"/>
              </a:rPr>
              <a:t> </a:t>
            </a:r>
            <a:r>
              <a:rPr lang="en-US" sz="1100" dirty="0" err="1">
                <a:latin typeface="Montserrat" panose="00000500000000000000" pitchFamily="2" charset="0"/>
              </a:rPr>
              <a:t>inign</a:t>
            </a:r>
            <a:r>
              <a:rPr lang="en-US" sz="1100" dirty="0">
                <a:latin typeface="Montserrat" panose="00000500000000000000" pitchFamily="2" charset="0"/>
              </a:rPr>
              <a:t> </a:t>
            </a:r>
            <a:r>
              <a:rPr lang="en-US" sz="1100" b="1" dirty="0" err="1">
                <a:latin typeface="Montserrat" panose="00000500000000000000" pitchFamily="2" charset="0"/>
              </a:rPr>
              <a:t>kembali</a:t>
            </a:r>
            <a:r>
              <a:rPr lang="en-US" sz="1100" dirty="0">
                <a:latin typeface="Montserrat" panose="00000500000000000000" pitchFamily="2" charset="0"/>
              </a:rPr>
              <a:t> </a:t>
            </a:r>
            <a:r>
              <a:rPr lang="en-US" sz="1100" dirty="0" err="1">
                <a:latin typeface="Montserrat" panose="00000500000000000000" pitchFamily="2" charset="0"/>
              </a:rPr>
              <a:t>walaupun</a:t>
            </a:r>
            <a:r>
              <a:rPr lang="en-US" sz="1100" dirty="0">
                <a:latin typeface="Montserrat" panose="00000500000000000000" pitchFamily="2" charset="0"/>
              </a:rPr>
              <a:t> </a:t>
            </a:r>
            <a:r>
              <a:rPr lang="en-US" sz="1100" dirty="0" err="1">
                <a:latin typeface="Montserrat" panose="00000500000000000000" pitchFamily="2" charset="0"/>
              </a:rPr>
              <a:t>tempatnya</a:t>
            </a:r>
            <a:r>
              <a:rPr lang="en-US" sz="1100" dirty="0">
                <a:latin typeface="Montserrat" panose="00000500000000000000" pitchFamily="2" charset="0"/>
              </a:rPr>
              <a:t> </a:t>
            </a:r>
            <a:r>
              <a:rPr lang="en-US" sz="1100" dirty="0" err="1">
                <a:latin typeface="Montserrat" panose="00000500000000000000" pitchFamily="2" charset="0"/>
              </a:rPr>
              <a:t>sedang</a:t>
            </a:r>
            <a:r>
              <a:rPr lang="en-US" sz="1100" dirty="0">
                <a:latin typeface="Montserrat" panose="00000500000000000000" pitchFamily="2" charset="0"/>
              </a:rPr>
              <a:t> </a:t>
            </a:r>
            <a:r>
              <a:rPr lang="en-US" sz="1100" dirty="0" err="1">
                <a:latin typeface="Montserrat" panose="00000500000000000000" pitchFamily="2" charset="0"/>
              </a:rPr>
              <a:t>kosong</a:t>
            </a:r>
            <a:endParaRPr lang="en-US" sz="1100" dirty="0">
              <a:latin typeface="Montserrat" panose="00000500000000000000" pitchFamily="2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 b="1" dirty="0" err="1">
                <a:latin typeface="Montserrat" panose="00000500000000000000" pitchFamily="2" charset="0"/>
              </a:rPr>
              <a:t>Tidak</a:t>
            </a:r>
            <a:r>
              <a:rPr lang="en-US" sz="1100" b="1" dirty="0">
                <a:latin typeface="Montserrat" panose="00000500000000000000" pitchFamily="2" charset="0"/>
              </a:rPr>
              <a:t> </a:t>
            </a:r>
            <a:r>
              <a:rPr lang="en-US" sz="1100" b="1" dirty="0" err="1">
                <a:latin typeface="Montserrat" panose="00000500000000000000" pitchFamily="2" charset="0"/>
              </a:rPr>
              <a:t>berkesan</a:t>
            </a:r>
            <a:r>
              <a:rPr lang="en-US" sz="1100" b="1" dirty="0">
                <a:latin typeface="Montserrat" panose="00000500000000000000" pitchFamily="2" charset="0"/>
              </a:rPr>
              <a:t> </a:t>
            </a:r>
            <a:r>
              <a:rPr lang="en-US" sz="1100" dirty="0" err="1">
                <a:latin typeface="Montserrat" panose="00000500000000000000" pitchFamily="2" charset="0"/>
              </a:rPr>
              <a:t>walaupun</a:t>
            </a:r>
            <a:r>
              <a:rPr lang="en-US" sz="1100" dirty="0">
                <a:latin typeface="Montserrat" panose="00000500000000000000" pitchFamily="2" charset="0"/>
              </a:rPr>
              <a:t> </a:t>
            </a:r>
            <a:r>
              <a:rPr lang="en-US" sz="1100" dirty="0" err="1">
                <a:latin typeface="Montserrat" panose="00000500000000000000" pitchFamily="2" charset="0"/>
              </a:rPr>
              <a:t>sudah</a:t>
            </a:r>
            <a:r>
              <a:rPr lang="en-US" sz="1100" dirty="0">
                <a:latin typeface="Montserrat" panose="00000500000000000000" pitchFamily="2" charset="0"/>
              </a:rPr>
              <a:t> 2 x dating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  <a:t> </a:t>
            </a:r>
            <a:endParaRPr sz="1100" b="0" i="0" u="none" strike="noStrike" cap="none" dirty="0">
              <a:solidFill>
                <a:srgbClr val="000000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C4B67C-E870-4EA4-85F4-B7CFDF6901EB}"/>
              </a:ext>
            </a:extLst>
          </p:cNvPr>
          <p:cNvSpPr/>
          <p:nvPr/>
        </p:nvSpPr>
        <p:spPr>
          <a:xfrm>
            <a:off x="2096922" y="1415117"/>
            <a:ext cx="845779" cy="37555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Like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26CBDC-08CA-4BB6-973A-34031769E388}"/>
              </a:ext>
            </a:extLst>
          </p:cNvPr>
          <p:cNvSpPr/>
          <p:nvPr/>
        </p:nvSpPr>
        <p:spPr>
          <a:xfrm>
            <a:off x="5960173" y="1148443"/>
            <a:ext cx="845779" cy="37555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1641290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g117bea95534_3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17bea95534_3_41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11</a:t>
            </a:fld>
            <a:endParaRPr sz="110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9" name="Google Shape;129;g117bea95534_3_41"/>
          <p:cNvSpPr txBox="1"/>
          <p:nvPr/>
        </p:nvSpPr>
        <p:spPr>
          <a:xfrm>
            <a:off x="2606775" y="871350"/>
            <a:ext cx="4587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endParaRPr sz="2000" b="1" i="0" u="none" strike="noStrike" cap="non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g117bea95534_3_41"/>
          <p:cNvSpPr txBox="1"/>
          <p:nvPr/>
        </p:nvSpPr>
        <p:spPr>
          <a:xfrm>
            <a:off x="3453639" y="207461"/>
            <a:ext cx="2533504" cy="663889"/>
          </a:xfrm>
          <a:prstGeom prst="rect">
            <a:avLst/>
          </a:prstGeom>
          <a:solidFill>
            <a:srgbClr val="692F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rPr lang="en" sz="23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Kebijakan &amp; Saran</a:t>
            </a:r>
            <a:endParaRPr sz="23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1" name="Google Shape;131;g117bea95534_3_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76294" y="2499746"/>
            <a:ext cx="2128626" cy="218052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Persegi Panjang: Sudut Lengkung 2">
            <a:extLst>
              <a:ext uri="{FF2B5EF4-FFF2-40B4-BE49-F238E27FC236}">
                <a16:creationId xmlns:a16="http://schemas.microsoft.com/office/drawing/2014/main" id="{C7844C2D-F9FD-4535-B1A5-E2668790AF59}"/>
              </a:ext>
            </a:extLst>
          </p:cNvPr>
          <p:cNvSpPr/>
          <p:nvPr/>
        </p:nvSpPr>
        <p:spPr>
          <a:xfrm>
            <a:off x="950361" y="1085057"/>
            <a:ext cx="5650461" cy="421800"/>
          </a:xfrm>
          <a:prstGeom prst="roundRect">
            <a:avLst>
              <a:gd name="adj" fmla="val 50000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914400" marR="0" lvl="2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noProof="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Terapkan</a:t>
            </a:r>
            <a:r>
              <a:rPr lang="en-US" sz="1200" noProof="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 </a:t>
            </a:r>
            <a:r>
              <a:rPr lang="en-US" sz="1200" noProof="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dengan</a:t>
            </a:r>
            <a:r>
              <a:rPr lang="en-US" sz="1200" noProof="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 </a:t>
            </a:r>
            <a:r>
              <a:rPr lang="en-US" sz="1200" noProof="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pelanggan</a:t>
            </a:r>
            <a:r>
              <a:rPr lang="en-US" sz="1200" noProof="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 </a:t>
            </a:r>
            <a:r>
              <a:rPr lang="en-US" sz="1200" noProof="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akan</a:t>
            </a:r>
            <a:r>
              <a:rPr lang="en-US" sz="1200" noProof="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 </a:t>
            </a:r>
            <a:r>
              <a:rPr lang="en-US" sz="1200" noProof="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disambut</a:t>
            </a:r>
            <a:r>
              <a:rPr lang="en-US" sz="1200" noProof="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 </a:t>
            </a:r>
            <a:r>
              <a:rPr lang="en-US" sz="1200" noProof="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saat</a:t>
            </a:r>
            <a:r>
              <a:rPr lang="en-US" sz="1200" noProof="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 </a:t>
            </a:r>
            <a:r>
              <a:rPr lang="en-US" sz="1200" noProof="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mereka</a:t>
            </a:r>
            <a:r>
              <a:rPr lang="en-US" sz="1200" noProof="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 </a:t>
            </a:r>
            <a:r>
              <a:rPr lang="en-US" sz="1200" noProof="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memasuki</a:t>
            </a:r>
            <a:r>
              <a:rPr lang="en-US" sz="1200" noProof="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 </a:t>
            </a:r>
            <a:r>
              <a:rPr lang="en-US" sz="1200" noProof="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restoran</a:t>
            </a:r>
            <a:r>
              <a:rPr lang="en-US" sz="1200" noProof="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 dan </a:t>
            </a:r>
            <a:r>
              <a:rPr lang="en-US" sz="1200" noProof="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menjawab</a:t>
            </a:r>
            <a:r>
              <a:rPr lang="en-US" sz="1200" noProof="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 </a:t>
            </a:r>
            <a:r>
              <a:rPr lang="en-US" sz="1200" noProof="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dengan</a:t>
            </a:r>
            <a:r>
              <a:rPr lang="en-US" sz="1200" noProof="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 </a:t>
            </a:r>
            <a:r>
              <a:rPr lang="en-US" sz="1200" noProof="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penuh</a:t>
            </a:r>
            <a:r>
              <a:rPr lang="en-US" sz="1200" noProof="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 </a:t>
            </a:r>
            <a:r>
              <a:rPr lang="en-US" sz="1200" noProof="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empati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  <a:sym typeface="Barlow Semi Condensed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C151048-C3BB-4C19-B5AA-DC946F3A5C51}"/>
              </a:ext>
            </a:extLst>
          </p:cNvPr>
          <p:cNvSpPr/>
          <p:nvPr/>
        </p:nvSpPr>
        <p:spPr>
          <a:xfrm>
            <a:off x="950363" y="1034767"/>
            <a:ext cx="642256" cy="51336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id-ID" b="1" dirty="0"/>
          </a:p>
        </p:txBody>
      </p:sp>
      <p:sp>
        <p:nvSpPr>
          <p:cNvPr id="11" name="Persegi Panjang: Sudut Lengkung 2">
            <a:extLst>
              <a:ext uri="{FF2B5EF4-FFF2-40B4-BE49-F238E27FC236}">
                <a16:creationId xmlns:a16="http://schemas.microsoft.com/office/drawing/2014/main" id="{C99C6031-475D-405F-B14E-38ECD6AFE3DE}"/>
              </a:ext>
            </a:extLst>
          </p:cNvPr>
          <p:cNvSpPr/>
          <p:nvPr/>
        </p:nvSpPr>
        <p:spPr>
          <a:xfrm>
            <a:off x="962629" y="1589853"/>
            <a:ext cx="5650461" cy="421800"/>
          </a:xfrm>
          <a:prstGeom prst="roundRect">
            <a:avLst>
              <a:gd name="adj" fmla="val 50000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914400" marR="0" lvl="2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Terapkan</a:t>
            </a:r>
            <a:r>
              <a:rPr lang="en-US" sz="120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dengan</a:t>
            </a:r>
            <a:r>
              <a:rPr lang="en-US" sz="120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pelanggan</a:t>
            </a:r>
            <a:r>
              <a:rPr lang="en-US" sz="120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akan</a:t>
            </a:r>
            <a:r>
              <a:rPr lang="en-US" sz="120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dibantu</a:t>
            </a:r>
            <a:r>
              <a:rPr lang="en-US" sz="120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dalam</a:t>
            </a:r>
            <a:r>
              <a:rPr lang="en-US" sz="120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mencari</a:t>
            </a:r>
            <a:r>
              <a:rPr lang="en-US" sz="120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tempat</a:t>
            </a:r>
            <a:r>
              <a:rPr lang="en-US" sz="120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 duduk pada jam </a:t>
            </a:r>
            <a:r>
              <a:rPr lang="en-US" sz="120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sibuk</a:t>
            </a:r>
            <a:r>
              <a:rPr lang="en-US" sz="120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 / jam </a:t>
            </a:r>
            <a:r>
              <a:rPr lang="en-US" sz="120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makan</a:t>
            </a:r>
            <a:r>
              <a:rPr lang="en-US" sz="120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 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  <a:sym typeface="Barlow Semi Condensed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13A677-4179-4895-BDB6-CF4748301E37}"/>
              </a:ext>
            </a:extLst>
          </p:cNvPr>
          <p:cNvSpPr/>
          <p:nvPr/>
        </p:nvSpPr>
        <p:spPr>
          <a:xfrm>
            <a:off x="962629" y="1569283"/>
            <a:ext cx="629985" cy="4609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id-ID" b="1" dirty="0"/>
          </a:p>
        </p:txBody>
      </p:sp>
      <p:sp>
        <p:nvSpPr>
          <p:cNvPr id="12" name="Persegi Panjang: Sudut Lengkung 2">
            <a:extLst>
              <a:ext uri="{FF2B5EF4-FFF2-40B4-BE49-F238E27FC236}">
                <a16:creationId xmlns:a16="http://schemas.microsoft.com/office/drawing/2014/main" id="{C42EDE07-4F1C-4F8A-8427-C02EBEB09FF7}"/>
              </a:ext>
            </a:extLst>
          </p:cNvPr>
          <p:cNvSpPr/>
          <p:nvPr/>
        </p:nvSpPr>
        <p:spPr>
          <a:xfrm>
            <a:off x="950361" y="2140324"/>
            <a:ext cx="5650461" cy="572013"/>
          </a:xfrm>
          <a:prstGeom prst="roundRect">
            <a:avLst>
              <a:gd name="adj" fmla="val 50000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914400" marR="0" lvl="2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noProof="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Terapkan</a:t>
            </a:r>
            <a:r>
              <a:rPr lang="en-US" sz="1200" noProof="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 </a:t>
            </a:r>
            <a:r>
              <a:rPr lang="en-US" sz="1200" noProof="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sebuah</a:t>
            </a:r>
            <a:r>
              <a:rPr lang="en-US" sz="1200" noProof="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 </a:t>
            </a:r>
            <a:r>
              <a:rPr lang="en-US" sz="1200" noProof="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tema</a:t>
            </a:r>
            <a:r>
              <a:rPr lang="en-US" sz="1200" noProof="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 </a:t>
            </a:r>
            <a:r>
              <a:rPr lang="en-US" sz="1200" noProof="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keunikan</a:t>
            </a:r>
            <a:r>
              <a:rPr lang="en-US" sz="1200" noProof="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 </a:t>
            </a:r>
            <a:r>
              <a:rPr lang="en-US" sz="1200" noProof="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restoran</a:t>
            </a:r>
            <a:r>
              <a:rPr lang="en-US" sz="1200" noProof="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 </a:t>
            </a:r>
            <a:r>
              <a:rPr lang="en-US" sz="1200" noProof="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tersendiri</a:t>
            </a:r>
            <a:r>
              <a:rPr lang="en-US" sz="1200" noProof="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 </a:t>
            </a:r>
            <a:r>
              <a:rPr lang="en-US" sz="1200" noProof="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untuk</a:t>
            </a:r>
            <a:r>
              <a:rPr lang="en-US" sz="1200" noProof="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 </a:t>
            </a:r>
            <a:r>
              <a:rPr lang="en-US" sz="1200" noProof="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menarik</a:t>
            </a:r>
            <a:r>
              <a:rPr lang="en-US" sz="1200" noProof="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 </a:t>
            </a:r>
            <a:r>
              <a:rPr lang="en-US" sz="1200" noProof="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daya</a:t>
            </a:r>
            <a:r>
              <a:rPr lang="en-US" sz="1200" noProof="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t</a:t>
            </a:r>
            <a:r>
              <a:rPr lang="en-US" sz="1200" noProof="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arik</a:t>
            </a:r>
            <a:r>
              <a:rPr lang="en-US" sz="1200" noProof="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 customer dan </a:t>
            </a:r>
            <a:r>
              <a:rPr lang="en-US" sz="1200" noProof="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terapkan</a:t>
            </a:r>
            <a:r>
              <a:rPr lang="en-US" sz="1200" noProof="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 </a:t>
            </a:r>
            <a:r>
              <a:rPr lang="en-US" sz="1200" noProof="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promosi</a:t>
            </a:r>
            <a:r>
              <a:rPr lang="en-US" sz="1200" noProof="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 yang </a:t>
            </a:r>
            <a:r>
              <a:rPr lang="en-US" sz="1200" noProof="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menjanjikan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  <a:sym typeface="Barlow Semi Condensed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4075D9-78B5-4FDE-9389-1C23CBF05C91}"/>
              </a:ext>
            </a:extLst>
          </p:cNvPr>
          <p:cNvSpPr/>
          <p:nvPr/>
        </p:nvSpPr>
        <p:spPr>
          <a:xfrm>
            <a:off x="950363" y="2141236"/>
            <a:ext cx="642256" cy="57844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id-ID" b="1" dirty="0"/>
          </a:p>
        </p:txBody>
      </p:sp>
      <p:sp>
        <p:nvSpPr>
          <p:cNvPr id="15" name="Persegi Panjang: Sudut Lengkung 2">
            <a:extLst>
              <a:ext uri="{FF2B5EF4-FFF2-40B4-BE49-F238E27FC236}">
                <a16:creationId xmlns:a16="http://schemas.microsoft.com/office/drawing/2014/main" id="{2EC829ED-ACC4-4E32-8398-064FF02C6394}"/>
              </a:ext>
            </a:extLst>
          </p:cNvPr>
          <p:cNvSpPr/>
          <p:nvPr/>
        </p:nvSpPr>
        <p:spPr>
          <a:xfrm>
            <a:off x="950360" y="2823846"/>
            <a:ext cx="5650461" cy="421800"/>
          </a:xfrm>
          <a:prstGeom prst="roundRect">
            <a:avLst>
              <a:gd name="adj" fmla="val 50000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914400" marR="0" lvl="2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noProof="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Terapkan</a:t>
            </a:r>
            <a:r>
              <a:rPr lang="en-US" sz="1200" noProof="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  </a:t>
            </a:r>
            <a:r>
              <a:rPr lang="en-US" sz="1200" noProof="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standar</a:t>
            </a:r>
            <a:r>
              <a:rPr lang="en-US" sz="1200" noProof="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 yang </a:t>
            </a:r>
            <a:r>
              <a:rPr lang="en-US" sz="1200" noProof="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tinggi</a:t>
            </a:r>
            <a:r>
              <a:rPr lang="en-US" sz="1200" noProof="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 </a:t>
            </a:r>
            <a:r>
              <a:rPr lang="en-US" sz="1200" noProof="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dalam</a:t>
            </a:r>
            <a:r>
              <a:rPr lang="en-US" sz="1200" noProof="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 </a:t>
            </a:r>
            <a:r>
              <a:rPr lang="en-US" sz="1200" noProof="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produksi</a:t>
            </a:r>
            <a:r>
              <a:rPr lang="en-US" sz="1200" noProof="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 </a:t>
            </a:r>
            <a:r>
              <a:rPr lang="en-US" sz="1200" noProof="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makanan</a:t>
            </a:r>
            <a:r>
              <a:rPr lang="en-US" sz="1200" noProof="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 yang </a:t>
            </a:r>
            <a:r>
              <a:rPr lang="en-US" sz="1200" noProof="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disajikan</a:t>
            </a:r>
            <a:r>
              <a:rPr lang="en-US" sz="1200" noProof="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 dan </a:t>
            </a:r>
            <a:r>
              <a:rPr lang="en-US" sz="1200" noProof="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perhatikan</a:t>
            </a:r>
            <a:r>
              <a:rPr lang="en-US" sz="1200" noProof="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 </a:t>
            </a:r>
            <a:r>
              <a:rPr lang="en-US" sz="1200" noProof="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kualitas</a:t>
            </a:r>
            <a:r>
              <a:rPr lang="en-US" sz="1200" noProof="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 </a:t>
            </a:r>
            <a:r>
              <a:rPr lang="en-US" sz="1200" noProof="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bahan</a:t>
            </a:r>
            <a:r>
              <a:rPr lang="en-US" sz="1200" noProof="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 </a:t>
            </a:r>
            <a:r>
              <a:rPr lang="en-US" sz="1200" noProof="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baku</a:t>
            </a:r>
            <a:r>
              <a:rPr lang="en-US" sz="1200" noProof="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 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  <a:sym typeface="Barlow Semi Condensed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19F4A94-A416-42B6-ADD9-E83E9D00ED3F}"/>
              </a:ext>
            </a:extLst>
          </p:cNvPr>
          <p:cNvSpPr/>
          <p:nvPr/>
        </p:nvSpPr>
        <p:spPr>
          <a:xfrm>
            <a:off x="950360" y="2797523"/>
            <a:ext cx="642256" cy="4609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id-ID" b="1" dirty="0"/>
          </a:p>
        </p:txBody>
      </p:sp>
      <p:sp>
        <p:nvSpPr>
          <p:cNvPr id="17" name="Persegi Panjang: Sudut Lengkung 2">
            <a:extLst>
              <a:ext uri="{FF2B5EF4-FFF2-40B4-BE49-F238E27FC236}">
                <a16:creationId xmlns:a16="http://schemas.microsoft.com/office/drawing/2014/main" id="{FE4ED078-583E-4306-8945-3BD6DA5139B6}"/>
              </a:ext>
            </a:extLst>
          </p:cNvPr>
          <p:cNvSpPr/>
          <p:nvPr/>
        </p:nvSpPr>
        <p:spPr>
          <a:xfrm>
            <a:off x="950359" y="3331452"/>
            <a:ext cx="5650461" cy="517119"/>
          </a:xfrm>
          <a:prstGeom prst="roundRect">
            <a:avLst>
              <a:gd name="adj" fmla="val 50000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914400" marR="0" lvl="2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noProof="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Terapkan</a:t>
            </a:r>
            <a:r>
              <a:rPr lang="en-US" sz="1200" noProof="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 </a:t>
            </a:r>
            <a:r>
              <a:rPr lang="en-US" sz="1200" noProof="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buku</a:t>
            </a:r>
            <a:r>
              <a:rPr lang="en-US" sz="1200" noProof="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 </a:t>
            </a:r>
            <a:r>
              <a:rPr lang="en-US" sz="1200" noProof="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rahasia</a:t>
            </a:r>
            <a:r>
              <a:rPr lang="en-US" sz="1200" noProof="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 </a:t>
            </a:r>
            <a:r>
              <a:rPr lang="en-US" sz="1200" noProof="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masak</a:t>
            </a:r>
            <a:r>
              <a:rPr lang="en-US" sz="1200" noProof="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 yang </a:t>
            </a:r>
            <a:r>
              <a:rPr lang="en-US" sz="1200" noProof="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menjadi</a:t>
            </a:r>
            <a:r>
              <a:rPr lang="en-US" sz="1200" noProof="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 </a:t>
            </a:r>
            <a:r>
              <a:rPr lang="en-US" sz="1200" noProof="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pedoman</a:t>
            </a:r>
            <a:r>
              <a:rPr lang="en-US" sz="1200" noProof="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 </a:t>
            </a:r>
            <a:r>
              <a:rPr lang="en-US" sz="1200" noProof="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koki</a:t>
            </a:r>
            <a:r>
              <a:rPr lang="en-US" sz="1200" noProof="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 </a:t>
            </a:r>
            <a:r>
              <a:rPr lang="en-US" sz="1200" noProof="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dalam</a:t>
            </a:r>
            <a:r>
              <a:rPr lang="en-US" sz="1200" noProof="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 </a:t>
            </a:r>
            <a:r>
              <a:rPr lang="en-US" sz="1200" noProof="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memasak</a:t>
            </a:r>
            <a:r>
              <a:rPr lang="en-US" sz="1200" noProof="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 </a:t>
            </a:r>
            <a:r>
              <a:rPr lang="en-US" sz="1200" noProof="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sesuatau,agar</a:t>
            </a:r>
            <a:r>
              <a:rPr lang="en-US" sz="1200" noProof="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 </a:t>
            </a:r>
            <a:r>
              <a:rPr lang="en-US" sz="1200" noProof="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makanan</a:t>
            </a:r>
            <a:r>
              <a:rPr lang="en-US" sz="1200" noProof="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 yang </a:t>
            </a:r>
            <a:r>
              <a:rPr lang="en-US" sz="1200" noProof="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disajikan</a:t>
            </a:r>
            <a:r>
              <a:rPr lang="en-US" sz="1200" noProof="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 </a:t>
            </a:r>
            <a:r>
              <a:rPr lang="en-US" sz="1200" noProof="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terasa</a:t>
            </a:r>
            <a:r>
              <a:rPr lang="en-US" sz="1200" noProof="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 pas dan </a:t>
            </a:r>
            <a:r>
              <a:rPr lang="en-US" sz="1200" noProof="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tidak</a:t>
            </a:r>
            <a:r>
              <a:rPr lang="en-US" sz="1200" noProof="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 </a:t>
            </a:r>
            <a:r>
              <a:rPr lang="en-US" sz="1200" noProof="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hambar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  <a:sym typeface="Barlow Semi Condensed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94EB7FD-7865-4863-BDEC-B4961B9CA5E7}"/>
              </a:ext>
            </a:extLst>
          </p:cNvPr>
          <p:cNvSpPr/>
          <p:nvPr/>
        </p:nvSpPr>
        <p:spPr>
          <a:xfrm>
            <a:off x="950359" y="3333773"/>
            <a:ext cx="642256" cy="5171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id-ID" b="1" dirty="0"/>
          </a:p>
        </p:txBody>
      </p:sp>
      <p:sp>
        <p:nvSpPr>
          <p:cNvPr id="20" name="Persegi Panjang: Sudut Lengkung 2">
            <a:extLst>
              <a:ext uri="{FF2B5EF4-FFF2-40B4-BE49-F238E27FC236}">
                <a16:creationId xmlns:a16="http://schemas.microsoft.com/office/drawing/2014/main" id="{353AA02B-F4F3-4859-B3C2-A01BC23951D9}"/>
              </a:ext>
            </a:extLst>
          </p:cNvPr>
          <p:cNvSpPr/>
          <p:nvPr/>
        </p:nvSpPr>
        <p:spPr>
          <a:xfrm>
            <a:off x="950358" y="3946237"/>
            <a:ext cx="5650461" cy="575840"/>
          </a:xfrm>
          <a:prstGeom prst="roundRect">
            <a:avLst>
              <a:gd name="adj" fmla="val 50000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914400" marR="0" lvl="2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noProof="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Terapkan</a:t>
            </a:r>
            <a:r>
              <a:rPr lang="en-US" sz="1200" noProof="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  SOP </a:t>
            </a:r>
            <a:r>
              <a:rPr lang="en-US" sz="1200" noProof="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pelayanan</a:t>
            </a:r>
            <a:r>
              <a:rPr lang="en-US" sz="1200" noProof="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 dan </a:t>
            </a:r>
            <a:r>
              <a:rPr lang="en-US" sz="1200" noProof="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layanan</a:t>
            </a:r>
            <a:r>
              <a:rPr lang="en-US" sz="1200" noProof="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 yang </a:t>
            </a:r>
            <a:r>
              <a:rPr lang="en-US" sz="1200" noProof="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baik</a:t>
            </a:r>
            <a:r>
              <a:rPr lang="en-US" sz="1200" noProof="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 dan </a:t>
            </a:r>
            <a:r>
              <a:rPr lang="en-US" sz="1200" noProof="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selalu</a:t>
            </a:r>
            <a:r>
              <a:rPr lang="en-US" sz="1200" noProof="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 </a:t>
            </a:r>
            <a:r>
              <a:rPr lang="en-US" sz="1200" noProof="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menjaga</a:t>
            </a:r>
            <a:r>
              <a:rPr lang="en-US" sz="1200" noProof="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 </a:t>
            </a:r>
            <a:r>
              <a:rPr lang="en-US" sz="1200" noProof="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kerbersihan</a:t>
            </a:r>
            <a:r>
              <a:rPr lang="en-US" sz="1200" noProof="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 di </a:t>
            </a:r>
            <a:r>
              <a:rPr lang="en-US" sz="1200" noProof="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tempat</a:t>
            </a:r>
            <a:r>
              <a:rPr lang="en-US" sz="1200" noProof="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 </a:t>
            </a:r>
            <a:r>
              <a:rPr lang="en-US" sz="1200" noProof="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maupun</a:t>
            </a:r>
            <a:r>
              <a:rPr lang="en-US" sz="1200" noProof="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 </a:t>
            </a:r>
            <a:r>
              <a:rPr lang="en-US" sz="1200" noProof="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pelayan</a:t>
            </a:r>
            <a:r>
              <a:rPr lang="en-US" sz="1200" noProof="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 </a:t>
            </a:r>
            <a:r>
              <a:rPr lang="en-US" sz="1200" noProof="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restoran</a:t>
            </a:r>
            <a:r>
              <a:rPr lang="en-US" sz="1200" noProof="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 </a:t>
            </a:r>
            <a:r>
              <a:rPr lang="en-US" sz="1200" noProof="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untuk</a:t>
            </a:r>
            <a:r>
              <a:rPr lang="en-US" sz="1200" noProof="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 </a:t>
            </a:r>
            <a:r>
              <a:rPr lang="en-US" sz="1200" noProof="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tetap</a:t>
            </a:r>
            <a:r>
              <a:rPr lang="en-US" sz="1200" noProof="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 </a:t>
            </a:r>
            <a:r>
              <a:rPr lang="en-US" sz="1200" noProof="0" dirty="0" err="1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bersih</a:t>
            </a:r>
            <a:r>
              <a:rPr lang="en-US" sz="1200" noProof="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  <a:sym typeface="Barlow Semi Condensed"/>
              </a:rPr>
              <a:t> 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  <a:sym typeface="Barlow Semi Condensed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7CE487-59AF-4E33-97E3-6E6C55747431}"/>
              </a:ext>
            </a:extLst>
          </p:cNvPr>
          <p:cNvSpPr/>
          <p:nvPr/>
        </p:nvSpPr>
        <p:spPr>
          <a:xfrm>
            <a:off x="950358" y="3948735"/>
            <a:ext cx="642256" cy="56788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  <a:endParaRPr lang="id-ID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g117bea95534_3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117bea95534_3_54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12</a:t>
            </a:fld>
            <a:endParaRPr sz="110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8" name="Google Shape;148;g117bea95534_3_54"/>
          <p:cNvSpPr txBox="1"/>
          <p:nvPr/>
        </p:nvSpPr>
        <p:spPr>
          <a:xfrm>
            <a:off x="2606775" y="871350"/>
            <a:ext cx="4587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endParaRPr sz="2000" b="1" i="0" u="none" strike="noStrike" cap="non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g117bea95534_3_54"/>
          <p:cNvSpPr txBox="1"/>
          <p:nvPr/>
        </p:nvSpPr>
        <p:spPr>
          <a:xfrm>
            <a:off x="2772750" y="561155"/>
            <a:ext cx="3598500" cy="740100"/>
          </a:xfrm>
          <a:prstGeom prst="rect">
            <a:avLst/>
          </a:prstGeom>
          <a:solidFill>
            <a:srgbClr val="692F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rPr lang="en" sz="20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MODELING &amp; Evaluation</a:t>
            </a:r>
            <a:endParaRPr sz="20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Google Shape;150;g117bea95534_3_54">
            <a:extLst>
              <a:ext uri="{FF2B5EF4-FFF2-40B4-BE49-F238E27FC236}">
                <a16:creationId xmlns:a16="http://schemas.microsoft.com/office/drawing/2014/main" id="{7BE5FF07-DA74-4DCF-BE31-3EDC7D4E05C5}"/>
              </a:ext>
            </a:extLst>
          </p:cNvPr>
          <p:cNvSpPr/>
          <p:nvPr/>
        </p:nvSpPr>
        <p:spPr>
          <a:xfrm>
            <a:off x="473633" y="1924398"/>
            <a:ext cx="2528120" cy="1796143"/>
          </a:xfrm>
          <a:prstGeom prst="roundRect">
            <a:avLst>
              <a:gd name="adj" fmla="val 2339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  <a:sym typeface="Arial"/>
              </a:rPr>
              <a:t>Accuracy : 74 %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F487D1-18F6-4C52-A7D4-E7FCD923BEF0}"/>
              </a:ext>
            </a:extLst>
          </p:cNvPr>
          <p:cNvSpPr/>
          <p:nvPr/>
        </p:nvSpPr>
        <p:spPr>
          <a:xfrm>
            <a:off x="1254074" y="1736620"/>
            <a:ext cx="845779" cy="375556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SVM</a:t>
            </a:r>
          </a:p>
        </p:txBody>
      </p:sp>
      <p:sp>
        <p:nvSpPr>
          <p:cNvPr id="10" name="Google Shape;150;g117bea95534_3_54">
            <a:extLst>
              <a:ext uri="{FF2B5EF4-FFF2-40B4-BE49-F238E27FC236}">
                <a16:creationId xmlns:a16="http://schemas.microsoft.com/office/drawing/2014/main" id="{C9760AC6-D3BD-4777-803F-61F13F971243}"/>
              </a:ext>
            </a:extLst>
          </p:cNvPr>
          <p:cNvSpPr/>
          <p:nvPr/>
        </p:nvSpPr>
        <p:spPr>
          <a:xfrm>
            <a:off x="3232597" y="1924397"/>
            <a:ext cx="2528120" cy="1796143"/>
          </a:xfrm>
          <a:prstGeom prst="roundRect">
            <a:avLst>
              <a:gd name="adj" fmla="val 2339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  <a:sym typeface="Arial"/>
              </a:rPr>
              <a:t>Accuracy : 76 %</a:t>
            </a:r>
          </a:p>
        </p:txBody>
      </p:sp>
      <p:sp>
        <p:nvSpPr>
          <p:cNvPr id="11" name="Google Shape;150;g117bea95534_3_54">
            <a:extLst>
              <a:ext uri="{FF2B5EF4-FFF2-40B4-BE49-F238E27FC236}">
                <a16:creationId xmlns:a16="http://schemas.microsoft.com/office/drawing/2014/main" id="{0611DDA1-FE81-4787-999D-F9CD7B597414}"/>
              </a:ext>
            </a:extLst>
          </p:cNvPr>
          <p:cNvSpPr/>
          <p:nvPr/>
        </p:nvSpPr>
        <p:spPr>
          <a:xfrm>
            <a:off x="5991561" y="1924397"/>
            <a:ext cx="2528120" cy="1796143"/>
          </a:xfrm>
          <a:prstGeom prst="roundRect">
            <a:avLst>
              <a:gd name="adj" fmla="val 2339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  <a:sym typeface="Arial"/>
              </a:rPr>
              <a:t>Accuracy : 77 %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14A7B7-702B-4544-86EB-167928BA3925}"/>
              </a:ext>
            </a:extLst>
          </p:cNvPr>
          <p:cNvSpPr/>
          <p:nvPr/>
        </p:nvSpPr>
        <p:spPr>
          <a:xfrm>
            <a:off x="3851729" y="1736620"/>
            <a:ext cx="1312593" cy="375556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Logistic Regression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3026F7-B96D-46AC-B976-A375151C2106}"/>
              </a:ext>
            </a:extLst>
          </p:cNvPr>
          <p:cNvSpPr/>
          <p:nvPr/>
        </p:nvSpPr>
        <p:spPr>
          <a:xfrm>
            <a:off x="6915883" y="1707628"/>
            <a:ext cx="845779" cy="375556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Linear SVC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g117bea95534_3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117bea95534_3_94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13</a:t>
            </a:fld>
            <a:endParaRPr sz="110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8" name="Google Shape;138;g117bea95534_3_94"/>
          <p:cNvSpPr txBox="1"/>
          <p:nvPr/>
        </p:nvSpPr>
        <p:spPr>
          <a:xfrm>
            <a:off x="2606775" y="871350"/>
            <a:ext cx="4587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endParaRPr sz="2000" b="1" i="0" u="none" strike="noStrike" cap="non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g117bea95534_3_94"/>
          <p:cNvSpPr txBox="1"/>
          <p:nvPr/>
        </p:nvSpPr>
        <p:spPr>
          <a:xfrm>
            <a:off x="2996859" y="387746"/>
            <a:ext cx="3807132" cy="590945"/>
          </a:xfrm>
          <a:prstGeom prst="rect">
            <a:avLst/>
          </a:prstGeom>
          <a:solidFill>
            <a:srgbClr val="692F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rPr lang="en" sz="20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Demo Model Sentiment Analysys </a:t>
            </a:r>
            <a:endParaRPr sz="20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" name="Google Shape;162;g117bea959ad_0_16">
            <a:extLst>
              <a:ext uri="{FF2B5EF4-FFF2-40B4-BE49-F238E27FC236}">
                <a16:creationId xmlns:a16="http://schemas.microsoft.com/office/drawing/2014/main" id="{9338F4E9-1C7D-4FA5-A1AF-3494357E498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3626" y="1366437"/>
            <a:ext cx="5320349" cy="316713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11;g117bea95534_3_28">
            <a:extLst>
              <a:ext uri="{FF2B5EF4-FFF2-40B4-BE49-F238E27FC236}">
                <a16:creationId xmlns:a16="http://schemas.microsoft.com/office/drawing/2014/main" id="{CFCC5FBF-B3DC-4C03-8539-67F851251290}"/>
              </a:ext>
            </a:extLst>
          </p:cNvPr>
          <p:cNvSpPr/>
          <p:nvPr/>
        </p:nvSpPr>
        <p:spPr>
          <a:xfrm>
            <a:off x="7010400" y="1130357"/>
            <a:ext cx="1656379" cy="632031"/>
          </a:xfrm>
          <a:prstGeom prst="roundRect">
            <a:avLst>
              <a:gd name="adj" fmla="val 3000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Flask webapp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g117bea959ad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0"/>
            <a:ext cx="9144003" cy="514353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117bea959ad_0_16"/>
          <p:cNvSpPr txBox="1"/>
          <p:nvPr/>
        </p:nvSpPr>
        <p:spPr>
          <a:xfrm>
            <a:off x="6603727" y="4713728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1" i="0" u="none" strike="noStrike" cap="non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14</a:t>
            </a:fld>
            <a:endParaRPr sz="1100" b="1" i="0" u="none" strike="noStrike" cap="none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71" name="Google Shape;171;g117bea959ad_0_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4500" y="1383711"/>
            <a:ext cx="4843576" cy="3024867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17bea959ad_0_16"/>
          <p:cNvSpPr/>
          <p:nvPr/>
        </p:nvSpPr>
        <p:spPr>
          <a:xfrm>
            <a:off x="5541299" y="2534775"/>
            <a:ext cx="4326300" cy="884400"/>
          </a:xfrm>
          <a:prstGeom prst="roundRect">
            <a:avLst>
              <a:gd name="adj" fmla="val 27607"/>
            </a:avLst>
          </a:prstGeom>
          <a:gradFill>
            <a:gsLst>
              <a:gs pos="0">
                <a:srgbClr val="FFD966"/>
              </a:gs>
              <a:gs pos="100000">
                <a:srgbClr val="F1C232"/>
              </a:gs>
            </a:gsLst>
            <a:lin ang="0" scaled="0"/>
          </a:gradFill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117bea959ad_0_16"/>
          <p:cNvSpPr txBox="1"/>
          <p:nvPr/>
        </p:nvSpPr>
        <p:spPr>
          <a:xfrm>
            <a:off x="5935756" y="2580094"/>
            <a:ext cx="3113100" cy="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500"/>
              <a:buFont typeface="Montserrat SemiBold"/>
              <a:buNone/>
            </a:pPr>
            <a:r>
              <a:rPr lang="en" sz="2300" b="1" i="0" u="none" strike="noStrike" cap="none">
                <a:solidFill>
                  <a:srgbClr val="07376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THANK YOU!</a:t>
            </a:r>
            <a:endParaRPr sz="2300" b="1" i="0" u="none" strike="noStrike" cap="none">
              <a:solidFill>
                <a:srgbClr val="07376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g117bea95534_3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0"/>
            <a:ext cx="9144003" cy="514353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117bea95534_3_9"/>
          <p:cNvSpPr/>
          <p:nvPr/>
        </p:nvSpPr>
        <p:spPr>
          <a:xfrm>
            <a:off x="4075300" y="1045719"/>
            <a:ext cx="4843500" cy="1071600"/>
          </a:xfrm>
          <a:prstGeom prst="roundRect">
            <a:avLst>
              <a:gd name="adj" fmla="val 30000"/>
            </a:avLst>
          </a:prstGeom>
          <a:gradFill>
            <a:gsLst>
              <a:gs pos="0">
                <a:srgbClr val="FFD966"/>
              </a:gs>
              <a:gs pos="100000">
                <a:srgbClr val="F1C232"/>
              </a:gs>
            </a:gsLst>
            <a:lin ang="0" scaled="0"/>
          </a:gra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117bea95534_3_9"/>
          <p:cNvSpPr txBox="1"/>
          <p:nvPr/>
        </p:nvSpPr>
        <p:spPr>
          <a:xfrm>
            <a:off x="4993822" y="1170513"/>
            <a:ext cx="3393600" cy="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Montserrat SemiBold"/>
              <a:buNone/>
            </a:pPr>
            <a:r>
              <a:rPr lang="en" sz="2300" b="1" i="0" u="none" strike="noStrike" cap="none" dirty="0">
                <a:solidFill>
                  <a:srgbClr val="07376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CAPSTONE PROJECT </a:t>
            </a:r>
            <a:br>
              <a:rPr lang="en" sz="2300" b="1" i="0" u="none" strike="noStrike" cap="none" dirty="0">
                <a:solidFill>
                  <a:srgbClr val="07376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r>
              <a:rPr lang="en" sz="2300" b="1" dirty="0">
                <a:solidFill>
                  <a:srgbClr val="07376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Senior</a:t>
            </a:r>
            <a:r>
              <a:rPr lang="en" sz="2300" b="1" i="0" u="none" strike="noStrike" cap="none" dirty="0">
                <a:solidFill>
                  <a:srgbClr val="07376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Data Scientist</a:t>
            </a:r>
            <a:endParaRPr sz="2300" b="1" i="0" u="none" strike="noStrike" cap="none" dirty="0">
              <a:solidFill>
                <a:srgbClr val="07376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0" name="Google Shape;80;g117bea95534_3_9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</a:t>
            </a:fld>
            <a:endParaRPr sz="110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81" name="Google Shape;81;g117bea95534_3_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20552" y="122875"/>
            <a:ext cx="5437112" cy="35150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117bea95534_3_9"/>
          <p:cNvSpPr/>
          <p:nvPr/>
        </p:nvSpPr>
        <p:spPr>
          <a:xfrm>
            <a:off x="1570325" y="2925575"/>
            <a:ext cx="7011000" cy="1533000"/>
          </a:xfrm>
          <a:prstGeom prst="roundRect">
            <a:avLst>
              <a:gd name="adj" fmla="val 16667"/>
            </a:avLst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117bea95534_3_9"/>
          <p:cNvSpPr txBox="1"/>
          <p:nvPr/>
        </p:nvSpPr>
        <p:spPr>
          <a:xfrm>
            <a:off x="2093575" y="3082500"/>
            <a:ext cx="6294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Montserrat SemiBold"/>
              <a:buNone/>
            </a:pPr>
            <a:r>
              <a:rPr lang="en" sz="2000" b="1" i="0" u="none" strike="noStrike" cap="none" dirty="0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Project </a:t>
            </a:r>
            <a:r>
              <a:rPr lang="en" sz="2000" b="1" dirty="0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Text Analytics</a:t>
            </a:r>
            <a:endParaRPr sz="2000" b="1" i="0" u="none" strike="noStrike" cap="none" dirty="0">
              <a:solidFill>
                <a:srgbClr val="692FC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Montserrat SemiBold"/>
              <a:buNone/>
            </a:pPr>
            <a:r>
              <a:rPr lang="en" sz="2000" b="1" dirty="0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Sentiment Analysis Customer Resta Resto</a:t>
            </a:r>
            <a:endParaRPr sz="2000" b="1" dirty="0">
              <a:solidFill>
                <a:srgbClr val="692FC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4" name="Google Shape;84;g117bea95534_3_9"/>
          <p:cNvSpPr txBox="1"/>
          <p:nvPr/>
        </p:nvSpPr>
        <p:spPr>
          <a:xfrm>
            <a:off x="3672075" y="3859577"/>
            <a:ext cx="3137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Montserrat SemiBold"/>
              <a:buNone/>
            </a:pPr>
            <a:r>
              <a:rPr lang="en" sz="1700" b="1" i="0" u="none" strike="noStrike" cap="none" dirty="0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Giry Retno Indra Pangestu</a:t>
            </a:r>
            <a:endParaRPr sz="1700" b="1" i="0" u="none" strike="noStrike" cap="none" dirty="0">
              <a:solidFill>
                <a:srgbClr val="692FC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g117bea95534_3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0"/>
            <a:ext cx="9144003" cy="514353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117bea95534_3_9"/>
          <p:cNvSpPr/>
          <p:nvPr/>
        </p:nvSpPr>
        <p:spPr>
          <a:xfrm>
            <a:off x="4075300" y="1045719"/>
            <a:ext cx="4843500" cy="1071600"/>
          </a:xfrm>
          <a:prstGeom prst="roundRect">
            <a:avLst>
              <a:gd name="adj" fmla="val 30000"/>
            </a:avLst>
          </a:prstGeom>
          <a:gradFill>
            <a:gsLst>
              <a:gs pos="0">
                <a:srgbClr val="FFD966"/>
              </a:gs>
              <a:gs pos="100000">
                <a:srgbClr val="F1C232"/>
              </a:gs>
            </a:gsLst>
            <a:lin ang="0" scaled="0"/>
          </a:gra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117bea95534_3_9"/>
          <p:cNvSpPr txBox="1"/>
          <p:nvPr/>
        </p:nvSpPr>
        <p:spPr>
          <a:xfrm>
            <a:off x="4993822" y="1170513"/>
            <a:ext cx="3393600" cy="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Montserrat SemiBold"/>
              <a:buNone/>
            </a:pPr>
            <a:r>
              <a:rPr lang="en" sz="2300" b="1" i="0" u="none" strike="noStrike" cap="none" dirty="0">
                <a:solidFill>
                  <a:srgbClr val="07376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RESTA RESTO </a:t>
            </a:r>
            <a:endParaRPr sz="2300" b="1" i="0" u="none" strike="noStrike" cap="none" dirty="0">
              <a:solidFill>
                <a:srgbClr val="07376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0" name="Google Shape;80;g117bea95534_3_9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3</a:t>
            </a:fld>
            <a:endParaRPr sz="110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2" name="Google Shape;82;g117bea95534_3_9"/>
          <p:cNvSpPr/>
          <p:nvPr/>
        </p:nvSpPr>
        <p:spPr>
          <a:xfrm>
            <a:off x="1570325" y="2925575"/>
            <a:ext cx="7011000" cy="1533000"/>
          </a:xfrm>
          <a:prstGeom prst="roundRect">
            <a:avLst>
              <a:gd name="adj" fmla="val 16667"/>
            </a:avLst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117bea95534_3_9"/>
          <p:cNvSpPr txBox="1"/>
          <p:nvPr/>
        </p:nvSpPr>
        <p:spPr>
          <a:xfrm>
            <a:off x="1734223" y="3353105"/>
            <a:ext cx="6294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Montserrat SemiBold"/>
              <a:buNone/>
            </a:pPr>
            <a:r>
              <a:rPr lang="en-US" b="1" i="0" u="none" strike="noStrike" cap="none" dirty="0" err="1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Dengaan</a:t>
            </a:r>
            <a:r>
              <a:rPr lang="en-US" b="1" i="0" u="none" strike="noStrike" cap="none" dirty="0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b="1" i="0" u="none" strike="noStrike" cap="none" dirty="0" err="1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melihat</a:t>
            </a:r>
            <a:r>
              <a:rPr lang="en-US" b="1" i="0" u="none" strike="noStrike" cap="none" dirty="0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data </a:t>
            </a:r>
            <a:r>
              <a:rPr lang="en-US" b="1" i="0" u="none" strike="noStrike" cap="none" dirty="0" err="1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ini</a:t>
            </a:r>
            <a:r>
              <a:rPr lang="en-US" b="1" i="0" u="none" strike="noStrike" cap="none" dirty="0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b="1" i="0" u="none" strike="noStrike" cap="none" dirty="0" err="1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permasalahan</a:t>
            </a:r>
            <a:r>
              <a:rPr lang="en-US" b="1" i="0" u="none" strike="noStrike" cap="none" dirty="0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yang </a:t>
            </a:r>
            <a:r>
              <a:rPr lang="en-US" b="1" i="0" u="none" strike="noStrike" cap="none" dirty="0" err="1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bisa</a:t>
            </a:r>
            <a:r>
              <a:rPr lang="en-US" b="1" i="0" u="none" strike="noStrike" cap="none" dirty="0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b="1" i="0" u="none" strike="noStrike" cap="none" dirty="0" err="1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diselesaikan</a:t>
            </a:r>
            <a:r>
              <a:rPr lang="en-US" b="1" i="0" u="none" strike="noStrike" cap="none" dirty="0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b="1" i="0" u="none" strike="noStrike" cap="none" dirty="0" err="1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adalah</a:t>
            </a:r>
            <a:r>
              <a:rPr lang="en-US" b="1" i="0" u="none" strike="noStrike" cap="none" dirty="0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b="1" i="0" u="none" strike="noStrike" cap="none" dirty="0" err="1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bagaimana</a:t>
            </a:r>
            <a:r>
              <a:rPr lang="en-US" b="1" i="0" u="none" strike="noStrike" cap="none" dirty="0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b="1" i="0" u="none" strike="noStrike" cap="none" dirty="0" err="1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memprediksi</a:t>
            </a:r>
            <a:r>
              <a:rPr lang="en-US" b="1" i="0" u="none" strike="noStrike" cap="none" dirty="0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b="1" i="0" u="none" strike="noStrike" cap="none" dirty="0" err="1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sentimen</a:t>
            </a:r>
            <a:r>
              <a:rPr lang="en-US" b="1" i="0" u="none" strike="noStrike" cap="none" dirty="0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b="1" i="0" u="none" strike="noStrike" cap="none" dirty="0" err="1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analysys</a:t>
            </a:r>
            <a:r>
              <a:rPr lang="en-US" b="1" i="0" u="none" strike="noStrike" cap="none" dirty="0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user </a:t>
            </a:r>
            <a:r>
              <a:rPr lang="en-US" b="1" i="0" u="none" strike="noStrike" cap="none" dirty="0" err="1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melalui</a:t>
            </a:r>
            <a:r>
              <a:rPr lang="en-US" b="1" i="0" u="none" strike="noStrike" cap="none" dirty="0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review yang </a:t>
            </a:r>
            <a:r>
              <a:rPr lang="en-US" b="1" i="0" u="none" strike="noStrike" cap="none" dirty="0" err="1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sudah</a:t>
            </a:r>
            <a:r>
              <a:rPr lang="en-US" b="1" i="0" u="none" strike="noStrike" cap="none" dirty="0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b="1" i="0" u="none" strike="noStrike" cap="none" dirty="0" err="1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dituliskan</a:t>
            </a:r>
            <a:r>
              <a:rPr lang="en-US" b="1" i="0" u="none" strike="noStrike" cap="none" dirty="0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oleh customer </a:t>
            </a:r>
            <a:r>
              <a:rPr lang="en-US" b="1" i="0" u="none" strike="noStrike" cap="none" dirty="0" err="1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terhadap</a:t>
            </a:r>
            <a:r>
              <a:rPr lang="en-US" b="1" i="0" u="none" strike="noStrike" cap="none" dirty="0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b="1" i="0" u="none" strike="noStrike" cap="none" dirty="0" err="1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restoran</a:t>
            </a:r>
            <a:r>
              <a:rPr lang="en-US" b="1" i="0" u="none" strike="noStrike" cap="none" dirty="0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b="1" i="0" u="none" strike="noStrike" cap="none" dirty="0" err="1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tersebut</a:t>
            </a:r>
            <a:r>
              <a:rPr lang="en-US" b="1" i="0" u="none" strike="noStrike" cap="none" dirty="0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 </a:t>
            </a:r>
            <a:r>
              <a:rPr lang="en-US" b="1" i="0" u="none" strike="noStrike" cap="none" dirty="0" err="1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Penyelesaian</a:t>
            </a:r>
            <a:r>
              <a:rPr lang="en-US" b="1" i="0" u="none" strike="noStrike" cap="none" dirty="0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yang </a:t>
            </a:r>
            <a:r>
              <a:rPr lang="en-US" b="1" i="0" u="none" strike="noStrike" cap="none" dirty="0" err="1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akan</a:t>
            </a:r>
            <a:r>
              <a:rPr lang="en-US" b="1" i="0" u="none" strike="noStrike" cap="none" dirty="0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b="1" i="0" u="none" strike="noStrike" cap="none" dirty="0" err="1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digunakan</a:t>
            </a:r>
            <a:r>
              <a:rPr lang="en-US" b="1" i="0" u="none" strike="noStrike" cap="none" dirty="0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b="1" i="0" u="none" strike="noStrike" cap="none" dirty="0" err="1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adalah</a:t>
            </a:r>
            <a:r>
              <a:rPr lang="en-US" b="1" i="0" u="none" strike="noStrike" cap="none" dirty="0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b="1" i="0" u="none" strike="noStrike" cap="none" dirty="0" err="1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klasifikasi</a:t>
            </a:r>
            <a:r>
              <a:rPr lang="en-US" b="1" i="0" u="none" strike="noStrike" cap="none" dirty="0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b="1" i="0" u="none" strike="noStrike" cap="none" dirty="0" err="1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teks</a:t>
            </a:r>
            <a:r>
              <a:rPr lang="en-US" b="1" i="0" u="none" strike="noStrike" cap="none" dirty="0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data </a:t>
            </a:r>
            <a:r>
              <a:rPr lang="en-US" b="1" i="0" u="none" strike="noStrike" cap="none" dirty="0" err="1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dengan</a:t>
            </a:r>
            <a:r>
              <a:rPr lang="en-US" b="1" i="0" u="none" strike="noStrike" cap="none" dirty="0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supervised learning </a:t>
            </a:r>
            <a:r>
              <a:rPr lang="en-US" b="1" i="0" u="none" strike="noStrike" cap="none" dirty="0" err="1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karena</a:t>
            </a:r>
            <a:r>
              <a:rPr lang="en-US" b="1" i="0" u="none" strike="noStrike" cap="none" dirty="0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b="1" i="0" u="none" strike="noStrike" cap="none" dirty="0" err="1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sudah</a:t>
            </a:r>
            <a:r>
              <a:rPr lang="en-US" b="1" i="0" u="none" strike="noStrike" cap="none" dirty="0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b="1" i="0" u="none" strike="noStrike" cap="none" dirty="0" err="1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ada</a:t>
            </a:r>
            <a:r>
              <a:rPr lang="en-US" b="1" i="0" u="none" strike="noStrike" cap="none" dirty="0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label pada data yang </a:t>
            </a:r>
            <a:r>
              <a:rPr lang="en-US" b="1" i="0" u="none" strike="noStrike" cap="none" dirty="0" err="1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sudah</a:t>
            </a:r>
            <a:r>
              <a:rPr lang="en-US" b="1" i="0" u="none" strike="noStrike" cap="none" dirty="0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b="1" i="0" u="none" strike="noStrike" cap="none" dirty="0" err="1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dikumpulkan</a:t>
            </a:r>
            <a:r>
              <a:rPr lang="en-US" b="1" i="0" u="none" strike="noStrike" cap="none" dirty="0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</a:t>
            </a:r>
            <a:endParaRPr b="1" dirty="0">
              <a:solidFill>
                <a:srgbClr val="692FC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9723E9-3EB0-44C4-B7E4-E7CDAB0B0381}"/>
              </a:ext>
            </a:extLst>
          </p:cNvPr>
          <p:cNvSpPr/>
          <p:nvPr/>
        </p:nvSpPr>
        <p:spPr>
          <a:xfrm>
            <a:off x="1647137" y="2550019"/>
            <a:ext cx="2094078" cy="37555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Problem</a:t>
            </a:r>
          </a:p>
        </p:txBody>
      </p:sp>
    </p:spTree>
    <p:extLst>
      <p:ext uri="{BB962C8B-B14F-4D97-AF65-F5344CB8AC3E}">
        <p14:creationId xmlns:p14="http://schemas.microsoft.com/office/powerpoint/2010/main" val="3766018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g117bea95534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117bea95534_3_0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4</a:t>
            </a:fld>
            <a:endParaRPr sz="110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9" name="Google Shape;99;g117bea95534_3_0"/>
          <p:cNvSpPr txBox="1"/>
          <p:nvPr/>
        </p:nvSpPr>
        <p:spPr>
          <a:xfrm>
            <a:off x="2606775" y="871350"/>
            <a:ext cx="4587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endParaRPr sz="2000" b="1" i="0" u="none" strike="noStrike" cap="non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00" name="Google Shape;100;g117bea95534_3_0"/>
          <p:cNvGraphicFramePr/>
          <p:nvPr>
            <p:extLst>
              <p:ext uri="{D42A27DB-BD31-4B8C-83A1-F6EECF244321}">
                <p14:modId xmlns:p14="http://schemas.microsoft.com/office/powerpoint/2010/main" val="1406913948"/>
              </p:ext>
            </p:extLst>
          </p:nvPr>
        </p:nvGraphicFramePr>
        <p:xfrm>
          <a:off x="1303561" y="1114172"/>
          <a:ext cx="6711050" cy="3509620"/>
        </p:xfrm>
        <a:graphic>
          <a:graphicData uri="http://schemas.openxmlformats.org/drawingml/2006/table">
            <a:tbl>
              <a:tblPr>
                <a:noFill/>
                <a:tableStyleId>{D1D4D507-BE17-490E-B0C5-7E53E2246D26}</a:tableStyleId>
              </a:tblPr>
              <a:tblGrid>
                <a:gridCol w="335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3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Problem</a:t>
                      </a:r>
                      <a:endParaRPr sz="1400" b="1" u="none" strike="noStrike" cap="non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How to Solve</a:t>
                      </a:r>
                      <a:endParaRPr sz="1400" b="1" u="none" strike="noStrike" cap="non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1C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 </a:t>
                      </a:r>
                      <a:r>
                        <a:rPr lang="en-US" sz="12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Bagaimana</a:t>
                      </a:r>
                      <a:r>
                        <a:rPr lang="en-US" sz="12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profiling </a:t>
                      </a:r>
                      <a:r>
                        <a:rPr lang="en-US" sz="12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dari</a:t>
                      </a:r>
                      <a:r>
                        <a:rPr lang="en-US" sz="12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customer </a:t>
                      </a:r>
                      <a:r>
                        <a:rPr lang="en-US" sz="12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berdasarkan</a:t>
                      </a:r>
                      <a:r>
                        <a:rPr lang="en-US" sz="12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2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hasil</a:t>
                      </a:r>
                      <a:r>
                        <a:rPr lang="en-US" sz="12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review dan </a:t>
                      </a:r>
                      <a:r>
                        <a:rPr lang="en-US" sz="12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berapa</a:t>
                      </a:r>
                      <a:r>
                        <a:rPr lang="en-US" sz="12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2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banyak</a:t>
                      </a:r>
                      <a:r>
                        <a:rPr lang="en-US" sz="12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review negative &amp; </a:t>
                      </a:r>
                      <a:r>
                        <a:rPr lang="en-US" sz="12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positifnya</a:t>
                      </a:r>
                      <a:r>
                        <a:rPr lang="en-US" sz="12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</a:t>
                      </a:r>
                      <a:endParaRPr sz="1400" u="none" strike="noStrike" cap="none" dirty="0">
                        <a:solidFill>
                          <a:srgbClr val="20124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Melakukan</a:t>
                      </a:r>
                      <a:r>
                        <a:rPr lang="en-US" sz="12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analysis data </a:t>
                      </a:r>
                      <a:r>
                        <a:rPr lang="en-US" sz="12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dengan</a:t>
                      </a:r>
                      <a:r>
                        <a:rPr lang="en-US" sz="12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2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detail,dengan</a:t>
                      </a:r>
                      <a:r>
                        <a:rPr lang="en-US" sz="12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2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grafik</a:t>
                      </a:r>
                      <a:r>
                        <a:rPr lang="en-US" sz="12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/ </a:t>
                      </a:r>
                      <a:r>
                        <a:rPr lang="en-US" sz="12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tabel</a:t>
                      </a:r>
                      <a:r>
                        <a:rPr lang="en-US" sz="12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/ </a:t>
                      </a:r>
                      <a:r>
                        <a:rPr lang="en-US" sz="12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penjelasan</a:t>
                      </a:r>
                      <a:r>
                        <a:rPr lang="en-US" sz="12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dan </a:t>
                      </a:r>
                      <a:r>
                        <a:rPr lang="en-US" sz="12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memberikan</a:t>
                      </a:r>
                      <a:r>
                        <a:rPr lang="en-US" sz="12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saran </a:t>
                      </a:r>
                      <a:r>
                        <a:rPr lang="en-US" sz="12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kebijakan</a:t>
                      </a:r>
                      <a:r>
                        <a:rPr lang="en-US" sz="12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2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berdasarkan</a:t>
                      </a:r>
                      <a:r>
                        <a:rPr lang="en-US" sz="12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2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hasil</a:t>
                      </a:r>
                      <a:r>
                        <a:rPr lang="en-US" sz="12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2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analysys</a:t>
                      </a:r>
                      <a:r>
                        <a:rPr lang="en-US" sz="12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 </a:t>
                      </a:r>
                      <a:endParaRPr sz="1200" u="none" strike="noStrike" cap="none" dirty="0">
                        <a:solidFill>
                          <a:srgbClr val="20124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r>
                        <a:rPr lang="en-US" sz="12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 </a:t>
                      </a:r>
                      <a:r>
                        <a:rPr lang="en-US" sz="12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Bagaimana</a:t>
                      </a:r>
                      <a:r>
                        <a:rPr lang="en-US" sz="12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2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karakteristik</a:t>
                      </a:r>
                      <a:r>
                        <a:rPr lang="en-US" sz="12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review customer negative dan review </a:t>
                      </a:r>
                      <a:r>
                        <a:rPr lang="en-US" sz="12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positif</a:t>
                      </a:r>
                      <a:r>
                        <a:rPr lang="en-US" sz="12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2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berdasarkan</a:t>
                      </a:r>
                      <a:r>
                        <a:rPr lang="en-US" sz="12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data yang </a:t>
                      </a:r>
                      <a:r>
                        <a:rPr lang="en-US" sz="12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sudah</a:t>
                      </a:r>
                      <a:r>
                        <a:rPr lang="en-US" sz="12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2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dikumpulkan</a:t>
                      </a:r>
                      <a:r>
                        <a:rPr lang="en-US" sz="12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</a:t>
                      </a:r>
                      <a:endParaRPr sz="1400" u="none" strike="noStrike" cap="none" dirty="0">
                        <a:solidFill>
                          <a:srgbClr val="20124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Melakukan</a:t>
                      </a:r>
                      <a:r>
                        <a:rPr lang="en-US" sz="12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analysis data </a:t>
                      </a:r>
                      <a:r>
                        <a:rPr lang="en-US" sz="12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dengan</a:t>
                      </a:r>
                      <a:r>
                        <a:rPr lang="en-US" sz="12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2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detail,dengan</a:t>
                      </a:r>
                      <a:r>
                        <a:rPr lang="en-US" sz="12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2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grafik</a:t>
                      </a:r>
                      <a:r>
                        <a:rPr lang="en-US" sz="12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/ </a:t>
                      </a:r>
                      <a:r>
                        <a:rPr lang="en-US" sz="12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tabel</a:t>
                      </a:r>
                      <a:r>
                        <a:rPr lang="en-US" sz="12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/ </a:t>
                      </a:r>
                      <a:r>
                        <a:rPr lang="en-US" sz="12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penjelasan</a:t>
                      </a:r>
                      <a:r>
                        <a:rPr lang="en-US" sz="12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dan </a:t>
                      </a:r>
                      <a:r>
                        <a:rPr lang="en-US" sz="12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memberikan</a:t>
                      </a:r>
                      <a:r>
                        <a:rPr lang="en-US" sz="12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saran </a:t>
                      </a:r>
                      <a:r>
                        <a:rPr lang="en-US" sz="12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kebijakan</a:t>
                      </a:r>
                      <a:r>
                        <a:rPr lang="en-US" sz="12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2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berdasarkan</a:t>
                      </a:r>
                      <a:r>
                        <a:rPr lang="en-US" sz="12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2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hasil</a:t>
                      </a:r>
                      <a:r>
                        <a:rPr lang="en-US" sz="12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2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analysys</a:t>
                      </a:r>
                      <a:r>
                        <a:rPr lang="en-US" sz="12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 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 </a:t>
                      </a:r>
                      <a:r>
                        <a:rPr lang="en-US" sz="12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Ingin</a:t>
                      </a:r>
                      <a:r>
                        <a:rPr lang="en-US" sz="12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2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menambahkan</a:t>
                      </a:r>
                      <a:r>
                        <a:rPr lang="en-US" sz="12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2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fitur</a:t>
                      </a:r>
                      <a:r>
                        <a:rPr lang="en-US" sz="12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website </a:t>
                      </a:r>
                      <a:r>
                        <a:rPr lang="en-US" sz="12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untuk</a:t>
                      </a:r>
                      <a:r>
                        <a:rPr lang="en-US" sz="12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2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mengelompokan</a:t>
                      </a:r>
                      <a:r>
                        <a:rPr lang="en-US" sz="12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review negative dan review </a:t>
                      </a:r>
                      <a:r>
                        <a:rPr lang="en-US" sz="12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positif</a:t>
                      </a:r>
                      <a:r>
                        <a:rPr lang="en-US" sz="12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customer  </a:t>
                      </a:r>
                      <a:r>
                        <a:rPr lang="en-US" sz="12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secara</a:t>
                      </a:r>
                      <a:r>
                        <a:rPr lang="en-US" sz="12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2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otomatis</a:t>
                      </a:r>
                      <a:r>
                        <a:rPr lang="en-US" sz="12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</a:t>
                      </a:r>
                      <a:endParaRPr sz="1400" u="none" strike="noStrike" cap="none" dirty="0">
                        <a:solidFill>
                          <a:srgbClr val="20124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Melakukan</a:t>
                      </a:r>
                      <a:r>
                        <a:rPr lang="en-US" sz="12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2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eksperiment</a:t>
                      </a:r>
                      <a:r>
                        <a:rPr lang="en-US" sz="12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2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seminimalnya</a:t>
                      </a:r>
                      <a:r>
                        <a:rPr lang="en-US" sz="12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3 </a:t>
                      </a:r>
                      <a:r>
                        <a:rPr lang="en-US" sz="12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algoritma</a:t>
                      </a:r>
                      <a:r>
                        <a:rPr lang="en-US" sz="12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agar </a:t>
                      </a:r>
                      <a:r>
                        <a:rPr lang="en-US" sz="12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mendapatkan</a:t>
                      </a:r>
                      <a:r>
                        <a:rPr lang="en-US" sz="12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2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hasil</a:t>
                      </a:r>
                      <a:r>
                        <a:rPr lang="en-US" sz="12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2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akurasi</a:t>
                      </a:r>
                      <a:r>
                        <a:rPr lang="en-US" sz="12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yang </a:t>
                      </a:r>
                      <a:r>
                        <a:rPr lang="en-US" sz="12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terbaik</a:t>
                      </a:r>
                      <a:r>
                        <a:rPr lang="en-US" sz="12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dan </a:t>
                      </a:r>
                      <a:r>
                        <a:rPr lang="en-US" sz="12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mempresentasikan</a:t>
                      </a:r>
                      <a:r>
                        <a:rPr lang="en-US" sz="12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2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hasil</a:t>
                      </a:r>
                      <a:r>
                        <a:rPr lang="en-US" sz="12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2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fitur</a:t>
                      </a:r>
                      <a:r>
                        <a:rPr lang="en-US" sz="12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2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dengan</a:t>
                      </a:r>
                      <a:r>
                        <a:rPr lang="en-US" sz="12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flask webapp (prototype)</a:t>
                      </a:r>
                      <a:endParaRPr sz="1200" u="none" strike="noStrike" cap="none" dirty="0">
                        <a:solidFill>
                          <a:srgbClr val="20124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1" name="Google Shape;101;g117bea95534_3_0"/>
          <p:cNvSpPr txBox="1"/>
          <p:nvPr/>
        </p:nvSpPr>
        <p:spPr>
          <a:xfrm>
            <a:off x="2606775" y="275398"/>
            <a:ext cx="4322400" cy="700800"/>
          </a:xfrm>
          <a:prstGeom prst="rect">
            <a:avLst/>
          </a:prstGeom>
          <a:solidFill>
            <a:srgbClr val="692F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rPr lang="en" sz="20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My Project Background</a:t>
            </a:r>
            <a:endParaRPr sz="20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rPr lang="en" sz="20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(Business Understanding)</a:t>
            </a:r>
            <a:endParaRPr sz="20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117bea95534_3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117bea95534_3_28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</a:t>
            </a:fld>
            <a:endParaRPr sz="110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8" name="Google Shape;108;g117bea95534_3_28"/>
          <p:cNvSpPr txBox="1"/>
          <p:nvPr/>
        </p:nvSpPr>
        <p:spPr>
          <a:xfrm>
            <a:off x="2606775" y="871350"/>
            <a:ext cx="4587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endParaRPr sz="2000" b="1" i="0" u="none" strike="noStrike" cap="non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g117bea95534_3_28"/>
          <p:cNvSpPr txBox="1"/>
          <p:nvPr/>
        </p:nvSpPr>
        <p:spPr>
          <a:xfrm>
            <a:off x="2498699" y="332487"/>
            <a:ext cx="4451400" cy="421800"/>
          </a:xfrm>
          <a:prstGeom prst="rect">
            <a:avLst/>
          </a:prstGeom>
          <a:solidFill>
            <a:srgbClr val="692F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rPr lang="en" sz="20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Method &amp; Workflow Project</a:t>
            </a:r>
            <a:endParaRPr sz="20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58CAA9-0FCB-47E0-82F0-3D8FC749F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924" y="871350"/>
            <a:ext cx="5000175" cy="3760188"/>
          </a:xfrm>
          <a:prstGeom prst="rect">
            <a:avLst/>
          </a:prstGeom>
        </p:spPr>
      </p:pic>
      <p:sp>
        <p:nvSpPr>
          <p:cNvPr id="12" name="Google Shape;111;g117bea95534_3_28">
            <a:extLst>
              <a:ext uri="{FF2B5EF4-FFF2-40B4-BE49-F238E27FC236}">
                <a16:creationId xmlns:a16="http://schemas.microsoft.com/office/drawing/2014/main" id="{3D2F34D9-5DA6-4B0D-9426-8D8BE618D0B8}"/>
              </a:ext>
            </a:extLst>
          </p:cNvPr>
          <p:cNvSpPr/>
          <p:nvPr/>
        </p:nvSpPr>
        <p:spPr>
          <a:xfrm>
            <a:off x="7001846" y="871350"/>
            <a:ext cx="1656379" cy="632031"/>
          </a:xfrm>
          <a:prstGeom prst="roundRect">
            <a:avLst>
              <a:gd name="adj" fmla="val 3000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Text Analytics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117bea95534_3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117bea95534_3_28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6</a:t>
            </a:fld>
            <a:endParaRPr sz="110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8" name="Google Shape;108;g117bea95534_3_28"/>
          <p:cNvSpPr txBox="1"/>
          <p:nvPr/>
        </p:nvSpPr>
        <p:spPr>
          <a:xfrm>
            <a:off x="2606775" y="871350"/>
            <a:ext cx="4587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endParaRPr sz="2000" b="1" i="0" u="none" strike="noStrike" cap="non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g117bea95534_3_28"/>
          <p:cNvSpPr txBox="1"/>
          <p:nvPr/>
        </p:nvSpPr>
        <p:spPr>
          <a:xfrm>
            <a:off x="2742675" y="162270"/>
            <a:ext cx="4451400" cy="421800"/>
          </a:xfrm>
          <a:prstGeom prst="rect">
            <a:avLst/>
          </a:prstGeom>
          <a:solidFill>
            <a:srgbClr val="692F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rPr lang="en" sz="2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Analisis Visualisasi</a:t>
            </a:r>
            <a:endParaRPr sz="20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Google Shape;111;g117bea95534_3_28">
            <a:extLst>
              <a:ext uri="{FF2B5EF4-FFF2-40B4-BE49-F238E27FC236}">
                <a16:creationId xmlns:a16="http://schemas.microsoft.com/office/drawing/2014/main" id="{3D2F34D9-5DA6-4B0D-9426-8D8BE618D0B8}"/>
              </a:ext>
            </a:extLst>
          </p:cNvPr>
          <p:cNvSpPr/>
          <p:nvPr/>
        </p:nvSpPr>
        <p:spPr>
          <a:xfrm>
            <a:off x="6662844" y="1326927"/>
            <a:ext cx="1341943" cy="441096"/>
          </a:xfrm>
          <a:prstGeom prst="roundRect">
            <a:avLst>
              <a:gd name="adj" fmla="val 30000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Positif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0BED445-976E-485E-AA4F-C9F7329D0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792" y="787220"/>
            <a:ext cx="1905682" cy="20923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F8FF63F-241A-45B0-98A4-938F9F407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43" y="1833374"/>
            <a:ext cx="3510121" cy="27699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84680BE-E388-4F5B-AA0B-977C982A7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201" y="1835997"/>
            <a:ext cx="3492956" cy="27646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111;g117bea95534_3_28">
            <a:extLst>
              <a:ext uri="{FF2B5EF4-FFF2-40B4-BE49-F238E27FC236}">
                <a16:creationId xmlns:a16="http://schemas.microsoft.com/office/drawing/2014/main" id="{980B097E-7A20-4A62-8721-11024CD5F6A9}"/>
              </a:ext>
            </a:extLst>
          </p:cNvPr>
          <p:cNvSpPr/>
          <p:nvPr/>
        </p:nvSpPr>
        <p:spPr>
          <a:xfrm>
            <a:off x="977352" y="1326927"/>
            <a:ext cx="1521347" cy="421800"/>
          </a:xfrm>
          <a:prstGeom prst="roundRect">
            <a:avLst>
              <a:gd name="adj" fmla="val 30000"/>
            </a:avLst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Negatif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4625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13da8b59a8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13da8b59a80_0_0"/>
          <p:cNvSpPr txBox="1"/>
          <p:nvPr/>
        </p:nvSpPr>
        <p:spPr>
          <a:xfrm>
            <a:off x="2759957" y="185308"/>
            <a:ext cx="4451400" cy="654000"/>
          </a:xfrm>
          <a:prstGeom prst="rect">
            <a:avLst/>
          </a:prstGeom>
          <a:solidFill>
            <a:srgbClr val="692F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rPr lang="en" sz="20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20 Kata teratas pada review Positif</a:t>
            </a:r>
            <a:endParaRPr sz="20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287AC07-4493-4CAA-8823-DC4593269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272325"/>
              </p:ext>
            </p:extLst>
          </p:nvPr>
        </p:nvGraphicFramePr>
        <p:xfrm>
          <a:off x="5436986" y="1187902"/>
          <a:ext cx="3233058" cy="222504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{69CF1AB2-1976-4502-BF36-3FF5EA218861}</a:tableStyleId>
              </a:tblPr>
              <a:tblGrid>
                <a:gridCol w="1616529">
                  <a:extLst>
                    <a:ext uri="{9D8B030D-6E8A-4147-A177-3AD203B41FA5}">
                      <a16:colId xmlns:a16="http://schemas.microsoft.com/office/drawing/2014/main" val="2670657143"/>
                    </a:ext>
                  </a:extLst>
                </a:gridCol>
                <a:gridCol w="1616529">
                  <a:extLst>
                    <a:ext uri="{9D8B030D-6E8A-4147-A177-3AD203B41FA5}">
                      <a16:colId xmlns:a16="http://schemas.microsoft.com/office/drawing/2014/main" val="251503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Kata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Jumlah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041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51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374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889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447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Friendly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614486"/>
                  </a:ext>
                </a:extLst>
              </a:tr>
            </a:tbl>
          </a:graphicData>
        </a:graphic>
      </p:graphicFrame>
      <p:pic>
        <p:nvPicPr>
          <p:cNvPr id="4098" name="Picture 2">
            <a:extLst>
              <a:ext uri="{FF2B5EF4-FFF2-40B4-BE49-F238E27FC236}">
                <a16:creationId xmlns:a16="http://schemas.microsoft.com/office/drawing/2014/main" id="{D10C2A53-8535-40AC-9E7F-D11B75BE2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77" y="905981"/>
            <a:ext cx="3718152" cy="377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031856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13da8b59a8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13da8b59a80_0_0"/>
          <p:cNvSpPr txBox="1"/>
          <p:nvPr/>
        </p:nvSpPr>
        <p:spPr>
          <a:xfrm>
            <a:off x="2759957" y="185308"/>
            <a:ext cx="4451400" cy="654000"/>
          </a:xfrm>
          <a:prstGeom prst="rect">
            <a:avLst/>
          </a:prstGeom>
          <a:solidFill>
            <a:srgbClr val="692F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rPr lang="en" sz="20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20 Kata teratas pada review Negatif</a:t>
            </a:r>
            <a:endParaRPr sz="20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375E859-E05F-4B3B-A400-E42835E84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421" y="948166"/>
            <a:ext cx="3812721" cy="374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287AC07-4493-4CAA-8823-DC4593269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497523"/>
              </p:ext>
            </p:extLst>
          </p:nvPr>
        </p:nvGraphicFramePr>
        <p:xfrm>
          <a:off x="5436986" y="1187902"/>
          <a:ext cx="3233058" cy="222504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{69CF1AB2-1976-4502-BF36-3FF5EA218861}</a:tableStyleId>
              </a:tblPr>
              <a:tblGrid>
                <a:gridCol w="1616529">
                  <a:extLst>
                    <a:ext uri="{9D8B030D-6E8A-4147-A177-3AD203B41FA5}">
                      <a16:colId xmlns:a16="http://schemas.microsoft.com/office/drawing/2014/main" val="2670657143"/>
                    </a:ext>
                  </a:extLst>
                </a:gridCol>
                <a:gridCol w="1616529">
                  <a:extLst>
                    <a:ext uri="{9D8B030D-6E8A-4147-A177-3AD203B41FA5}">
                      <a16:colId xmlns:a16="http://schemas.microsoft.com/office/drawing/2014/main" val="251503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Kata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Jumlah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041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51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374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889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447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614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711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13da8b59a8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13da8b59a80_0_0"/>
          <p:cNvSpPr txBox="1"/>
          <p:nvPr/>
        </p:nvSpPr>
        <p:spPr>
          <a:xfrm>
            <a:off x="3411020" y="155770"/>
            <a:ext cx="5076535" cy="585523"/>
          </a:xfrm>
          <a:prstGeom prst="rect">
            <a:avLst/>
          </a:prstGeom>
          <a:solidFill>
            <a:srgbClr val="692FC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Penjelasan 5</a:t>
            </a:r>
            <a:r>
              <a:rPr lang="en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</a:t>
            </a:r>
            <a:r>
              <a:rPr lang="en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ata teratas pada review Negatif</a:t>
            </a:r>
            <a:endParaRPr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Google Shape;150;g117bea95534_3_54">
            <a:extLst>
              <a:ext uri="{FF2B5EF4-FFF2-40B4-BE49-F238E27FC236}">
                <a16:creationId xmlns:a16="http://schemas.microsoft.com/office/drawing/2014/main" id="{B7E1558E-A36E-4441-9A6E-8CDBC107E59C}"/>
              </a:ext>
            </a:extLst>
          </p:cNvPr>
          <p:cNvSpPr/>
          <p:nvPr/>
        </p:nvSpPr>
        <p:spPr>
          <a:xfrm>
            <a:off x="288898" y="1156054"/>
            <a:ext cx="3455787" cy="3002290"/>
          </a:xfrm>
          <a:prstGeom prst="roundRect">
            <a:avLst>
              <a:gd name="adj" fmla="val 2339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200" b="1" i="0" u="none" strike="noStrike" cap="none" dirty="0">
              <a:solidFill>
                <a:srgbClr val="000000"/>
              </a:solidFill>
              <a:latin typeface="Montserrat" panose="00000500000000000000" pitchFamily="2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 b="0" i="0" u="none" strike="noStrike" cap="none" dirty="0" err="1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  <a:t>Makananya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  <a:t> sangat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  <a:t>generik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  <a:t>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 dirty="0" err="1">
                <a:latin typeface="Montserrat" panose="00000500000000000000" pitchFamily="2" charset="0"/>
              </a:rPr>
              <a:t>Nasinya</a:t>
            </a:r>
            <a:r>
              <a:rPr lang="en-US" sz="1100" dirty="0">
                <a:latin typeface="Montserrat" panose="00000500000000000000" pitchFamily="2" charset="0"/>
              </a:rPr>
              <a:t> </a:t>
            </a:r>
            <a:r>
              <a:rPr lang="en-US" sz="1100" dirty="0" err="1">
                <a:latin typeface="Montserrat" panose="00000500000000000000" pitchFamily="2" charset="0"/>
              </a:rPr>
              <a:t>tidak</a:t>
            </a:r>
            <a:r>
              <a:rPr lang="en-US" sz="1100" dirty="0">
                <a:latin typeface="Montserrat" panose="00000500000000000000" pitchFamily="2" charset="0"/>
              </a:rPr>
              <a:t> </a:t>
            </a:r>
            <a:r>
              <a:rPr lang="en-US" sz="1100" dirty="0" err="1">
                <a:latin typeface="Montserrat" panose="00000500000000000000" pitchFamily="2" charset="0"/>
              </a:rPr>
              <a:t>enak</a:t>
            </a:r>
            <a:endParaRPr lang="en-US" sz="1100" dirty="0">
              <a:latin typeface="Montserrat" panose="00000500000000000000" pitchFamily="2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 b="0" i="0" u="none" strike="noStrike" cap="none" dirty="0" err="1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  <a:t>Makananya</a:t>
            </a:r>
            <a:r>
              <a:rPr lang="en-US" sz="1100" dirty="0">
                <a:latin typeface="Montserrat" panose="00000500000000000000" pitchFamily="2" charset="0"/>
              </a:rPr>
              <a:t> </a:t>
            </a:r>
            <a:r>
              <a:rPr lang="en-US" sz="1100" dirty="0" err="1">
                <a:latin typeface="Montserrat" panose="00000500000000000000" pitchFamily="2" charset="0"/>
              </a:rPr>
              <a:t>hambar</a:t>
            </a:r>
            <a:r>
              <a:rPr lang="en-US" sz="1100" dirty="0">
                <a:latin typeface="Montserrat" panose="00000500000000000000" pitchFamily="2" charset="0"/>
              </a:rPr>
              <a:t> pada </a:t>
            </a:r>
            <a:r>
              <a:rPr lang="en-US" sz="1100" b="1" dirty="0" err="1">
                <a:latin typeface="Montserrat" panose="00000500000000000000" pitchFamily="2" charset="0"/>
              </a:rPr>
              <a:t>masakan</a:t>
            </a:r>
            <a:r>
              <a:rPr lang="en-US" sz="1100" b="1" dirty="0">
                <a:latin typeface="Montserrat" panose="00000500000000000000" pitchFamily="2" charset="0"/>
              </a:rPr>
              <a:t> </a:t>
            </a:r>
            <a:r>
              <a:rPr lang="en-US" sz="1100" b="1" dirty="0" err="1">
                <a:latin typeface="Montserrat" panose="00000500000000000000" pitchFamily="2" charset="0"/>
              </a:rPr>
              <a:t>india</a:t>
            </a:r>
            <a:endParaRPr lang="en-US" sz="1100" b="1" dirty="0">
              <a:latin typeface="Montserrat" panose="00000500000000000000" pitchFamily="2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 b="0" i="0" u="none" strike="noStrike" cap="none" dirty="0" err="1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  <a:t>Har</a:t>
            </a:r>
            <a:r>
              <a:rPr lang="en-US" sz="1100" dirty="0" err="1">
                <a:latin typeface="Montserrat" panose="00000500000000000000" pitchFamily="2" charset="0"/>
              </a:rPr>
              <a:t>ganya</a:t>
            </a:r>
            <a:r>
              <a:rPr lang="en-US" sz="1100" dirty="0">
                <a:latin typeface="Montserrat" panose="00000500000000000000" pitchFamily="2" charset="0"/>
              </a:rPr>
              <a:t> </a:t>
            </a:r>
            <a:r>
              <a:rPr lang="en-US" sz="1100" b="1" dirty="0" err="1">
                <a:latin typeface="Montserrat" panose="00000500000000000000" pitchFamily="2" charset="0"/>
              </a:rPr>
              <a:t>terlalu</a:t>
            </a:r>
            <a:r>
              <a:rPr lang="en-US" sz="1100" b="1" dirty="0">
                <a:latin typeface="Montserrat" panose="00000500000000000000" pitchFamily="2" charset="0"/>
              </a:rPr>
              <a:t> mahal </a:t>
            </a:r>
            <a:r>
              <a:rPr lang="en-US" sz="1100" dirty="0" err="1">
                <a:latin typeface="Montserrat" panose="00000500000000000000" pitchFamily="2" charset="0"/>
              </a:rPr>
              <a:t>untuk</a:t>
            </a:r>
            <a:r>
              <a:rPr lang="en-US" sz="1100" dirty="0">
                <a:latin typeface="Montserrat" panose="00000500000000000000" pitchFamily="2" charset="0"/>
              </a:rPr>
              <a:t> </a:t>
            </a:r>
            <a:r>
              <a:rPr lang="en-US" sz="1100" dirty="0" err="1">
                <a:latin typeface="Montserrat" panose="00000500000000000000" pitchFamily="2" charset="0"/>
              </a:rPr>
              <a:t>makanan</a:t>
            </a:r>
            <a:r>
              <a:rPr lang="en-US" sz="1100" dirty="0">
                <a:latin typeface="Montserrat" panose="00000500000000000000" pitchFamily="2" charset="0"/>
              </a:rPr>
              <a:t> yang </a:t>
            </a:r>
            <a:r>
              <a:rPr lang="en-US" sz="1100" dirty="0" err="1">
                <a:latin typeface="Montserrat" panose="00000500000000000000" pitchFamily="2" charset="0"/>
              </a:rPr>
              <a:t>biasa</a:t>
            </a:r>
            <a:r>
              <a:rPr lang="en-US" sz="1100" dirty="0">
                <a:latin typeface="Montserrat" panose="00000500000000000000" pitchFamily="2" charset="0"/>
              </a:rPr>
              <a:t> </a:t>
            </a:r>
            <a:r>
              <a:rPr lang="en-US" sz="1100" dirty="0" err="1">
                <a:latin typeface="Montserrat" panose="00000500000000000000" pitchFamily="2" charset="0"/>
              </a:rPr>
              <a:t>biasa</a:t>
            </a:r>
            <a:r>
              <a:rPr lang="en-US" sz="1100" dirty="0">
                <a:latin typeface="Montserrat" panose="00000500000000000000" pitchFamily="2" charset="0"/>
              </a:rPr>
              <a:t> </a:t>
            </a:r>
            <a:r>
              <a:rPr lang="en-US" sz="1100" dirty="0" err="1">
                <a:latin typeface="Montserrat" panose="00000500000000000000" pitchFamily="2" charset="0"/>
              </a:rPr>
              <a:t>saja</a:t>
            </a:r>
            <a:endParaRPr lang="en-US" sz="1100" dirty="0">
              <a:latin typeface="Montserrat" panose="00000500000000000000" pitchFamily="2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  <a:t>Menu 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  <a:t>suka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  <a:t>berubah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  <a:t> dan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  <a:t>kualitas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  <a:t>makanan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  <a:t>kurang</a:t>
            </a:r>
            <a:endParaRPr lang="en-US" sz="1100" b="0" i="0" u="none" strike="noStrike" cap="none" dirty="0">
              <a:solidFill>
                <a:srgbClr val="000000"/>
              </a:solidFill>
              <a:latin typeface="Montserrat" panose="00000500000000000000" pitchFamily="2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 dirty="0" err="1">
                <a:latin typeface="Montserrat" panose="00000500000000000000" pitchFamily="2" charset="0"/>
              </a:rPr>
              <a:t>Makananya</a:t>
            </a:r>
            <a:r>
              <a:rPr lang="en-US" sz="1100" dirty="0">
                <a:latin typeface="Montserrat" panose="00000500000000000000" pitchFamily="2" charset="0"/>
              </a:rPr>
              <a:t> </a:t>
            </a:r>
            <a:r>
              <a:rPr lang="en-US" sz="1100" b="1" dirty="0" err="1">
                <a:latin typeface="Montserrat" panose="00000500000000000000" pitchFamily="2" charset="0"/>
              </a:rPr>
              <a:t>bosenin</a:t>
            </a:r>
            <a:endParaRPr lang="en-US" sz="1100" b="1" dirty="0">
              <a:latin typeface="Montserrat" panose="00000500000000000000" pitchFamily="2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 b="0" i="0" u="none" strike="noStrike" cap="none" dirty="0" err="1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  <a:t>Daging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  <a:t>sapinya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  <a:t>keras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  <a:t>tidak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  <a:t>empuk</a:t>
            </a:r>
            <a:endParaRPr lang="en-US" sz="1100" b="0" i="0" u="none" strike="noStrike" cap="none" dirty="0">
              <a:solidFill>
                <a:srgbClr val="000000"/>
              </a:solidFill>
              <a:latin typeface="Montserrat" panose="00000500000000000000" pitchFamily="2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 dirty="0" err="1">
                <a:latin typeface="Montserrat" panose="00000500000000000000" pitchFamily="2" charset="0"/>
              </a:rPr>
              <a:t>Kentangnya</a:t>
            </a:r>
            <a:r>
              <a:rPr lang="en-US" sz="1100" dirty="0">
                <a:latin typeface="Montserrat" panose="00000500000000000000" pitchFamily="2" charset="0"/>
              </a:rPr>
              <a:t> </a:t>
            </a:r>
            <a:r>
              <a:rPr lang="en-US" sz="1100" dirty="0" err="1">
                <a:latin typeface="Montserrat" panose="00000500000000000000" pitchFamily="2" charset="0"/>
              </a:rPr>
              <a:t>keras</a:t>
            </a:r>
            <a:endParaRPr lang="en-US" sz="1100" dirty="0">
              <a:latin typeface="Montserrat" panose="00000500000000000000" pitchFamily="2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 dirty="0" err="1">
                <a:latin typeface="Montserrat" panose="00000500000000000000" pitchFamily="2" charset="0"/>
              </a:rPr>
              <a:t>Untuk</a:t>
            </a:r>
            <a:r>
              <a:rPr lang="en-US" sz="1100" dirty="0">
                <a:latin typeface="Montserrat" panose="00000500000000000000" pitchFamily="2" charset="0"/>
              </a:rPr>
              <a:t> </a:t>
            </a:r>
            <a:r>
              <a:rPr lang="en-US" sz="1100" b="1" dirty="0">
                <a:latin typeface="Montserrat" panose="00000500000000000000" pitchFamily="2" charset="0"/>
              </a:rPr>
              <a:t>rasa dan </a:t>
            </a:r>
            <a:r>
              <a:rPr lang="en-US" sz="1100" b="1" dirty="0" err="1">
                <a:latin typeface="Montserrat" panose="00000500000000000000" pitchFamily="2" charset="0"/>
              </a:rPr>
              <a:t>tekstur</a:t>
            </a:r>
            <a:r>
              <a:rPr lang="en-US" sz="1100" b="1" dirty="0">
                <a:latin typeface="Montserrat" panose="00000500000000000000" pitchFamily="2" charset="0"/>
              </a:rPr>
              <a:t> </a:t>
            </a:r>
            <a:r>
              <a:rPr lang="en-US" sz="1100" dirty="0" err="1">
                <a:latin typeface="Montserrat" panose="00000500000000000000" pitchFamily="2" charset="0"/>
              </a:rPr>
              <a:t>makanan</a:t>
            </a:r>
            <a:r>
              <a:rPr lang="en-US" sz="1100" dirty="0">
                <a:latin typeface="Montserrat" panose="00000500000000000000" pitchFamily="2" charset="0"/>
              </a:rPr>
              <a:t> </a:t>
            </a:r>
            <a:r>
              <a:rPr lang="en-US" sz="1100" dirty="0" err="1">
                <a:latin typeface="Montserrat" panose="00000500000000000000" pitchFamily="2" charset="0"/>
              </a:rPr>
              <a:t>disini</a:t>
            </a:r>
            <a:r>
              <a:rPr lang="en-US" sz="1100" dirty="0">
                <a:latin typeface="Montserrat" panose="00000500000000000000" pitchFamily="2" charset="0"/>
              </a:rPr>
              <a:t> </a:t>
            </a:r>
            <a:r>
              <a:rPr lang="en-US" sz="1100" dirty="0" err="1">
                <a:latin typeface="Montserrat" panose="00000500000000000000" pitchFamily="2" charset="0"/>
              </a:rPr>
              <a:t>kurang</a:t>
            </a:r>
            <a:endParaRPr lang="en-US" sz="1100" dirty="0">
              <a:latin typeface="Montserrat" panose="00000500000000000000" pitchFamily="2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 b="1" i="0" u="none" strike="noStrike" cap="none" dirty="0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  <a:t>Sushi 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  <a:t>di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  <a:t>tempat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  <a:t>ini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  <a:t>tidak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  <a:t>rekomendasi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  <a:t> </a:t>
            </a:r>
            <a:endParaRPr sz="1100" b="0" i="0" u="none" strike="noStrike" cap="none" dirty="0">
              <a:solidFill>
                <a:srgbClr val="000000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9" name="Google Shape;150;g117bea95534_3_54">
            <a:extLst>
              <a:ext uri="{FF2B5EF4-FFF2-40B4-BE49-F238E27FC236}">
                <a16:creationId xmlns:a16="http://schemas.microsoft.com/office/drawing/2014/main" id="{2B8D637B-69AA-46E8-AE33-44D091C1827B}"/>
              </a:ext>
            </a:extLst>
          </p:cNvPr>
          <p:cNvSpPr/>
          <p:nvPr/>
        </p:nvSpPr>
        <p:spPr>
          <a:xfrm>
            <a:off x="3556069" y="1339343"/>
            <a:ext cx="2737123" cy="2686857"/>
          </a:xfrm>
          <a:prstGeom prst="roundRect">
            <a:avLst>
              <a:gd name="adj" fmla="val 2339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200" b="1" i="0" u="none" strike="noStrike" cap="none" dirty="0">
              <a:solidFill>
                <a:srgbClr val="000000"/>
              </a:solidFill>
              <a:latin typeface="Montserrat" panose="00000500000000000000" pitchFamily="2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 dirty="0" err="1">
                <a:latin typeface="Montserrat" panose="00000500000000000000" pitchFamily="2" charset="0"/>
              </a:rPr>
              <a:t>Tempat</a:t>
            </a:r>
            <a:r>
              <a:rPr lang="en-US" sz="1100" dirty="0">
                <a:latin typeface="Montserrat" panose="00000500000000000000" pitchFamily="2" charset="0"/>
              </a:rPr>
              <a:t> </a:t>
            </a:r>
            <a:r>
              <a:rPr lang="en-US" sz="1100" dirty="0" err="1">
                <a:latin typeface="Montserrat" panose="00000500000000000000" pitchFamily="2" charset="0"/>
              </a:rPr>
              <a:t>nya</a:t>
            </a:r>
            <a:r>
              <a:rPr lang="en-US" sz="1100" dirty="0">
                <a:latin typeface="Montserrat" panose="00000500000000000000" pitchFamily="2" charset="0"/>
              </a:rPr>
              <a:t> </a:t>
            </a:r>
            <a:r>
              <a:rPr lang="en-US" sz="1100" b="1" dirty="0" err="1">
                <a:latin typeface="Montserrat" panose="00000500000000000000" pitchFamily="2" charset="0"/>
              </a:rPr>
              <a:t>bau</a:t>
            </a:r>
            <a:r>
              <a:rPr lang="en-US" sz="1100" dirty="0">
                <a:latin typeface="Montserrat" panose="00000500000000000000" pitchFamily="2" charset="0"/>
              </a:rPr>
              <a:t> </a:t>
            </a:r>
            <a:r>
              <a:rPr lang="en-US" sz="1100" dirty="0" err="1">
                <a:latin typeface="Montserrat" panose="00000500000000000000" pitchFamily="2" charset="0"/>
              </a:rPr>
              <a:t>sepeti</a:t>
            </a:r>
            <a:r>
              <a:rPr lang="en-US" sz="1100" dirty="0">
                <a:latin typeface="Montserrat" panose="00000500000000000000" pitchFamily="2" charset="0"/>
              </a:rPr>
              <a:t> </a:t>
            </a:r>
            <a:r>
              <a:rPr lang="en-US" sz="1100" dirty="0" err="1">
                <a:latin typeface="Montserrat" panose="00000500000000000000" pitchFamily="2" charset="0"/>
              </a:rPr>
              <a:t>minyak</a:t>
            </a:r>
            <a:r>
              <a:rPr lang="en-US" sz="1100" dirty="0">
                <a:latin typeface="Montserrat" panose="00000500000000000000" pitchFamily="2" charset="0"/>
              </a:rPr>
              <a:t> </a:t>
            </a:r>
            <a:r>
              <a:rPr lang="en-US" sz="1100" dirty="0" err="1">
                <a:latin typeface="Montserrat" panose="00000500000000000000" pitchFamily="2" charset="0"/>
              </a:rPr>
              <a:t>tua</a:t>
            </a:r>
            <a:endParaRPr lang="en-US" sz="1100" dirty="0">
              <a:latin typeface="Montserrat" panose="00000500000000000000" pitchFamily="2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 dirty="0">
                <a:latin typeface="Montserrat" panose="00000500000000000000" pitchFamily="2" charset="0"/>
              </a:rPr>
              <a:t>Harga </a:t>
            </a:r>
            <a:r>
              <a:rPr lang="en-US" sz="1100" dirty="0" err="1">
                <a:latin typeface="Montserrat" panose="00000500000000000000" pitchFamily="2" charset="0"/>
              </a:rPr>
              <a:t>makanan</a:t>
            </a:r>
            <a:r>
              <a:rPr lang="en-US" sz="1100" dirty="0">
                <a:latin typeface="Montserrat" panose="00000500000000000000" pitchFamily="2" charset="0"/>
              </a:rPr>
              <a:t> </a:t>
            </a:r>
            <a:r>
              <a:rPr lang="en-US" sz="1100" dirty="0" err="1">
                <a:latin typeface="Montserrat" panose="00000500000000000000" pitchFamily="2" charset="0"/>
              </a:rPr>
              <a:t>terlalu</a:t>
            </a:r>
            <a:r>
              <a:rPr lang="en-US" sz="1100" dirty="0">
                <a:latin typeface="Montserrat" panose="00000500000000000000" pitchFamily="2" charset="0"/>
              </a:rPr>
              <a:t> </a:t>
            </a:r>
            <a:r>
              <a:rPr lang="en-US" sz="1100" b="1" dirty="0">
                <a:latin typeface="Montserrat" panose="00000500000000000000" pitchFamily="2" charset="0"/>
              </a:rPr>
              <a:t>mahal</a:t>
            </a:r>
            <a:r>
              <a:rPr lang="en-US" sz="1100" dirty="0">
                <a:latin typeface="Montserrat" panose="00000500000000000000" pitchFamily="2" charset="0"/>
              </a:rPr>
              <a:t> </a:t>
            </a:r>
            <a:r>
              <a:rPr lang="en-US" sz="1100" dirty="0" err="1">
                <a:latin typeface="Montserrat" panose="00000500000000000000" pitchFamily="2" charset="0"/>
              </a:rPr>
              <a:t>untuk</a:t>
            </a:r>
            <a:r>
              <a:rPr lang="en-US" sz="1100" dirty="0">
                <a:latin typeface="Montserrat" panose="00000500000000000000" pitchFamily="2" charset="0"/>
              </a:rPr>
              <a:t> </a:t>
            </a:r>
            <a:r>
              <a:rPr lang="en-US" sz="1100" dirty="0" err="1">
                <a:latin typeface="Montserrat" panose="00000500000000000000" pitchFamily="2" charset="0"/>
              </a:rPr>
              <a:t>tempat</a:t>
            </a:r>
            <a:r>
              <a:rPr lang="en-US" sz="1100" dirty="0">
                <a:latin typeface="Montserrat" panose="00000500000000000000" pitchFamily="2" charset="0"/>
              </a:rPr>
              <a:t> </a:t>
            </a:r>
            <a:r>
              <a:rPr lang="en-US" sz="1100" dirty="0" err="1">
                <a:latin typeface="Montserrat" panose="00000500000000000000" pitchFamily="2" charset="0"/>
              </a:rPr>
              <a:t>seperti</a:t>
            </a:r>
            <a:r>
              <a:rPr lang="en-US" sz="1100" dirty="0">
                <a:latin typeface="Montserrat" panose="00000500000000000000" pitchFamily="2" charset="0"/>
              </a:rPr>
              <a:t> </a:t>
            </a:r>
            <a:r>
              <a:rPr lang="en-US" sz="1100" dirty="0" err="1">
                <a:latin typeface="Montserrat" panose="00000500000000000000" pitchFamily="2" charset="0"/>
              </a:rPr>
              <a:t>ini</a:t>
            </a:r>
            <a:endParaRPr lang="en-US" sz="1100" dirty="0">
              <a:latin typeface="Montserrat" panose="00000500000000000000" pitchFamily="2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 b="1" i="0" u="none" strike="noStrike" cap="none" dirty="0" err="1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  <a:t>Tidak</a:t>
            </a:r>
            <a:r>
              <a:rPr lang="en-US" sz="1100" b="1" i="0" u="none" strike="noStrike" cap="none" dirty="0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  <a:t>berkesan</a:t>
            </a:r>
            <a:r>
              <a:rPr lang="en-US" sz="1100" b="1" i="0" u="none" strike="noStrike" cap="none" dirty="0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  <a:t> 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  <a:t>dan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  <a:t>menarik</a:t>
            </a:r>
            <a:endParaRPr lang="en-US" sz="1100" b="0" i="0" u="none" strike="noStrike" cap="none" dirty="0">
              <a:solidFill>
                <a:srgbClr val="000000"/>
              </a:solidFill>
              <a:latin typeface="Montserrat" panose="00000500000000000000" pitchFamily="2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 dirty="0" err="1">
                <a:latin typeface="Montserrat" panose="00000500000000000000" pitchFamily="2" charset="0"/>
              </a:rPr>
              <a:t>Tidak</a:t>
            </a:r>
            <a:r>
              <a:rPr lang="en-US" sz="1100" dirty="0">
                <a:latin typeface="Montserrat" panose="00000500000000000000" pitchFamily="2" charset="0"/>
              </a:rPr>
              <a:t> </a:t>
            </a:r>
            <a:r>
              <a:rPr lang="en-US" sz="1100" dirty="0" err="1">
                <a:latin typeface="Montserrat" panose="00000500000000000000" pitchFamily="2" charset="0"/>
              </a:rPr>
              <a:t>ada</a:t>
            </a:r>
            <a:r>
              <a:rPr lang="en-US" sz="1100" dirty="0">
                <a:latin typeface="Montserrat" panose="00000500000000000000" pitchFamily="2" charset="0"/>
              </a:rPr>
              <a:t> yang </a:t>
            </a:r>
            <a:r>
              <a:rPr lang="en-US" sz="1100" b="1" dirty="0" err="1">
                <a:latin typeface="Montserrat" panose="00000500000000000000" pitchFamily="2" charset="0"/>
              </a:rPr>
              <a:t>autentik</a:t>
            </a:r>
            <a:r>
              <a:rPr lang="en-US" sz="1100" dirty="0">
                <a:latin typeface="Montserrat" panose="00000500000000000000" pitchFamily="2" charset="0"/>
              </a:rPr>
              <a:t> </a:t>
            </a:r>
            <a:r>
              <a:rPr lang="en-US" sz="1100" dirty="0" err="1">
                <a:latin typeface="Montserrat" panose="00000500000000000000" pitchFamily="2" charset="0"/>
              </a:rPr>
              <a:t>dari</a:t>
            </a:r>
            <a:r>
              <a:rPr lang="en-US" sz="1100" dirty="0">
                <a:latin typeface="Montserrat" panose="00000500000000000000" pitchFamily="2" charset="0"/>
              </a:rPr>
              <a:t> </a:t>
            </a:r>
            <a:r>
              <a:rPr lang="en-US" sz="1100" dirty="0" err="1">
                <a:latin typeface="Montserrat" panose="00000500000000000000" pitchFamily="2" charset="0"/>
              </a:rPr>
              <a:t>tempat</a:t>
            </a:r>
            <a:r>
              <a:rPr lang="en-US" sz="1100" dirty="0">
                <a:latin typeface="Montserrat" panose="00000500000000000000" pitchFamily="2" charset="0"/>
              </a:rPr>
              <a:t> </a:t>
            </a:r>
            <a:r>
              <a:rPr lang="en-US" sz="1100" dirty="0" err="1">
                <a:latin typeface="Montserrat" panose="00000500000000000000" pitchFamily="2" charset="0"/>
              </a:rPr>
              <a:t>ini</a:t>
            </a:r>
            <a:endParaRPr lang="en-US" sz="1100" dirty="0">
              <a:latin typeface="Montserrat" panose="00000500000000000000" pitchFamily="2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 b="0" i="0" u="none" strike="noStrike" cap="none" dirty="0" err="1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  <a:t>Tempat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  <a:t>ini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  <a:t>kebanyakan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  <a:t> </a:t>
            </a:r>
            <a:r>
              <a:rPr lang="en-US" sz="1100" b="1" i="0" u="none" strike="noStrike" cap="none" dirty="0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  <a:t>embel2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  <a:t>nyatanya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  <a:t>tidak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  <a:t>terialisasi</a:t>
            </a:r>
            <a:endParaRPr lang="en-US" sz="1100" b="0" i="0" u="none" strike="noStrike" cap="none" dirty="0">
              <a:solidFill>
                <a:srgbClr val="000000"/>
              </a:solidFill>
              <a:latin typeface="Montserrat" panose="00000500000000000000" pitchFamily="2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 dirty="0" err="1">
                <a:latin typeface="Montserrat" panose="00000500000000000000" pitchFamily="2" charset="0"/>
              </a:rPr>
              <a:t>Tempat</a:t>
            </a:r>
            <a:r>
              <a:rPr lang="en-US" sz="1100" dirty="0">
                <a:latin typeface="Montserrat" panose="00000500000000000000" pitchFamily="2" charset="0"/>
              </a:rPr>
              <a:t> </a:t>
            </a:r>
            <a:r>
              <a:rPr lang="en-US" sz="1100" dirty="0" err="1">
                <a:latin typeface="Montserrat" panose="00000500000000000000" pitchFamily="2" charset="0"/>
              </a:rPr>
              <a:t>nya</a:t>
            </a:r>
            <a:r>
              <a:rPr lang="en-US" sz="1100" dirty="0">
                <a:latin typeface="Montserrat" panose="00000500000000000000" pitchFamily="2" charset="0"/>
              </a:rPr>
              <a:t> </a:t>
            </a:r>
            <a:r>
              <a:rPr lang="en-US" sz="1100" dirty="0" err="1">
                <a:latin typeface="Montserrat" panose="00000500000000000000" pitchFamily="2" charset="0"/>
              </a:rPr>
              <a:t>tidak</a:t>
            </a:r>
            <a:r>
              <a:rPr lang="en-US" sz="1100" dirty="0">
                <a:latin typeface="Montserrat" panose="00000500000000000000" pitchFamily="2" charset="0"/>
              </a:rPr>
              <a:t> </a:t>
            </a:r>
            <a:r>
              <a:rPr lang="en-US" sz="1100" dirty="0" err="1">
                <a:latin typeface="Montserrat" panose="00000500000000000000" pitchFamily="2" charset="0"/>
              </a:rPr>
              <a:t>terlalu</a:t>
            </a:r>
            <a:r>
              <a:rPr lang="en-US" sz="1100" dirty="0">
                <a:latin typeface="Montserrat" panose="00000500000000000000" pitchFamily="2" charset="0"/>
              </a:rPr>
              <a:t> </a:t>
            </a:r>
            <a:r>
              <a:rPr lang="en-US" sz="1100" b="1" dirty="0" err="1">
                <a:latin typeface="Montserrat" panose="00000500000000000000" pitchFamily="2" charset="0"/>
              </a:rPr>
              <a:t>bersih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  <a:t> </a:t>
            </a:r>
            <a:endParaRPr sz="1100" b="0" i="0" u="none" strike="noStrike" cap="none" dirty="0">
              <a:solidFill>
                <a:srgbClr val="000000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11" name="Google Shape;150;g117bea95534_3_54">
            <a:extLst>
              <a:ext uri="{FF2B5EF4-FFF2-40B4-BE49-F238E27FC236}">
                <a16:creationId xmlns:a16="http://schemas.microsoft.com/office/drawing/2014/main" id="{86DD564F-75BD-4001-8E4A-FDDF8FB4B9C2}"/>
              </a:ext>
            </a:extLst>
          </p:cNvPr>
          <p:cNvSpPr/>
          <p:nvPr/>
        </p:nvSpPr>
        <p:spPr>
          <a:xfrm>
            <a:off x="6293192" y="1654629"/>
            <a:ext cx="2786856" cy="2437643"/>
          </a:xfrm>
          <a:prstGeom prst="roundRect">
            <a:avLst>
              <a:gd name="adj" fmla="val 233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200" b="1" i="0" u="none" strike="noStrike" cap="none" dirty="0">
              <a:solidFill>
                <a:srgbClr val="000000"/>
              </a:solidFill>
              <a:latin typeface="Montserrat" panose="00000500000000000000" pitchFamily="2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 dirty="0" err="1">
                <a:latin typeface="Montserrat" panose="00000500000000000000" pitchFamily="2" charset="0"/>
              </a:rPr>
              <a:t>Butuh</a:t>
            </a:r>
            <a:r>
              <a:rPr lang="en-US" sz="1100" dirty="0">
                <a:latin typeface="Montserrat" panose="00000500000000000000" pitchFamily="2" charset="0"/>
              </a:rPr>
              <a:t> </a:t>
            </a:r>
            <a:r>
              <a:rPr lang="en-US" sz="1100" dirty="0" err="1">
                <a:latin typeface="Montserrat" panose="00000500000000000000" pitchFamily="2" charset="0"/>
              </a:rPr>
              <a:t>waktu</a:t>
            </a:r>
            <a:r>
              <a:rPr lang="en-US" sz="1100" dirty="0">
                <a:latin typeface="Montserrat" panose="00000500000000000000" pitchFamily="2" charset="0"/>
              </a:rPr>
              <a:t> yang </a:t>
            </a:r>
            <a:r>
              <a:rPr lang="en-US" sz="1100" b="1" dirty="0">
                <a:latin typeface="Montserrat" panose="00000500000000000000" pitchFamily="2" charset="0"/>
              </a:rPr>
              <a:t>lama </a:t>
            </a:r>
            <a:r>
              <a:rPr lang="en-US" sz="1100" dirty="0" err="1">
                <a:latin typeface="Montserrat" panose="00000500000000000000" pitchFamily="2" charset="0"/>
              </a:rPr>
              <a:t>dalam</a:t>
            </a:r>
            <a:r>
              <a:rPr lang="en-US" sz="1100" dirty="0">
                <a:latin typeface="Montserrat" panose="00000500000000000000" pitchFamily="2" charset="0"/>
              </a:rPr>
              <a:t> </a:t>
            </a:r>
            <a:r>
              <a:rPr lang="en-US" sz="1100" dirty="0" err="1">
                <a:latin typeface="Montserrat" panose="00000500000000000000" pitchFamily="2" charset="0"/>
              </a:rPr>
              <a:t>menyajikan</a:t>
            </a:r>
            <a:r>
              <a:rPr lang="en-US" sz="1100" dirty="0">
                <a:latin typeface="Montserrat" panose="00000500000000000000" pitchFamily="2" charset="0"/>
              </a:rPr>
              <a:t> </a:t>
            </a:r>
            <a:r>
              <a:rPr lang="en-US" sz="1100" dirty="0" err="1">
                <a:latin typeface="Montserrat" panose="00000500000000000000" pitchFamily="2" charset="0"/>
              </a:rPr>
              <a:t>makanan</a:t>
            </a:r>
            <a:endParaRPr lang="en-US" sz="1100" dirty="0">
              <a:latin typeface="Montserrat" panose="00000500000000000000" pitchFamily="2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 dirty="0" err="1">
                <a:latin typeface="Montserrat" panose="00000500000000000000" pitchFamily="2" charset="0"/>
              </a:rPr>
              <a:t>Pelayan</a:t>
            </a:r>
            <a:r>
              <a:rPr lang="en-US" sz="1100" dirty="0">
                <a:latin typeface="Montserrat" panose="00000500000000000000" pitchFamily="2" charset="0"/>
              </a:rPr>
              <a:t> </a:t>
            </a:r>
            <a:r>
              <a:rPr lang="en-US" sz="1100" dirty="0" err="1">
                <a:latin typeface="Montserrat" panose="00000500000000000000" pitchFamily="2" charset="0"/>
              </a:rPr>
              <a:t>memiliki</a:t>
            </a:r>
            <a:r>
              <a:rPr lang="en-US" sz="1100" dirty="0">
                <a:latin typeface="Montserrat" panose="00000500000000000000" pitchFamily="2" charset="0"/>
              </a:rPr>
              <a:t> </a:t>
            </a:r>
            <a:r>
              <a:rPr lang="en-US" sz="1100" dirty="0" err="1">
                <a:latin typeface="Montserrat" panose="00000500000000000000" pitchFamily="2" charset="0"/>
              </a:rPr>
              <a:t>sikap</a:t>
            </a:r>
            <a:r>
              <a:rPr lang="en-US" sz="1100" dirty="0">
                <a:latin typeface="Montserrat" panose="00000500000000000000" pitchFamily="2" charset="0"/>
              </a:rPr>
              <a:t> </a:t>
            </a:r>
            <a:r>
              <a:rPr lang="en-US" sz="1100" b="1" dirty="0" err="1">
                <a:latin typeface="Montserrat" panose="00000500000000000000" pitchFamily="2" charset="0"/>
              </a:rPr>
              <a:t>kurang</a:t>
            </a:r>
            <a:r>
              <a:rPr lang="en-US" sz="1100" b="1" dirty="0">
                <a:latin typeface="Montserrat" panose="00000500000000000000" pitchFamily="2" charset="0"/>
              </a:rPr>
              <a:t> </a:t>
            </a:r>
            <a:r>
              <a:rPr lang="en-US" sz="1100" b="1" dirty="0" err="1">
                <a:latin typeface="Montserrat" panose="00000500000000000000" pitchFamily="2" charset="0"/>
              </a:rPr>
              <a:t>baik</a:t>
            </a:r>
            <a:r>
              <a:rPr lang="en-US" sz="1100" dirty="0">
                <a:latin typeface="Montserrat" panose="00000500000000000000" pitchFamily="2" charset="0"/>
              </a:rPr>
              <a:t> dan </a:t>
            </a:r>
            <a:r>
              <a:rPr lang="en-US" sz="1100" dirty="0" err="1">
                <a:latin typeface="Montserrat" panose="00000500000000000000" pitchFamily="2" charset="0"/>
              </a:rPr>
              <a:t>berbicara</a:t>
            </a:r>
            <a:r>
              <a:rPr lang="en-US" sz="1100" dirty="0">
                <a:latin typeface="Montserrat" panose="00000500000000000000" pitchFamily="2" charset="0"/>
              </a:rPr>
              <a:t> </a:t>
            </a:r>
            <a:r>
              <a:rPr lang="en-US" sz="1100" dirty="0" err="1">
                <a:latin typeface="Montserrat" panose="00000500000000000000" pitchFamily="2" charset="0"/>
              </a:rPr>
              <a:t>rendah</a:t>
            </a:r>
            <a:endParaRPr lang="en-US" sz="1100" dirty="0">
              <a:latin typeface="Montserrat" panose="00000500000000000000" pitchFamily="2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 dirty="0" err="1">
                <a:latin typeface="Montserrat" panose="00000500000000000000" pitchFamily="2" charset="0"/>
              </a:rPr>
              <a:t>Pelayanan</a:t>
            </a:r>
            <a:r>
              <a:rPr lang="en-US" sz="1100" dirty="0">
                <a:latin typeface="Montserrat" panose="00000500000000000000" pitchFamily="2" charset="0"/>
              </a:rPr>
              <a:t> yang </a:t>
            </a:r>
            <a:r>
              <a:rPr lang="en-US" sz="1100" b="1" dirty="0" err="1">
                <a:latin typeface="Montserrat" panose="00000500000000000000" pitchFamily="2" charset="0"/>
              </a:rPr>
              <a:t>buruk</a:t>
            </a:r>
            <a:r>
              <a:rPr lang="en-US" sz="1100" b="1" dirty="0">
                <a:latin typeface="Montserrat" panose="00000500000000000000" pitchFamily="2" charset="0"/>
              </a:rPr>
              <a:t>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 dirty="0">
                <a:latin typeface="Montserrat" panose="00000500000000000000" pitchFamily="2" charset="0"/>
              </a:rPr>
              <a:t>Cara </a:t>
            </a:r>
            <a:r>
              <a:rPr lang="en-US" sz="1100" b="1" dirty="0" err="1">
                <a:latin typeface="Montserrat" panose="00000500000000000000" pitchFamily="2" charset="0"/>
              </a:rPr>
              <a:t>penyajian</a:t>
            </a:r>
            <a:r>
              <a:rPr lang="en-US" sz="1100" dirty="0">
                <a:latin typeface="Montserrat" panose="00000500000000000000" pitchFamily="2" charset="0"/>
              </a:rPr>
              <a:t> </a:t>
            </a:r>
            <a:r>
              <a:rPr lang="en-US" sz="1100" dirty="0" err="1">
                <a:latin typeface="Montserrat" panose="00000500000000000000" pitchFamily="2" charset="0"/>
              </a:rPr>
              <a:t>makanan</a:t>
            </a:r>
            <a:r>
              <a:rPr lang="en-US" sz="1100" dirty="0">
                <a:latin typeface="Montserrat" panose="00000500000000000000" pitchFamily="2" charset="0"/>
              </a:rPr>
              <a:t> yang </a:t>
            </a:r>
            <a:r>
              <a:rPr lang="en-US" sz="1100" dirty="0" err="1">
                <a:latin typeface="Montserrat" panose="00000500000000000000" pitchFamily="2" charset="0"/>
              </a:rPr>
              <a:t>buruk</a:t>
            </a:r>
            <a:endParaRPr lang="en-US" sz="1100" dirty="0">
              <a:latin typeface="Montserrat" panose="00000500000000000000" pitchFamily="2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sz="1100" dirty="0">
              <a:latin typeface="Montserrat" panose="00000500000000000000" pitchFamily="2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  <a:t> </a:t>
            </a:r>
            <a:endParaRPr sz="1100" b="0" i="0" u="none" strike="noStrike" cap="none" dirty="0">
              <a:solidFill>
                <a:srgbClr val="000000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C4B67C-E870-4EA4-85F4-B7CFDF6901EB}"/>
              </a:ext>
            </a:extLst>
          </p:cNvPr>
          <p:cNvSpPr/>
          <p:nvPr/>
        </p:nvSpPr>
        <p:spPr>
          <a:xfrm>
            <a:off x="4483138" y="1059921"/>
            <a:ext cx="845779" cy="37555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Place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80469E-E584-4A92-9FC4-B19383D5C0C4}"/>
              </a:ext>
            </a:extLst>
          </p:cNvPr>
          <p:cNvSpPr/>
          <p:nvPr/>
        </p:nvSpPr>
        <p:spPr>
          <a:xfrm>
            <a:off x="1499594" y="1042156"/>
            <a:ext cx="845779" cy="37555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Food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26CBDC-08CA-4BB6-973A-34031769E388}"/>
              </a:ext>
            </a:extLst>
          </p:cNvPr>
          <p:cNvSpPr/>
          <p:nvPr/>
        </p:nvSpPr>
        <p:spPr>
          <a:xfrm>
            <a:off x="7263730" y="1602895"/>
            <a:ext cx="845779" cy="37555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5024968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4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784</Words>
  <Application>Microsoft Office PowerPoint</Application>
  <PresentationFormat>On-screen Show (16:9)</PresentationFormat>
  <Paragraphs>143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Montserrat</vt:lpstr>
      <vt:lpstr>Comic Sans MS</vt:lpstr>
      <vt:lpstr>Montserrat SemiBold</vt:lpstr>
      <vt:lpstr>Calibri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GIRY RETNO INDRA PANGESTU</cp:lastModifiedBy>
  <cp:revision>40</cp:revision>
  <dcterms:modified xsi:type="dcterms:W3CDTF">2022-09-26T12:59:14Z</dcterms:modified>
</cp:coreProperties>
</file>