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>
        <p:scale>
          <a:sx n="125" d="100"/>
          <a:sy n="125" d="100"/>
        </p:scale>
        <p:origin x="786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8E2-DBE1-430B-8B30-20834A46886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0676-339B-4327-9D31-BE771DE2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4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8E2-DBE1-430B-8B30-20834A46886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0676-339B-4327-9D31-BE771DE2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4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8E2-DBE1-430B-8B30-20834A46886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0676-339B-4327-9D31-BE771DE2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9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8E2-DBE1-430B-8B30-20834A46886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0676-339B-4327-9D31-BE771DE2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8E2-DBE1-430B-8B30-20834A46886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0676-339B-4327-9D31-BE771DE2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8E2-DBE1-430B-8B30-20834A46886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0676-339B-4327-9D31-BE771DE2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1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8E2-DBE1-430B-8B30-20834A46886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0676-339B-4327-9D31-BE771DE2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9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8E2-DBE1-430B-8B30-20834A46886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0676-339B-4327-9D31-BE771DE2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6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8E2-DBE1-430B-8B30-20834A46886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0676-339B-4327-9D31-BE771DE2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8E2-DBE1-430B-8B30-20834A46886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0676-339B-4327-9D31-BE771DE2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6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8E2-DBE1-430B-8B30-20834A46886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0676-339B-4327-9D31-BE771DE2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7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998E2-DBE1-430B-8B30-20834A46886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D0676-339B-4327-9D31-BE771DE2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7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line on a white background&#10;&#10;Description automatically generated">
            <a:extLst>
              <a:ext uri="{FF2B5EF4-FFF2-40B4-BE49-F238E27FC236}">
                <a16:creationId xmlns:a16="http://schemas.microsoft.com/office/drawing/2014/main" id="{F2FCF8E0-1254-3340-8E09-77D3B73E7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12" y="680086"/>
            <a:ext cx="2760703" cy="1391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22C808-AB03-2C07-4D9B-F11505D90BEA}"/>
              </a:ext>
            </a:extLst>
          </p:cNvPr>
          <p:cNvSpPr txBox="1"/>
          <p:nvPr/>
        </p:nvSpPr>
        <p:spPr>
          <a:xfrm>
            <a:off x="471668" y="409615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UFC - </a:t>
            </a:r>
            <a:r>
              <a:rPr lang="en-US" sz="1013" dirty="0" err="1"/>
              <a:t>KMean</a:t>
            </a:r>
            <a:endParaRPr lang="en-US" sz="1013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B2BF1-FD06-77F9-E319-F732AE012096}"/>
              </a:ext>
            </a:extLst>
          </p:cNvPr>
          <p:cNvSpPr txBox="1"/>
          <p:nvPr/>
        </p:nvSpPr>
        <p:spPr>
          <a:xfrm>
            <a:off x="3610939" y="400050"/>
            <a:ext cx="101821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- </a:t>
            </a:r>
            <a:r>
              <a:rPr lang="en-US" sz="1013" dirty="0" err="1"/>
              <a:t>KMean</a:t>
            </a:r>
            <a:endParaRPr lang="en-US" sz="1013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9916A51-206F-3623-93A0-89420E36F2C4}"/>
              </a:ext>
            </a:extLst>
          </p:cNvPr>
          <p:cNvGrpSpPr/>
          <p:nvPr/>
        </p:nvGrpSpPr>
        <p:grpSpPr>
          <a:xfrm>
            <a:off x="3551258" y="668649"/>
            <a:ext cx="2760702" cy="1403042"/>
            <a:chOff x="3551258" y="668649"/>
            <a:chExt cx="2760702" cy="1403042"/>
          </a:xfrm>
        </p:grpSpPr>
        <p:pic>
          <p:nvPicPr>
            <p:cNvPr id="7" name="Picture 6" descr="A blue line with a black border&#10;&#10;Description automatically generated">
              <a:extLst>
                <a:ext uri="{FF2B5EF4-FFF2-40B4-BE49-F238E27FC236}">
                  <a16:creationId xmlns:a16="http://schemas.microsoft.com/office/drawing/2014/main" id="{9F1FD611-3AE8-DF25-1629-FB916DBB6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258" y="668649"/>
              <a:ext cx="2760702" cy="1403042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1CAFDCE-7C12-34E7-F194-FE53AE0F57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4045" y="1000556"/>
              <a:ext cx="184891" cy="1448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5B62FEC-CB29-9E35-E0CB-10B17CF8155C}"/>
              </a:ext>
            </a:extLst>
          </p:cNvPr>
          <p:cNvSpPr txBox="1"/>
          <p:nvPr/>
        </p:nvSpPr>
        <p:spPr>
          <a:xfrm>
            <a:off x="471668" y="2403598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UFC - </a:t>
            </a:r>
            <a:r>
              <a:rPr lang="en-US" sz="1013" dirty="0" err="1"/>
              <a:t>KMean</a:t>
            </a:r>
            <a:endParaRPr lang="en-US" sz="1013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5340A3-DC14-6F17-009B-98CC0C74CEB8}"/>
              </a:ext>
            </a:extLst>
          </p:cNvPr>
          <p:cNvSpPr txBox="1"/>
          <p:nvPr/>
        </p:nvSpPr>
        <p:spPr>
          <a:xfrm>
            <a:off x="3610939" y="2394033"/>
            <a:ext cx="101821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- </a:t>
            </a:r>
            <a:r>
              <a:rPr lang="en-US" sz="1013" dirty="0" err="1"/>
              <a:t>KMean</a:t>
            </a:r>
            <a:endParaRPr lang="en-US" sz="1013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72651B-DDBC-4FFB-1B9D-C902C783B426}"/>
              </a:ext>
            </a:extLst>
          </p:cNvPr>
          <p:cNvSpPr txBox="1"/>
          <p:nvPr/>
        </p:nvSpPr>
        <p:spPr>
          <a:xfrm>
            <a:off x="471668" y="4581648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UFC - EM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4AA366-86A8-6654-96BC-D7A944465C61}"/>
              </a:ext>
            </a:extLst>
          </p:cNvPr>
          <p:cNvSpPr txBox="1"/>
          <p:nvPr/>
        </p:nvSpPr>
        <p:spPr>
          <a:xfrm>
            <a:off x="3610939" y="4572083"/>
            <a:ext cx="101821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- EM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905CE6-71A7-071A-0C89-7DE79415272E}"/>
              </a:ext>
            </a:extLst>
          </p:cNvPr>
          <p:cNvGrpSpPr/>
          <p:nvPr/>
        </p:nvGrpSpPr>
        <p:grpSpPr>
          <a:xfrm>
            <a:off x="296313" y="2785251"/>
            <a:ext cx="2760702" cy="1408831"/>
            <a:chOff x="296313" y="2785251"/>
            <a:chExt cx="2760702" cy="1408831"/>
          </a:xfrm>
        </p:grpSpPr>
        <p:pic>
          <p:nvPicPr>
            <p:cNvPr id="13" name="Picture 12" descr="A graph with a red line&#10;&#10;Description automatically generated">
              <a:extLst>
                <a:ext uri="{FF2B5EF4-FFF2-40B4-BE49-F238E27FC236}">
                  <a16:creationId xmlns:a16="http://schemas.microsoft.com/office/drawing/2014/main" id="{75583EAD-0442-D7C6-F2B5-F8C2794D4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13" y="2785251"/>
              <a:ext cx="2760702" cy="1408831"/>
            </a:xfrm>
            <a:prstGeom prst="rect">
              <a:avLst/>
            </a:prstGeom>
          </p:spPr>
        </p:pic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ABB819-A75F-A524-8257-D79534D69D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5350" y="2838450"/>
              <a:ext cx="0" cy="116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1C42589-A636-5E5F-508D-18773E797489}"/>
              </a:ext>
            </a:extLst>
          </p:cNvPr>
          <p:cNvGrpSpPr/>
          <p:nvPr/>
        </p:nvGrpSpPr>
        <p:grpSpPr>
          <a:xfrm>
            <a:off x="3610940" y="2785251"/>
            <a:ext cx="2689336" cy="1385755"/>
            <a:chOff x="3610940" y="2785251"/>
            <a:chExt cx="2689336" cy="1385755"/>
          </a:xfrm>
        </p:grpSpPr>
        <p:pic>
          <p:nvPicPr>
            <p:cNvPr id="15" name="Picture 14" descr="A red green and blue line&#10;&#10;Description automatically generated">
              <a:extLst>
                <a:ext uri="{FF2B5EF4-FFF2-40B4-BE49-F238E27FC236}">
                  <a16:creationId xmlns:a16="http://schemas.microsoft.com/office/drawing/2014/main" id="{E6C69A14-A391-69E6-7007-AB576AC17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0940" y="2785251"/>
              <a:ext cx="2689336" cy="1385755"/>
            </a:xfrm>
            <a:prstGeom prst="rect">
              <a:avLst/>
            </a:prstGeom>
          </p:spPr>
        </p:pic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C24325-93F5-522D-2F59-AF620D0E94E5}"/>
                </a:ext>
              </a:extLst>
            </p:cNvPr>
            <p:cNvCxnSpPr>
              <a:cxnSpLocks/>
            </p:cNvCxnSpPr>
            <p:nvPr/>
          </p:nvCxnSpPr>
          <p:spPr>
            <a:xfrm>
              <a:off x="3935945" y="2971800"/>
              <a:ext cx="0" cy="952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4897B5A-9EF7-52A5-70F2-ED346DC93910}"/>
              </a:ext>
            </a:extLst>
          </p:cNvPr>
          <p:cNvGrpSpPr/>
          <p:nvPr/>
        </p:nvGrpSpPr>
        <p:grpSpPr>
          <a:xfrm>
            <a:off x="296312" y="4907642"/>
            <a:ext cx="2759417" cy="1408176"/>
            <a:chOff x="296312" y="4907642"/>
            <a:chExt cx="2759417" cy="1408176"/>
          </a:xfrm>
        </p:grpSpPr>
        <p:pic>
          <p:nvPicPr>
            <p:cNvPr id="21" name="Picture 20" descr="A graph with red line and green line&#10;&#10;Description automatically generated">
              <a:extLst>
                <a:ext uri="{FF2B5EF4-FFF2-40B4-BE49-F238E27FC236}">
                  <a16:creationId xmlns:a16="http://schemas.microsoft.com/office/drawing/2014/main" id="{93B1B57D-AAC6-E9A1-0E35-67DB60250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12" y="4907642"/>
              <a:ext cx="2759417" cy="1408176"/>
            </a:xfrm>
            <a:prstGeom prst="rect">
              <a:avLst/>
            </a:prstGeom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8C43F85-3E23-B1BA-ABEC-6F0EC34A5EB0}"/>
                </a:ext>
              </a:extLst>
            </p:cNvPr>
            <p:cNvCxnSpPr>
              <a:cxnSpLocks/>
            </p:cNvCxnSpPr>
            <p:nvPr/>
          </p:nvCxnSpPr>
          <p:spPr>
            <a:xfrm>
              <a:off x="2165350" y="4997450"/>
              <a:ext cx="0" cy="1092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17090B9-27C6-F719-3DFA-5A519AE9FCF6}"/>
              </a:ext>
            </a:extLst>
          </p:cNvPr>
          <p:cNvGrpSpPr/>
          <p:nvPr/>
        </p:nvGrpSpPr>
        <p:grpSpPr>
          <a:xfrm>
            <a:off x="3610939" y="4907642"/>
            <a:ext cx="2732848" cy="1408176"/>
            <a:chOff x="3610939" y="4907642"/>
            <a:chExt cx="2732848" cy="1408176"/>
          </a:xfrm>
        </p:grpSpPr>
        <p:pic>
          <p:nvPicPr>
            <p:cNvPr id="23" name="Picture 22" descr="A green and red line&#10;&#10;Description automatically generated">
              <a:extLst>
                <a:ext uri="{FF2B5EF4-FFF2-40B4-BE49-F238E27FC236}">
                  <a16:creationId xmlns:a16="http://schemas.microsoft.com/office/drawing/2014/main" id="{86102ADE-670C-6BE8-75B1-77AC62E06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0939" y="4907642"/>
              <a:ext cx="2732848" cy="1408176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2C1E70-BC5F-D80E-826E-40B807A614B2}"/>
                </a:ext>
              </a:extLst>
            </p:cNvPr>
            <p:cNvCxnSpPr>
              <a:cxnSpLocks/>
            </p:cNvCxnSpPr>
            <p:nvPr/>
          </p:nvCxnSpPr>
          <p:spPr>
            <a:xfrm>
              <a:off x="3980395" y="5099050"/>
              <a:ext cx="0" cy="863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962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33CFD4-8887-98BC-2F8E-2B987EE7E337}"/>
              </a:ext>
            </a:extLst>
          </p:cNvPr>
          <p:cNvSpPr txBox="1"/>
          <p:nvPr/>
        </p:nvSpPr>
        <p:spPr>
          <a:xfrm>
            <a:off x="471668" y="409615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UFC - </a:t>
            </a:r>
            <a:r>
              <a:rPr lang="en-US" sz="1013" dirty="0" err="1"/>
              <a:t>KMean</a:t>
            </a:r>
            <a:endParaRPr lang="en-US" sz="1013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086BE-A7D0-9684-082B-8B1BEF7D07D8}"/>
              </a:ext>
            </a:extLst>
          </p:cNvPr>
          <p:cNvSpPr txBox="1"/>
          <p:nvPr/>
        </p:nvSpPr>
        <p:spPr>
          <a:xfrm>
            <a:off x="3610939" y="400050"/>
            <a:ext cx="101821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- </a:t>
            </a:r>
            <a:r>
              <a:rPr lang="en-US" sz="1013" dirty="0" err="1"/>
              <a:t>KMean</a:t>
            </a:r>
            <a:endParaRPr lang="en-US" sz="1013" dirty="0"/>
          </a:p>
        </p:txBody>
      </p:sp>
      <p:pic>
        <p:nvPicPr>
          <p:cNvPr id="5" name="Picture 4" descr="A blue line on a white background&#10;&#10;Description automatically generated">
            <a:extLst>
              <a:ext uri="{FF2B5EF4-FFF2-40B4-BE49-F238E27FC236}">
                <a16:creationId xmlns:a16="http://schemas.microsoft.com/office/drawing/2014/main" id="{28AD24BF-B824-54F3-FFBA-EB07DA45E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1" y="927308"/>
            <a:ext cx="2323789" cy="1553145"/>
          </a:xfrm>
          <a:prstGeom prst="rect">
            <a:avLst/>
          </a:prstGeom>
        </p:spPr>
      </p:pic>
      <p:pic>
        <p:nvPicPr>
          <p:cNvPr id="9" name="Picture 8" descr="A blue line on a white background&#10;&#10;Description automatically generated">
            <a:extLst>
              <a:ext uri="{FF2B5EF4-FFF2-40B4-BE49-F238E27FC236}">
                <a16:creationId xmlns:a16="http://schemas.microsoft.com/office/drawing/2014/main" id="{A1489E56-EBC7-FA1D-06D0-F38DCE710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216" y="927308"/>
            <a:ext cx="2361386" cy="1554480"/>
          </a:xfrm>
          <a:prstGeom prst="rect">
            <a:avLst/>
          </a:prstGeom>
        </p:spPr>
      </p:pic>
      <p:pic>
        <p:nvPicPr>
          <p:cNvPr id="11" name="Picture 10" descr="A graph with a dotted line&#10;&#10;Description automatically generated">
            <a:extLst>
              <a:ext uri="{FF2B5EF4-FFF2-40B4-BE49-F238E27FC236}">
                <a16:creationId xmlns:a16="http://schemas.microsoft.com/office/drawing/2014/main" id="{5EA89756-1B10-C0FF-3F12-B15487BEA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55" y="3108354"/>
            <a:ext cx="2743200" cy="1499976"/>
          </a:xfrm>
          <a:prstGeom prst="rect">
            <a:avLst/>
          </a:prstGeom>
        </p:spPr>
      </p:pic>
      <p:pic>
        <p:nvPicPr>
          <p:cNvPr id="13" name="Picture 12" descr="A graph with a line going up&#10;&#10;Description automatically generated">
            <a:extLst>
              <a:ext uri="{FF2B5EF4-FFF2-40B4-BE49-F238E27FC236}">
                <a16:creationId xmlns:a16="http://schemas.microsoft.com/office/drawing/2014/main" id="{D08EF508-57E8-E10C-D82F-5C86B80046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55" y="5842695"/>
            <a:ext cx="2743200" cy="1499976"/>
          </a:xfrm>
          <a:prstGeom prst="rect">
            <a:avLst/>
          </a:prstGeom>
        </p:spPr>
      </p:pic>
      <p:pic>
        <p:nvPicPr>
          <p:cNvPr id="15" name="Picture 14" descr="A graph with blue dots&#10;&#10;Description automatically generated">
            <a:extLst>
              <a:ext uri="{FF2B5EF4-FFF2-40B4-BE49-F238E27FC236}">
                <a16:creationId xmlns:a16="http://schemas.microsoft.com/office/drawing/2014/main" id="{F569799D-4315-3EB8-4EF0-2C18957B90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791" y="2963106"/>
            <a:ext cx="1828800" cy="1777824"/>
          </a:xfrm>
          <a:prstGeom prst="rect">
            <a:avLst/>
          </a:prstGeom>
        </p:spPr>
      </p:pic>
      <p:pic>
        <p:nvPicPr>
          <p:cNvPr id="17" name="Picture 16" descr="A graph with many colored dots&#10;&#10;Description automatically generated with medium confidence">
            <a:extLst>
              <a:ext uri="{FF2B5EF4-FFF2-40B4-BE49-F238E27FC236}">
                <a16:creationId xmlns:a16="http://schemas.microsoft.com/office/drawing/2014/main" id="{8D4DDC71-2149-41A4-5589-C214F4809F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798" y="5691671"/>
            <a:ext cx="1828800" cy="17778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30A91B-9A6F-C195-3E2F-D02AD21683FA}"/>
              </a:ext>
            </a:extLst>
          </p:cNvPr>
          <p:cNvSpPr txBox="1"/>
          <p:nvPr/>
        </p:nvSpPr>
        <p:spPr>
          <a:xfrm>
            <a:off x="540061" y="2839001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UFC - PCA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13FDDA-7890-BAB0-0E08-724D673F3B9A}"/>
              </a:ext>
            </a:extLst>
          </p:cNvPr>
          <p:cNvSpPr txBox="1"/>
          <p:nvPr/>
        </p:nvSpPr>
        <p:spPr>
          <a:xfrm>
            <a:off x="540061" y="5413635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- PCA</a:t>
            </a:r>
          </a:p>
        </p:txBody>
      </p:sp>
    </p:spTree>
    <p:extLst>
      <p:ext uri="{BB962C8B-B14F-4D97-AF65-F5344CB8AC3E}">
        <p14:creationId xmlns:p14="http://schemas.microsoft.com/office/powerpoint/2010/main" val="21953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DDDDF9-3591-B0E1-09C9-73EB9D33CA3A}"/>
              </a:ext>
            </a:extLst>
          </p:cNvPr>
          <p:cNvSpPr txBox="1"/>
          <p:nvPr/>
        </p:nvSpPr>
        <p:spPr>
          <a:xfrm>
            <a:off x="390525" y="578446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UFC - ICA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19CAF-8C82-E6D8-1A0A-A52B7B6DE271}"/>
              </a:ext>
            </a:extLst>
          </p:cNvPr>
          <p:cNvSpPr txBox="1"/>
          <p:nvPr/>
        </p:nvSpPr>
        <p:spPr>
          <a:xfrm>
            <a:off x="3997325" y="2446465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- ICA</a:t>
            </a:r>
          </a:p>
        </p:txBody>
      </p:sp>
      <p:pic>
        <p:nvPicPr>
          <p:cNvPr id="5" name="Picture 4" descr="A blue bars on a white background&#10;&#10;Description automatically generated">
            <a:extLst>
              <a:ext uri="{FF2B5EF4-FFF2-40B4-BE49-F238E27FC236}">
                <a16:creationId xmlns:a16="http://schemas.microsoft.com/office/drawing/2014/main" id="{ACB9CF68-027C-4B0C-D227-6DF32FF9D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826655"/>
            <a:ext cx="3669956" cy="1371600"/>
          </a:xfrm>
          <a:prstGeom prst="rect">
            <a:avLst/>
          </a:prstGeom>
        </p:spPr>
      </p:pic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DDDB2A9F-E56C-EDF2-5442-43DDCCD88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2751694"/>
            <a:ext cx="1828800" cy="1777822"/>
          </a:xfrm>
          <a:prstGeom prst="rect">
            <a:avLst/>
          </a:prstGeom>
        </p:spPr>
      </p:pic>
      <p:pic>
        <p:nvPicPr>
          <p:cNvPr id="9" name="Picture 8" descr="A graph with many dots&#10;&#10;Description automatically generated with medium confidence">
            <a:extLst>
              <a:ext uri="{FF2B5EF4-FFF2-40B4-BE49-F238E27FC236}">
                <a16:creationId xmlns:a16="http://schemas.microsoft.com/office/drawing/2014/main" id="{F0C83C8C-D6F7-05F8-425F-683E887FF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72" y="2751693"/>
            <a:ext cx="1828800" cy="1777823"/>
          </a:xfrm>
          <a:prstGeom prst="rect">
            <a:avLst/>
          </a:prstGeom>
        </p:spPr>
      </p:pic>
      <p:pic>
        <p:nvPicPr>
          <p:cNvPr id="11" name="Picture 10" descr="A blue and white rectangles&#10;&#10;Description automatically generated">
            <a:extLst>
              <a:ext uri="{FF2B5EF4-FFF2-40B4-BE49-F238E27FC236}">
                <a16:creationId xmlns:a16="http://schemas.microsoft.com/office/drawing/2014/main" id="{0C124A9C-AC30-A433-AF6B-9167EAD3E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592" y="826655"/>
            <a:ext cx="2508422" cy="137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0959B6-CD97-2D41-9636-4E9E8D1C7788}"/>
              </a:ext>
            </a:extLst>
          </p:cNvPr>
          <p:cNvSpPr txBox="1"/>
          <p:nvPr/>
        </p:nvSpPr>
        <p:spPr>
          <a:xfrm>
            <a:off x="4352925" y="425832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- ICA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C0A57C-4036-5838-62FC-88C222E78AEA}"/>
              </a:ext>
            </a:extLst>
          </p:cNvPr>
          <p:cNvSpPr txBox="1"/>
          <p:nvPr/>
        </p:nvSpPr>
        <p:spPr>
          <a:xfrm>
            <a:off x="390525" y="2446464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UFC - ICA</a:t>
            </a:r>
          </a:p>
        </p:txBody>
      </p:sp>
      <p:pic>
        <p:nvPicPr>
          <p:cNvPr id="15" name="Picture 14" descr="A blue graph with black border&#10;&#10;Description automatically generated">
            <a:extLst>
              <a:ext uri="{FF2B5EF4-FFF2-40B4-BE49-F238E27FC236}">
                <a16:creationId xmlns:a16="http://schemas.microsoft.com/office/drawing/2014/main" id="{736BC2EA-7D0F-7576-FB29-CDA594525C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6" y="5626320"/>
            <a:ext cx="2286000" cy="1580866"/>
          </a:xfrm>
          <a:prstGeom prst="rect">
            <a:avLst/>
          </a:prstGeom>
        </p:spPr>
      </p:pic>
      <p:pic>
        <p:nvPicPr>
          <p:cNvPr id="17" name="Picture 16" descr="A graph with blue dots&#10;&#10;Description automatically generated">
            <a:extLst>
              <a:ext uri="{FF2B5EF4-FFF2-40B4-BE49-F238E27FC236}">
                <a16:creationId xmlns:a16="http://schemas.microsoft.com/office/drawing/2014/main" id="{66914FAC-F7FB-95BC-02F0-7FE409CDFB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472" y="5429363"/>
            <a:ext cx="1828800" cy="1777823"/>
          </a:xfrm>
          <a:prstGeom prst="rect">
            <a:avLst/>
          </a:prstGeom>
        </p:spPr>
      </p:pic>
      <p:pic>
        <p:nvPicPr>
          <p:cNvPr id="19" name="Picture 18" descr="A graph with a blue and brown ball&#10;&#10;Description automatically generated with medium confidence">
            <a:extLst>
              <a:ext uri="{FF2B5EF4-FFF2-40B4-BE49-F238E27FC236}">
                <a16:creationId xmlns:a16="http://schemas.microsoft.com/office/drawing/2014/main" id="{9CCDCC9F-BDC5-F7B4-2558-88632521EA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38" y="5436868"/>
            <a:ext cx="1828800" cy="177782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0D1731F-3647-DA25-1685-ED9B4590DC6A}"/>
              </a:ext>
            </a:extLst>
          </p:cNvPr>
          <p:cNvSpPr txBox="1"/>
          <p:nvPr/>
        </p:nvSpPr>
        <p:spPr>
          <a:xfrm>
            <a:off x="361950" y="5188659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UFC - RP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3EF469-69B5-91C5-5CAF-9A0127A24AC7}"/>
              </a:ext>
            </a:extLst>
          </p:cNvPr>
          <p:cNvSpPr txBox="1"/>
          <p:nvPr/>
        </p:nvSpPr>
        <p:spPr>
          <a:xfrm>
            <a:off x="2856088" y="5188659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UFC - RP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002E82-A6E1-3C8A-EB9B-4B33680FF052}"/>
              </a:ext>
            </a:extLst>
          </p:cNvPr>
          <p:cNvSpPr txBox="1"/>
          <p:nvPr/>
        </p:nvSpPr>
        <p:spPr>
          <a:xfrm>
            <a:off x="5165032" y="5188659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- RP</a:t>
            </a:r>
          </a:p>
        </p:txBody>
      </p:sp>
    </p:spTree>
    <p:extLst>
      <p:ext uri="{BB962C8B-B14F-4D97-AF65-F5344CB8AC3E}">
        <p14:creationId xmlns:p14="http://schemas.microsoft.com/office/powerpoint/2010/main" val="79291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B02C73D-7628-CDB5-A5E2-9BA40CC6A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37" y="768734"/>
            <a:ext cx="1828800" cy="1806315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1FE1303-7FB1-9929-8B50-38D77A949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412" y="768733"/>
            <a:ext cx="1828800" cy="1806315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944D96E-006C-6C7D-1BEF-196C23C86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62" y="768733"/>
            <a:ext cx="1828800" cy="1806315"/>
          </a:xfrm>
          <a:prstGeom prst="rect">
            <a:avLst/>
          </a:prstGeom>
        </p:spPr>
      </p:pic>
      <p:pic>
        <p:nvPicPr>
          <p:cNvPr id="9" name="Picture 8" descr="A screen shot of a cluster&#10;&#10;Description automatically generated">
            <a:extLst>
              <a:ext uri="{FF2B5EF4-FFF2-40B4-BE49-F238E27FC236}">
                <a16:creationId xmlns:a16="http://schemas.microsoft.com/office/drawing/2014/main" id="{4ABF7FED-8ED0-6502-D932-403F1B1C85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37" y="3435732"/>
            <a:ext cx="1828800" cy="1806315"/>
          </a:xfrm>
          <a:prstGeom prst="rect">
            <a:avLst/>
          </a:prstGeom>
        </p:spPr>
      </p:pic>
      <p:pic>
        <p:nvPicPr>
          <p:cNvPr id="11" name="Picture 10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C3915A39-D6DF-3E79-63F9-C728257CA4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412" y="3435732"/>
            <a:ext cx="1828800" cy="1806315"/>
          </a:xfrm>
          <a:prstGeom prst="rect">
            <a:avLst/>
          </a:prstGeom>
        </p:spPr>
      </p:pic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E4A9648-AE11-A50A-6D0C-10688F9351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62" y="3443105"/>
            <a:ext cx="1828800" cy="17989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641D73-1904-3A96-01BE-A4374FA2E54B}"/>
              </a:ext>
            </a:extLst>
          </p:cNvPr>
          <p:cNvSpPr txBox="1"/>
          <p:nvPr/>
        </p:nvSpPr>
        <p:spPr>
          <a:xfrm>
            <a:off x="197237" y="371451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UFC - Original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4151B5-2881-61B0-F3B5-A69F33763140}"/>
              </a:ext>
            </a:extLst>
          </p:cNvPr>
          <p:cNvSpPr txBox="1"/>
          <p:nvPr/>
        </p:nvSpPr>
        <p:spPr>
          <a:xfrm>
            <a:off x="2359412" y="371451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UFC - ICA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58BA7A-B961-9E37-432C-5036EC97848A}"/>
              </a:ext>
            </a:extLst>
          </p:cNvPr>
          <p:cNvSpPr txBox="1"/>
          <p:nvPr/>
        </p:nvSpPr>
        <p:spPr>
          <a:xfrm>
            <a:off x="4588262" y="371451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UFC - Lasso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9E34F-2339-470F-239B-259CF994D53C}"/>
              </a:ext>
            </a:extLst>
          </p:cNvPr>
          <p:cNvSpPr txBox="1"/>
          <p:nvPr/>
        </p:nvSpPr>
        <p:spPr>
          <a:xfrm>
            <a:off x="197237" y="2831385"/>
            <a:ext cx="122198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- Original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67FC2B-B734-6286-3EF1-58B79BE95396}"/>
              </a:ext>
            </a:extLst>
          </p:cNvPr>
          <p:cNvSpPr txBox="1"/>
          <p:nvPr/>
        </p:nvSpPr>
        <p:spPr>
          <a:xfrm>
            <a:off x="2359412" y="2831385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- ICA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F59E45-D099-7369-6491-C49B5D27A31A}"/>
              </a:ext>
            </a:extLst>
          </p:cNvPr>
          <p:cNvSpPr txBox="1"/>
          <p:nvPr/>
        </p:nvSpPr>
        <p:spPr>
          <a:xfrm>
            <a:off x="4588262" y="2831385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- Lasso</a:t>
            </a:r>
          </a:p>
        </p:txBody>
      </p:sp>
      <p:pic>
        <p:nvPicPr>
          <p:cNvPr id="22" name="Picture 21" descr="A graph with a green line and red line&#10;&#10;Description automatically generated">
            <a:extLst>
              <a:ext uri="{FF2B5EF4-FFF2-40B4-BE49-F238E27FC236}">
                <a16:creationId xmlns:a16="http://schemas.microsoft.com/office/drawing/2014/main" id="{5AA77CB8-2325-00A6-DF66-45DE78A7DF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5775533"/>
            <a:ext cx="2743200" cy="1861964"/>
          </a:xfrm>
          <a:prstGeom prst="rect">
            <a:avLst/>
          </a:prstGeom>
        </p:spPr>
      </p:pic>
      <p:pic>
        <p:nvPicPr>
          <p:cNvPr id="23" name="Picture 22" descr="A graph with a green line&#10;&#10;Description automatically generated">
            <a:extLst>
              <a:ext uri="{FF2B5EF4-FFF2-40B4-BE49-F238E27FC236}">
                <a16:creationId xmlns:a16="http://schemas.microsoft.com/office/drawing/2014/main" id="{3B45FB5F-1042-65E7-9A1D-5914A96175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681" y="5775532"/>
            <a:ext cx="2743200" cy="186196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A7F0768-C12B-DF18-4B44-0F58A188E07A}"/>
              </a:ext>
            </a:extLst>
          </p:cNvPr>
          <p:cNvSpPr txBox="1"/>
          <p:nvPr/>
        </p:nvSpPr>
        <p:spPr>
          <a:xfrm>
            <a:off x="311537" y="5460285"/>
            <a:ext cx="154901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– ICA </a:t>
            </a:r>
            <a:r>
              <a:rPr lang="en-US" sz="1013" dirty="0" err="1"/>
              <a:t>KMean</a:t>
            </a:r>
            <a:endParaRPr lang="en-US" sz="1013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F1995-9904-0786-119A-C21DC73EACAE}"/>
              </a:ext>
            </a:extLst>
          </p:cNvPr>
          <p:cNvSpPr txBox="1"/>
          <p:nvPr/>
        </p:nvSpPr>
        <p:spPr>
          <a:xfrm>
            <a:off x="3845312" y="5460285"/>
            <a:ext cx="154901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– Lasso </a:t>
            </a:r>
            <a:r>
              <a:rPr lang="en-US" sz="1013" dirty="0" err="1"/>
              <a:t>KMean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63181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D7A24F1-3308-FCDC-05B2-5BFC4CFAE84D}"/>
              </a:ext>
            </a:extLst>
          </p:cNvPr>
          <p:cNvSpPr txBox="1"/>
          <p:nvPr/>
        </p:nvSpPr>
        <p:spPr>
          <a:xfrm>
            <a:off x="282962" y="164385"/>
            <a:ext cx="138581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UFC – ICA </a:t>
            </a:r>
            <a:r>
              <a:rPr lang="en-US" sz="1013" dirty="0" err="1"/>
              <a:t>KMean</a:t>
            </a:r>
            <a:endParaRPr lang="en-US" sz="1013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49E04-C6AE-46CC-CA57-886950FD2C5C}"/>
              </a:ext>
            </a:extLst>
          </p:cNvPr>
          <p:cNvSpPr txBox="1"/>
          <p:nvPr/>
        </p:nvSpPr>
        <p:spPr>
          <a:xfrm>
            <a:off x="3816737" y="164385"/>
            <a:ext cx="151726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UFC – Lasso </a:t>
            </a:r>
            <a:r>
              <a:rPr lang="en-US" sz="1013" dirty="0" err="1"/>
              <a:t>KMean</a:t>
            </a:r>
            <a:endParaRPr lang="en-US" sz="1013" dirty="0"/>
          </a:p>
        </p:txBody>
      </p:sp>
      <p:pic>
        <p:nvPicPr>
          <p:cNvPr id="11" name="Picture 10" descr="A graph with red lines and green lines&#10;&#10;Description automatically generated">
            <a:extLst>
              <a:ext uri="{FF2B5EF4-FFF2-40B4-BE49-F238E27FC236}">
                <a16:creationId xmlns:a16="http://schemas.microsoft.com/office/drawing/2014/main" id="{49E03B86-36C2-65EE-262D-5C586325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1" y="761113"/>
            <a:ext cx="2743200" cy="1833466"/>
          </a:xfrm>
          <a:prstGeom prst="rect">
            <a:avLst/>
          </a:prstGeom>
        </p:spPr>
      </p:pic>
      <p:pic>
        <p:nvPicPr>
          <p:cNvPr id="13" name="Picture 12" descr="A graph showing a line of growth&#10;&#10;Description automatically generated with medium confidence">
            <a:extLst>
              <a:ext uri="{FF2B5EF4-FFF2-40B4-BE49-F238E27FC236}">
                <a16:creationId xmlns:a16="http://schemas.microsoft.com/office/drawing/2014/main" id="{6CDE78E2-800F-99BB-B6F0-7C2F69555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41" y="761113"/>
            <a:ext cx="2743200" cy="183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5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96DFE4-D42F-49FB-CE60-B5B28758AED1}"/>
              </a:ext>
            </a:extLst>
          </p:cNvPr>
          <p:cNvSpPr txBox="1"/>
          <p:nvPr/>
        </p:nvSpPr>
        <p:spPr>
          <a:xfrm>
            <a:off x="609053" y="383460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- ICA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6F3AE9-D54A-99E7-416A-D2E4C7D58705}"/>
              </a:ext>
            </a:extLst>
          </p:cNvPr>
          <p:cNvSpPr txBox="1"/>
          <p:nvPr/>
        </p:nvSpPr>
        <p:spPr>
          <a:xfrm>
            <a:off x="3647528" y="396004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- Lasso</a:t>
            </a:r>
          </a:p>
        </p:txBody>
      </p:sp>
      <p:pic>
        <p:nvPicPr>
          <p:cNvPr id="11" name="Picture 10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2AA390F0-691B-6193-8531-BFC3CD161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650" y="3415988"/>
            <a:ext cx="2286000" cy="11993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F8EFB1-9642-ED9F-EDB4-E325C798590A}"/>
              </a:ext>
            </a:extLst>
          </p:cNvPr>
          <p:cNvSpPr txBox="1"/>
          <p:nvPr/>
        </p:nvSpPr>
        <p:spPr>
          <a:xfrm>
            <a:off x="609053" y="3155235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- </a:t>
            </a:r>
            <a:r>
              <a:rPr lang="en-US" sz="1013" dirty="0" err="1"/>
              <a:t>KMean</a:t>
            </a:r>
            <a:endParaRPr lang="en-US" sz="1013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88E21-23F6-CB3E-09E8-6335F09F6B8D}"/>
              </a:ext>
            </a:extLst>
          </p:cNvPr>
          <p:cNvSpPr txBox="1"/>
          <p:nvPr/>
        </p:nvSpPr>
        <p:spPr>
          <a:xfrm>
            <a:off x="3647528" y="3167779"/>
            <a:ext cx="94438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Wine - EM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0D7FFF-632C-06C4-8451-EE136E1E3AAA}"/>
              </a:ext>
            </a:extLst>
          </p:cNvPr>
          <p:cNvGrpSpPr/>
          <p:nvPr/>
        </p:nvGrpSpPr>
        <p:grpSpPr>
          <a:xfrm>
            <a:off x="609053" y="752094"/>
            <a:ext cx="2286000" cy="1596571"/>
            <a:chOff x="609053" y="752094"/>
            <a:chExt cx="2286000" cy="1596571"/>
          </a:xfrm>
        </p:grpSpPr>
        <p:pic>
          <p:nvPicPr>
            <p:cNvPr id="3" name="Picture 2" descr="A graph of a graph&#10;&#10;Description automatically generated">
              <a:extLst>
                <a:ext uri="{FF2B5EF4-FFF2-40B4-BE49-F238E27FC236}">
                  <a16:creationId xmlns:a16="http://schemas.microsoft.com/office/drawing/2014/main" id="{5A13D749-E365-371C-2149-6B0FE7BA9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053" y="752094"/>
              <a:ext cx="2286000" cy="159657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FF746D-441A-C16A-D08B-EFDBB36C8D12}"/>
                </a:ext>
              </a:extLst>
            </p:cNvPr>
            <p:cNvSpPr txBox="1"/>
            <p:nvPr/>
          </p:nvSpPr>
          <p:spPr>
            <a:xfrm>
              <a:off x="2316480" y="1463040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ICA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77926A-8E30-6114-CE90-2F6DAB9CC925}"/>
              </a:ext>
            </a:extLst>
          </p:cNvPr>
          <p:cNvGrpSpPr/>
          <p:nvPr/>
        </p:nvGrpSpPr>
        <p:grpSpPr>
          <a:xfrm>
            <a:off x="3562650" y="752093"/>
            <a:ext cx="2286000" cy="1596571"/>
            <a:chOff x="3562650" y="752093"/>
            <a:chExt cx="2286000" cy="1596571"/>
          </a:xfrm>
        </p:grpSpPr>
        <p:pic>
          <p:nvPicPr>
            <p:cNvPr id="5" name="Picture 4" descr="A graph showing the value of a trade&#10;&#10;Description automatically generated">
              <a:extLst>
                <a:ext uri="{FF2B5EF4-FFF2-40B4-BE49-F238E27FC236}">
                  <a16:creationId xmlns:a16="http://schemas.microsoft.com/office/drawing/2014/main" id="{B88124C3-51A2-4795-0C74-DD7A90A21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2650" y="752093"/>
              <a:ext cx="2286000" cy="159657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04D0EF-4956-3A93-77A4-C24046A604EC}"/>
                </a:ext>
              </a:extLst>
            </p:cNvPr>
            <p:cNvSpPr txBox="1"/>
            <p:nvPr/>
          </p:nvSpPr>
          <p:spPr>
            <a:xfrm>
              <a:off x="5097780" y="1647706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Lasso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3E0780-58EA-95EF-7D91-15FBEBC7E6FC}"/>
              </a:ext>
            </a:extLst>
          </p:cNvPr>
          <p:cNvGrpSpPr/>
          <p:nvPr/>
        </p:nvGrpSpPr>
        <p:grpSpPr>
          <a:xfrm>
            <a:off x="609053" y="3415988"/>
            <a:ext cx="2286000" cy="1213368"/>
            <a:chOff x="609053" y="3415988"/>
            <a:chExt cx="2286000" cy="1213368"/>
          </a:xfrm>
        </p:grpSpPr>
        <p:pic>
          <p:nvPicPr>
            <p:cNvPr id="9" name="Picture 8" descr="A graph with a line going up&#10;&#10;Description automatically generated">
              <a:extLst>
                <a:ext uri="{FF2B5EF4-FFF2-40B4-BE49-F238E27FC236}">
                  <a16:creationId xmlns:a16="http://schemas.microsoft.com/office/drawing/2014/main" id="{B198B310-DCB6-B9F6-0579-A9EAE2863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053" y="3415988"/>
              <a:ext cx="2286000" cy="121336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E6015E-D5DF-A60D-9AAC-3F315429CB73}"/>
                </a:ext>
              </a:extLst>
            </p:cNvPr>
            <p:cNvSpPr txBox="1"/>
            <p:nvPr/>
          </p:nvSpPr>
          <p:spPr>
            <a:xfrm>
              <a:off x="2164428" y="4200406"/>
              <a:ext cx="709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KMean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45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495</TotalTime>
  <Words>100</Words>
  <Application>Microsoft Office PowerPoint</Application>
  <PresentationFormat>Letter Paper (8.5x11 in)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Jilong Cui</dc:creator>
  <cp:lastModifiedBy>Jilong Cui</cp:lastModifiedBy>
  <cp:revision>4</cp:revision>
  <dcterms:created xsi:type="dcterms:W3CDTF">2023-11-05T20:10:27Z</dcterms:created>
  <dcterms:modified xsi:type="dcterms:W3CDTF">2023-11-06T04:25:32Z</dcterms:modified>
</cp:coreProperties>
</file>