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70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BEF4-D137-C94D-9288-3A657FB9F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4B188-C98A-C14C-F09A-44ACFADD3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338BA-ECC5-BECE-C409-95B233E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9B4-57EC-4CC1-8D84-62EE36FE37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2221-9C52-765C-24BB-6A83A64E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F24F8-04AF-3870-9E55-B821730C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8083-3C56-42DE-824B-2F7713E6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6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87A6-07EB-EF32-D9B0-A2CCD48C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C9F5C-5C67-B999-5FF5-9097895A7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9AAA-E580-68B2-7D8C-6BBD96A7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9B4-57EC-4CC1-8D84-62EE36FE37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9E975-8DDD-DFC0-E23C-928AE2FF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6C127-7070-44B2-26C4-85164521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8083-3C56-42DE-824B-2F7713E6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FA5D2-8CC5-F2AE-81DC-B2ACF3FA6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03027-5BB6-17E2-B45B-1E2524FEF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5D709-A145-33D6-9D93-CC08B58A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9B4-57EC-4CC1-8D84-62EE36FE37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91C89-988A-5799-F085-B0276BDE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5DED8-D27D-73CF-6575-D72509DA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8083-3C56-42DE-824B-2F7713E6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1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C2B1-8D0C-210A-14AF-E32E4812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A190F-1CB7-9A5E-0E45-43DB7199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96CEA-185A-3D17-E45C-06EE1160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9B4-57EC-4CC1-8D84-62EE36FE37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AADE-4A86-A3ED-F6E2-64CEFF67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6E2CC-F3F7-F508-4F80-F1CDC127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8083-3C56-42DE-824B-2F7713E6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AAC6-B292-707B-DEAE-0DFAA698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4760-B3FF-7B6D-FE29-B50A2270A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F0A9F-5EA9-6B52-6996-818C1182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9B4-57EC-4CC1-8D84-62EE36FE37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206D-58FC-86A1-0647-1481E79C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0E1DB-D2FD-2842-588B-9EBD4ECC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8083-3C56-42DE-824B-2F7713E6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8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F4C4-DE92-A1A5-FE56-7048888C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AB95F-4BC1-E008-3B00-4D4FAABC1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9897A-135C-7B1D-44A0-9C75B7405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1BCD7-E17B-CF4A-09DF-90214753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9B4-57EC-4CC1-8D84-62EE36FE37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5433D-1637-4B5D-0C9B-93E0BD68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CA4F0-FE96-54B8-0DE3-BD97512E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8083-3C56-42DE-824B-2F7713E6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2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0E34-743E-137F-5275-374DE045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B48A1-B565-24DC-FCEF-06186ED8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62586-8C3A-3F4A-8275-0485CFDD7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AC899-6070-C80E-EB19-2F0CBB90C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BB9F1-BB7C-411F-4007-8A98F3AD5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31331-C91D-1E5D-4BEA-C72B8322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9B4-57EC-4CC1-8D84-62EE36FE37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735DF-02A1-6B2D-E116-D742FEDE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FEA4B-2560-C33E-7CC8-9CF94675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8083-3C56-42DE-824B-2F7713E6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DAB2-127E-7ADD-96E2-F2E6366F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B3F2A-7952-57DB-2E39-0C89C16D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9B4-57EC-4CC1-8D84-62EE36FE37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08C9B-E008-2747-2DFB-C0E43493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8CF87-9D91-ECE6-5912-486E751D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8083-3C56-42DE-824B-2F7713E6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5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E305B-FF41-BC17-DC2E-10DAAF6C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9B4-57EC-4CC1-8D84-62EE36FE37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6555D-1BB9-6B86-D6DF-AC2ADE68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CF36D-03F9-31C9-0506-26AB9649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8083-3C56-42DE-824B-2F7713E6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4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44E9-08CA-F04C-60FF-B0855176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2AC6-F6C0-C212-027F-ED1F3A513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93442-E5C0-4F9F-FD07-74F24738A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41326-DE14-2E83-B42A-88FFDD20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9B4-57EC-4CC1-8D84-62EE36FE37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F9F38-F2FD-EA99-EFE8-08AB130E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8363-F907-BC01-03F1-114DA5B8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8083-3C56-42DE-824B-2F7713E6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F556-6BD8-B4ED-166D-5CD317D6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7FBEF-4E4A-5A5B-D66E-DCF4FB04F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7A1E0-9D38-5FD0-FD8F-348FD7B36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57BD9-3E38-9D6A-57F7-81DC8419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9B4-57EC-4CC1-8D84-62EE36FE37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A379C-6B51-2A68-0B54-ABD415E9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0387C-20AC-3F21-51D8-6C85590C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8083-3C56-42DE-824B-2F7713E6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4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A5E7F-F1FD-F3E3-9305-726E4045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1EC36-BF4F-85A4-24AA-D16AAA984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F806B-1208-7C79-A648-A5D5453A4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9D9B4-57EC-4CC1-8D84-62EE36FE37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DD7D-5AE0-53DC-36CD-0F5408634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C1269-0017-1429-5A25-9C6BC246E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D8083-3C56-42DE-824B-2F7713E6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DA98C29C-A509-ABA1-1598-C91D6CE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90" y="1136936"/>
            <a:ext cx="4812698" cy="4584127"/>
          </a:xfrm>
          <a:prstGeom prst="rect">
            <a:avLst/>
          </a:prstGeom>
        </p:spPr>
      </p:pic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71E83227-07B9-76EE-5286-F68323913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39" y="1136936"/>
            <a:ext cx="4812698" cy="4584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45CD44-8702-AA81-1DC6-952A8BA3B3D3}"/>
              </a:ext>
            </a:extLst>
          </p:cNvPr>
          <p:cNvSpPr txBox="1"/>
          <p:nvPr/>
        </p:nvSpPr>
        <p:spPr>
          <a:xfrm>
            <a:off x="863790" y="531628"/>
            <a:ext cx="215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Iteration Policy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AC431-03B3-F336-2E54-38AD240A0D27}"/>
              </a:ext>
            </a:extLst>
          </p:cNvPr>
          <p:cNvSpPr txBox="1"/>
          <p:nvPr/>
        </p:nvSpPr>
        <p:spPr>
          <a:xfrm>
            <a:off x="6592339" y="531628"/>
            <a:ext cx="21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Iteration Policy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A568D-EEDE-4DB5-6D2F-781BB77D50B9}"/>
              </a:ext>
            </a:extLst>
          </p:cNvPr>
          <p:cNvSpPr txBox="1"/>
          <p:nvPr/>
        </p:nvSpPr>
        <p:spPr>
          <a:xfrm>
            <a:off x="385325" y="632511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 x 4</a:t>
            </a:r>
          </a:p>
        </p:txBody>
      </p:sp>
    </p:spTree>
    <p:extLst>
      <p:ext uri="{BB962C8B-B14F-4D97-AF65-F5344CB8AC3E}">
        <p14:creationId xmlns:p14="http://schemas.microsoft.com/office/powerpoint/2010/main" val="268886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DE6D76-BDAF-9C04-9CBA-1B7A2A9D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07" y="404976"/>
            <a:ext cx="6305550" cy="2495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D3E17F-CDD8-72DA-A6DD-65C34D224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804" y="3694715"/>
            <a:ext cx="52578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62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99FF0BAE-05A4-56A1-D012-DB0A84CA3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6" y="550822"/>
            <a:ext cx="3657600" cy="2489963"/>
          </a:xfrm>
          <a:prstGeom prst="rect">
            <a:avLst/>
          </a:prstGeom>
        </p:spPr>
      </p:pic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0A4F6DC3-3BC8-A18E-65EC-E81C5C6EC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67" y="550822"/>
            <a:ext cx="3657600" cy="2489963"/>
          </a:xfrm>
          <a:prstGeom prst="rect">
            <a:avLst/>
          </a:prstGeom>
        </p:spPr>
      </p:pic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5ED61B6E-EC26-AE80-0C74-6CA37B128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778" y="550822"/>
            <a:ext cx="3657600" cy="24899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79B611-780F-A3BA-AB8D-68C46CBD83DC}"/>
              </a:ext>
            </a:extLst>
          </p:cNvPr>
          <p:cNvSpPr txBox="1"/>
          <p:nvPr/>
        </p:nvSpPr>
        <p:spPr>
          <a:xfrm>
            <a:off x="385325" y="0"/>
            <a:ext cx="349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Iteration Discount vs. Reward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4C1DB9-C71E-777D-44BF-72E3F49148A1}"/>
              </a:ext>
            </a:extLst>
          </p:cNvPr>
          <p:cNvSpPr txBox="1"/>
          <p:nvPr/>
        </p:nvSpPr>
        <p:spPr>
          <a:xfrm>
            <a:off x="4057641" y="0"/>
            <a:ext cx="359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Iteration Discount vs. Iteration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83B6C1-CE65-490F-AF7C-64B1DA491CC6}"/>
              </a:ext>
            </a:extLst>
          </p:cNvPr>
          <p:cNvSpPr txBox="1"/>
          <p:nvPr/>
        </p:nvSpPr>
        <p:spPr>
          <a:xfrm>
            <a:off x="8098699" y="0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Iteration Discount vs. Time</a:t>
            </a:r>
          </a:p>
        </p:txBody>
      </p:sp>
      <p:pic>
        <p:nvPicPr>
          <p:cNvPr id="16" name="Picture 15" descr="A graph with a blue line&#10;&#10;Description automatically generated">
            <a:extLst>
              <a:ext uri="{FF2B5EF4-FFF2-40B4-BE49-F238E27FC236}">
                <a16:creationId xmlns:a16="http://schemas.microsoft.com/office/drawing/2014/main" id="{A2E6F166-C17F-933A-0869-B2FB1A732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6" y="3817216"/>
            <a:ext cx="3657600" cy="2500195"/>
          </a:xfrm>
          <a:prstGeom prst="rect">
            <a:avLst/>
          </a:prstGeom>
        </p:spPr>
      </p:pic>
      <p:pic>
        <p:nvPicPr>
          <p:cNvPr id="18" name="Picture 17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52765730-E175-A1CE-8765-C62AB3489E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67" y="3817216"/>
            <a:ext cx="3657600" cy="2534920"/>
          </a:xfrm>
          <a:prstGeom prst="rect">
            <a:avLst/>
          </a:prstGeom>
        </p:spPr>
      </p:pic>
      <p:pic>
        <p:nvPicPr>
          <p:cNvPr id="20" name="Picture 19" descr="A screen shot of a graph&#10;&#10;Description automatically generated">
            <a:extLst>
              <a:ext uri="{FF2B5EF4-FFF2-40B4-BE49-F238E27FC236}">
                <a16:creationId xmlns:a16="http://schemas.microsoft.com/office/drawing/2014/main" id="{A13EFB10-CDA7-C5B2-8F75-AA2A3F93E6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756" y="3817216"/>
            <a:ext cx="3657600" cy="25349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2831F7-A893-4208-DE35-B00F09A801CF}"/>
              </a:ext>
            </a:extLst>
          </p:cNvPr>
          <p:cNvSpPr txBox="1"/>
          <p:nvPr/>
        </p:nvSpPr>
        <p:spPr>
          <a:xfrm>
            <a:off x="385325" y="3170297"/>
            <a:ext cx="352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Iteration Discount vs. Reward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F6BEB8-37E4-6459-C857-428A629D88E1}"/>
              </a:ext>
            </a:extLst>
          </p:cNvPr>
          <p:cNvSpPr txBox="1"/>
          <p:nvPr/>
        </p:nvSpPr>
        <p:spPr>
          <a:xfrm>
            <a:off x="4057641" y="3170297"/>
            <a:ext cx="359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Iteration Discount vs. Iteration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07C9E7-152F-755F-9468-691B5B5A7831}"/>
              </a:ext>
            </a:extLst>
          </p:cNvPr>
          <p:cNvSpPr txBox="1"/>
          <p:nvPr/>
        </p:nvSpPr>
        <p:spPr>
          <a:xfrm>
            <a:off x="8098699" y="3170297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Iteration Discount vs.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9A9210-FB85-B6D3-4239-9AA96B11C971}"/>
              </a:ext>
            </a:extLst>
          </p:cNvPr>
          <p:cNvSpPr txBox="1"/>
          <p:nvPr/>
        </p:nvSpPr>
        <p:spPr>
          <a:xfrm>
            <a:off x="385325" y="632511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16 x 16</a:t>
            </a:r>
          </a:p>
        </p:txBody>
      </p:sp>
    </p:spTree>
    <p:extLst>
      <p:ext uri="{BB962C8B-B14F-4D97-AF65-F5344CB8AC3E}">
        <p14:creationId xmlns:p14="http://schemas.microsoft.com/office/powerpoint/2010/main" val="366022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837E671-5930-775D-CF1A-102E2E5A5A3E}"/>
              </a:ext>
            </a:extLst>
          </p:cNvPr>
          <p:cNvGrpSpPr/>
          <p:nvPr/>
        </p:nvGrpSpPr>
        <p:grpSpPr>
          <a:xfrm>
            <a:off x="6339617" y="708162"/>
            <a:ext cx="5486400" cy="4775941"/>
            <a:chOff x="6339617" y="708162"/>
            <a:chExt cx="5486400" cy="477594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7179DB6-0AE2-5828-2E0D-C2778FA48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617" y="708162"/>
              <a:ext cx="5486400" cy="22763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24F424C-0AFA-7D3B-A046-471C62C89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9617" y="3218220"/>
              <a:ext cx="5486400" cy="2265883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D9AE1BB-5598-0E88-83F5-E544C20D35AE}"/>
              </a:ext>
            </a:extLst>
          </p:cNvPr>
          <p:cNvSpPr txBox="1"/>
          <p:nvPr/>
        </p:nvSpPr>
        <p:spPr>
          <a:xfrm>
            <a:off x="271388" y="105104"/>
            <a:ext cx="15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Forest 20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B65A6-8384-5E1D-95C1-E2842F01F915}"/>
              </a:ext>
            </a:extLst>
          </p:cNvPr>
          <p:cNvSpPr txBox="1"/>
          <p:nvPr/>
        </p:nvSpPr>
        <p:spPr>
          <a:xfrm>
            <a:off x="6220243" y="105104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Forest 500 State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7F940F-EB13-9B75-177B-FE0B47D7DDE5}"/>
              </a:ext>
            </a:extLst>
          </p:cNvPr>
          <p:cNvGrpSpPr/>
          <p:nvPr/>
        </p:nvGrpSpPr>
        <p:grpSpPr>
          <a:xfrm>
            <a:off x="151995" y="810174"/>
            <a:ext cx="5514370" cy="4625790"/>
            <a:chOff x="151995" y="810174"/>
            <a:chExt cx="5514370" cy="462579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B48E8B-967A-20FB-964F-CA94AF7D75F1}"/>
                </a:ext>
              </a:extLst>
            </p:cNvPr>
            <p:cNvGrpSpPr/>
            <p:nvPr/>
          </p:nvGrpSpPr>
          <p:grpSpPr>
            <a:xfrm>
              <a:off x="151995" y="810174"/>
              <a:ext cx="5514370" cy="3641024"/>
              <a:chOff x="151995" y="810174"/>
              <a:chExt cx="5514370" cy="364102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1183AB8-2B4F-646A-9521-2278817F10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65" y="810174"/>
                <a:ext cx="5486400" cy="643858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0026424-348E-10AE-9A6D-268691E32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995" y="1789770"/>
                <a:ext cx="5486400" cy="64068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2355FA0-D075-4886-F614-565ABFC11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995" y="3795703"/>
                <a:ext cx="5486400" cy="655495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77CC5E3-A6B7-FCF4-A317-B4DE1E8BDC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995" y="2816107"/>
                <a:ext cx="5486400" cy="625722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C7FFE20-59A0-6D56-E78F-11024B01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1995" y="5216858"/>
              <a:ext cx="4134427" cy="21910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1628C3-CEEA-8181-C63A-73400DD1BA20}"/>
                </a:ext>
              </a:extLst>
            </p:cNvPr>
            <p:cNvSpPr txBox="1"/>
            <p:nvPr/>
          </p:nvSpPr>
          <p:spPr>
            <a:xfrm>
              <a:off x="179965" y="4837761"/>
              <a:ext cx="22574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* Q-Learning Policy – Gamma 0.9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89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200BD4C-1095-460C-DCCD-A415171A3FF3}"/>
              </a:ext>
            </a:extLst>
          </p:cNvPr>
          <p:cNvGrpSpPr/>
          <p:nvPr/>
        </p:nvGrpSpPr>
        <p:grpSpPr>
          <a:xfrm>
            <a:off x="890928" y="1030014"/>
            <a:ext cx="9840135" cy="2293882"/>
            <a:chOff x="-307252" y="336332"/>
            <a:chExt cx="12312514" cy="3429001"/>
          </a:xfrm>
        </p:grpSpPr>
        <p:pic>
          <p:nvPicPr>
            <p:cNvPr id="8" name="Picture 7" descr="A graph of a graph">
              <a:extLst>
                <a:ext uri="{FF2B5EF4-FFF2-40B4-BE49-F238E27FC236}">
                  <a16:creationId xmlns:a16="http://schemas.microsoft.com/office/drawing/2014/main" id="{06949299-0A8E-BC05-1993-0C6A72FEDC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3760251" y="336332"/>
              <a:ext cx="8245011" cy="3429000"/>
            </a:xfrm>
            <a:prstGeom prst="rect">
              <a:avLst/>
            </a:prstGeom>
          </p:spPr>
        </p:pic>
        <p:pic>
          <p:nvPicPr>
            <p:cNvPr id="9" name="Picture 8" descr="A graph of a graph">
              <a:extLst>
                <a:ext uri="{FF2B5EF4-FFF2-40B4-BE49-F238E27FC236}">
                  <a16:creationId xmlns:a16="http://schemas.microsoft.com/office/drawing/2014/main" id="{79FF4C96-6A4E-7EF5-9E76-9DD92A89B4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48980"/>
            <a:stretch/>
          </p:blipFill>
          <p:spPr>
            <a:xfrm>
              <a:off x="-307252" y="336332"/>
              <a:ext cx="4206590" cy="342900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FBECBF-9312-552A-5D73-B98A984DD007}"/>
              </a:ext>
            </a:extLst>
          </p:cNvPr>
          <p:cNvGrpSpPr/>
          <p:nvPr/>
        </p:nvGrpSpPr>
        <p:grpSpPr>
          <a:xfrm>
            <a:off x="838569" y="4256689"/>
            <a:ext cx="9892494" cy="2398986"/>
            <a:chOff x="-372764" y="0"/>
            <a:chExt cx="12378028" cy="3429000"/>
          </a:xfrm>
        </p:grpSpPr>
        <p:pic>
          <p:nvPicPr>
            <p:cNvPr id="11" name="Picture 10" descr="A group of white rectangular objects with red and blue lines&#10;&#10;Description automatically generated">
              <a:extLst>
                <a:ext uri="{FF2B5EF4-FFF2-40B4-BE49-F238E27FC236}">
                  <a16:creationId xmlns:a16="http://schemas.microsoft.com/office/drawing/2014/main" id="{D4342D5E-BBF5-329E-C634-39DE60E11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49362"/>
            <a:stretch/>
          </p:blipFill>
          <p:spPr>
            <a:xfrm>
              <a:off x="-372764" y="0"/>
              <a:ext cx="4175057" cy="3429000"/>
            </a:xfrm>
            <a:prstGeom prst="rect">
              <a:avLst/>
            </a:prstGeom>
          </p:spPr>
        </p:pic>
        <p:pic>
          <p:nvPicPr>
            <p:cNvPr id="12" name="Picture 11" descr="A group of white rectangular objects with red and blue lines&#10;&#10;Description automatically generated">
              <a:extLst>
                <a:ext uri="{FF2B5EF4-FFF2-40B4-BE49-F238E27FC236}">
                  <a16:creationId xmlns:a16="http://schemas.microsoft.com/office/drawing/2014/main" id="{7C7B0E8E-C1EC-83E8-7D29-E7B4E54995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3760253" y="0"/>
              <a:ext cx="8245011" cy="34290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A66DC6-E89D-DFB8-2149-2944BE64144B}"/>
              </a:ext>
            </a:extLst>
          </p:cNvPr>
          <p:cNvSpPr txBox="1"/>
          <p:nvPr/>
        </p:nvSpPr>
        <p:spPr>
          <a:xfrm>
            <a:off x="271388" y="105104"/>
            <a:ext cx="15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Forest 20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9F9EE8-3647-E486-4075-5D7D1D6A1403}"/>
              </a:ext>
            </a:extLst>
          </p:cNvPr>
          <p:cNvSpPr txBox="1"/>
          <p:nvPr/>
        </p:nvSpPr>
        <p:spPr>
          <a:xfrm>
            <a:off x="271388" y="3429000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Forest 500 State</a:t>
            </a:r>
          </a:p>
        </p:txBody>
      </p:sp>
    </p:spTree>
    <p:extLst>
      <p:ext uri="{BB962C8B-B14F-4D97-AF65-F5344CB8AC3E}">
        <p14:creationId xmlns:p14="http://schemas.microsoft.com/office/powerpoint/2010/main" val="3585059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1D6B85-8605-5F9E-8A96-24BA1709E5EA}"/>
              </a:ext>
            </a:extLst>
          </p:cNvPr>
          <p:cNvGrpSpPr/>
          <p:nvPr/>
        </p:nvGrpSpPr>
        <p:grpSpPr>
          <a:xfrm>
            <a:off x="933286" y="925239"/>
            <a:ext cx="7603249" cy="1426123"/>
            <a:chOff x="933286" y="925239"/>
            <a:chExt cx="7603249" cy="14261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50A7DC2-0AC4-5446-CF64-4627CCA53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3286" y="925239"/>
              <a:ext cx="2295525" cy="9715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3A3768-A836-CD75-0A26-0E65E40A8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1010" y="925239"/>
              <a:ext cx="2295525" cy="59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E08022F-9B14-6D77-922C-5AC5119CE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1009" y="1760812"/>
              <a:ext cx="2295525" cy="5905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E203320-2A48-5733-4860-93BDE825C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7148" y="925239"/>
              <a:ext cx="2295525" cy="5905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75509F1-15A9-2286-5C42-4070BD702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7148" y="1760812"/>
              <a:ext cx="2295525" cy="590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069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36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608716-5659-C100-AFB6-776CE6047539}"/>
              </a:ext>
            </a:extLst>
          </p:cNvPr>
          <p:cNvSpPr txBox="1"/>
          <p:nvPr/>
        </p:nvSpPr>
        <p:spPr>
          <a:xfrm>
            <a:off x="385325" y="1151738"/>
            <a:ext cx="156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Iteration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5CC0E-4D20-62FD-2DBD-233C20F07247}"/>
              </a:ext>
            </a:extLst>
          </p:cNvPr>
          <p:cNvSpPr txBox="1"/>
          <p:nvPr/>
        </p:nvSpPr>
        <p:spPr>
          <a:xfrm>
            <a:off x="4935353" y="1151738"/>
            <a:ext cx="15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Iteration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64F27-AB70-A406-95EC-15BF2C368BF4}"/>
              </a:ext>
            </a:extLst>
          </p:cNvPr>
          <p:cNvSpPr txBox="1"/>
          <p:nvPr/>
        </p:nvSpPr>
        <p:spPr>
          <a:xfrm>
            <a:off x="385325" y="632511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 x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D203B-24B4-8CE8-FC33-8E8D62F3A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25" y="1781175"/>
            <a:ext cx="3676650" cy="2686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FC5FC6-73B3-F478-9096-BE5738001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353" y="1781175"/>
            <a:ext cx="36766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2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0711EB65-6FEB-1891-FD03-31B334B3B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0" y="893379"/>
            <a:ext cx="3657600" cy="2144009"/>
          </a:xfrm>
          <a:prstGeom prst="rect">
            <a:avLst/>
          </a:prstGeom>
        </p:spPr>
      </p:pic>
      <p:pic>
        <p:nvPicPr>
          <p:cNvPr id="15" name="Picture 14" descr="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7D3F5BCE-2795-54F7-959E-28FB40691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41" y="893379"/>
            <a:ext cx="3657600" cy="2144009"/>
          </a:xfrm>
          <a:prstGeom prst="rect">
            <a:avLst/>
          </a:prstGeom>
        </p:spPr>
      </p:pic>
      <p:pic>
        <p:nvPicPr>
          <p:cNvPr id="17" name="Picture 16" descr="A screen shot of a graph&#10;&#10;Description automatically generated">
            <a:extLst>
              <a:ext uri="{FF2B5EF4-FFF2-40B4-BE49-F238E27FC236}">
                <a16:creationId xmlns:a16="http://schemas.microsoft.com/office/drawing/2014/main" id="{77F3D514-77D4-5447-91B6-0C3585CB2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08" y="893379"/>
            <a:ext cx="3657600" cy="21440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5D0DB20-791E-4416-3F6D-161398BA9F1D}"/>
              </a:ext>
            </a:extLst>
          </p:cNvPr>
          <p:cNvSpPr txBox="1"/>
          <p:nvPr/>
        </p:nvSpPr>
        <p:spPr>
          <a:xfrm>
            <a:off x="385325" y="0"/>
            <a:ext cx="349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Iteration Discount vs. Reward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EE79D-3716-EE6A-A029-A32FED1F2780}"/>
              </a:ext>
            </a:extLst>
          </p:cNvPr>
          <p:cNvSpPr txBox="1"/>
          <p:nvPr/>
        </p:nvSpPr>
        <p:spPr>
          <a:xfrm>
            <a:off x="4057641" y="0"/>
            <a:ext cx="359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Iteration Discount vs. Iteration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9CC0F-5DD6-7734-BDCA-4E90D44FC60C}"/>
              </a:ext>
            </a:extLst>
          </p:cNvPr>
          <p:cNvSpPr txBox="1"/>
          <p:nvPr/>
        </p:nvSpPr>
        <p:spPr>
          <a:xfrm>
            <a:off x="8098699" y="0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Iteration Discount vs. Time</a:t>
            </a:r>
          </a:p>
        </p:txBody>
      </p:sp>
      <p:pic>
        <p:nvPicPr>
          <p:cNvPr id="23" name="Picture 22" descr="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F0A06888-71B2-7404-8031-245EF23CD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0" y="4028727"/>
            <a:ext cx="3657600" cy="2144009"/>
          </a:xfrm>
          <a:prstGeom prst="rect">
            <a:avLst/>
          </a:prstGeom>
        </p:spPr>
      </p:pic>
      <p:pic>
        <p:nvPicPr>
          <p:cNvPr id="25" name="Picture 2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A7963E6-86F3-62E5-7E37-6259A2762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41" y="4028726"/>
            <a:ext cx="3657600" cy="2144009"/>
          </a:xfrm>
          <a:prstGeom prst="rect">
            <a:avLst/>
          </a:prstGeom>
        </p:spPr>
      </p:pic>
      <p:pic>
        <p:nvPicPr>
          <p:cNvPr id="27" name="Picture 26" descr="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F17963DB-EA03-0817-18F6-7871BDB039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08" y="4028725"/>
            <a:ext cx="3657600" cy="21440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04A2C48-384E-824B-F6B1-E01C63CF36E1}"/>
              </a:ext>
            </a:extLst>
          </p:cNvPr>
          <p:cNvSpPr txBox="1"/>
          <p:nvPr/>
        </p:nvSpPr>
        <p:spPr>
          <a:xfrm>
            <a:off x="385325" y="3170297"/>
            <a:ext cx="352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Iteration Discount vs. Reward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9F72AE-7801-315E-3E08-1069955287A4}"/>
              </a:ext>
            </a:extLst>
          </p:cNvPr>
          <p:cNvSpPr txBox="1"/>
          <p:nvPr/>
        </p:nvSpPr>
        <p:spPr>
          <a:xfrm>
            <a:off x="4057641" y="3170297"/>
            <a:ext cx="359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Iteration Discount vs. Iteration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0FD05C-9560-14A1-6C3C-B3E7FEFB1215}"/>
              </a:ext>
            </a:extLst>
          </p:cNvPr>
          <p:cNvSpPr txBox="1"/>
          <p:nvPr/>
        </p:nvSpPr>
        <p:spPr>
          <a:xfrm>
            <a:off x="8098699" y="3170297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Iteration Discount vs. 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1B50F1-D18A-D80F-7BBF-17CD8A5E9712}"/>
              </a:ext>
            </a:extLst>
          </p:cNvPr>
          <p:cNvSpPr txBox="1"/>
          <p:nvPr/>
        </p:nvSpPr>
        <p:spPr>
          <a:xfrm>
            <a:off x="385325" y="632511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 x 4</a:t>
            </a:r>
          </a:p>
        </p:txBody>
      </p:sp>
    </p:spTree>
    <p:extLst>
      <p:ext uri="{BB962C8B-B14F-4D97-AF65-F5344CB8AC3E}">
        <p14:creationId xmlns:p14="http://schemas.microsoft.com/office/powerpoint/2010/main" val="178155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E0753DD4-D95E-F058-4C8B-F33D2C122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6" y="506952"/>
            <a:ext cx="3657600" cy="2479732"/>
          </a:xfrm>
          <a:prstGeom prst="rect">
            <a:avLst/>
          </a:prstGeom>
        </p:spPr>
      </p:pic>
      <p:pic>
        <p:nvPicPr>
          <p:cNvPr id="5" name="Picture 4" descr="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0632D40B-F8EB-C721-4075-CD13AFFED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585" y="506953"/>
            <a:ext cx="3657600" cy="2489963"/>
          </a:xfrm>
          <a:prstGeom prst="rect">
            <a:avLst/>
          </a:prstGeom>
        </p:spPr>
      </p:pic>
      <p:pic>
        <p:nvPicPr>
          <p:cNvPr id="7" name="Picture 6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63FE9FD9-0304-8A9C-E4D8-A07594ECA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144" y="506952"/>
            <a:ext cx="3657600" cy="2479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386967-917B-9F2F-8937-F7E33E44903B}"/>
              </a:ext>
            </a:extLst>
          </p:cNvPr>
          <p:cNvSpPr txBox="1"/>
          <p:nvPr/>
        </p:nvSpPr>
        <p:spPr>
          <a:xfrm>
            <a:off x="385325" y="0"/>
            <a:ext cx="291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Iteration Ep vs. Reward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7E21D-A8C7-9A93-CD6F-E96C084E61A1}"/>
              </a:ext>
            </a:extLst>
          </p:cNvPr>
          <p:cNvSpPr txBox="1"/>
          <p:nvPr/>
        </p:nvSpPr>
        <p:spPr>
          <a:xfrm>
            <a:off x="4057641" y="0"/>
            <a:ext cx="30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Iteration Ep vs. Iteration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64D72-4C74-F4A2-6B8E-267EA99DEB20}"/>
              </a:ext>
            </a:extLst>
          </p:cNvPr>
          <p:cNvSpPr txBox="1"/>
          <p:nvPr/>
        </p:nvSpPr>
        <p:spPr>
          <a:xfrm>
            <a:off x="8098699" y="0"/>
            <a:ext cx="267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Iteration Ep vs. Time</a:t>
            </a:r>
          </a:p>
        </p:txBody>
      </p:sp>
      <p:pic>
        <p:nvPicPr>
          <p:cNvPr id="12" name="Picture 11" descr="A graph with a line going up&#10;&#10;Description automatically generated with medium confidence">
            <a:extLst>
              <a:ext uri="{FF2B5EF4-FFF2-40B4-BE49-F238E27FC236}">
                <a16:creationId xmlns:a16="http://schemas.microsoft.com/office/drawing/2014/main" id="{DD4BA6D3-57A9-9CDF-A680-DAE59165E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6" y="3643044"/>
            <a:ext cx="3657600" cy="2500195"/>
          </a:xfrm>
          <a:prstGeom prst="rect">
            <a:avLst/>
          </a:prstGeom>
        </p:spPr>
      </p:pic>
      <p:pic>
        <p:nvPicPr>
          <p:cNvPr id="14" name="Picture 13" descr="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842228FF-ED43-8B4B-CE3F-7165F1C948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585" y="3643043"/>
            <a:ext cx="3657600" cy="2500196"/>
          </a:xfrm>
          <a:prstGeom prst="rect">
            <a:avLst/>
          </a:prstGeom>
        </p:spPr>
      </p:pic>
      <p:pic>
        <p:nvPicPr>
          <p:cNvPr id="16" name="Picture 1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943D601-D042-C376-1A4E-AB111478D9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699" y="3643044"/>
            <a:ext cx="3657600" cy="25001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B7AE67-3585-9BAF-E003-788F3D19243C}"/>
              </a:ext>
            </a:extLst>
          </p:cNvPr>
          <p:cNvSpPr txBox="1"/>
          <p:nvPr/>
        </p:nvSpPr>
        <p:spPr>
          <a:xfrm>
            <a:off x="385325" y="3170297"/>
            <a:ext cx="293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Iteration Ep vs. Reward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EE2B16-FA56-DB09-49F9-FA278039E6DB}"/>
              </a:ext>
            </a:extLst>
          </p:cNvPr>
          <p:cNvSpPr txBox="1"/>
          <p:nvPr/>
        </p:nvSpPr>
        <p:spPr>
          <a:xfrm>
            <a:off x="4057641" y="3170297"/>
            <a:ext cx="303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Iteration Ep vs. Iteration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AD55B-8FFE-FCFF-61E7-30A30DBA6A6E}"/>
              </a:ext>
            </a:extLst>
          </p:cNvPr>
          <p:cNvSpPr txBox="1"/>
          <p:nvPr/>
        </p:nvSpPr>
        <p:spPr>
          <a:xfrm>
            <a:off x="8098699" y="3170297"/>
            <a:ext cx="26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Iteration Ep vs. Time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CE765C-9277-61EE-5E77-BF907DC8BD2F}"/>
              </a:ext>
            </a:extLst>
          </p:cNvPr>
          <p:cNvSpPr txBox="1"/>
          <p:nvPr/>
        </p:nvSpPr>
        <p:spPr>
          <a:xfrm>
            <a:off x="385325" y="632511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 x 4</a:t>
            </a:r>
          </a:p>
        </p:txBody>
      </p:sp>
    </p:spTree>
    <p:extLst>
      <p:ext uri="{BB962C8B-B14F-4D97-AF65-F5344CB8AC3E}">
        <p14:creationId xmlns:p14="http://schemas.microsoft.com/office/powerpoint/2010/main" val="172684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4450EA41-8651-D39A-CD7C-049212323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51" y="1136936"/>
            <a:ext cx="4812698" cy="45841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0555AC-A9E9-A68B-C75F-12308578EAA4}"/>
              </a:ext>
            </a:extLst>
          </p:cNvPr>
          <p:cNvSpPr txBox="1"/>
          <p:nvPr/>
        </p:nvSpPr>
        <p:spPr>
          <a:xfrm>
            <a:off x="863790" y="531628"/>
            <a:ext cx="171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Learner Policy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376E3-BEB9-828C-5079-D4AACAC0CFD6}"/>
              </a:ext>
            </a:extLst>
          </p:cNvPr>
          <p:cNvSpPr txBox="1"/>
          <p:nvPr/>
        </p:nvSpPr>
        <p:spPr>
          <a:xfrm>
            <a:off x="385325" y="632511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 x 4</a:t>
            </a:r>
          </a:p>
        </p:txBody>
      </p:sp>
    </p:spTree>
    <p:extLst>
      <p:ext uri="{BB962C8B-B14F-4D97-AF65-F5344CB8AC3E}">
        <p14:creationId xmlns:p14="http://schemas.microsoft.com/office/powerpoint/2010/main" val="80849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B122DD62-704E-F3A1-291E-3080D0543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554" y="1115481"/>
            <a:ext cx="6714244" cy="44854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CB4C15-3EA4-A14B-B45E-0E993467F007}"/>
              </a:ext>
            </a:extLst>
          </p:cNvPr>
          <p:cNvSpPr txBox="1"/>
          <p:nvPr/>
        </p:nvSpPr>
        <p:spPr>
          <a:xfrm>
            <a:off x="863790" y="531628"/>
            <a:ext cx="320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Learner – Reward vs. Iteration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0E27C-0226-3166-75B3-28B8CA0BC05E}"/>
              </a:ext>
            </a:extLst>
          </p:cNvPr>
          <p:cNvSpPr txBox="1"/>
          <p:nvPr/>
        </p:nvSpPr>
        <p:spPr>
          <a:xfrm>
            <a:off x="385325" y="632511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 x 4</a:t>
            </a:r>
          </a:p>
        </p:txBody>
      </p:sp>
    </p:spTree>
    <p:extLst>
      <p:ext uri="{BB962C8B-B14F-4D97-AF65-F5344CB8AC3E}">
        <p14:creationId xmlns:p14="http://schemas.microsoft.com/office/powerpoint/2010/main" val="348258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line graph on a white background&#10;&#10;Description automatically generated">
            <a:extLst>
              <a:ext uri="{FF2B5EF4-FFF2-40B4-BE49-F238E27FC236}">
                <a16:creationId xmlns:a16="http://schemas.microsoft.com/office/drawing/2014/main" id="{8F8D8DF5-AD40-FC24-3131-758003E91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10" y="1853841"/>
            <a:ext cx="4725477" cy="3150318"/>
          </a:xfrm>
          <a:prstGeom prst="rect">
            <a:avLst/>
          </a:prstGeom>
        </p:spPr>
      </p:pic>
      <p:pic>
        <p:nvPicPr>
          <p:cNvPr id="5" name="Picture 4" descr="A blue line on a white background&#10;&#10;Description automatically generated">
            <a:extLst>
              <a:ext uri="{FF2B5EF4-FFF2-40B4-BE49-F238E27FC236}">
                <a16:creationId xmlns:a16="http://schemas.microsoft.com/office/drawing/2014/main" id="{38FB5328-C29B-5962-A45D-4B7879FE2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13" y="1853841"/>
            <a:ext cx="4725477" cy="3150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86A62-8590-C892-29C6-9ACCA812B4D1}"/>
              </a:ext>
            </a:extLst>
          </p:cNvPr>
          <p:cNvSpPr txBox="1"/>
          <p:nvPr/>
        </p:nvSpPr>
        <p:spPr>
          <a:xfrm>
            <a:off x="863790" y="53162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Learner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28D5E-7519-042A-E8F2-610B93AF6D06}"/>
              </a:ext>
            </a:extLst>
          </p:cNvPr>
          <p:cNvSpPr txBox="1"/>
          <p:nvPr/>
        </p:nvSpPr>
        <p:spPr>
          <a:xfrm>
            <a:off x="863790" y="1054235"/>
            <a:ext cx="3354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Discount 0.9999 Iteration 10^6 Alpha 0.01 Decay 1e-03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0A486-3C59-B9EE-E473-411A4213121A}"/>
              </a:ext>
            </a:extLst>
          </p:cNvPr>
          <p:cNvSpPr txBox="1"/>
          <p:nvPr/>
        </p:nvSpPr>
        <p:spPr>
          <a:xfrm>
            <a:off x="6723816" y="1054235"/>
            <a:ext cx="3354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Discount 0.9999 Iteration 10^6 Alpha 0.01 Decay 1e-05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24868-203B-783B-B5D6-C733CA148794}"/>
              </a:ext>
            </a:extLst>
          </p:cNvPr>
          <p:cNvSpPr txBox="1"/>
          <p:nvPr/>
        </p:nvSpPr>
        <p:spPr>
          <a:xfrm>
            <a:off x="385325" y="632511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 x 4</a:t>
            </a:r>
          </a:p>
        </p:txBody>
      </p:sp>
    </p:spTree>
    <p:extLst>
      <p:ext uri="{BB962C8B-B14F-4D97-AF65-F5344CB8AC3E}">
        <p14:creationId xmlns:p14="http://schemas.microsoft.com/office/powerpoint/2010/main" val="278818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FF1D3C-65D8-715A-7BAF-DE2A20859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9" y="578397"/>
            <a:ext cx="3676650" cy="971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6153C1-2892-22C6-C627-AA7C84077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915" y="578397"/>
            <a:ext cx="3676650" cy="781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23D1CA-DD6A-5636-168B-2A05ADB48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211" y="578397"/>
            <a:ext cx="3676650" cy="590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61EA9B-863C-37AC-18FD-AF62B2AD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211" y="1359447"/>
            <a:ext cx="3676650" cy="590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3C555F-1FDD-7015-D7E2-54D7499228D6}"/>
              </a:ext>
            </a:extLst>
          </p:cNvPr>
          <p:cNvSpPr txBox="1"/>
          <p:nvPr/>
        </p:nvSpPr>
        <p:spPr>
          <a:xfrm>
            <a:off x="385325" y="632511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 x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6541D-AC99-AB32-1E7C-BE63C74D12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619" y="3311087"/>
            <a:ext cx="2762250" cy="971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775399-7CCA-2D01-0311-A58DA75581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0990" y="3311087"/>
            <a:ext cx="2762250" cy="781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E4D5DF-56D5-42CB-2EA9-3D1864AF92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4361" y="3311087"/>
            <a:ext cx="2762250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77F53B-7C96-B77C-94D0-D42E35FCAA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7732" y="3311087"/>
            <a:ext cx="27622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0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E8339FBD-947B-0333-0343-8A8BFDCB4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1" y="1486797"/>
            <a:ext cx="3116826" cy="3090853"/>
          </a:xfrm>
          <a:prstGeom prst="rect">
            <a:avLst/>
          </a:prstGeom>
        </p:spPr>
      </p:pic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80A1F41F-4EAF-9CA6-A273-59BC31AD6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28" y="1486797"/>
            <a:ext cx="3116826" cy="3090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285C90-C67F-BF22-F961-A9B7D557463F}"/>
              </a:ext>
            </a:extLst>
          </p:cNvPr>
          <p:cNvSpPr txBox="1"/>
          <p:nvPr/>
        </p:nvSpPr>
        <p:spPr>
          <a:xfrm>
            <a:off x="385325" y="632511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16 x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8BC20-9DB2-C9C6-87C8-607C9DFF7A62}"/>
              </a:ext>
            </a:extLst>
          </p:cNvPr>
          <p:cNvSpPr txBox="1"/>
          <p:nvPr/>
        </p:nvSpPr>
        <p:spPr>
          <a:xfrm>
            <a:off x="379191" y="761848"/>
            <a:ext cx="215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Iteration Policy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31424-3C73-2BF1-9837-CB1CC819D78D}"/>
              </a:ext>
            </a:extLst>
          </p:cNvPr>
          <p:cNvSpPr txBox="1"/>
          <p:nvPr/>
        </p:nvSpPr>
        <p:spPr>
          <a:xfrm>
            <a:off x="4316828" y="761848"/>
            <a:ext cx="21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Iteration Policy</a:t>
            </a:r>
          </a:p>
        </p:txBody>
      </p:sp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4616B52E-88DA-B10C-6F84-C6EE7E3C2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466" y="1486797"/>
            <a:ext cx="3118104" cy="30921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F88099-1178-6C4F-5260-E7BF2A3EFAC8}"/>
              </a:ext>
            </a:extLst>
          </p:cNvPr>
          <p:cNvSpPr txBox="1"/>
          <p:nvPr/>
        </p:nvSpPr>
        <p:spPr>
          <a:xfrm>
            <a:off x="8323656" y="761848"/>
            <a:ext cx="172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Q-Learner Policy</a:t>
            </a:r>
          </a:p>
        </p:txBody>
      </p:sp>
    </p:spTree>
    <p:extLst>
      <p:ext uri="{BB962C8B-B14F-4D97-AF65-F5344CB8AC3E}">
        <p14:creationId xmlns:p14="http://schemas.microsoft.com/office/powerpoint/2010/main" val="238369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202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Jilong Cui</dc:creator>
  <cp:lastModifiedBy>Jilong Cui</cp:lastModifiedBy>
  <cp:revision>22</cp:revision>
  <dcterms:created xsi:type="dcterms:W3CDTF">2023-11-25T17:15:44Z</dcterms:created>
  <dcterms:modified xsi:type="dcterms:W3CDTF">2023-11-27T03:45:07Z</dcterms:modified>
</cp:coreProperties>
</file>