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4418-6682-492A-9A4F-7E38D521E626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3DC-F551-489A-8D8E-1BD8F0E2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0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4418-6682-492A-9A4F-7E38D521E626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3DC-F551-489A-8D8E-1BD8F0E2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7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4418-6682-492A-9A4F-7E38D521E626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3DC-F551-489A-8D8E-1BD8F0E2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8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4418-6682-492A-9A4F-7E38D521E626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3DC-F551-489A-8D8E-1BD8F0E2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1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4418-6682-492A-9A4F-7E38D521E626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3DC-F551-489A-8D8E-1BD8F0E2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4418-6682-492A-9A4F-7E38D521E626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3DC-F551-489A-8D8E-1BD8F0E2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6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4418-6682-492A-9A4F-7E38D521E626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3DC-F551-489A-8D8E-1BD8F0E2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6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4418-6682-492A-9A4F-7E38D521E626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3DC-F551-489A-8D8E-1BD8F0E2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1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4418-6682-492A-9A4F-7E38D521E626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3DC-F551-489A-8D8E-1BD8F0E2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9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4418-6682-492A-9A4F-7E38D521E626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3DC-F551-489A-8D8E-1BD8F0E2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9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4418-6682-492A-9A4F-7E38D521E626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3DC-F551-489A-8D8E-1BD8F0E2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8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34418-6682-492A-9A4F-7E38D521E626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363DC-F551-489A-8D8E-1BD8F0E26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A901F4-AED9-54E6-ABAE-CE432A26F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79671"/>
              </p:ext>
            </p:extLst>
          </p:nvPr>
        </p:nvGraphicFramePr>
        <p:xfrm>
          <a:off x="1104844" y="838986"/>
          <a:ext cx="2912148" cy="54338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60518">
                  <a:extLst>
                    <a:ext uri="{9D8B030D-6E8A-4147-A177-3AD203B41FA5}">
                      <a16:colId xmlns:a16="http://schemas.microsoft.com/office/drawing/2014/main" val="3734293144"/>
                    </a:ext>
                  </a:extLst>
                </a:gridCol>
                <a:gridCol w="787021">
                  <a:extLst>
                    <a:ext uri="{9D8B030D-6E8A-4147-A177-3AD203B41FA5}">
                      <a16:colId xmlns:a16="http://schemas.microsoft.com/office/drawing/2014/main" val="4189448447"/>
                    </a:ext>
                  </a:extLst>
                </a:gridCol>
                <a:gridCol w="1164609">
                  <a:extLst>
                    <a:ext uri="{9D8B030D-6E8A-4147-A177-3AD203B41FA5}">
                      <a16:colId xmlns:a16="http://schemas.microsoft.com/office/drawing/2014/main" val="547326249"/>
                    </a:ext>
                  </a:extLst>
                </a:gridCol>
              </a:tblGrid>
              <a:tr h="24373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800" spc="10" dirty="0">
                          <a:effectLst/>
                          <a:latin typeface="+mn-lt"/>
                        </a:rPr>
                        <a:t>UFC Dataset</a:t>
                      </a:r>
                      <a:endParaRPr lang="en-US" sz="1200" b="1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662196"/>
                  </a:ext>
                </a:extLst>
              </a:tr>
              <a:tr h="2549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800" spc="10" dirty="0">
                          <a:effectLst/>
                          <a:latin typeface="+mn-lt"/>
                        </a:rPr>
                        <a:t>Model</a:t>
                      </a:r>
                      <a:endParaRPr lang="en-US" sz="1100" b="1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800" spc="10" dirty="0">
                          <a:effectLst/>
                          <a:latin typeface="+mn-lt"/>
                        </a:rPr>
                        <a:t>Class</a:t>
                      </a:r>
                      <a:endParaRPr lang="en-US" sz="1100" b="1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800" spc="10" dirty="0">
                          <a:effectLst/>
                          <a:latin typeface="+mn-lt"/>
                        </a:rPr>
                        <a:t>F1 Score (</a:t>
                      </a:r>
                      <a:r>
                        <a:rPr lang="en-US" sz="1100" b="1" kern="800" spc="10" dirty="0" err="1">
                          <a:effectLst/>
                          <a:latin typeface="+mn-lt"/>
                        </a:rPr>
                        <a:t>marco</a:t>
                      </a:r>
                      <a:r>
                        <a:rPr lang="en-US" sz="1100" b="1" kern="800" spc="10" dirty="0">
                          <a:effectLst/>
                          <a:latin typeface="+mn-lt"/>
                        </a:rPr>
                        <a:t>)</a:t>
                      </a:r>
                      <a:endParaRPr lang="en-US" sz="1100" b="1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8434132"/>
                  </a:ext>
                </a:extLst>
              </a:tr>
              <a:tr h="328794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1. Decision Tree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Blue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0.432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7899124"/>
                  </a:ext>
                </a:extLst>
              </a:tr>
              <a:tr h="328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>
                          <a:effectLst/>
                          <a:latin typeface="+mn-lt"/>
                        </a:rPr>
                        <a:t>Red</a:t>
                      </a:r>
                      <a:endParaRPr lang="en-US" sz="1100" kern="800" spc="1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>
                          <a:effectLst/>
                          <a:latin typeface="+mn-lt"/>
                        </a:rPr>
                        <a:t>0.761</a:t>
                      </a:r>
                      <a:endParaRPr lang="en-US" sz="1100" kern="800" spc="1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6927414"/>
                  </a:ext>
                </a:extLst>
              </a:tr>
              <a:tr h="328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Total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0.596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183149"/>
                  </a:ext>
                </a:extLst>
              </a:tr>
              <a:tr h="328794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>
                          <a:effectLst/>
                          <a:latin typeface="+mn-lt"/>
                        </a:rPr>
                        <a:t>2. Neural</a:t>
                      </a:r>
                      <a:br>
                        <a:rPr lang="en-US" sz="1100" kern="800" spc="10">
                          <a:effectLst/>
                          <a:latin typeface="+mn-lt"/>
                        </a:rPr>
                      </a:br>
                      <a:r>
                        <a:rPr lang="en-US" sz="1100" kern="800" spc="10">
                          <a:effectLst/>
                          <a:latin typeface="+mn-lt"/>
                        </a:rPr>
                        <a:t>Network</a:t>
                      </a:r>
                      <a:endParaRPr lang="en-US" sz="1100" kern="800" spc="1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Blue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>
                          <a:effectLst/>
                          <a:latin typeface="+mn-lt"/>
                        </a:rPr>
                        <a:t>0.411</a:t>
                      </a:r>
                      <a:endParaRPr lang="en-US" sz="1100" kern="800" spc="1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800143"/>
                  </a:ext>
                </a:extLst>
              </a:tr>
              <a:tr h="328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Red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>
                          <a:effectLst/>
                          <a:latin typeface="+mn-lt"/>
                        </a:rPr>
                        <a:t>0.782</a:t>
                      </a:r>
                      <a:endParaRPr lang="en-US" sz="1100" kern="800" spc="1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2099463"/>
                  </a:ext>
                </a:extLst>
              </a:tr>
              <a:tr h="328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Total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0.597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420459"/>
                  </a:ext>
                </a:extLst>
              </a:tr>
              <a:tr h="328794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>
                          <a:effectLst/>
                          <a:latin typeface="+mn-lt"/>
                        </a:rPr>
                        <a:t>3. Boosting</a:t>
                      </a:r>
                      <a:endParaRPr lang="en-US" sz="1100" kern="800" spc="1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>
                          <a:effectLst/>
                          <a:latin typeface="+mn-lt"/>
                        </a:rPr>
                        <a:t>Blue</a:t>
                      </a:r>
                      <a:endParaRPr lang="en-US" sz="1100" kern="800" spc="1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0.554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7765829"/>
                  </a:ext>
                </a:extLst>
              </a:tr>
              <a:tr h="328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>
                          <a:effectLst/>
                          <a:latin typeface="+mn-lt"/>
                        </a:rPr>
                        <a:t>Red</a:t>
                      </a:r>
                      <a:endParaRPr lang="en-US" sz="1100" kern="800" spc="1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>
                          <a:effectLst/>
                          <a:latin typeface="+mn-lt"/>
                        </a:rPr>
                        <a:t>0.682</a:t>
                      </a:r>
                      <a:endParaRPr lang="en-US" sz="1100" kern="800" spc="1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058526"/>
                  </a:ext>
                </a:extLst>
              </a:tr>
              <a:tr h="328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Total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0.618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39541"/>
                  </a:ext>
                </a:extLst>
              </a:tr>
              <a:tr h="328794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>
                          <a:effectLst/>
                          <a:latin typeface="+mn-lt"/>
                        </a:rPr>
                        <a:t>4. SVM</a:t>
                      </a:r>
                      <a:endParaRPr lang="en-US" sz="1100" kern="800" spc="1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>
                          <a:effectLst/>
                          <a:latin typeface="+mn-lt"/>
                        </a:rPr>
                        <a:t>Blue</a:t>
                      </a:r>
                      <a:endParaRPr lang="en-US" sz="1100" kern="800" spc="1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0.567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7641925"/>
                  </a:ext>
                </a:extLst>
              </a:tr>
              <a:tr h="328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>
                          <a:effectLst/>
                          <a:latin typeface="+mn-lt"/>
                        </a:rPr>
                        <a:t>Red</a:t>
                      </a:r>
                      <a:endParaRPr lang="en-US" sz="1100" kern="800" spc="1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>
                          <a:effectLst/>
                          <a:latin typeface="+mn-lt"/>
                        </a:rPr>
                        <a:t>0.675</a:t>
                      </a:r>
                      <a:endParaRPr lang="en-US" sz="1100" kern="800" spc="1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719540"/>
                  </a:ext>
                </a:extLst>
              </a:tr>
              <a:tr h="328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Total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0.621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033070"/>
                  </a:ext>
                </a:extLst>
              </a:tr>
              <a:tr h="328794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5. KNN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>
                          <a:effectLst/>
                          <a:latin typeface="+mn-lt"/>
                        </a:rPr>
                        <a:t>Blue</a:t>
                      </a:r>
                      <a:endParaRPr lang="en-US" sz="1100" kern="800" spc="1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0.369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7783670"/>
                  </a:ext>
                </a:extLst>
              </a:tr>
              <a:tr h="328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>
                          <a:effectLst/>
                          <a:latin typeface="+mn-lt"/>
                        </a:rPr>
                        <a:t>Red</a:t>
                      </a:r>
                      <a:endParaRPr lang="en-US" sz="1100" kern="800" spc="1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0.727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2844925"/>
                  </a:ext>
                </a:extLst>
              </a:tr>
              <a:tr h="328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Total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0.548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2546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03832A-FE09-D5A7-835A-2A1CA4344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25933"/>
              </p:ext>
            </p:extLst>
          </p:nvPr>
        </p:nvGraphicFramePr>
        <p:xfrm>
          <a:off x="4737423" y="838986"/>
          <a:ext cx="3087293" cy="544911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60518">
                  <a:extLst>
                    <a:ext uri="{9D8B030D-6E8A-4147-A177-3AD203B41FA5}">
                      <a16:colId xmlns:a16="http://schemas.microsoft.com/office/drawing/2014/main" val="3734293144"/>
                    </a:ext>
                  </a:extLst>
                </a:gridCol>
                <a:gridCol w="787021">
                  <a:extLst>
                    <a:ext uri="{9D8B030D-6E8A-4147-A177-3AD203B41FA5}">
                      <a16:colId xmlns:a16="http://schemas.microsoft.com/office/drawing/2014/main" val="4189448447"/>
                    </a:ext>
                  </a:extLst>
                </a:gridCol>
                <a:gridCol w="1339754">
                  <a:extLst>
                    <a:ext uri="{9D8B030D-6E8A-4147-A177-3AD203B41FA5}">
                      <a16:colId xmlns:a16="http://schemas.microsoft.com/office/drawing/2014/main" val="547326249"/>
                    </a:ext>
                  </a:extLst>
                </a:gridCol>
              </a:tblGrid>
              <a:tr h="247687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800" spc="10" dirty="0">
                          <a:effectLst/>
                          <a:latin typeface="+mn-lt"/>
                        </a:rPr>
                        <a:t>Wine Dataset</a:t>
                      </a:r>
                      <a:endParaRPr lang="en-US" sz="1100" b="1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662196"/>
                  </a:ext>
                </a:extLst>
              </a:tr>
              <a:tr h="247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800" spc="10" dirty="0">
                          <a:effectLst/>
                          <a:latin typeface="+mn-lt"/>
                        </a:rPr>
                        <a:t>Model</a:t>
                      </a:r>
                      <a:endParaRPr lang="en-US" sz="1100" b="1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800" spc="10" dirty="0">
                          <a:effectLst/>
                          <a:latin typeface="+mn-lt"/>
                        </a:rPr>
                        <a:t>Class</a:t>
                      </a:r>
                      <a:endParaRPr lang="en-US" sz="1100" b="1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800" spc="10" dirty="0">
                          <a:effectLst/>
                          <a:latin typeface="+mn-lt"/>
                        </a:rPr>
                        <a:t>F1 Score (weighted)</a:t>
                      </a:r>
                      <a:endParaRPr lang="en-US" sz="1100" b="1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8434132"/>
                  </a:ext>
                </a:extLst>
              </a:tr>
              <a:tr h="247687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1. Decision Tree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A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0.913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7899124"/>
                  </a:ext>
                </a:extLst>
              </a:tr>
              <a:tr h="247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0.905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6501271"/>
                  </a:ext>
                </a:extLst>
              </a:tr>
              <a:tr h="247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C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0.893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6927414"/>
                  </a:ext>
                </a:extLst>
              </a:tr>
              <a:tr h="247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Total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0.904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183149"/>
                  </a:ext>
                </a:extLst>
              </a:tr>
              <a:tr h="247687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>
                          <a:effectLst/>
                          <a:latin typeface="+mn-lt"/>
                        </a:rPr>
                        <a:t>2. Neural</a:t>
                      </a:r>
                      <a:br>
                        <a:rPr lang="en-US" sz="1100" kern="800" spc="10">
                          <a:effectLst/>
                          <a:latin typeface="+mn-lt"/>
                        </a:rPr>
                      </a:br>
                      <a:r>
                        <a:rPr lang="en-US" sz="1100" kern="800" spc="10">
                          <a:effectLst/>
                          <a:latin typeface="+mn-lt"/>
                        </a:rPr>
                        <a:t>Network</a:t>
                      </a:r>
                      <a:endParaRPr lang="en-US" sz="1100" kern="800" spc="1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A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0.926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800143"/>
                  </a:ext>
                </a:extLst>
              </a:tr>
              <a:tr h="247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0.934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9784778"/>
                  </a:ext>
                </a:extLst>
              </a:tr>
              <a:tr h="247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C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0.932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2099463"/>
                  </a:ext>
                </a:extLst>
              </a:tr>
              <a:tr h="247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Total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0.931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420459"/>
                  </a:ext>
                </a:extLst>
              </a:tr>
              <a:tr h="247687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>
                          <a:effectLst/>
                          <a:latin typeface="+mn-lt"/>
                        </a:rPr>
                        <a:t>3. Boosting</a:t>
                      </a:r>
                      <a:endParaRPr lang="en-US" sz="1100" kern="800" spc="1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A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0.933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7765829"/>
                  </a:ext>
                </a:extLst>
              </a:tr>
              <a:tr h="247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0.939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3499866"/>
                  </a:ext>
                </a:extLst>
              </a:tr>
              <a:tr h="247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C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0.931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058526"/>
                  </a:ext>
                </a:extLst>
              </a:tr>
              <a:tr h="247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Total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0.935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39541"/>
                  </a:ext>
                </a:extLst>
              </a:tr>
              <a:tr h="247687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>
                          <a:effectLst/>
                          <a:latin typeface="+mn-lt"/>
                        </a:rPr>
                        <a:t>4. SVM</a:t>
                      </a:r>
                      <a:endParaRPr lang="en-US" sz="1100" kern="800" spc="1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A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0.933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7641925"/>
                  </a:ext>
                </a:extLst>
              </a:tr>
              <a:tr h="247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8844279"/>
                  </a:ext>
                </a:extLst>
              </a:tr>
              <a:tr h="247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C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719540"/>
                  </a:ext>
                </a:extLst>
              </a:tr>
              <a:tr h="247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Total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0.935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033070"/>
                  </a:ext>
                </a:extLst>
              </a:tr>
              <a:tr h="247687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5. KNN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A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0.933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7783670"/>
                  </a:ext>
                </a:extLst>
              </a:tr>
              <a:tr h="247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0.931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6318070"/>
                  </a:ext>
                </a:extLst>
              </a:tr>
              <a:tr h="247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C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0.919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2844925"/>
                  </a:ext>
                </a:extLst>
              </a:tr>
              <a:tr h="247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800" spc="10" dirty="0">
                          <a:effectLst/>
                          <a:latin typeface="+mn-lt"/>
                        </a:rPr>
                        <a:t>Total</a:t>
                      </a:r>
                      <a:endParaRPr lang="en-US" sz="1100" kern="800" spc="1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5575" marT="6413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0.928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254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38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F56B4D-2B45-0F33-84D8-D92886E69C99}"/>
              </a:ext>
            </a:extLst>
          </p:cNvPr>
          <p:cNvGrpSpPr/>
          <p:nvPr/>
        </p:nvGrpSpPr>
        <p:grpSpPr>
          <a:xfrm>
            <a:off x="1170851" y="661176"/>
            <a:ext cx="6504282" cy="5535648"/>
            <a:chOff x="1170851" y="661176"/>
            <a:chExt cx="6504282" cy="553564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5D399BC-8796-9383-159F-41AF380C5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0851" y="661176"/>
              <a:ext cx="2926334" cy="548077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C6A6DD7-1F29-64E9-5D5F-F22CB8875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661176"/>
              <a:ext cx="3103133" cy="5535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982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7873C8-E113-3BD5-745A-80BA3F9A2A58}"/>
              </a:ext>
            </a:extLst>
          </p:cNvPr>
          <p:cNvGrpSpPr/>
          <p:nvPr/>
        </p:nvGrpSpPr>
        <p:grpSpPr>
          <a:xfrm>
            <a:off x="1286048" y="622437"/>
            <a:ext cx="6732491" cy="5535648"/>
            <a:chOff x="1286048" y="622437"/>
            <a:chExt cx="6732491" cy="553564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74E5A15-8F0C-879B-4CA1-5758BD0C4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6048" y="622437"/>
              <a:ext cx="2926334" cy="548077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3E65017-4BD6-2CE0-0BDA-4A08A9A8E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5406" y="622437"/>
              <a:ext cx="3103133" cy="5535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048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461</TotalTime>
  <Words>124</Words>
  <Application>Microsoft Office PowerPoint</Application>
  <PresentationFormat>Letter Paper (8.5x11 in)</PresentationFormat>
  <Paragraphs>88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Jilong Cui</dc:creator>
  <cp:lastModifiedBy>Jilong Cui</cp:lastModifiedBy>
  <cp:revision>7</cp:revision>
  <dcterms:created xsi:type="dcterms:W3CDTF">2023-09-24T18:44:55Z</dcterms:created>
  <dcterms:modified xsi:type="dcterms:W3CDTF">2023-09-25T02:26:51Z</dcterms:modified>
</cp:coreProperties>
</file>