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9" r:id="rId1"/>
  </p:sldMasterIdLst>
  <p:sldIdLst>
    <p:sldId id="256" r:id="rId2"/>
    <p:sldId id="279" r:id="rId3"/>
    <p:sldId id="283" r:id="rId4"/>
    <p:sldId id="284" r:id="rId5"/>
    <p:sldId id="285" r:id="rId6"/>
    <p:sldId id="270" r:id="rId7"/>
    <p:sldId id="289" r:id="rId8"/>
    <p:sldId id="286" r:id="rId9"/>
    <p:sldId id="287" r:id="rId10"/>
    <p:sldId id="278" r:id="rId11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94D54-D5DB-4676-9C93-A5179C7C04C2}" v="4" dt="2022-06-18T07:22:20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Giržadienė" userId="ecf203983de5b15d" providerId="LiveId" clId="{1C594D54-D5DB-4676-9C93-A5179C7C04C2}"/>
    <pc:docChg chg="undo custSel addSld modSld">
      <pc:chgData name="Marina Giržadienė" userId="ecf203983de5b15d" providerId="LiveId" clId="{1C594D54-D5DB-4676-9C93-A5179C7C04C2}" dt="2022-06-18T07:28:13.275" v="118" actId="1076"/>
      <pc:docMkLst>
        <pc:docMk/>
      </pc:docMkLst>
      <pc:sldChg chg="addSp modSp mod setBg">
        <pc:chgData name="Marina Giržadienė" userId="ecf203983de5b15d" providerId="LiveId" clId="{1C594D54-D5DB-4676-9C93-A5179C7C04C2}" dt="2022-06-18T07:23:14.336" v="109" actId="26606"/>
        <pc:sldMkLst>
          <pc:docMk/>
          <pc:sldMk cId="1933135078" sldId="256"/>
        </pc:sldMkLst>
        <pc:spChg chg="mod">
          <ac:chgData name="Marina Giržadienė" userId="ecf203983de5b15d" providerId="LiveId" clId="{1C594D54-D5DB-4676-9C93-A5179C7C04C2}" dt="2022-06-18T07:23:14.336" v="109" actId="26606"/>
          <ac:spMkLst>
            <pc:docMk/>
            <pc:sldMk cId="1933135078" sldId="256"/>
            <ac:spMk id="2" creationId="{00000000-0000-0000-0000-000000000000}"/>
          </ac:spMkLst>
        </pc:spChg>
        <pc:spChg chg="mod">
          <ac:chgData name="Marina Giržadienė" userId="ecf203983de5b15d" providerId="LiveId" clId="{1C594D54-D5DB-4676-9C93-A5179C7C04C2}" dt="2022-06-18T07:23:14.336" v="109" actId="26606"/>
          <ac:spMkLst>
            <pc:docMk/>
            <pc:sldMk cId="1933135078" sldId="256"/>
            <ac:spMk id="3" creationId="{00000000-0000-0000-0000-000000000000}"/>
          </ac:spMkLst>
        </pc:spChg>
        <pc:grpChg chg="add">
          <ac:chgData name="Marina Giržadienė" userId="ecf203983de5b15d" providerId="LiveId" clId="{1C594D54-D5DB-4676-9C93-A5179C7C04C2}" dt="2022-06-18T07:23:14.336" v="109" actId="26606"/>
          <ac:grpSpMkLst>
            <pc:docMk/>
            <pc:sldMk cId="1933135078" sldId="256"/>
            <ac:grpSpMk id="9" creationId="{7E2D86BB-893F-471B-AD66-50E01777C082}"/>
          </ac:grpSpMkLst>
        </pc:grpChg>
        <pc:picChg chg="mod">
          <ac:chgData name="Marina Giržadienė" userId="ecf203983de5b15d" providerId="LiveId" clId="{1C594D54-D5DB-4676-9C93-A5179C7C04C2}" dt="2022-06-18T07:23:14.336" v="109" actId="26606"/>
          <ac:picMkLst>
            <pc:docMk/>
            <pc:sldMk cId="1933135078" sldId="256"/>
            <ac:picMk id="4" creationId="{00000000-0000-0000-0000-000000000000}"/>
          </ac:picMkLst>
        </pc:picChg>
      </pc:sldChg>
      <pc:sldChg chg="addSp modSp new mod">
        <pc:chgData name="Marina Giržadienė" userId="ecf203983de5b15d" providerId="LiveId" clId="{1C594D54-D5DB-4676-9C93-A5179C7C04C2}" dt="2022-06-18T07:20:15.599" v="94" actId="207"/>
        <pc:sldMkLst>
          <pc:docMk/>
          <pc:sldMk cId="3036765445" sldId="267"/>
        </pc:sldMkLst>
        <pc:spChg chg="mod">
          <ac:chgData name="Marina Giržadienė" userId="ecf203983de5b15d" providerId="LiveId" clId="{1C594D54-D5DB-4676-9C93-A5179C7C04C2}" dt="2022-06-18T07:14:24.462" v="81" actId="20577"/>
          <ac:spMkLst>
            <pc:docMk/>
            <pc:sldMk cId="3036765445" sldId="267"/>
            <ac:spMk id="2" creationId="{6254A261-BF43-39A4-0461-31BC436D2EF9}"/>
          </ac:spMkLst>
        </pc:spChg>
        <pc:spChg chg="mod">
          <ac:chgData name="Marina Giržadienė" userId="ecf203983de5b15d" providerId="LiveId" clId="{1C594D54-D5DB-4676-9C93-A5179C7C04C2}" dt="2022-06-18T07:20:15.599" v="94" actId="207"/>
          <ac:spMkLst>
            <pc:docMk/>
            <pc:sldMk cId="3036765445" sldId="267"/>
            <ac:spMk id="3" creationId="{446B32FE-FA59-85F2-3630-0DD5CDF88F01}"/>
          </ac:spMkLst>
        </pc:spChg>
        <pc:picChg chg="add mod">
          <ac:chgData name="Marina Giržadienė" userId="ecf203983de5b15d" providerId="LiveId" clId="{1C594D54-D5DB-4676-9C93-A5179C7C04C2}" dt="2022-06-18T07:13:35.420" v="20" actId="1076"/>
          <ac:picMkLst>
            <pc:docMk/>
            <pc:sldMk cId="3036765445" sldId="267"/>
            <ac:picMk id="4" creationId="{0A4E03FB-2789-1CDC-59CE-A1C003264C70}"/>
          </ac:picMkLst>
        </pc:picChg>
      </pc:sldChg>
      <pc:sldChg chg="addSp modSp new mod">
        <pc:chgData name="Marina Giržadienė" userId="ecf203983de5b15d" providerId="LiveId" clId="{1C594D54-D5DB-4676-9C93-A5179C7C04C2}" dt="2022-06-18T07:27:49.560" v="116" actId="20577"/>
        <pc:sldMkLst>
          <pc:docMk/>
          <pc:sldMk cId="1016224366" sldId="268"/>
        </pc:sldMkLst>
        <pc:spChg chg="mod">
          <ac:chgData name="Marina Giržadienė" userId="ecf203983de5b15d" providerId="LiveId" clId="{1C594D54-D5DB-4676-9C93-A5179C7C04C2}" dt="2022-06-18T07:19:50.895" v="92"/>
          <ac:spMkLst>
            <pc:docMk/>
            <pc:sldMk cId="1016224366" sldId="268"/>
            <ac:spMk id="2" creationId="{251ED230-F35F-5F9B-3E2E-DC3D4511098A}"/>
          </ac:spMkLst>
        </pc:spChg>
        <pc:spChg chg="mod">
          <ac:chgData name="Marina Giržadienė" userId="ecf203983de5b15d" providerId="LiveId" clId="{1C594D54-D5DB-4676-9C93-A5179C7C04C2}" dt="2022-06-18T07:27:49.560" v="116" actId="20577"/>
          <ac:spMkLst>
            <pc:docMk/>
            <pc:sldMk cId="1016224366" sldId="268"/>
            <ac:spMk id="3" creationId="{74699CD0-FB83-8F00-5FC7-E77D165DA270}"/>
          </ac:spMkLst>
        </pc:spChg>
        <pc:picChg chg="add mod">
          <ac:chgData name="Marina Giržadienė" userId="ecf203983de5b15d" providerId="LiveId" clId="{1C594D54-D5DB-4676-9C93-A5179C7C04C2}" dt="2022-06-18T07:19:23.288" v="90" actId="1076"/>
          <ac:picMkLst>
            <pc:docMk/>
            <pc:sldMk cId="1016224366" sldId="268"/>
            <ac:picMk id="4" creationId="{C97BB16A-3F22-CB80-5A58-CBF52B821DE0}"/>
          </ac:picMkLst>
        </pc:picChg>
      </pc:sldChg>
      <pc:sldChg chg="addSp modSp new mod">
        <pc:chgData name="Marina Giržadienė" userId="ecf203983de5b15d" providerId="LiveId" clId="{1C594D54-D5DB-4676-9C93-A5179C7C04C2}" dt="2022-06-18T07:27:44.826" v="115" actId="255"/>
        <pc:sldMkLst>
          <pc:docMk/>
          <pc:sldMk cId="763879900" sldId="269"/>
        </pc:sldMkLst>
        <pc:spChg chg="mod">
          <ac:chgData name="Marina Giržadienė" userId="ecf203983de5b15d" providerId="LiveId" clId="{1C594D54-D5DB-4676-9C93-A5179C7C04C2}" dt="2022-06-18T07:20:41.990" v="98"/>
          <ac:spMkLst>
            <pc:docMk/>
            <pc:sldMk cId="763879900" sldId="269"/>
            <ac:spMk id="2" creationId="{B5E53E13-4333-907D-DCA7-5F4E684C8446}"/>
          </ac:spMkLst>
        </pc:spChg>
        <pc:spChg chg="mod">
          <ac:chgData name="Marina Giržadienė" userId="ecf203983de5b15d" providerId="LiveId" clId="{1C594D54-D5DB-4676-9C93-A5179C7C04C2}" dt="2022-06-18T07:27:44.826" v="115" actId="255"/>
          <ac:spMkLst>
            <pc:docMk/>
            <pc:sldMk cId="763879900" sldId="269"/>
            <ac:spMk id="3" creationId="{A4D1F87A-5A80-E820-2871-A4F33351D7EB}"/>
          </ac:spMkLst>
        </pc:spChg>
        <pc:picChg chg="add mod">
          <ac:chgData name="Marina Giržadienė" userId="ecf203983de5b15d" providerId="LiveId" clId="{1C594D54-D5DB-4676-9C93-A5179C7C04C2}" dt="2022-06-18T07:21:16.821" v="102" actId="1076"/>
          <ac:picMkLst>
            <pc:docMk/>
            <pc:sldMk cId="763879900" sldId="269"/>
            <ac:picMk id="4" creationId="{0B95261B-2360-8DCF-110C-A6DA312139C7}"/>
          </ac:picMkLst>
        </pc:picChg>
      </pc:sldChg>
      <pc:sldChg chg="addSp modSp new mod">
        <pc:chgData name="Marina Giržadienė" userId="ecf203983de5b15d" providerId="LiveId" clId="{1C594D54-D5DB-4676-9C93-A5179C7C04C2}" dt="2022-06-18T07:28:13.275" v="118" actId="1076"/>
        <pc:sldMkLst>
          <pc:docMk/>
          <pc:sldMk cId="3308155526" sldId="270"/>
        </pc:sldMkLst>
        <pc:spChg chg="mod">
          <ac:chgData name="Marina Giržadienė" userId="ecf203983de5b15d" providerId="LiveId" clId="{1C594D54-D5DB-4676-9C93-A5179C7C04C2}" dt="2022-06-18T07:22:02.834" v="104"/>
          <ac:spMkLst>
            <pc:docMk/>
            <pc:sldMk cId="3308155526" sldId="270"/>
            <ac:spMk id="2" creationId="{7295E95F-04A9-3F33-F04D-1CF8BB4DC086}"/>
          </ac:spMkLst>
        </pc:spChg>
        <pc:spChg chg="mod">
          <ac:chgData name="Marina Giržadienė" userId="ecf203983de5b15d" providerId="LiveId" clId="{1C594D54-D5DB-4676-9C93-A5179C7C04C2}" dt="2022-06-18T07:27:25.988" v="112" actId="20577"/>
          <ac:spMkLst>
            <pc:docMk/>
            <pc:sldMk cId="3308155526" sldId="270"/>
            <ac:spMk id="3" creationId="{C007AF1D-664C-DAC1-F73F-133529F1E592}"/>
          </ac:spMkLst>
        </pc:spChg>
        <pc:picChg chg="add mod">
          <ac:chgData name="Marina Giržadienė" userId="ecf203983de5b15d" providerId="LiveId" clId="{1C594D54-D5DB-4676-9C93-A5179C7C04C2}" dt="2022-06-18T07:28:13.275" v="118" actId="1076"/>
          <ac:picMkLst>
            <pc:docMk/>
            <pc:sldMk cId="3308155526" sldId="270"/>
            <ac:picMk id="4" creationId="{238CDF27-05D1-3C41-3403-F77E0FB185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0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3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4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2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60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2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84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81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8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8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8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8408ED-732C-4DD3-A70A-B37CF57EA45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695C5A-084C-42AB-AA26-84F3BE3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7145" y="1241266"/>
            <a:ext cx="4535926" cy="3153753"/>
          </a:xfrm>
        </p:spPr>
        <p:txBody>
          <a:bodyPr>
            <a:normAutofit/>
          </a:bodyPr>
          <a:lstStyle/>
          <a:p>
            <a:r>
              <a:rPr lang="lt-LT" dirty="0">
                <a:solidFill>
                  <a:srgbClr val="EBEBEB"/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Odos geografija</a:t>
            </a:r>
            <a:endParaRPr lang="en-US" dirty="0">
              <a:solidFill>
                <a:srgbClr val="EBEBEB"/>
              </a:solidFill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7145" y="4591665"/>
            <a:ext cx="4535926" cy="1622322"/>
          </a:xfrm>
        </p:spPr>
        <p:txBody>
          <a:bodyPr>
            <a:normAutofit/>
          </a:bodyPr>
          <a:lstStyle/>
          <a:p>
            <a:r>
              <a:rPr lang="lt-LT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Parengė: R</a:t>
            </a:r>
            <a:r>
              <a:rPr lang="lt-LT" sz="1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&amp;M</a:t>
            </a:r>
            <a:r>
              <a:rPr lang="en-US" sz="1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19" y="1114621"/>
            <a:ext cx="4699425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6545"/>
            <a:ext cx="9144000" cy="1062182"/>
          </a:xfrm>
        </p:spPr>
        <p:txBody>
          <a:bodyPr>
            <a:normAutofit/>
          </a:bodyPr>
          <a:lstStyle/>
          <a:p>
            <a:r>
              <a:rPr lang="lt-LT" sz="4800" dirty="0" smtClean="0"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Literatūros sąrašas:</a:t>
            </a:r>
            <a:endParaRPr lang="en-US" sz="4800" dirty="0"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1927"/>
            <a:ext cx="9144000" cy="2865453"/>
          </a:xfrm>
        </p:spPr>
        <p:txBody>
          <a:bodyPr>
            <a:normAutofit fontScale="92500" lnSpcReduction="20000"/>
          </a:bodyPr>
          <a:lstStyle/>
          <a:p>
            <a:r>
              <a:rPr lang="lt-LT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s-ES" sz="2200" cap="none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rançois</a:t>
            </a:r>
            <a:r>
              <a:rPr lang="en-US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  <a:r>
              <a:rPr lang="lt-LT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hollet</a:t>
            </a:r>
            <a:r>
              <a:rPr lang="en-US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2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 Learning with Python. 2018</a:t>
            </a:r>
          </a:p>
          <a:p>
            <a:r>
              <a:rPr lang="lt-LT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sz="22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Philipp </a:t>
            </a:r>
            <a:r>
              <a:rPr lang="en-US" sz="2200" cap="none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Tschandl</a:t>
            </a:r>
            <a:r>
              <a:rPr lang="lt-LT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2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HAM10000 dataset, a large collection of multi-source </a:t>
            </a:r>
            <a:r>
              <a:rPr lang="en-US" sz="2200" cap="non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dermatoscopic</a:t>
            </a:r>
            <a:r>
              <a:rPr lang="en-US" sz="22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images of common pigmented skin </a:t>
            </a:r>
            <a:r>
              <a:rPr lang="en-US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lesions</a:t>
            </a:r>
            <a:r>
              <a:rPr lang="lt-LT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2018</a:t>
            </a:r>
          </a:p>
          <a:p>
            <a:r>
              <a:rPr lang="lt-LT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en-US" sz="22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Philipp </a:t>
            </a:r>
            <a:r>
              <a:rPr lang="en-US" sz="2200" cap="none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Tschandl</a:t>
            </a:r>
            <a:r>
              <a:rPr lang="lt-LT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et al. </a:t>
            </a:r>
            <a:r>
              <a:rPr lang="en-US" sz="22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Human–computer collaboration for skin cancer </a:t>
            </a:r>
            <a:r>
              <a:rPr lang="en-US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recognition</a:t>
            </a:r>
            <a:r>
              <a:rPr lang="lt-LT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2020</a:t>
            </a:r>
          </a:p>
          <a:p>
            <a:r>
              <a:rPr lang="lt-LT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Rajiv Leventhal. </a:t>
            </a:r>
            <a:r>
              <a:rPr lang="en-US" sz="22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Dermatology Study: AI Improves Diagnostic Accuracy at Point of </a:t>
            </a:r>
            <a:r>
              <a:rPr lang="en-US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Care</a:t>
            </a:r>
            <a:r>
              <a:rPr lang="lt-LT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2020</a:t>
            </a:r>
          </a:p>
          <a:p>
            <a:r>
              <a:rPr lang="lt-LT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Brittany Dulmage et al. </a:t>
            </a:r>
            <a:r>
              <a:rPr lang="en-US" sz="22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Point-of-Care, Real-Time Artificial Intelligence System to Support Clinician Diagnosis of a Wide Range of Skin </a:t>
            </a:r>
            <a:r>
              <a:rPr lang="en-US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Diseases</a:t>
            </a:r>
            <a:r>
              <a:rPr lang="lt-LT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2021</a:t>
            </a:r>
            <a:endParaRPr lang="en-US" sz="2200" cap="none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lt-LT" sz="2400" dirty="0" smtClean="0"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  <a:p>
            <a:endParaRPr lang="en-US" sz="5400" dirty="0"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040" y="4777380"/>
            <a:ext cx="1659373" cy="16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2801"/>
            <a:ext cx="9144000" cy="637308"/>
          </a:xfrm>
        </p:spPr>
        <p:txBody>
          <a:bodyPr>
            <a:normAutofit fontScale="90000"/>
          </a:bodyPr>
          <a:lstStyle/>
          <a:p>
            <a:endParaRPr lang="en-US" sz="4000" dirty="0"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4764"/>
            <a:ext cx="9144000" cy="3519054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lt-LT" sz="24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Bet </a:t>
            </a:r>
            <a:r>
              <a:rPr lang="lt-LT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koks darinys ant odos gali tapti sparčiai progresuojančiu vėžiu, tačiau</a:t>
            </a:r>
            <a:r>
              <a:rPr lang="en-US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lt-LT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non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remiantis</a:t>
            </a:r>
            <a:r>
              <a:rPr lang="en-US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lt-LT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statistik</a:t>
            </a:r>
            <a:r>
              <a:rPr lang="en-US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lt-LT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, anksti diagnozavus ligą</a:t>
            </a:r>
            <a:r>
              <a:rPr lang="en-US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lt-LT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90 proc</a:t>
            </a:r>
            <a:r>
              <a:rPr lang="en-US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lt-LT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atvejų </a:t>
            </a:r>
            <a:r>
              <a:rPr lang="en-US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lt-LT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ą galima išgydyti</a:t>
            </a:r>
            <a:r>
              <a:rPr lang="lt-LT" sz="24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cap="none" dirty="0" smtClean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lt-LT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Pasiekimai ligų diagnostikoje, kai taikomas dirbtinis intelektas, atveria daug naujų galimybių.</a:t>
            </a:r>
            <a:endParaRPr lang="en-US" sz="2400" cap="none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lt-LT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Tyrimo metu pirminės sveikatos priežiūros gydytojai odos darinius iš nuotraukų diagnozavo 36 proc. tikslumu, tuo tarpu VisualDx dirbtinio intelekto technologija DermExpert</a:t>
            </a:r>
            <a:r>
              <a:rPr lang="lt-LT" sz="2400" cap="none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TM</a:t>
            </a:r>
            <a:r>
              <a:rPr lang="lt-LT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 tai atliko 68 proc. tikslumu.</a:t>
            </a:r>
          </a:p>
          <a:p>
            <a:pPr algn="just"/>
            <a:r>
              <a:rPr lang="lt-LT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Taikant VisualDx Plus DermExpert</a:t>
            </a:r>
            <a:r>
              <a:rPr lang="lt-LT" sz="2400" cap="none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TM</a:t>
            </a:r>
            <a:r>
              <a:rPr lang="lt-LT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, pasiektas 70 proc. tikslumas analizuojant šviesesnės odos darinių nuotraukas ir 68 proc. tikslumas tamsesnės odos atvejais.</a:t>
            </a:r>
            <a:endParaRPr lang="en-US" sz="2400" cap="none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2400" cap="none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2800" dirty="0"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040" y="4777380"/>
            <a:ext cx="1659373" cy="16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9527"/>
            <a:ext cx="9144000" cy="1062182"/>
          </a:xfrm>
        </p:spPr>
        <p:txBody>
          <a:bodyPr>
            <a:normAutofit/>
          </a:bodyPr>
          <a:lstStyle/>
          <a:p>
            <a:r>
              <a:rPr lang="lt-LT" sz="4800" dirty="0" smtClean="0"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Duomenų rinkinys:</a:t>
            </a:r>
            <a:endParaRPr lang="en-US" sz="4800" dirty="0"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3455"/>
            <a:ext cx="9144000" cy="319578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lt-LT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Vienos medicinos universitetas:</a:t>
            </a:r>
          </a:p>
          <a:p>
            <a:pPr algn="just"/>
            <a:r>
              <a:rPr lang="lt-LT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ViDIR (</a:t>
            </a:r>
            <a:r>
              <a:rPr lang="lt-LT" sz="2000" b="1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Vi</a:t>
            </a:r>
            <a:r>
              <a:rPr lang="lt-LT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enna </a:t>
            </a:r>
            <a:r>
              <a:rPr lang="lt-LT" sz="2000" b="1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lt-LT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ermatological </a:t>
            </a:r>
            <a:r>
              <a:rPr lang="lt-LT" sz="2000" b="1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lt-LT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maging </a:t>
            </a:r>
            <a:r>
              <a:rPr lang="lt-LT" sz="2000" b="1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lt-LT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esearch) Dataverse</a:t>
            </a:r>
          </a:p>
          <a:p>
            <a:pPr algn="just"/>
            <a:endParaRPr lang="lt-LT" sz="2000" cap="none" dirty="0" smtClean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HAM10000 (</a:t>
            </a:r>
            <a:r>
              <a:rPr lang="lt-LT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en-US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Human </a:t>
            </a:r>
            <a:r>
              <a:rPr lang="en-US" sz="20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Against Machine with 10000 training </a:t>
            </a:r>
            <a:r>
              <a:rPr lang="en-US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images</a:t>
            </a:r>
            <a:r>
              <a:rPr lang="lt-LT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lt-LT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rinkinys </a:t>
            </a:r>
            <a:r>
              <a:rPr lang="lt-LT" sz="17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700" i="1" cap="non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Tschandl</a:t>
            </a:r>
            <a:r>
              <a:rPr lang="en-US" sz="1700" i="1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Philipp, 2018, </a:t>
            </a:r>
            <a:r>
              <a:rPr lang="lt-LT" sz="1700" i="1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en-US" sz="1700" i="1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700" i="1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HAM10000 dataset, a large collection of multi-source </a:t>
            </a:r>
            <a:r>
              <a:rPr lang="en-US" sz="1700" i="1" cap="none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dermatoscopic</a:t>
            </a:r>
            <a:r>
              <a:rPr lang="en-US" sz="1700" i="1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images of common pigmented skin </a:t>
            </a:r>
            <a:r>
              <a:rPr lang="en-US" sz="1700" i="1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lesions</a:t>
            </a:r>
            <a:r>
              <a:rPr lang="lt-LT" sz="1700" i="1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lt-LT" sz="17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just"/>
            <a:endParaRPr lang="lt-LT" sz="2000" cap="none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lt-LT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Galutinį rinkinį sudaro</a:t>
            </a:r>
            <a:r>
              <a:rPr lang="en-US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 10</a:t>
            </a:r>
            <a:r>
              <a:rPr lang="lt-LT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015 </a:t>
            </a:r>
            <a:r>
              <a:rPr lang="en-US" sz="2000" cap="none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dermatos</a:t>
            </a:r>
            <a:r>
              <a:rPr lang="lt-LT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sz="2000" cap="none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opi</a:t>
            </a:r>
            <a:r>
              <a:rPr lang="lt-LT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nių nuotraukų, kurias galima naudoti akademiniais mašininio mokymo tikslais; jis aprėpia visas reikšmingas pigmentinių odos darinių kategorijas</a:t>
            </a:r>
            <a:r>
              <a:rPr lang="en-US" sz="20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cap="none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040" y="4777380"/>
            <a:ext cx="1659373" cy="16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071" y="646545"/>
            <a:ext cx="9818256" cy="1062182"/>
          </a:xfrm>
        </p:spPr>
        <p:txBody>
          <a:bodyPr>
            <a:noAutofit/>
          </a:bodyPr>
          <a:lstStyle/>
          <a:p>
            <a:r>
              <a:rPr lang="en-US" sz="4200" dirty="0" err="1" smtClean="0"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Odos</a:t>
            </a:r>
            <a:r>
              <a:rPr lang="en-US" sz="4200" dirty="0" smtClean="0"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200" dirty="0" err="1" smtClean="0"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pigmentini</a:t>
            </a:r>
            <a:r>
              <a:rPr lang="lt-LT" sz="4200" dirty="0" smtClean="0"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ų darinių klasifikavimas</a:t>
            </a:r>
            <a:endParaRPr lang="en-US" sz="4200" dirty="0"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5928" y="2142836"/>
            <a:ext cx="5052290" cy="3168072"/>
          </a:xfrm>
        </p:spPr>
        <p:txBody>
          <a:bodyPr>
            <a:normAutofit/>
          </a:bodyPr>
          <a:lstStyle/>
          <a:p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ak</a:t>
            </a:r>
            <a:r>
              <a:rPr lang="en-US" cap="none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tini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nė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none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kerato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zė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none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intraepiteli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nė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cap="none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arcinoma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Bowen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liga (AKIEC)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endParaRPr lang="lt-LT" cap="none" dirty="0" smtClean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cap="none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inių ląstelių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cap="none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arcinoma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(BCC)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endParaRPr lang="lt-LT" cap="none" dirty="0" smtClean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gerybiniai keratoziniai odos pokyčiai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trazdan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 nuo saulės 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en-US" cap="none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sebor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ėjinė keratozė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plokščioji kerpligė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(BKL)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endParaRPr lang="lt-LT" cap="none" dirty="0" smtClean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lt-LT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lanocitiniai apgamai (NV)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endParaRPr lang="lt-LT" cap="none" dirty="0" smtClean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melanoma</a:t>
            </a:r>
            <a:r>
              <a:rPr lang="lt-LT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(MEL).</a:t>
            </a:r>
          </a:p>
          <a:p>
            <a:pPr algn="just"/>
            <a:endParaRPr lang="lt-LT" cap="none" dirty="0" smtClean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cap="none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20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040" y="4777380"/>
            <a:ext cx="1659373" cy="1633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1" y="2071125"/>
            <a:ext cx="4516583" cy="32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86123D56-4013-9A2C-5B61-71EF15AF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35709"/>
            <a:ext cx="8761413" cy="2586182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EBEBE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Geriausio</a:t>
            </a:r>
            <a:r>
              <a:rPr lang="en-US" sz="4800" dirty="0">
                <a:solidFill>
                  <a:srgbClr val="EBEBE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dirty="0" err="1">
                <a:solidFill>
                  <a:srgbClr val="EBEBE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modelio</a:t>
            </a:r>
            <a:r>
              <a:rPr lang="en-US" sz="4800" dirty="0">
                <a:solidFill>
                  <a:srgbClr val="EBEBE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dirty="0" err="1">
                <a:solidFill>
                  <a:srgbClr val="EBEBE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paie</a:t>
            </a:r>
            <a:r>
              <a:rPr lang="lt-LT" sz="4800" dirty="0">
                <a:solidFill>
                  <a:srgbClr val="EBEBE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š</a:t>
            </a:r>
            <a:r>
              <a:rPr lang="en-US" sz="4800" dirty="0" err="1" smtClean="0">
                <a:solidFill>
                  <a:srgbClr val="EBEBE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</a:t>
            </a:r>
            <a:r>
              <a:rPr lang="lt-LT" sz="4800" dirty="0" smtClean="0">
                <a:solidFill>
                  <a:srgbClr val="EBEBE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lt-LT" sz="4800" dirty="0" smtClean="0">
                <a:solidFill>
                  <a:srgbClr val="EBEBE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lt-LT" dirty="0">
                <a:solidFill>
                  <a:srgbClr val="EBEBEB"/>
                </a:solidFill>
              </a:rPr>
              <a:t/>
            </a:r>
            <a:br>
              <a:rPr lang="lt-LT" dirty="0">
                <a:solidFill>
                  <a:srgbClr val="EBEBEB"/>
                </a:solidFill>
              </a:rPr>
            </a:br>
            <a:r>
              <a:rPr lang="lt-LT" dirty="0" smtClean="0">
                <a:solidFill>
                  <a:srgbClr val="EBEBEB"/>
                </a:solidFill>
              </a:rPr>
              <a:t/>
            </a:r>
            <a:br>
              <a:rPr lang="lt-LT" dirty="0" smtClean="0">
                <a:solidFill>
                  <a:srgbClr val="EBEBEB"/>
                </a:solidFill>
              </a:rPr>
            </a:br>
            <a:r>
              <a:rPr lang="lt-LT" dirty="0" smtClean="0">
                <a:solidFill>
                  <a:srgbClr val="EBEBEB"/>
                </a:solidFill>
              </a:rPr>
              <a:t>    </a:t>
            </a:r>
            <a:r>
              <a:rPr lang="lt-LT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Vaizdų klasifikavimui naudojami konvoliuciniai </a:t>
            </a:r>
            <a:r>
              <a:rPr lang="lt-LT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neuroniniai tinklai (</a:t>
            </a:r>
            <a:r>
              <a:rPr lang="lt-LT" sz="2000" dirty="0" smtClean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CNN).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36" name="Content Placeholder 35">
            <a:extLst>
              <a:ext uri="{FF2B5EF4-FFF2-40B4-BE49-F238E27FC236}">
                <a16:creationId xmlns:a16="http://schemas.microsoft.com/office/drawing/2014/main" id="{D796DDB7-3B3A-EC35-CDB0-89FE1EB89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798851"/>
              </p:ext>
            </p:extLst>
          </p:nvPr>
        </p:nvGraphicFramePr>
        <p:xfrm>
          <a:off x="1616364" y="3275395"/>
          <a:ext cx="8081818" cy="2913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7311">
                  <a:extLst>
                    <a:ext uri="{9D8B030D-6E8A-4147-A177-3AD203B41FA5}">
                      <a16:colId xmlns:a16="http://schemas.microsoft.com/office/drawing/2014/main" val="2773092206"/>
                    </a:ext>
                  </a:extLst>
                </a:gridCol>
                <a:gridCol w="1746782">
                  <a:extLst>
                    <a:ext uri="{9D8B030D-6E8A-4147-A177-3AD203B41FA5}">
                      <a16:colId xmlns:a16="http://schemas.microsoft.com/office/drawing/2014/main" val="2819939533"/>
                    </a:ext>
                  </a:extLst>
                </a:gridCol>
                <a:gridCol w="847759">
                  <a:extLst>
                    <a:ext uri="{9D8B030D-6E8A-4147-A177-3AD203B41FA5}">
                      <a16:colId xmlns:a16="http://schemas.microsoft.com/office/drawing/2014/main" val="1500855716"/>
                    </a:ext>
                  </a:extLst>
                </a:gridCol>
                <a:gridCol w="1263429">
                  <a:extLst>
                    <a:ext uri="{9D8B030D-6E8A-4147-A177-3AD203B41FA5}">
                      <a16:colId xmlns:a16="http://schemas.microsoft.com/office/drawing/2014/main" val="1571244079"/>
                    </a:ext>
                  </a:extLst>
                </a:gridCol>
                <a:gridCol w="1026537">
                  <a:extLst>
                    <a:ext uri="{9D8B030D-6E8A-4147-A177-3AD203B41FA5}">
                      <a16:colId xmlns:a16="http://schemas.microsoft.com/office/drawing/2014/main" val="2433577302"/>
                    </a:ext>
                  </a:extLst>
                </a:gridCol>
              </a:tblGrid>
              <a:tr h="10580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Modelis</a:t>
                      </a:r>
                      <a:endParaRPr lang="en-US" sz="2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Duomenų</a:t>
                      </a:r>
                      <a:r>
                        <a:rPr lang="en-US" sz="13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praplėtimas</a:t>
                      </a:r>
                      <a:endParaRPr lang="en-US" sz="1300" dirty="0" smtClean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(data </a:t>
                      </a:r>
                      <a:r>
                        <a:rPr lang="en-US" sz="13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augmentation) </a:t>
                      </a:r>
                      <a:endParaRPr lang="en-US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Klasių</a:t>
                      </a:r>
                      <a:r>
                        <a:rPr lang="en-US" sz="13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skaičius</a:t>
                      </a:r>
                      <a:endParaRPr lang="en-US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Paveiksliuko</a:t>
                      </a:r>
                      <a:r>
                        <a:rPr lang="en-US" sz="13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dydis</a:t>
                      </a:r>
                      <a:endParaRPr lang="en-US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Tikslumas</a:t>
                      </a:r>
                      <a:r>
                        <a:rPr lang="en-US" sz="13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(%)</a:t>
                      </a:r>
                      <a:endParaRPr lang="en-US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/>
                </a:tc>
                <a:extLst>
                  <a:ext uri="{0D108BD9-81ED-4DB2-BD59-A6C34878D82A}">
                    <a16:rowId xmlns:a16="http://schemas.microsoft.com/office/drawing/2014/main" val="2513654964"/>
                  </a:ext>
                </a:extLst>
              </a:tr>
              <a:tr h="226723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Mokymasis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nuo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nulio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b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convnet</a:t>
                      </a: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from scratch)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250</a:t>
                      </a:r>
                      <a:r>
                        <a:rPr lang="lt-LT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x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250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62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extLst>
                  <a:ext uri="{0D108BD9-81ED-4DB2-BD59-A6C34878D82A}">
                    <a16:rowId xmlns:a16="http://schemas.microsoft.com/office/drawing/2014/main" val="3307759250"/>
                  </a:ext>
                </a:extLst>
              </a:tr>
              <a:tr h="2267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250</a:t>
                      </a:r>
                      <a:r>
                        <a:rPr lang="lt-LT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250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58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extLst>
                  <a:ext uri="{0D108BD9-81ED-4DB2-BD59-A6C34878D82A}">
                    <a16:rowId xmlns:a16="http://schemas.microsoft.com/office/drawing/2014/main" val="836736373"/>
                  </a:ext>
                </a:extLst>
              </a:tr>
              <a:tr h="2267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</a:t>
                      </a:r>
                      <a:r>
                        <a:rPr lang="lt-LT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150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62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extLst>
                  <a:ext uri="{0D108BD9-81ED-4DB2-BD59-A6C34878D82A}">
                    <a16:rowId xmlns:a16="http://schemas.microsoft.com/office/drawing/2014/main" val="3475282480"/>
                  </a:ext>
                </a:extLst>
              </a:tr>
              <a:tr h="2267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</a:t>
                      </a:r>
                      <a:r>
                        <a:rPr lang="lt-LT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150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61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extLst>
                  <a:ext uri="{0D108BD9-81ED-4DB2-BD59-A6C34878D82A}">
                    <a16:rowId xmlns:a16="http://schemas.microsoft.com/office/drawing/2014/main" val="801123585"/>
                  </a:ext>
                </a:extLst>
              </a:tr>
              <a:tr h="238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VGG16 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</a:t>
                      </a:r>
                      <a:r>
                        <a:rPr lang="lt-LT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150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62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extLst>
                  <a:ext uri="{0D108BD9-81ED-4DB2-BD59-A6C34878D82A}">
                    <a16:rowId xmlns:a16="http://schemas.microsoft.com/office/drawing/2014/main" val="1889036187"/>
                  </a:ext>
                </a:extLst>
              </a:tr>
              <a:tr h="226723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MobileNet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224</a:t>
                      </a:r>
                      <a:r>
                        <a:rPr lang="lt-LT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224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69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extLst>
                  <a:ext uri="{0D108BD9-81ED-4DB2-BD59-A6C34878D82A}">
                    <a16:rowId xmlns:a16="http://schemas.microsoft.com/office/drawing/2014/main" val="3982252025"/>
                  </a:ext>
                </a:extLst>
              </a:tr>
              <a:tr h="2380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224</a:t>
                      </a:r>
                      <a:r>
                        <a:rPr lang="lt-LT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224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extLst>
                  <a:ext uri="{0D108BD9-81ED-4DB2-BD59-A6C34878D82A}">
                    <a16:rowId xmlns:a16="http://schemas.microsoft.com/office/drawing/2014/main" val="3601319412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EfficientNetB1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224</a:t>
                      </a:r>
                      <a:r>
                        <a:rPr lang="lt-LT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x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224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57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9654" marR="59654" marT="0" marB="0" anchor="b"/>
                </a:tc>
                <a:extLst>
                  <a:ext uri="{0D108BD9-81ED-4DB2-BD59-A6C34878D82A}">
                    <a16:rowId xmlns:a16="http://schemas.microsoft.com/office/drawing/2014/main" val="113898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8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E95F-04A9-3F33-F04D-1CF8BB4D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latin typeface="Segoe UI" panose="020B0502040204020203" pitchFamily="34" charset="0"/>
                <a:cs typeface="Segoe UI" panose="020B0502040204020203" pitchFamily="34" charset="0"/>
              </a:rPr>
              <a:t>Geriausio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dirty="0" err="1">
                <a:latin typeface="Segoe UI" panose="020B0502040204020203" pitchFamily="34" charset="0"/>
                <a:cs typeface="Segoe UI" panose="020B0502040204020203" pitchFamily="34" charset="0"/>
              </a:rPr>
              <a:t>modelio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dirty="0" err="1">
                <a:latin typeface="Segoe UI" panose="020B0502040204020203" pitchFamily="34" charset="0"/>
                <a:cs typeface="Segoe UI" panose="020B0502040204020203" pitchFamily="34" charset="0"/>
              </a:rPr>
              <a:t>paie</a:t>
            </a:r>
            <a:r>
              <a:rPr lang="lt-LT" sz="4800" dirty="0">
                <a:latin typeface="Segoe UI" panose="020B0502040204020203" pitchFamily="34" charset="0"/>
                <a:cs typeface="Segoe UI" panose="020B0502040204020203" pitchFamily="34" charset="0"/>
              </a:rPr>
              <a:t>š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AF1D-664C-DAC1-F73F-133529F1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lt-LT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lt-LT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lt-L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Modelis:</a:t>
            </a:r>
            <a:r>
              <a:rPr lang="lt-L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MobileNet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lt-L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Mastelio pakeitimas (</a:t>
            </a:r>
            <a:r>
              <a:rPr lang="lt-LT" sz="20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rescale</a:t>
            </a:r>
            <a:r>
              <a:rPr lang="lt-L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lt-L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taip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lt-L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Duomenų praplėtimas (</a:t>
            </a:r>
            <a:r>
              <a:rPr lang="lt-LT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lt-LT" sz="20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augmentation</a:t>
            </a:r>
            <a:r>
              <a:rPr lang="lt-L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lt-L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lt-L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Klasių skaičius:</a:t>
            </a:r>
            <a:r>
              <a:rPr lang="lt-L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lt-L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Paveiksliuko dydis:</a:t>
            </a:r>
            <a:r>
              <a:rPr lang="lt-L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lt-LT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224 x 224</a:t>
            </a:r>
            <a:r>
              <a:rPr lang="lt-L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t-L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Tikslumas: </a:t>
            </a:r>
            <a:r>
              <a:rPr lang="lt-LT" sz="20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74%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38CDF27-05D1-3C41-3403-F77E0FB1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711" y="2420937"/>
            <a:ext cx="268033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Prognozė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831273"/>
            <a:ext cx="4806914" cy="538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BA20564-3BC7-DEC0-15F3-7067C2C21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9755" y="1001543"/>
            <a:ext cx="5258521" cy="529825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937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6545"/>
            <a:ext cx="9144000" cy="1062182"/>
          </a:xfrm>
        </p:spPr>
        <p:txBody>
          <a:bodyPr>
            <a:normAutofit/>
          </a:bodyPr>
          <a:lstStyle/>
          <a:p>
            <a:r>
              <a:rPr lang="lt-LT" sz="4800" dirty="0" smtClean="0"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Išvados</a:t>
            </a:r>
            <a:endParaRPr lang="en-US" sz="4800" dirty="0"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562" y="2032000"/>
            <a:ext cx="9144000" cy="3029527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lt-LT" sz="24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Naudojant duomenų praplėtimą </a:t>
            </a:r>
            <a:r>
              <a:rPr lang="lt-LT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lt-LT" sz="2400" i="1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augmentation</a:t>
            </a:r>
            <a:r>
              <a:rPr lang="lt-LT" sz="24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 tikslumas tik suprastėjo.</a:t>
            </a:r>
            <a:endParaRPr lang="lt-LT" sz="2400" cap="none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lt-LT" sz="24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Taikant jau esamus CNN (VGG16, MobileNet, EfficientNetB1) požymių išskyrimui </a:t>
            </a:r>
            <a:r>
              <a:rPr lang="lt-LT" sz="24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lt-LT" sz="2400" i="1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extraction</a:t>
            </a:r>
            <a:r>
              <a:rPr lang="lt-LT" sz="24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 rezultatai buvo geresni lyginant su paprastu CNN.</a:t>
            </a:r>
            <a:endParaRPr lang="lt-LT" sz="2400" cap="none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lt-LT" sz="24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Geriausias rezultatas pasiektas naudojant MobileNet.</a:t>
            </a:r>
            <a:endParaRPr lang="lt-LT" sz="2400" cap="none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cap="none" dirty="0"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040" y="4777380"/>
            <a:ext cx="1659373" cy="16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6545"/>
            <a:ext cx="9144000" cy="1062182"/>
          </a:xfrm>
        </p:spPr>
        <p:txBody>
          <a:bodyPr>
            <a:normAutofit/>
          </a:bodyPr>
          <a:lstStyle/>
          <a:p>
            <a:r>
              <a:rPr lang="lt-LT" sz="4800" dirty="0" smtClean="0">
                <a:latin typeface="Segoe UI" panose="020B0502040204020203" pitchFamily="34" charset="0"/>
                <a:ea typeface="Gadugi" panose="020B0502040204020203" pitchFamily="34" charset="0"/>
                <a:cs typeface="Segoe UI" panose="020B0502040204020203" pitchFamily="34" charset="0"/>
              </a:rPr>
              <a:t>Idėjos ateičiai</a:t>
            </a:r>
            <a:endParaRPr lang="en-US" sz="4800" dirty="0">
              <a:latin typeface="Segoe UI" panose="020B0502040204020203" pitchFamily="34" charset="0"/>
              <a:ea typeface="Gadug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040" y="4777380"/>
            <a:ext cx="1659373" cy="1633580"/>
          </a:xfrm>
          <a:prstGeom prst="rect">
            <a:avLst/>
          </a:prstGeom>
        </p:spPr>
      </p:pic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.png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5467927" y="1967345"/>
            <a:ext cx="4973349" cy="344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lt-LT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Šis projektas yra tik pirmasis stambaus projekto etapas. Būtina siekti didesnio modelio </a:t>
            </a:r>
            <a:r>
              <a:rPr lang="lt-LT" sz="2200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tikslumo, o patį produktą galima vystyti dviem kryptimis: individualiems naudotojams ARBA sveikatos priežiūros įstaigoms skirta programa.</a:t>
            </a:r>
            <a:endParaRPr lang="lt-LT" sz="2200" cap="none" dirty="0" smtClean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2400" cap="none" dirty="0">
              <a:solidFill>
                <a:schemeClr val="accent6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3" y="2050473"/>
            <a:ext cx="3629891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579</TotalTime>
  <Words>542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Century Gothic</vt:lpstr>
      <vt:lpstr>Gadugi</vt:lpstr>
      <vt:lpstr>Segoe UI</vt:lpstr>
      <vt:lpstr>Times New Roman</vt:lpstr>
      <vt:lpstr>Webdings</vt:lpstr>
      <vt:lpstr>Wingdings</vt:lpstr>
      <vt:lpstr>Wingdings 3</vt:lpstr>
      <vt:lpstr>Ion Boardroom</vt:lpstr>
      <vt:lpstr>Odos geografija</vt:lpstr>
      <vt:lpstr>PowerPoint Presentation</vt:lpstr>
      <vt:lpstr>Duomenų rinkinys:</vt:lpstr>
      <vt:lpstr>Odos pigmentinių darinių klasifikavimas</vt:lpstr>
      <vt:lpstr>Geriausio modelio paieška       Vaizdų klasifikavimui naudojami konvoliuciniai neuroniniai tinklai (CNN).</vt:lpstr>
      <vt:lpstr>Geriausio modelio paieška</vt:lpstr>
      <vt:lpstr>Prognozė</vt:lpstr>
      <vt:lpstr>Išvados</vt:lpstr>
      <vt:lpstr>Idėjos ateičiai</vt:lpstr>
      <vt:lpstr>Literatūros sąrašas: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Odos geografija</dc:title>
  <dc:creator>Rasa</dc:creator>
  <cp:lastModifiedBy>Rasa</cp:lastModifiedBy>
  <cp:revision>44</cp:revision>
  <cp:lastPrinted>2022-06-11T20:53:42Z</cp:lastPrinted>
  <dcterms:created xsi:type="dcterms:W3CDTF">2022-06-11T12:16:44Z</dcterms:created>
  <dcterms:modified xsi:type="dcterms:W3CDTF">2022-06-19T09:40:01Z</dcterms:modified>
</cp:coreProperties>
</file>