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9" r:id="rId3"/>
    <p:sldId id="260" r:id="rId4"/>
    <p:sldId id="29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9" r:id="rId26"/>
    <p:sldId id="291" r:id="rId27"/>
    <p:sldId id="292" r:id="rId28"/>
    <p:sldId id="293" r:id="rId29"/>
    <p:sldId id="294" r:id="rId30"/>
    <p:sldId id="295" r:id="rId31"/>
  </p:sldIdLst>
  <p:sldSz cx="9144000" cy="5715000" type="screen16x10"/>
  <p:notesSz cx="6858000" cy="9144000"/>
  <p:defaultTextStyle>
    <a:defPPr>
      <a:defRPr lang="ja-JP"/>
    </a:defPPr>
    <a:lvl1pPr marL="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90012" autoAdjust="0"/>
  </p:normalViewPr>
  <p:slideViewPr>
    <p:cSldViewPr snapToGrid="0" showGuides="1">
      <p:cViewPr varScale="1">
        <p:scale>
          <a:sx n="76" d="100"/>
          <a:sy n="76" d="100"/>
        </p:scale>
        <p:origin x="90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EC131-DBF1-4FAB-80A2-5A7409E7754C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D926-2CE4-43D9-8725-FF9013F89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54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9F24-2397-41BD-8FC6-F9695E09E7C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9F24-2397-41BD-8FC6-F9695E09E7C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15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9F24-2397-41BD-8FC6-F9695E09E7C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17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getwd</a:t>
            </a: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kumimoji="1"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で作業ディレクトリを確認できる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9F24-2397-41BD-8FC6-F9695E09E7C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7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675" y="1991870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2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/>
          <a:lstStyle>
            <a:lvl1pPr>
              <a:defRPr u="sng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2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3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3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-project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558468" y="2503557"/>
            <a:ext cx="4027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19. </a:t>
            </a:r>
            <a:r>
              <a:rPr lang="zh-TW" altLang="en-US" sz="4000" dirty="0" smtClean="0"/>
              <a:t>空間</a:t>
            </a:r>
            <a:r>
              <a:rPr lang="ja-JP" altLang="en-US" sz="4000" dirty="0" smtClean="0"/>
              <a:t>相関分析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5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</a:rPr>
              <a:t>Ｒで計算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856642"/>
            <a:ext cx="5534025" cy="441544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876925" y="923925"/>
            <a:ext cx="32670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dirty="0"/>
          </a:p>
          <a:p>
            <a:r>
              <a:rPr kumimoji="1" lang="en-US" altLang="ja-JP" sz="1600" dirty="0" smtClean="0"/>
              <a:t>head(iris)</a:t>
            </a:r>
            <a:r>
              <a:rPr lang="ja-JP" altLang="en-US" sz="1600" dirty="0" smtClean="0"/>
              <a:t>で、</a:t>
            </a:r>
            <a:r>
              <a:rPr lang="en-US" altLang="ja-JP" sz="1600" dirty="0" smtClean="0"/>
              <a:t>iris</a:t>
            </a:r>
            <a:r>
              <a:rPr lang="ja-JP" altLang="en-US" sz="1600" dirty="0" smtClean="0"/>
              <a:t>のヘッダーを確認する。</a:t>
            </a:r>
            <a:endParaRPr lang="en-US" altLang="ja-JP" sz="1600" dirty="0" smtClean="0"/>
          </a:p>
          <a:p>
            <a:endParaRPr kumimoji="1" lang="en-US" altLang="ja-JP" sz="1600" dirty="0" smtClean="0"/>
          </a:p>
          <a:p>
            <a:r>
              <a:rPr lang="en-US" altLang="ja-JP" sz="1600" dirty="0" smtClean="0"/>
              <a:t>mean(</a:t>
            </a:r>
            <a:r>
              <a:rPr lang="en-US" altLang="ja-JP" sz="1600" dirty="0" err="1" smtClean="0"/>
              <a:t>iris$Sepal.Length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で、</a:t>
            </a:r>
            <a:r>
              <a:rPr lang="en-US" altLang="ja-JP" sz="1600" dirty="0" smtClean="0"/>
              <a:t>iris</a:t>
            </a:r>
            <a:r>
              <a:rPr lang="ja-JP" altLang="en-US" sz="1600" dirty="0" err="1" smtClean="0"/>
              <a:t>のがくの</a:t>
            </a:r>
            <a:r>
              <a:rPr lang="ja-JP" altLang="en-US" sz="1600" dirty="0" smtClean="0"/>
              <a:t>長さの平均値を求める。</a:t>
            </a:r>
            <a:endParaRPr lang="en-US" altLang="ja-JP" sz="1600" dirty="0" smtClean="0"/>
          </a:p>
          <a:p>
            <a:r>
              <a:rPr lang="en-US" altLang="ja-JP" sz="1600" dirty="0" smtClean="0"/>
              <a:t>※ min()</a:t>
            </a:r>
            <a:r>
              <a:rPr lang="ja-JP" altLang="en-US" sz="1600" dirty="0" smtClean="0"/>
              <a:t>で最小値</a:t>
            </a:r>
            <a:endParaRPr lang="en-US" altLang="ja-JP" sz="1600" dirty="0"/>
          </a:p>
          <a:p>
            <a:r>
              <a:rPr lang="ja-JP" altLang="en-US" sz="1600" dirty="0" smtClean="0"/>
              <a:t>　　</a:t>
            </a:r>
            <a:r>
              <a:rPr lang="en-US" altLang="ja-JP" sz="1600" dirty="0" smtClean="0"/>
              <a:t>max()</a:t>
            </a:r>
            <a:r>
              <a:rPr lang="ja-JP" altLang="en-US" sz="1600" dirty="0" smtClean="0"/>
              <a:t>で最大値</a:t>
            </a:r>
            <a:endParaRPr lang="en-US" altLang="ja-JP" sz="1600" dirty="0"/>
          </a:p>
          <a:p>
            <a:r>
              <a:rPr lang="ja-JP" altLang="en-US" sz="1600" dirty="0" smtClean="0"/>
              <a:t>　　</a:t>
            </a:r>
            <a:r>
              <a:rPr lang="en-US" altLang="ja-JP" sz="1600" dirty="0" smtClean="0"/>
              <a:t>median()</a:t>
            </a:r>
            <a:r>
              <a:rPr lang="ja-JP" altLang="en-US" sz="1600" dirty="0" smtClean="0"/>
              <a:t>中央値　で求める</a:t>
            </a:r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r>
              <a:rPr lang="en-US" altLang="ja-JP" sz="1600" dirty="0" smtClean="0"/>
              <a:t>summary(iris)</a:t>
            </a:r>
            <a:r>
              <a:rPr lang="ja-JP" altLang="en-US" sz="1600" dirty="0" smtClean="0"/>
              <a:t>で、</a:t>
            </a:r>
            <a:endParaRPr lang="en-US" altLang="ja-JP" sz="1600" dirty="0" smtClean="0"/>
          </a:p>
          <a:p>
            <a:r>
              <a:rPr lang="ja-JP" altLang="en-US" sz="1600" dirty="0" smtClean="0"/>
              <a:t>全ての最小値、第</a:t>
            </a:r>
            <a:r>
              <a:rPr lang="ja-JP" altLang="en-US" sz="1600" dirty="0"/>
              <a:t>一</a:t>
            </a:r>
            <a:r>
              <a:rPr lang="ja-JP" altLang="en-US" sz="1600" dirty="0" smtClean="0"/>
              <a:t>四分位数、中央値、平均値、第三四分位数、最大値を表示する。</a:t>
            </a:r>
            <a:endParaRPr lang="en-US" altLang="ja-JP" sz="1600" dirty="0" smtClean="0"/>
          </a:p>
          <a:p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28313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R</a:t>
            </a:r>
            <a:r>
              <a:rPr kumimoji="1" lang="ja-JP" altLang="en-US" dirty="0" smtClean="0">
                <a:solidFill>
                  <a:srgbClr val="0070C0"/>
                </a:solidFill>
              </a:rPr>
              <a:t>でグラフを</a:t>
            </a:r>
            <a:r>
              <a:rPr lang="ja-JP" altLang="en-US" dirty="0" smtClean="0">
                <a:solidFill>
                  <a:srgbClr val="0070C0"/>
                </a:solidFill>
              </a:rPr>
              <a:t>作成する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250156"/>
            <a:ext cx="4029076" cy="321468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250156"/>
            <a:ext cx="4029076" cy="321468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466583" y="4882678"/>
            <a:ext cx="421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hist</a:t>
            </a:r>
            <a:r>
              <a:rPr kumimoji="1" lang="en-US" altLang="ja-JP" sz="1600" dirty="0" smtClean="0"/>
              <a:t>(</a:t>
            </a:r>
            <a:r>
              <a:rPr kumimoji="1" lang="en-US" altLang="ja-JP" sz="1600" dirty="0" err="1" smtClean="0"/>
              <a:t>iris$Sepal.Length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smtClean="0"/>
              <a:t>でヒストグラムを作成する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620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988494"/>
            <a:ext cx="3878537" cy="3738011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465550" y="541116"/>
            <a:ext cx="1831399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plot(iris$Sepal.Length)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4" y="1035290"/>
            <a:ext cx="3838576" cy="3699497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5178212" y="548832"/>
            <a:ext cx="3064300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plot(iris$Sepal.Length,iris$Sepal.Width)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465549" y="4865465"/>
            <a:ext cx="1438214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一変数の散布図</a:t>
            </a:r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991255" y="4912827"/>
            <a:ext cx="1441420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二変数の散布図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52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b="1" dirty="0" smtClean="0">
                <a:solidFill>
                  <a:srgbClr val="0070C0"/>
                </a:solidFill>
              </a:rPr>
              <a:t>R</a:t>
            </a:r>
            <a:r>
              <a:rPr kumimoji="1" lang="ja-JP" altLang="en-US" b="1" dirty="0" smtClean="0">
                <a:solidFill>
                  <a:srgbClr val="0070C0"/>
                </a:solidFill>
              </a:rPr>
              <a:t>で</a:t>
            </a:r>
            <a:r>
              <a:rPr kumimoji="1" lang="en-US" altLang="ja-JP" b="1" dirty="0" smtClean="0">
                <a:solidFill>
                  <a:srgbClr val="0070C0"/>
                </a:solidFill>
              </a:rPr>
              <a:t>csv</a:t>
            </a:r>
            <a:r>
              <a:rPr kumimoji="1" lang="ja-JP" altLang="en-US" b="1" dirty="0" smtClean="0">
                <a:solidFill>
                  <a:srgbClr val="0070C0"/>
                </a:solidFill>
              </a:rPr>
              <a:t>を読み込む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1475" y="818587"/>
            <a:ext cx="9074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/>
              <a:t>read.csv</a:t>
            </a:r>
            <a:r>
              <a:rPr lang="ja-JP" altLang="en-US" sz="1600" b="1" dirty="0" smtClean="0"/>
              <a:t>(“C</a:t>
            </a:r>
            <a:r>
              <a:rPr lang="ja-JP" altLang="en-US" sz="1600" b="1" dirty="0"/>
              <a:t>://Users</a:t>
            </a:r>
            <a:r>
              <a:rPr lang="ja-JP" altLang="en-US" sz="1600" b="1" dirty="0" smtClean="0"/>
              <a:t>/ユーザー</a:t>
            </a:r>
            <a:r>
              <a:rPr lang="ja-JP" altLang="en-US" sz="1600" b="1" dirty="0"/>
              <a:t>名</a:t>
            </a:r>
            <a:r>
              <a:rPr lang="ja-JP" altLang="en-US" sz="1600" b="1" dirty="0" smtClean="0"/>
              <a:t>/Desktop/</a:t>
            </a:r>
            <a:r>
              <a:rPr lang="ja-JP" altLang="en-US" sz="1600" b="1" dirty="0"/>
              <a:t>test.</a:t>
            </a:r>
            <a:r>
              <a:rPr lang="ja-JP" altLang="en-US" sz="1600" b="1" dirty="0" smtClean="0"/>
              <a:t>csv”)　</a:t>
            </a:r>
            <a:r>
              <a:rPr lang="en-US" altLang="ja-JP" sz="1050" b="1" dirty="0" smtClean="0"/>
              <a:t>※</a:t>
            </a:r>
            <a:r>
              <a:rPr lang="ja-JP" altLang="en-US" sz="1050" dirty="0"/>
              <a:t>（ディレクトリ名</a:t>
            </a:r>
            <a:r>
              <a:rPr lang="en-US" altLang="ja-JP" sz="1050" dirty="0"/>
              <a:t>/</a:t>
            </a:r>
            <a:r>
              <a:rPr lang="ja-JP" altLang="en-US" sz="1050" dirty="0"/>
              <a:t>データ名</a:t>
            </a:r>
            <a:r>
              <a:rPr lang="en-US" altLang="ja-JP" sz="1050" dirty="0"/>
              <a:t>.csv“, </a:t>
            </a:r>
            <a:r>
              <a:rPr lang="en-US" altLang="ja-JP" sz="1050" dirty="0" err="1"/>
              <a:t>sep</a:t>
            </a:r>
            <a:r>
              <a:rPr lang="en-US" altLang="ja-JP" sz="1050" dirty="0"/>
              <a:t>=”,“, header=TRUE)</a:t>
            </a:r>
            <a:r>
              <a:rPr lang="ja-JP" altLang="en-US" sz="1050" dirty="0"/>
              <a:t>とする</a:t>
            </a:r>
            <a:r>
              <a:rPr lang="ja-JP" altLang="en-US" sz="1050" dirty="0" smtClean="0"/>
              <a:t>とより良い</a:t>
            </a:r>
            <a:r>
              <a:rPr lang="ja-JP" altLang="en-US" sz="1050" dirty="0"/>
              <a:t>。</a:t>
            </a:r>
            <a:endParaRPr lang="ja-JP" altLang="en-US" sz="1600" dirty="0"/>
          </a:p>
          <a:p>
            <a:endParaRPr lang="ja-JP" altLang="en-US" sz="1600" b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6" y="1262743"/>
            <a:ext cx="3264354" cy="3634022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750857" y="5130225"/>
            <a:ext cx="7115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 smtClean="0"/>
              <a:t>read.csv</a:t>
            </a:r>
            <a:r>
              <a:rPr lang="ja-JP" altLang="en-US" sz="1600" b="1" dirty="0" smtClean="0"/>
              <a:t>（フルパス）でディレクトリにおいた</a:t>
            </a:r>
            <a:r>
              <a:rPr lang="en-US" altLang="ja-JP" sz="1600" b="1" dirty="0" smtClean="0"/>
              <a:t>c</a:t>
            </a:r>
            <a:r>
              <a:rPr lang="ja-JP" altLang="en-US" sz="1600" b="1" dirty="0" smtClean="0"/>
              <a:t>svを読み込むことができる。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データセットとして読み込む場合は、データセット名 </a:t>
            </a:r>
            <a:r>
              <a:rPr lang="en-US" altLang="ja-JP" sz="1600" b="1" dirty="0" smtClean="0"/>
              <a:t>&lt;- read.csv(</a:t>
            </a:r>
            <a:r>
              <a:rPr lang="ja-JP" altLang="en-US" sz="1600" b="1" dirty="0" smtClean="0"/>
              <a:t>フルパス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とする。</a:t>
            </a:r>
            <a:r>
              <a:rPr lang="en-US" altLang="ja-JP" sz="1600" b="1" dirty="0" smtClean="0"/>
              <a:t> </a:t>
            </a:r>
            <a:endParaRPr lang="ja-JP" altLang="en-US" sz="1600" b="1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57" y="1245750"/>
            <a:ext cx="3300639" cy="365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9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7" y="466725"/>
            <a:ext cx="3607640" cy="43243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99" y="466725"/>
            <a:ext cx="3607640" cy="432435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283074" y="5165050"/>
            <a:ext cx="4443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 smtClean="0"/>
              <a:t>x</a:t>
            </a:r>
            <a:r>
              <a:rPr lang="ja-JP" altLang="en-US" sz="1600" b="1" dirty="0" smtClean="0"/>
              <a:t>軸と</a:t>
            </a:r>
            <a:r>
              <a:rPr lang="en-US" altLang="ja-JP" sz="1600" b="1" dirty="0" smtClean="0"/>
              <a:t>y</a:t>
            </a:r>
            <a:r>
              <a:rPr lang="ja-JP" altLang="en-US" sz="1600" b="1" dirty="0" smtClean="0"/>
              <a:t>軸を指定して、</a:t>
            </a:r>
            <a:r>
              <a:rPr lang="en-US" altLang="ja-JP" sz="1600" b="1" dirty="0" smtClean="0"/>
              <a:t>plot</a:t>
            </a:r>
            <a:r>
              <a:rPr lang="ja-JP" altLang="en-US" sz="1600" b="1" dirty="0" smtClean="0"/>
              <a:t>を実行し、散布図</a:t>
            </a:r>
            <a:r>
              <a:rPr lang="ja-JP" altLang="en-US" sz="1600" b="1" dirty="0"/>
              <a:t>を</a:t>
            </a:r>
            <a:r>
              <a:rPr lang="ja-JP" altLang="en-US" sz="1600" b="1" dirty="0" smtClean="0"/>
              <a:t>作成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4033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4" y="496660"/>
            <a:ext cx="3978452" cy="472167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6" y="496660"/>
            <a:ext cx="3978452" cy="472167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248831" y="5376446"/>
            <a:ext cx="28648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/>
              <a:t>点数の合計と平均を計算する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7989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7" y="474397"/>
            <a:ext cx="4015969" cy="476620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474397"/>
            <a:ext cx="4043589" cy="479898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32518" y="5376446"/>
            <a:ext cx="6336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min</a:t>
            </a:r>
            <a:r>
              <a:rPr lang="ja-JP" altLang="en-US" sz="1600" b="1" dirty="0" smtClean="0"/>
              <a:t>や</a:t>
            </a:r>
            <a:r>
              <a:rPr lang="en-US" altLang="ja-JP" sz="1600" b="1" dirty="0" smtClean="0"/>
              <a:t>max</a:t>
            </a:r>
            <a:r>
              <a:rPr lang="ja-JP" altLang="en-US" sz="1600" b="1" dirty="0" smtClean="0"/>
              <a:t>で、英語の最高点数や合計の最低点数を求めることができる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04515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628650" y="2352146"/>
            <a:ext cx="7886700" cy="505354"/>
          </a:xfrm>
        </p:spPr>
        <p:txBody>
          <a:bodyPr>
            <a:noAutofit/>
          </a:bodyPr>
          <a:lstStyle/>
          <a:p>
            <a:pPr algn="ctr"/>
            <a:r>
              <a:rPr lang="ja-JP" altLang="en-US" sz="7200" b="1" u="none" dirty="0" smtClean="0">
                <a:solidFill>
                  <a:srgbClr val="0070C0"/>
                </a:solidFill>
              </a:rPr>
              <a:t>Ｒ</a:t>
            </a:r>
            <a:r>
              <a:rPr kumimoji="1" lang="ja-JP" altLang="en-US" sz="5400" b="1" u="none" dirty="0" smtClean="0">
                <a:solidFill>
                  <a:srgbClr val="0070C0"/>
                </a:solidFill>
              </a:rPr>
              <a:t>で</a:t>
            </a:r>
            <a:r>
              <a:rPr lang="ja-JP" altLang="en-US" sz="5400" b="1" u="none" dirty="0" smtClean="0">
                <a:solidFill>
                  <a:srgbClr val="0070C0"/>
                </a:solidFill>
              </a:rPr>
              <a:t>空間データを扱う</a:t>
            </a:r>
            <a:endParaRPr kumimoji="1" lang="ja-JP" altLang="en-US" sz="5400" b="1" u="non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29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b="1" dirty="0" smtClean="0">
                <a:solidFill>
                  <a:srgbClr val="0070C0"/>
                </a:solidFill>
              </a:rPr>
              <a:t>R Studio</a:t>
            </a:r>
            <a:r>
              <a:rPr kumimoji="1" lang="ja-JP" altLang="en-US" sz="3200" b="1" dirty="0" smtClean="0">
                <a:solidFill>
                  <a:srgbClr val="0070C0"/>
                </a:solidFill>
              </a:rPr>
              <a:t>を使用する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01" y="837946"/>
            <a:ext cx="5723597" cy="440001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723063" y="5412863"/>
            <a:ext cx="4274503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3"/>
              </a:rPr>
              <a:t>https://www.rstudio.com</a:t>
            </a:r>
            <a:r>
              <a:rPr lang="ja-JP" altLang="en-US" dirty="0" smtClean="0">
                <a:hlinkClick r:id="rId3"/>
              </a:rPr>
              <a:t>/</a:t>
            </a:r>
            <a:r>
              <a:rPr lang="ja-JP" altLang="en-US" dirty="0" smtClean="0"/>
              <a:t>　←インストールはこちらから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863591" y="334997"/>
            <a:ext cx="510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※</a:t>
            </a:r>
            <a:r>
              <a:rPr lang="ja-JP" altLang="en-US" sz="1200" dirty="0" smtClean="0"/>
              <a:t>　Ｒそのものでも分析は可能であるが、今回は</a:t>
            </a:r>
            <a:r>
              <a:rPr lang="en-US" altLang="ja-JP" sz="1200" dirty="0" smtClean="0"/>
              <a:t>R studio</a:t>
            </a:r>
            <a:r>
              <a:rPr lang="ja-JP" altLang="en-US" sz="1200" dirty="0" smtClean="0"/>
              <a:t>を利用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2202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42" y="274817"/>
            <a:ext cx="6615023" cy="508529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516743" y="5360117"/>
            <a:ext cx="61105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 smtClean="0"/>
              <a:t>空間データを扱うために必要なパッケージを読み込む</a:t>
            </a:r>
            <a:endParaRPr lang="ja-JP" altLang="en-US" sz="16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1817663" y="3413584"/>
            <a:ext cx="53562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/>
              <a:t>install.packages</a:t>
            </a:r>
            <a:r>
              <a:rPr lang="ja-JP" altLang="en-US" sz="1600" dirty="0" smtClean="0"/>
              <a:t>(“</a:t>
            </a:r>
            <a:r>
              <a:rPr lang="en-US" altLang="ja-JP" sz="1600" dirty="0" err="1" smtClean="0"/>
              <a:t>maptools</a:t>
            </a:r>
            <a:r>
              <a:rPr lang="ja-JP" altLang="en-US" sz="1600" dirty="0" smtClean="0"/>
              <a:t>”)</a:t>
            </a:r>
            <a:endParaRPr lang="en-US" altLang="ja-JP" sz="1600" dirty="0" smtClean="0"/>
          </a:p>
          <a:p>
            <a:r>
              <a:rPr lang="ja-JP" altLang="en-US" sz="1600" dirty="0" smtClean="0"/>
              <a:t>↑このパッケージをインストールする</a:t>
            </a:r>
            <a:endParaRPr lang="en-US" altLang="ja-JP" sz="1600" dirty="0" smtClean="0"/>
          </a:p>
          <a:p>
            <a:r>
              <a:rPr lang="ja-JP" altLang="en-US" sz="1600" dirty="0" smtClean="0"/>
              <a:t>（</a:t>
            </a:r>
            <a:r>
              <a:rPr lang="en-US" altLang="ja-JP" sz="1600" dirty="0" smtClean="0"/>
              <a:t>shape</a:t>
            </a:r>
            <a:r>
              <a:rPr lang="ja-JP" altLang="en-US" sz="1600" dirty="0" smtClean="0"/>
              <a:t>ファイルを扱うパッケージ）</a:t>
            </a:r>
            <a:endParaRPr lang="en-US" altLang="ja-JP" sz="1600" dirty="0" smtClean="0"/>
          </a:p>
          <a:p>
            <a:endParaRPr lang="en-US" altLang="ja-JP" sz="1600" dirty="0"/>
          </a:p>
          <a:p>
            <a:r>
              <a:rPr lang="en-US" altLang="ja-JP" sz="1600" dirty="0"/>
              <a:t>※</a:t>
            </a:r>
            <a:r>
              <a:rPr lang="en-US" altLang="ja-JP" sz="1600" dirty="0" err="1"/>
              <a:t>install.packages</a:t>
            </a:r>
            <a:r>
              <a:rPr lang="en-US" altLang="ja-JP" sz="1600" dirty="0" smtClean="0"/>
              <a:t>(“</a:t>
            </a:r>
            <a:r>
              <a:rPr lang="en-US" altLang="ja-JP" sz="1600" dirty="0" err="1" smtClean="0"/>
              <a:t>maptools</a:t>
            </a:r>
            <a:r>
              <a:rPr lang="en-US" altLang="ja-JP" sz="1600" dirty="0" smtClean="0"/>
              <a:t>” </a:t>
            </a:r>
            <a:r>
              <a:rPr lang="en-US" altLang="ja-JP" sz="1600" dirty="0"/>
              <a:t>, dependencies =TRUE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を実行すると、</a:t>
            </a:r>
            <a:r>
              <a:rPr lang="en-US" altLang="ja-JP" sz="1600" dirty="0" err="1" smtClean="0"/>
              <a:t>maptools</a:t>
            </a:r>
            <a:r>
              <a:rPr lang="ja-JP" altLang="en-US" sz="1600" dirty="0" smtClean="0"/>
              <a:t>と関連したパッケージもインストールする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978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75273" y="11278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u="sng" dirty="0">
                <a:solidFill>
                  <a:srgbClr val="0070C0"/>
                </a:solidFill>
              </a:rPr>
              <a:t>空間相関分析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21943" y="1826448"/>
            <a:ext cx="363272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【</a:t>
            </a:r>
            <a:r>
              <a:rPr lang="ja-JP" altLang="en-US" sz="1600" b="1" dirty="0" smtClean="0"/>
              <a:t>実習データ</a:t>
            </a:r>
            <a:r>
              <a:rPr lang="en-US" altLang="ja-JP" sz="1600" b="1" dirty="0" smtClean="0"/>
              <a:t>】</a:t>
            </a:r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R</a:t>
            </a:r>
            <a:r>
              <a:rPr lang="ja-JP" altLang="en-US" sz="1600" b="1" dirty="0" smtClean="0"/>
              <a:t>サンプルデータ「</a:t>
            </a:r>
            <a:r>
              <a:rPr lang="en-US" altLang="ja-JP" sz="1600" b="1" dirty="0" smtClean="0"/>
              <a:t>COL.OLD</a:t>
            </a:r>
            <a:r>
              <a:rPr lang="ja-JP" altLang="en-US" sz="1600" b="1" dirty="0" smtClean="0"/>
              <a:t>」を使用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err="1" smtClean="0"/>
              <a:t>GeoDa</a:t>
            </a:r>
            <a:r>
              <a:rPr lang="ja-JP" altLang="en-US" sz="1600" b="1" dirty="0" smtClean="0"/>
              <a:t>　サンプルデータ  </a:t>
            </a:r>
            <a:r>
              <a:rPr lang="en-GB" altLang="ja-JP" sz="1600" b="1" dirty="0" err="1" smtClean="0"/>
              <a:t>Columbus.shp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【</a:t>
            </a:r>
            <a:r>
              <a:rPr lang="ja-JP" altLang="en-US" sz="1600" b="1" dirty="0" smtClean="0"/>
              <a:t>実習内容</a:t>
            </a:r>
            <a:r>
              <a:rPr lang="en-US" altLang="ja-JP" sz="1600" b="1" dirty="0" smtClean="0"/>
              <a:t>】</a:t>
            </a:r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R</a:t>
            </a:r>
            <a:r>
              <a:rPr lang="ja-JP" altLang="en-US" sz="1600" b="1" dirty="0" smtClean="0"/>
              <a:t>のインストールと基礎操作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・空間的自己回帰モデル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・空間的誤差自己回帰モデル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・地理的加重回帰（</a:t>
            </a:r>
            <a:r>
              <a:rPr lang="en-US" altLang="ja-JP" sz="1600" b="1" dirty="0" smtClean="0"/>
              <a:t>GWR</a:t>
            </a:r>
            <a:r>
              <a:rPr lang="ja-JP" altLang="en-US" sz="1600" b="1" dirty="0" smtClean="0"/>
              <a:t>）</a:t>
            </a:r>
            <a:endParaRPr lang="en-US" altLang="ja-JP" sz="1600" b="1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1" y="1237925"/>
            <a:ext cx="4213529" cy="32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53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24713"/>
            <a:ext cx="6680200" cy="513540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516743" y="5360117"/>
            <a:ext cx="61105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/>
              <a:t>ライブラリから、</a:t>
            </a:r>
            <a:r>
              <a:rPr lang="ja-JP" altLang="en-US" sz="1600" b="1" dirty="0" smtClean="0"/>
              <a:t>パッケージを読み込む</a:t>
            </a:r>
            <a:endParaRPr lang="ja-JP" altLang="en-US" sz="16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1800847" y="3590213"/>
            <a:ext cx="2409121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library(</a:t>
            </a:r>
            <a:r>
              <a:rPr lang="en-US" altLang="ja-JP" dirty="0" err="1" smtClean="0"/>
              <a:t>maptools</a:t>
            </a:r>
            <a:r>
              <a:rPr lang="en-US" altLang="ja-JP" dirty="0" smtClean="0"/>
              <a:t>)</a:t>
            </a:r>
            <a:r>
              <a:rPr lang="ja-JP" altLang="en-US" dirty="0" smtClean="0"/>
              <a:t>　を実行する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7501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1538287" y="740787"/>
            <a:ext cx="6067425" cy="4664333"/>
            <a:chOff x="1281112" y="923667"/>
            <a:chExt cx="6067425" cy="4664333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1112" y="923667"/>
              <a:ext cx="6067425" cy="4664333"/>
            </a:xfrm>
            <a:prstGeom prst="rect">
              <a:avLst/>
            </a:prstGeom>
          </p:spPr>
        </p:pic>
        <p:sp>
          <p:nvSpPr>
            <p:cNvPr id="4" name="正方形/長方形 3"/>
            <p:cNvSpPr/>
            <p:nvPr/>
          </p:nvSpPr>
          <p:spPr>
            <a:xfrm>
              <a:off x="4622800" y="1733550"/>
              <a:ext cx="2673350" cy="27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 smtClean="0">
                <a:solidFill>
                  <a:srgbClr val="0070C0"/>
                </a:solidFill>
              </a:rPr>
              <a:t>shape</a:t>
            </a:r>
            <a:r>
              <a:rPr lang="ja-JP" altLang="en-US" b="1" dirty="0" smtClean="0">
                <a:solidFill>
                  <a:srgbClr val="0070C0"/>
                </a:solidFill>
              </a:rPr>
              <a:t>ファイルの情報を確認する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44650" y="2742568"/>
            <a:ext cx="4572000" cy="5245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 err="1" smtClean="0"/>
              <a:t>getinfo.shape</a:t>
            </a:r>
            <a:r>
              <a:rPr lang="en-US" altLang="ja-JP" dirty="0" smtClean="0"/>
              <a:t>(“c</a:t>
            </a:r>
            <a:r>
              <a:rPr lang="en-US" altLang="ja-JP" dirty="0"/>
              <a:t>://</a:t>
            </a:r>
            <a:r>
              <a:rPr lang="en-US" altLang="ja-JP" dirty="0" smtClean="0"/>
              <a:t>Users/yamauchi/Desktop/data/</a:t>
            </a:r>
            <a:r>
              <a:rPr lang="en-US" altLang="ja-JP" dirty="0" err="1" smtClean="0"/>
              <a:t>hiroshima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public_facility.shp</a:t>
            </a:r>
            <a:r>
              <a:rPr lang="en-US" altLang="ja-JP" dirty="0" smtClean="0"/>
              <a:t>”)</a:t>
            </a:r>
            <a:r>
              <a:rPr lang="ja-JP" altLang="en-US" dirty="0" smtClean="0"/>
              <a:t>　を実行する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3046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83" y="716034"/>
            <a:ext cx="5929592" cy="455837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b="1" dirty="0" smtClean="0">
                <a:solidFill>
                  <a:srgbClr val="0070C0"/>
                </a:solidFill>
              </a:rPr>
              <a:t>shape</a:t>
            </a:r>
            <a:r>
              <a:rPr lang="ja-JP" altLang="en-US" sz="3200" b="1" dirty="0" smtClean="0">
                <a:solidFill>
                  <a:srgbClr val="0070C0"/>
                </a:solidFill>
              </a:rPr>
              <a:t>ファイルを読み込む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66223" y="3875140"/>
            <a:ext cx="4218079" cy="956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※</a:t>
            </a:r>
            <a:r>
              <a:rPr lang="ja-JP" altLang="en-US" smtClean="0"/>
              <a:t>フルパスでも可</a:t>
            </a:r>
            <a:endParaRPr lang="en-US" altLang="ja-JP" smtClean="0"/>
          </a:p>
          <a:p>
            <a:r>
              <a:rPr lang="en-US" altLang="ja-JP" smtClean="0"/>
              <a:t>public_facility &lt;- readShapePoints(“c://Users/yamauchi/Desktop/data/hiroshima/public_facility.shp”)</a:t>
            </a:r>
            <a:r>
              <a:rPr lang="ja-JP" altLang="en-US" smtClean="0"/>
              <a:t>　を実行</a:t>
            </a:r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341179" y="5359944"/>
            <a:ext cx="64616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 smtClean="0"/>
              <a:t>setwd</a:t>
            </a:r>
            <a:r>
              <a:rPr lang="en-US" altLang="ja-JP" sz="1600" dirty="0" smtClean="0"/>
              <a:t>()</a:t>
            </a:r>
            <a:r>
              <a:rPr lang="ja-JP" altLang="en-US" sz="1600" dirty="0" smtClean="0"/>
              <a:t>で作業</a:t>
            </a:r>
            <a:r>
              <a:rPr lang="ja-JP" altLang="en-US" sz="1600" dirty="0"/>
              <a:t>ディレクトリを</a:t>
            </a:r>
            <a:r>
              <a:rPr lang="ja-JP" altLang="en-US" sz="1600" dirty="0" smtClean="0"/>
              <a:t>設定し、</a:t>
            </a:r>
            <a:r>
              <a:rPr lang="en-US" altLang="ja-JP" sz="1600" dirty="0" err="1"/>
              <a:t>readShapePoints</a:t>
            </a:r>
            <a:r>
              <a:rPr lang="en-US" altLang="ja-JP" sz="1600" dirty="0" smtClean="0"/>
              <a:t>()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Shape</a:t>
            </a:r>
            <a:r>
              <a:rPr lang="ja-JP" altLang="en-US" sz="1600" dirty="0" smtClean="0"/>
              <a:t>を読み込む</a:t>
            </a:r>
            <a:endParaRPr lang="en-US" altLang="ja-JP" sz="16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690023" y="2624927"/>
            <a:ext cx="4218079" cy="740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setwd</a:t>
            </a:r>
            <a:r>
              <a:rPr lang="en-US" altLang="ja-JP" dirty="0"/>
              <a:t>("C://Users/yamauchi/Desktop/data/hiroshima")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 </a:t>
            </a:r>
            <a:r>
              <a:rPr lang="en-US" altLang="ja-JP" dirty="0" err="1"/>
              <a:t>public_facility</a:t>
            </a:r>
            <a:r>
              <a:rPr lang="en-US" altLang="ja-JP" dirty="0"/>
              <a:t> &lt;- </a:t>
            </a:r>
            <a:r>
              <a:rPr lang="en-US" altLang="ja-JP" dirty="0" err="1"/>
              <a:t>readShapePoints</a:t>
            </a:r>
            <a:r>
              <a:rPr lang="en-US" altLang="ja-JP" dirty="0"/>
              <a:t>("</a:t>
            </a:r>
            <a:r>
              <a:rPr lang="en-US" altLang="ja-JP" dirty="0" err="1"/>
              <a:t>public_facility.shp</a:t>
            </a:r>
            <a:r>
              <a:rPr lang="en-US" altLang="ja-JP" dirty="0"/>
              <a:t>")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1753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733195" y="5307426"/>
            <a:ext cx="3677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ポリゴンやラインも読み込むことができる</a:t>
            </a:r>
            <a:endParaRPr kumimoji="1" lang="ja-JP" altLang="en-US" sz="1600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35" y="342900"/>
            <a:ext cx="5868330" cy="451127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120900" y="3725549"/>
            <a:ext cx="4572000" cy="7405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 smtClean="0"/>
              <a:t>#</a:t>
            </a:r>
            <a:r>
              <a:rPr lang="ja-JP" altLang="en-US" dirty="0" smtClean="0"/>
              <a:t>ラインデータ、ポリゴンデータの読み込み</a:t>
            </a:r>
            <a:endParaRPr lang="en-US" altLang="ja-JP" dirty="0" smtClean="0"/>
          </a:p>
          <a:p>
            <a:r>
              <a:rPr lang="en-US" altLang="ja-JP" dirty="0" smtClean="0"/>
              <a:t>&gt; </a:t>
            </a:r>
            <a:r>
              <a:rPr lang="en-US" altLang="ja-JP" dirty="0"/>
              <a:t>river &lt;- </a:t>
            </a:r>
            <a:r>
              <a:rPr lang="en-US" altLang="ja-JP" dirty="0" err="1"/>
              <a:t>readShapeLines</a:t>
            </a:r>
            <a:r>
              <a:rPr lang="en-US" altLang="ja-JP" dirty="0"/>
              <a:t>("</a:t>
            </a:r>
            <a:r>
              <a:rPr lang="en-US" altLang="ja-JP" dirty="0" err="1"/>
              <a:t>river.shp</a:t>
            </a:r>
            <a:r>
              <a:rPr lang="en-US" altLang="ja-JP" dirty="0"/>
              <a:t>")</a:t>
            </a:r>
          </a:p>
          <a:p>
            <a:r>
              <a:rPr lang="en-US" altLang="ja-JP" dirty="0"/>
              <a:t>&gt; area &lt;- </a:t>
            </a:r>
            <a:r>
              <a:rPr lang="en-US" altLang="ja-JP" dirty="0" err="1"/>
              <a:t>readShapeLines</a:t>
            </a:r>
            <a:r>
              <a:rPr lang="en-US" altLang="ja-JP" dirty="0"/>
              <a:t>("</a:t>
            </a:r>
            <a:r>
              <a:rPr lang="en-US" altLang="ja-JP" dirty="0" err="1"/>
              <a:t>admarea.shp</a:t>
            </a:r>
            <a:r>
              <a:rPr lang="en-US" altLang="ja-JP" dirty="0"/>
              <a:t>")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4163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25" y="216098"/>
            <a:ext cx="6508750" cy="5003602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2652243" y="5376446"/>
            <a:ext cx="3839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Plot()</a:t>
            </a:r>
            <a:r>
              <a:rPr lang="ja-JP" altLang="en-US" sz="1600" b="1" dirty="0"/>
              <a:t>関数</a:t>
            </a:r>
            <a:r>
              <a:rPr lang="ja-JP" altLang="en-US" sz="1600" b="1" dirty="0" smtClean="0"/>
              <a:t>で、</a:t>
            </a:r>
            <a:r>
              <a:rPr kumimoji="1" lang="ja-JP" altLang="en-US" sz="1600" b="1" dirty="0" smtClean="0"/>
              <a:t>地図を表示することができる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81970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2" y="618182"/>
            <a:ext cx="5711371" cy="4390616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078368" y="5065561"/>
            <a:ext cx="49872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/>
              <a:t>カラー</a:t>
            </a:r>
            <a:r>
              <a:rPr lang="ja-JP" altLang="en-US" sz="1600" b="1" dirty="0"/>
              <a:t>マップ</a:t>
            </a:r>
            <a:r>
              <a:rPr lang="ja-JP" altLang="en-US" sz="1600" b="1" dirty="0" smtClean="0"/>
              <a:t>の作成や</a:t>
            </a:r>
            <a:r>
              <a:rPr lang="en-US" altLang="ja-JP" sz="1600" b="1" dirty="0" smtClean="0"/>
              <a:t>shape</a:t>
            </a:r>
            <a:r>
              <a:rPr lang="ja-JP" altLang="en-US" sz="1600" b="1" dirty="0" smtClean="0"/>
              <a:t>ファイルの書き出しも可能</a:t>
            </a:r>
            <a:endParaRPr lang="en-US" altLang="ja-JP" sz="1600" b="1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316" y="942048"/>
            <a:ext cx="3628103" cy="278450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992" y="942048"/>
            <a:ext cx="2729090" cy="2097988"/>
          </a:xfrm>
          <a:prstGeom prst="rect">
            <a:avLst/>
          </a:prstGeom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35805" y="56065"/>
            <a:ext cx="7886700" cy="505354"/>
          </a:xfrm>
        </p:spPr>
        <p:txBody>
          <a:bodyPr>
            <a:noAutofit/>
          </a:bodyPr>
          <a:lstStyle/>
          <a:p>
            <a:r>
              <a:rPr kumimoji="1" lang="en-US" altLang="ja-JP" sz="3200" b="1" dirty="0" smtClean="0">
                <a:solidFill>
                  <a:srgbClr val="0070C0"/>
                </a:solidFill>
              </a:rPr>
              <a:t>R</a:t>
            </a:r>
            <a:r>
              <a:rPr kumimoji="1" lang="ja-JP" altLang="en-US" sz="3200" b="1" dirty="0" smtClean="0">
                <a:solidFill>
                  <a:srgbClr val="0070C0"/>
                </a:solidFill>
              </a:rPr>
              <a:t>でカラーマップを作成する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53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="1" u="none" dirty="0" smtClean="0">
                <a:solidFill>
                  <a:srgbClr val="0070C0"/>
                </a:solidFill>
              </a:rPr>
              <a:t>空間的自己回帰モデル</a:t>
            </a:r>
            <a:endParaRPr kumimoji="1" lang="ja-JP" altLang="en-US" b="1" u="none" dirty="0">
              <a:solidFill>
                <a:srgbClr val="0070C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67779" y="974613"/>
            <a:ext cx="5491997" cy="4630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 smtClean="0"/>
          </a:p>
          <a:p>
            <a:r>
              <a:rPr lang="en-US" altLang="ja-JP" dirty="0" smtClean="0"/>
              <a:t>&gt; library(</a:t>
            </a:r>
            <a:r>
              <a:rPr lang="en-US" altLang="ja-JP" dirty="0" err="1" smtClean="0"/>
              <a:t>spdep</a:t>
            </a:r>
            <a:r>
              <a:rPr lang="en-US" altLang="ja-JP" dirty="0" smtClean="0"/>
              <a:t>)</a:t>
            </a:r>
          </a:p>
          <a:p>
            <a:r>
              <a:rPr lang="en-US" altLang="ja-JP" dirty="0" err="1" smtClean="0"/>
              <a:t>spdep</a:t>
            </a:r>
            <a:r>
              <a:rPr lang="ja-JP" altLang="en-US" dirty="0" smtClean="0"/>
              <a:t>のパッケージを読み込む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</a:t>
            </a:r>
            <a:r>
              <a:rPr lang="ja-JP" altLang="en-US" dirty="0" smtClean="0"/>
              <a:t>インストールしていない場合は、</a:t>
            </a:r>
            <a:r>
              <a:rPr lang="en-US" altLang="ja-JP" dirty="0" err="1" smtClean="0"/>
              <a:t>install.packages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spdep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を実行する。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&gt; </a:t>
            </a:r>
            <a:r>
              <a:rPr lang="en-US" altLang="ja-JP" dirty="0"/>
              <a:t>data(</a:t>
            </a:r>
            <a:r>
              <a:rPr lang="en-US" altLang="ja-JP" dirty="0" err="1"/>
              <a:t>oldcol</a:t>
            </a:r>
            <a:r>
              <a:rPr lang="en-US" altLang="ja-JP" dirty="0"/>
              <a:t>)</a:t>
            </a:r>
          </a:p>
          <a:p>
            <a:r>
              <a:rPr lang="ja-JP" altLang="en-US" dirty="0" smtClean="0"/>
              <a:t>サンプルデータ「</a:t>
            </a:r>
            <a:r>
              <a:rPr lang="en-US" altLang="ja-JP" dirty="0" smtClean="0"/>
              <a:t>OLD.COL</a:t>
            </a:r>
            <a:r>
              <a:rPr lang="ja-JP" altLang="en-US" dirty="0" smtClean="0"/>
              <a:t>」を読み込む</a:t>
            </a:r>
            <a:endParaRPr lang="en-US" altLang="ja-JP" dirty="0" smtClean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オハイオ州コロンバス市の犯罪に関するデータセット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&gt; names(COL.OLD)</a:t>
            </a:r>
          </a:p>
          <a:p>
            <a:r>
              <a:rPr lang="ja-JP" altLang="en-US" dirty="0" smtClean="0"/>
              <a:t>データセットの中身を確認する。</a:t>
            </a:r>
            <a:endParaRPr lang="en-US" altLang="ja-JP" dirty="0" smtClean="0"/>
          </a:p>
          <a:p>
            <a:r>
              <a:rPr lang="ja-JP" altLang="en-US" dirty="0"/>
              <a:t>今回</a:t>
            </a:r>
            <a:r>
              <a:rPr lang="ja-JP" altLang="en-US" dirty="0" smtClean="0"/>
              <a:t>は、従属変数として</a:t>
            </a:r>
            <a:r>
              <a:rPr lang="en-US" altLang="ja-JP" dirty="0" smtClean="0"/>
              <a:t>CRIME, </a:t>
            </a:r>
            <a:r>
              <a:rPr lang="ja-JP" altLang="en-US" dirty="0" smtClean="0"/>
              <a:t>説明変数として</a:t>
            </a:r>
            <a:r>
              <a:rPr lang="en-US" altLang="ja-JP" dirty="0" smtClean="0"/>
              <a:t>HOVAL, INC</a:t>
            </a:r>
            <a:r>
              <a:rPr lang="ja-JP" altLang="en-US" dirty="0" smtClean="0"/>
              <a:t>を用いる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&gt; </a:t>
            </a:r>
            <a:r>
              <a:rPr lang="en-GB" altLang="ja-JP" dirty="0" err="1" smtClean="0"/>
              <a:t>col.sar</a:t>
            </a:r>
            <a:r>
              <a:rPr lang="en-GB" altLang="ja-JP" dirty="0" smtClean="0"/>
              <a:t> </a:t>
            </a:r>
            <a:r>
              <a:rPr lang="en-GB" altLang="ja-JP" dirty="0"/>
              <a:t>&lt;- </a:t>
            </a:r>
            <a:r>
              <a:rPr lang="en-GB" altLang="ja-JP" dirty="0" err="1"/>
              <a:t>lagsarlm</a:t>
            </a:r>
            <a:r>
              <a:rPr lang="en-GB" altLang="ja-JP" dirty="0"/>
              <a:t>(CRIME ~ INC + HOVAL, data = COL.OLD, nb2listw( </a:t>
            </a:r>
            <a:r>
              <a:rPr lang="en-GB" altLang="ja-JP" dirty="0" err="1"/>
              <a:t>COL.nb</a:t>
            </a:r>
            <a:r>
              <a:rPr lang="en-GB" altLang="ja-JP" dirty="0"/>
              <a:t>, style = "W"), method = "</a:t>
            </a:r>
            <a:r>
              <a:rPr lang="en-GB" altLang="ja-JP" dirty="0" err="1"/>
              <a:t>eigen</a:t>
            </a:r>
            <a:r>
              <a:rPr lang="en-GB" altLang="ja-JP" dirty="0" smtClean="0"/>
              <a:t>")</a:t>
            </a:r>
          </a:p>
          <a:p>
            <a:endParaRPr lang="en-GB" altLang="ja-JP" dirty="0" smtClean="0"/>
          </a:p>
          <a:p>
            <a:r>
              <a:rPr lang="en-GB" altLang="ja-JP" dirty="0" err="1" smtClean="0"/>
              <a:t>lagsarlm</a:t>
            </a:r>
            <a:r>
              <a:rPr lang="ja-JP" altLang="en-US" dirty="0" smtClean="0"/>
              <a:t>関数を用いて、空間的自己回帰モデルを算出する。</a:t>
            </a:r>
            <a:endParaRPr lang="en-US" altLang="ja-JP" dirty="0" smtClean="0"/>
          </a:p>
          <a:p>
            <a:r>
              <a:rPr lang="ja-JP" altLang="en-US" dirty="0" smtClean="0"/>
              <a:t>空間重み行列には、サンプルデータの</a:t>
            </a:r>
            <a:r>
              <a:rPr lang="en-US" altLang="ja-JP" dirty="0" err="1" smtClean="0"/>
              <a:t>COL.nb</a:t>
            </a:r>
            <a:r>
              <a:rPr lang="ja-JP" altLang="en-US" dirty="0" smtClean="0"/>
              <a:t>を使用している。</a:t>
            </a:r>
            <a:endParaRPr lang="en-GB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&gt; summary(</a:t>
            </a:r>
            <a:r>
              <a:rPr lang="en-US" altLang="ja-JP" dirty="0" err="1" smtClean="0"/>
              <a:t>col.sar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summary(</a:t>
            </a:r>
            <a:r>
              <a:rPr lang="en-US" altLang="ja-JP" dirty="0" err="1"/>
              <a:t>col.sar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を実行すると結果が算出される。</a:t>
            </a:r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957740" y="499613"/>
            <a:ext cx="3054284" cy="215892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/>
              <a:t>CRIME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1000</a:t>
            </a:r>
            <a:r>
              <a:rPr lang="ja-JP" altLang="en-US" dirty="0" smtClean="0"/>
              <a:t>世帯あたりの不法侵入および自動車窃盗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HOVAL</a:t>
            </a:r>
            <a:r>
              <a:rPr lang="ja-JP" altLang="en-US" dirty="0" smtClean="0"/>
              <a:t>：住宅の評価額（単位は</a:t>
            </a:r>
            <a:r>
              <a:rPr lang="en-US" altLang="ja-JP" dirty="0" smtClean="0"/>
              <a:t>$1000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INC: </a:t>
            </a:r>
            <a:r>
              <a:rPr lang="ja-JP" altLang="en-US" dirty="0" smtClean="0"/>
              <a:t>世帯収入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sz="1100" dirty="0"/>
              <a:t>金明哲 編</a:t>
            </a:r>
            <a:r>
              <a:rPr lang="en-US" altLang="ja-JP" sz="1100" dirty="0"/>
              <a:t>, </a:t>
            </a:r>
            <a:r>
              <a:rPr lang="ja-JP" altLang="en-US" sz="1100" dirty="0"/>
              <a:t>谷村晋 著　（</a:t>
            </a:r>
            <a:r>
              <a:rPr lang="en-US" altLang="ja-JP" sz="1100" dirty="0"/>
              <a:t>2010</a:t>
            </a:r>
            <a:r>
              <a:rPr lang="ja-JP" altLang="en-US" sz="1100" dirty="0"/>
              <a:t>）</a:t>
            </a:r>
          </a:p>
          <a:p>
            <a:r>
              <a:rPr lang="en-US" altLang="ja-JP" sz="1100" dirty="0"/>
              <a:t>『</a:t>
            </a:r>
            <a:r>
              <a:rPr lang="ja-JP" altLang="en-US" sz="1100" dirty="0"/>
              <a:t>地理空間データ分析 （</a:t>
            </a:r>
            <a:r>
              <a:rPr lang="en-US" altLang="ja-JP" sz="1100" dirty="0"/>
              <a:t>R</a:t>
            </a:r>
            <a:r>
              <a:rPr lang="ja-JP" altLang="en-US" sz="1100" dirty="0"/>
              <a:t>で学ぶデータサイエンス </a:t>
            </a:r>
            <a:r>
              <a:rPr lang="en-US" altLang="ja-JP" sz="1100" dirty="0"/>
              <a:t>7</a:t>
            </a:r>
            <a:r>
              <a:rPr lang="ja-JP" altLang="en-US" sz="1100" dirty="0"/>
              <a:t>）</a:t>
            </a:r>
            <a:r>
              <a:rPr lang="en-US" altLang="ja-JP" sz="1100" dirty="0" smtClean="0"/>
              <a:t>』p141.</a:t>
            </a:r>
            <a:r>
              <a:rPr lang="ja-JP" altLang="en-US" sz="1100" dirty="0" smtClean="0"/>
              <a:t>を参考に作成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09945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286000" y="441454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ja-JP" sz="1100" dirty="0"/>
              <a:t>Call:</a:t>
            </a:r>
          </a:p>
          <a:p>
            <a:r>
              <a:rPr lang="en-GB" altLang="ja-JP" sz="1100" dirty="0" err="1"/>
              <a:t>lagsarlm</a:t>
            </a:r>
            <a:r>
              <a:rPr lang="en-GB" altLang="ja-JP" sz="1100" dirty="0"/>
              <a:t>(formula = CRIME ~ INC + HOVAL, data = COL.OLD, </a:t>
            </a:r>
            <a:r>
              <a:rPr lang="en-GB" altLang="ja-JP" sz="1100" dirty="0" err="1"/>
              <a:t>listw</a:t>
            </a:r>
            <a:r>
              <a:rPr lang="en-GB" altLang="ja-JP" sz="1100" dirty="0"/>
              <a:t> = nb2listw(</a:t>
            </a:r>
            <a:r>
              <a:rPr lang="en-GB" altLang="ja-JP" sz="1100" dirty="0" err="1"/>
              <a:t>COL.nb</a:t>
            </a:r>
            <a:r>
              <a:rPr lang="en-GB" altLang="ja-JP" sz="1100" dirty="0"/>
              <a:t>, </a:t>
            </a:r>
          </a:p>
          <a:p>
            <a:r>
              <a:rPr lang="en-GB" altLang="ja-JP" sz="1100" dirty="0"/>
              <a:t>    style = "W"), method = "</a:t>
            </a:r>
            <a:r>
              <a:rPr lang="en-GB" altLang="ja-JP" sz="1100" dirty="0" err="1"/>
              <a:t>eigen</a:t>
            </a:r>
            <a:r>
              <a:rPr lang="en-GB" altLang="ja-JP" sz="1100" dirty="0"/>
              <a:t>")</a:t>
            </a:r>
          </a:p>
          <a:p>
            <a:endParaRPr lang="en-GB" altLang="ja-JP" sz="1100" dirty="0"/>
          </a:p>
          <a:p>
            <a:r>
              <a:rPr lang="en-GB" altLang="ja-JP" sz="1100" dirty="0"/>
              <a:t>Residuals:</a:t>
            </a:r>
          </a:p>
          <a:p>
            <a:r>
              <a:rPr lang="en-GB" altLang="ja-JP" sz="1100" dirty="0"/>
              <a:t>      Min        1Q    Median        3Q       Max </a:t>
            </a:r>
          </a:p>
          <a:p>
            <a:r>
              <a:rPr lang="en-GB" altLang="ja-JP" sz="1100" dirty="0"/>
              <a:t>-37.68585  -5.35636   0.05421   6.02013  23.20555 </a:t>
            </a:r>
          </a:p>
          <a:p>
            <a:endParaRPr lang="en-GB" altLang="ja-JP" sz="1100" dirty="0"/>
          </a:p>
          <a:p>
            <a:r>
              <a:rPr lang="en-GB" altLang="ja-JP" sz="1100" dirty="0"/>
              <a:t>Type: lag </a:t>
            </a:r>
          </a:p>
          <a:p>
            <a:r>
              <a:rPr lang="en-GB" altLang="ja-JP" sz="1100" dirty="0"/>
              <a:t>Coefficients: (asymptotic standard errors) </a:t>
            </a:r>
          </a:p>
          <a:p>
            <a:r>
              <a:rPr lang="en-GB" altLang="ja-JP" sz="1100" dirty="0"/>
              <a:t>             Estimate Std. Error z value  </a:t>
            </a:r>
            <a:r>
              <a:rPr lang="en-GB" altLang="ja-JP" sz="1100" dirty="0" err="1"/>
              <a:t>Pr</a:t>
            </a:r>
            <a:r>
              <a:rPr lang="en-GB" altLang="ja-JP" sz="1100" dirty="0"/>
              <a:t>(&gt;|z|)</a:t>
            </a:r>
          </a:p>
          <a:p>
            <a:r>
              <a:rPr lang="en-GB" altLang="ja-JP" sz="1100" dirty="0"/>
              <a:t>(Intercept) 45.079251   7.177347  6.2808 3.369e-10</a:t>
            </a:r>
          </a:p>
          <a:p>
            <a:r>
              <a:rPr lang="en-GB" altLang="ja-JP" sz="1100" dirty="0"/>
              <a:t>INC         -1.031616   0.305143 -3.3808 0.0007229</a:t>
            </a:r>
          </a:p>
          <a:p>
            <a:r>
              <a:rPr lang="en-GB" altLang="ja-JP" sz="1100" dirty="0"/>
              <a:t>HOVAL       -0.265926   0.088499 -3.0049 0.0026570</a:t>
            </a:r>
          </a:p>
          <a:p>
            <a:endParaRPr lang="en-GB" altLang="ja-JP" sz="1100" dirty="0"/>
          </a:p>
          <a:p>
            <a:r>
              <a:rPr lang="en-GB" altLang="ja-JP" sz="1100" dirty="0"/>
              <a:t>Rho: 0.43102, LR test value: 9.9736, p-value: 0.001588</a:t>
            </a:r>
          </a:p>
          <a:p>
            <a:r>
              <a:rPr lang="en-GB" altLang="ja-JP" sz="1100" dirty="0"/>
              <a:t>Asymptotic standard error: 0.11768</a:t>
            </a:r>
          </a:p>
          <a:p>
            <a:r>
              <a:rPr lang="en-GB" altLang="ja-JP" sz="1100" dirty="0"/>
              <a:t>    z-value: 3.6626, p-value: 0.00024962</a:t>
            </a:r>
          </a:p>
          <a:p>
            <a:r>
              <a:rPr lang="en-GB" altLang="ja-JP" sz="1100" dirty="0"/>
              <a:t>Wald statistic: 13.415, p-value: 0.00024962</a:t>
            </a:r>
          </a:p>
          <a:p>
            <a:endParaRPr lang="en-GB" altLang="ja-JP" sz="1100" dirty="0"/>
          </a:p>
          <a:p>
            <a:r>
              <a:rPr lang="en-GB" altLang="ja-JP" sz="1100" dirty="0"/>
              <a:t>Log likelihood: -182.3904 for lag model</a:t>
            </a:r>
          </a:p>
          <a:p>
            <a:r>
              <a:rPr lang="en-GB" altLang="ja-JP" sz="1100" dirty="0"/>
              <a:t>ML residual variance (sigma squared): 95.494, (sigma: 9.7721)</a:t>
            </a:r>
          </a:p>
          <a:p>
            <a:r>
              <a:rPr lang="en-GB" altLang="ja-JP" sz="1100" dirty="0"/>
              <a:t>Number of observations: 49 </a:t>
            </a:r>
          </a:p>
          <a:p>
            <a:r>
              <a:rPr lang="en-GB" altLang="ja-JP" sz="1100" dirty="0"/>
              <a:t>Number of parameters estimated: 5 </a:t>
            </a:r>
          </a:p>
          <a:p>
            <a:r>
              <a:rPr lang="en-GB" altLang="ja-JP" sz="1100" dirty="0"/>
              <a:t>AIC: 374.78, (AIC for lm: 382.75)</a:t>
            </a:r>
          </a:p>
          <a:p>
            <a:r>
              <a:rPr lang="en-GB" altLang="ja-JP" sz="1100" dirty="0"/>
              <a:t>LM test for residual autocorrelation</a:t>
            </a:r>
          </a:p>
          <a:p>
            <a:r>
              <a:rPr lang="en-GB" altLang="ja-JP" sz="1100" dirty="0"/>
              <a:t>test value: 0.31955, p-value: 0.57188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61879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>
            <a:normAutofit fontScale="90000"/>
          </a:bodyPr>
          <a:lstStyle/>
          <a:p>
            <a:r>
              <a:rPr kumimoji="1" lang="ja-JP" altLang="en-US" b="1" u="none" dirty="0" smtClean="0">
                <a:solidFill>
                  <a:srgbClr val="0070C0"/>
                </a:solidFill>
              </a:rPr>
              <a:t>空間的誤差自己回帰モデル</a:t>
            </a:r>
            <a:endParaRPr kumimoji="1" lang="ja-JP" altLang="en-US" b="1" u="none" dirty="0"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4395" y="1092040"/>
            <a:ext cx="4265630" cy="1604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ja-JP" dirty="0" smtClean="0"/>
              <a:t>&gt; </a:t>
            </a:r>
            <a:r>
              <a:rPr lang="en-GB" altLang="ja-JP" dirty="0" err="1" smtClean="0"/>
              <a:t>col.err</a:t>
            </a:r>
            <a:r>
              <a:rPr lang="en-GB" altLang="ja-JP" dirty="0" smtClean="0"/>
              <a:t> </a:t>
            </a:r>
            <a:r>
              <a:rPr lang="en-GB" altLang="ja-JP" dirty="0"/>
              <a:t>&lt;- </a:t>
            </a:r>
            <a:r>
              <a:rPr lang="en-GB" altLang="ja-JP" dirty="0" err="1"/>
              <a:t>errorsarlm</a:t>
            </a:r>
            <a:r>
              <a:rPr lang="en-GB" altLang="ja-JP" dirty="0"/>
              <a:t>(CRIME ~ INC + HOVAL, data = COL.OLD, nb2listw( </a:t>
            </a:r>
            <a:r>
              <a:rPr lang="en-GB" altLang="ja-JP" dirty="0" err="1"/>
              <a:t>COL.nb</a:t>
            </a:r>
            <a:r>
              <a:rPr lang="en-GB" altLang="ja-JP" dirty="0"/>
              <a:t>, style = "W</a:t>
            </a:r>
            <a:r>
              <a:rPr lang="en-GB" altLang="ja-JP" dirty="0" smtClean="0"/>
              <a:t>"))</a:t>
            </a:r>
          </a:p>
          <a:p>
            <a:r>
              <a:rPr lang="en-GB" altLang="ja-JP" dirty="0" err="1" smtClean="0"/>
              <a:t>errorsarlm</a:t>
            </a:r>
            <a:r>
              <a:rPr lang="ja-JP" altLang="en-US" dirty="0" smtClean="0"/>
              <a:t>関数を</a:t>
            </a:r>
            <a:r>
              <a:rPr lang="ja-JP" altLang="en-US" dirty="0"/>
              <a:t>用いて、空間的誤差自己回帰</a:t>
            </a:r>
            <a:r>
              <a:rPr lang="ja-JP" altLang="en-US" dirty="0" smtClean="0"/>
              <a:t>モデルを算出する。</a:t>
            </a:r>
            <a:endParaRPr lang="en-GB" altLang="ja-JP" dirty="0" smtClean="0"/>
          </a:p>
          <a:p>
            <a:endParaRPr lang="en-GB" altLang="ja-JP" dirty="0"/>
          </a:p>
          <a:p>
            <a:r>
              <a:rPr lang="en-GB" altLang="ja-JP" dirty="0" smtClean="0"/>
              <a:t>&gt; summary(</a:t>
            </a:r>
            <a:r>
              <a:rPr lang="en-GB" altLang="ja-JP" dirty="0" err="1" smtClean="0"/>
              <a:t>col.err</a:t>
            </a:r>
            <a:r>
              <a:rPr lang="en-GB" altLang="ja-JP" dirty="0" smtClean="0"/>
              <a:t>)</a:t>
            </a:r>
          </a:p>
          <a:p>
            <a:r>
              <a:rPr lang="en-US" altLang="ja-JP" dirty="0" smtClean="0"/>
              <a:t>summary(</a:t>
            </a:r>
            <a:r>
              <a:rPr lang="en-US" altLang="ja-JP" dirty="0" err="1" smtClean="0"/>
              <a:t>col.err</a:t>
            </a:r>
            <a:r>
              <a:rPr lang="en-US" altLang="ja-JP" dirty="0" smtClean="0"/>
              <a:t>)</a:t>
            </a:r>
            <a:r>
              <a:rPr lang="ja-JP" altLang="en-US" dirty="0"/>
              <a:t>を実行すると結果が算出される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4572000" y="752028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ja-JP" sz="1200" dirty="0"/>
              <a:t>Call:</a:t>
            </a:r>
          </a:p>
          <a:p>
            <a:r>
              <a:rPr lang="en-GB" altLang="ja-JP" sz="1200" dirty="0" err="1"/>
              <a:t>errorsarlm</a:t>
            </a:r>
            <a:r>
              <a:rPr lang="en-GB" altLang="ja-JP" sz="1200" dirty="0"/>
              <a:t>(formula = CRIME ~ INC + HOVAL, data = COL.OLD, </a:t>
            </a:r>
            <a:r>
              <a:rPr lang="en-GB" altLang="ja-JP" sz="1200" dirty="0" err="1"/>
              <a:t>listw</a:t>
            </a:r>
            <a:r>
              <a:rPr lang="en-GB" altLang="ja-JP" sz="1200" dirty="0"/>
              <a:t> = nb2listw(</a:t>
            </a:r>
            <a:r>
              <a:rPr lang="en-GB" altLang="ja-JP" sz="1200" dirty="0" err="1"/>
              <a:t>COL.nb</a:t>
            </a:r>
            <a:r>
              <a:rPr lang="en-GB" altLang="ja-JP" sz="1200" dirty="0"/>
              <a:t>, </a:t>
            </a:r>
          </a:p>
          <a:p>
            <a:r>
              <a:rPr lang="en-GB" altLang="ja-JP" sz="1200" dirty="0"/>
              <a:t>    style = "W"))</a:t>
            </a:r>
          </a:p>
          <a:p>
            <a:endParaRPr lang="en-GB" altLang="ja-JP" sz="1200" dirty="0"/>
          </a:p>
          <a:p>
            <a:r>
              <a:rPr lang="en-GB" altLang="ja-JP" sz="1200" dirty="0"/>
              <a:t>Residuals:</a:t>
            </a:r>
          </a:p>
          <a:p>
            <a:r>
              <a:rPr lang="en-GB" altLang="ja-JP" sz="1200" dirty="0"/>
              <a:t>      Min        1Q    Median        3Q       Max </a:t>
            </a:r>
          </a:p>
          <a:p>
            <a:r>
              <a:rPr lang="en-GB" altLang="ja-JP" sz="1200" dirty="0"/>
              <a:t>-34.81174  -6.44031  -0.72142   7.61476  23.33626 </a:t>
            </a:r>
          </a:p>
          <a:p>
            <a:endParaRPr lang="en-GB" altLang="ja-JP" sz="1200" dirty="0"/>
          </a:p>
          <a:p>
            <a:r>
              <a:rPr lang="en-GB" altLang="ja-JP" sz="1200" dirty="0"/>
              <a:t>Type: error </a:t>
            </a:r>
          </a:p>
          <a:p>
            <a:r>
              <a:rPr lang="en-GB" altLang="ja-JP" sz="1200" dirty="0"/>
              <a:t>Coefficients: (asymptotic standard errors) </a:t>
            </a:r>
          </a:p>
          <a:p>
            <a:r>
              <a:rPr lang="en-GB" altLang="ja-JP" sz="1200" dirty="0"/>
              <a:t>             Estimate Std. Error z value  </a:t>
            </a:r>
            <a:r>
              <a:rPr lang="en-GB" altLang="ja-JP" sz="1200" dirty="0" err="1"/>
              <a:t>Pr</a:t>
            </a:r>
            <a:r>
              <a:rPr lang="en-GB" altLang="ja-JP" sz="1200" dirty="0"/>
              <a:t>(&gt;|z|)</a:t>
            </a:r>
          </a:p>
          <a:p>
            <a:r>
              <a:rPr lang="en-GB" altLang="ja-JP" sz="1200" dirty="0"/>
              <a:t>(Intercept) 59.893219   5.366163 11.1613 &lt; 2.2e-16</a:t>
            </a:r>
          </a:p>
          <a:p>
            <a:r>
              <a:rPr lang="en-GB" altLang="ja-JP" sz="1200" dirty="0"/>
              <a:t>INC         -0.941312   0.330569 -2.8476 0.0044057</a:t>
            </a:r>
          </a:p>
          <a:p>
            <a:r>
              <a:rPr lang="en-GB" altLang="ja-JP" sz="1200" dirty="0"/>
              <a:t>HOVAL       -0.302250   0.090476 -3.3407 0.0008358</a:t>
            </a:r>
          </a:p>
          <a:p>
            <a:endParaRPr lang="en-GB" altLang="ja-JP" sz="1200" dirty="0"/>
          </a:p>
          <a:p>
            <a:r>
              <a:rPr lang="en-GB" altLang="ja-JP" sz="1200" dirty="0"/>
              <a:t>Lambda: 0.56179, LR test value: 7.9935, p-value: 0.0046945</a:t>
            </a:r>
          </a:p>
          <a:p>
            <a:r>
              <a:rPr lang="en-GB" altLang="ja-JP" sz="1200" dirty="0"/>
              <a:t>Asymptotic standard error: 0.13387</a:t>
            </a:r>
          </a:p>
          <a:p>
            <a:r>
              <a:rPr lang="en-GB" altLang="ja-JP" sz="1200" dirty="0"/>
              <a:t>    z-value: 4.1966, p-value: 2.7098e-05</a:t>
            </a:r>
          </a:p>
          <a:p>
            <a:r>
              <a:rPr lang="en-GB" altLang="ja-JP" sz="1200" dirty="0"/>
              <a:t>Wald statistic: 17.611, p-value: 2.7098e-05</a:t>
            </a:r>
          </a:p>
          <a:p>
            <a:endParaRPr lang="en-GB" altLang="ja-JP" sz="1200" dirty="0"/>
          </a:p>
          <a:p>
            <a:r>
              <a:rPr lang="en-GB" altLang="ja-JP" sz="1200" dirty="0"/>
              <a:t>Log likelihood: -183.3805 for error model</a:t>
            </a:r>
          </a:p>
          <a:p>
            <a:r>
              <a:rPr lang="en-GB" altLang="ja-JP" sz="1200" dirty="0"/>
              <a:t>ML residual variance (sigma squared): 95.575, (sigma: 9.7762)</a:t>
            </a:r>
          </a:p>
          <a:p>
            <a:r>
              <a:rPr lang="en-GB" altLang="ja-JP" sz="1200" dirty="0"/>
              <a:t>Number of observations: 49 </a:t>
            </a:r>
          </a:p>
          <a:p>
            <a:r>
              <a:rPr lang="en-GB" altLang="ja-JP" sz="1200" dirty="0"/>
              <a:t>Number of parameters estimated: 5 </a:t>
            </a:r>
          </a:p>
          <a:p>
            <a:r>
              <a:rPr lang="en-GB" altLang="ja-JP" sz="1200" dirty="0"/>
              <a:t>AIC: 376.76, (AIC for lm: 382.75)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8598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232" y="289667"/>
            <a:ext cx="8998768" cy="505354"/>
          </a:xfrm>
        </p:spPr>
        <p:txBody>
          <a:bodyPr>
            <a:noAutofit/>
          </a:bodyPr>
          <a:lstStyle/>
          <a:p>
            <a:r>
              <a:rPr lang="ja-JP" altLang="en-US" sz="3200" b="1" u="none" dirty="0" smtClean="0">
                <a:solidFill>
                  <a:srgbClr val="0070C0"/>
                </a:solidFill>
              </a:rPr>
              <a:t>地理的加重回帰</a:t>
            </a:r>
            <a:r>
              <a:rPr lang="en-US" altLang="ja-JP" sz="3200" b="1" u="none" dirty="0" smtClean="0">
                <a:solidFill>
                  <a:srgbClr val="0070C0"/>
                </a:solidFill>
              </a:rPr>
              <a:t/>
            </a:r>
            <a:br>
              <a:rPr lang="en-US" altLang="ja-JP" sz="3200" b="1" u="none" dirty="0" smtClean="0">
                <a:solidFill>
                  <a:srgbClr val="0070C0"/>
                </a:solidFill>
              </a:rPr>
            </a:br>
            <a:r>
              <a:rPr lang="ja-JP" altLang="en-US" sz="3200" b="1" u="none" dirty="0" smtClean="0">
                <a:solidFill>
                  <a:srgbClr val="0070C0"/>
                </a:solidFill>
              </a:rPr>
              <a:t>（</a:t>
            </a:r>
            <a:r>
              <a:rPr lang="en-US" altLang="ja-JP" sz="3200" b="1" u="none" dirty="0" smtClean="0">
                <a:solidFill>
                  <a:srgbClr val="0070C0"/>
                </a:solidFill>
              </a:rPr>
              <a:t>GWR</a:t>
            </a:r>
            <a:r>
              <a:rPr lang="ja-JP" altLang="en-US" sz="3200" b="1" u="none" dirty="0" smtClean="0">
                <a:solidFill>
                  <a:srgbClr val="0070C0"/>
                </a:solidFill>
              </a:rPr>
              <a:t>：</a:t>
            </a:r>
            <a:r>
              <a:rPr lang="en-GB" altLang="ja-JP" sz="3200" b="1" u="none" dirty="0" smtClean="0">
                <a:solidFill>
                  <a:srgbClr val="0070C0"/>
                </a:solidFill>
              </a:rPr>
              <a:t>Geographically </a:t>
            </a:r>
            <a:r>
              <a:rPr lang="en-GB" altLang="ja-JP" sz="3200" b="1" u="none" dirty="0">
                <a:solidFill>
                  <a:srgbClr val="0070C0"/>
                </a:solidFill>
              </a:rPr>
              <a:t>Weight Regression</a:t>
            </a:r>
            <a:r>
              <a:rPr lang="ja-JP" altLang="en-US" sz="3200" b="1" u="none" dirty="0" smtClean="0">
                <a:solidFill>
                  <a:srgbClr val="0070C0"/>
                </a:solidFill>
              </a:rPr>
              <a:t>）</a:t>
            </a:r>
            <a:endParaRPr kumimoji="1" lang="ja-JP" altLang="en-US" sz="3200" b="1" u="none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12970" y="4979543"/>
            <a:ext cx="5318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File</a:t>
            </a:r>
            <a:r>
              <a:rPr kumimoji="1" lang="ja-JP" altLang="en-US" sz="1600" b="1" dirty="0" smtClean="0"/>
              <a:t>アイコンをクリックし、</a:t>
            </a:r>
            <a:r>
              <a:rPr lang="en-GB" altLang="ja-JP" sz="1600" b="1" dirty="0" err="1" smtClean="0"/>
              <a:t>columbus.shp</a:t>
            </a:r>
            <a:r>
              <a:rPr lang="ja-JP" altLang="en-US" sz="1600" b="1" dirty="0" smtClean="0"/>
              <a:t>を読み込む。</a:t>
            </a:r>
            <a:endParaRPr lang="en-US" altLang="ja-JP" sz="1600" b="1" dirty="0" smtClean="0"/>
          </a:p>
          <a:p>
            <a:r>
              <a:rPr lang="en-US" altLang="ja-JP" sz="1600" b="1" dirty="0" smtClean="0"/>
              <a:t>Modeling&gt;Geographically Weight Regression</a:t>
            </a:r>
            <a:r>
              <a:rPr lang="ja-JP" altLang="en-US" sz="1600" b="1" dirty="0" smtClean="0"/>
              <a:t>をクリックする。</a:t>
            </a:r>
            <a:endParaRPr lang="en-GB" altLang="ja-JP" sz="1600" b="1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8515" y="1009171"/>
            <a:ext cx="4866967" cy="375622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169284" y="1499871"/>
            <a:ext cx="252293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SAM</a:t>
            </a:r>
            <a:r>
              <a:rPr kumimoji="1" lang="ja-JP" altLang="en-US" dirty="0" smtClean="0"/>
              <a:t>を用いて</a:t>
            </a:r>
            <a:r>
              <a:rPr kumimoji="1" lang="en-US" altLang="ja-JP" dirty="0" smtClean="0"/>
              <a:t>GWR</a:t>
            </a:r>
            <a:r>
              <a:rPr kumimoji="1" lang="ja-JP" altLang="en-US" dirty="0" err="1" smtClean="0"/>
              <a:t>を算</a:t>
            </a:r>
            <a:r>
              <a:rPr kumimoji="1" lang="ja-JP" altLang="en-US" dirty="0" smtClean="0"/>
              <a:t>出する。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881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Ｒ</a:t>
            </a:r>
            <a:r>
              <a:rPr kumimoji="1" lang="ja-JP" altLang="en-US" dirty="0" smtClean="0">
                <a:solidFill>
                  <a:srgbClr val="0070C0"/>
                </a:solidFill>
              </a:rPr>
              <a:t>とは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4500" y="1113859"/>
            <a:ext cx="6987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・オープンソースで開発されているフリーソフト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4500" y="2334280"/>
            <a:ext cx="879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・統計</a:t>
            </a:r>
            <a:r>
              <a:rPr lang="ja-JP" altLang="en-US" sz="2800" dirty="0"/>
              <a:t>処理</a:t>
            </a:r>
            <a:r>
              <a:rPr lang="ja-JP" altLang="en-US" sz="2800" dirty="0" smtClean="0"/>
              <a:t>に優れており、豊富なパッケージが利用できる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4500" y="3293091"/>
            <a:ext cx="4844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・解説書が多数執筆されている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4500" y="4259513"/>
            <a:ext cx="5251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Shape</a:t>
            </a:r>
            <a:r>
              <a:rPr lang="ja-JP" altLang="en-US" sz="2800" dirty="0" smtClean="0"/>
              <a:t>ファイルを</a:t>
            </a:r>
            <a:r>
              <a:rPr lang="ja-JP" altLang="en-US" sz="2800" dirty="0"/>
              <a:t>扱</a:t>
            </a:r>
            <a:r>
              <a:rPr lang="ja-JP" altLang="en-US" sz="2800" dirty="0" smtClean="0"/>
              <a:t>うことができる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2873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0" y="377075"/>
            <a:ext cx="4920342" cy="378251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7512" y="1555412"/>
            <a:ext cx="3595859" cy="260417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61950" y="4648200"/>
            <a:ext cx="8046113" cy="956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Variable</a:t>
            </a:r>
            <a:r>
              <a:rPr kumimoji="1" lang="ja-JP" altLang="en-US" dirty="0" smtClean="0"/>
              <a:t>に「</a:t>
            </a:r>
            <a:r>
              <a:rPr kumimoji="1" lang="en-US" altLang="ja-JP" dirty="0" smtClean="0"/>
              <a:t>CRIME</a:t>
            </a:r>
            <a:r>
              <a:rPr kumimoji="1" lang="ja-JP" altLang="en-US" dirty="0" smtClean="0"/>
              <a:t>」を指定し、</a:t>
            </a:r>
            <a:r>
              <a:rPr kumimoji="1" lang="en-US" altLang="ja-JP" dirty="0" smtClean="0"/>
              <a:t>Available </a:t>
            </a:r>
            <a:r>
              <a:rPr lang="en-US" altLang="ja-JP" dirty="0" smtClean="0"/>
              <a:t>Variables</a:t>
            </a:r>
            <a:r>
              <a:rPr lang="ja-JP" altLang="en-US" dirty="0" smtClean="0"/>
              <a:t>に「</a:t>
            </a:r>
            <a:r>
              <a:rPr lang="en-US" altLang="ja-JP" dirty="0" smtClean="0"/>
              <a:t>HOVAL</a:t>
            </a:r>
            <a:r>
              <a:rPr lang="ja-JP" altLang="en-US" dirty="0" smtClean="0"/>
              <a:t>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</a:t>
            </a:r>
            <a:r>
              <a:rPr lang="en-US" altLang="ja-JP" dirty="0" smtClean="0"/>
              <a:t>INC</a:t>
            </a:r>
            <a:r>
              <a:rPr lang="ja-JP" altLang="en-US" dirty="0" smtClean="0"/>
              <a:t>」を</a:t>
            </a:r>
            <a:r>
              <a:rPr lang="ja-JP" altLang="en-US" dirty="0"/>
              <a:t>選択</a:t>
            </a:r>
            <a:r>
              <a:rPr lang="ja-JP" altLang="en-US" dirty="0" smtClean="0"/>
              <a:t>し、</a:t>
            </a:r>
            <a:r>
              <a:rPr lang="en-US" altLang="ja-JP" dirty="0" smtClean="0"/>
              <a:t>Add</a:t>
            </a:r>
            <a:r>
              <a:rPr lang="ja-JP" altLang="en-US" dirty="0" smtClean="0"/>
              <a:t>をクリックする。</a:t>
            </a:r>
            <a:endParaRPr lang="en-US" altLang="ja-JP" dirty="0" smtClean="0"/>
          </a:p>
          <a:p>
            <a:r>
              <a:rPr lang="ja-JP" altLang="en-US" dirty="0"/>
              <a:t>値</a:t>
            </a:r>
            <a:r>
              <a:rPr lang="ja-JP" altLang="en-US" dirty="0" smtClean="0"/>
              <a:t>を設定し、</a:t>
            </a:r>
            <a:r>
              <a:rPr lang="en-US" altLang="ja-JP" dirty="0" smtClean="0"/>
              <a:t>Compute</a:t>
            </a:r>
            <a:r>
              <a:rPr lang="ja-JP" altLang="en-US" dirty="0" smtClean="0"/>
              <a:t>をクリックすると結果が算出される。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※Spatial Weighting Function </a:t>
            </a:r>
            <a:r>
              <a:rPr lang="ja-JP" altLang="en-US" dirty="0" smtClean="0"/>
              <a:t>は、データによって設定が必要。今回は、デフォルトのまま使用した。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5755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="1" dirty="0" smtClean="0">
                <a:solidFill>
                  <a:srgbClr val="0070C0"/>
                </a:solidFill>
              </a:rPr>
              <a:t>Ｒによる地理空間データ分析の参考書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6199" y="2176149"/>
            <a:ext cx="84772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 smtClean="0">
                <a:solidFill>
                  <a:srgbClr val="111111"/>
                </a:solidFill>
                <a:latin typeface="Hiragino Kaku Gothic Pro W3"/>
              </a:rPr>
              <a:t>古谷知之 著　（</a:t>
            </a:r>
            <a:r>
              <a:rPr lang="en-US" altLang="ja-JP" sz="2400" b="1" dirty="0" smtClean="0">
                <a:solidFill>
                  <a:srgbClr val="111111"/>
                </a:solidFill>
                <a:latin typeface="Hiragino Kaku Gothic Pro W3"/>
              </a:rPr>
              <a:t>2011</a:t>
            </a:r>
            <a:r>
              <a:rPr lang="ja-JP" altLang="en-US" sz="2400" b="1" dirty="0" smtClean="0">
                <a:solidFill>
                  <a:srgbClr val="111111"/>
                </a:solidFill>
                <a:latin typeface="Hiragino Kaku Gothic Pro W3"/>
              </a:rPr>
              <a:t>）　</a:t>
            </a:r>
            <a:endParaRPr lang="en-US" altLang="ja-JP" sz="2400" b="1" dirty="0" smtClean="0">
              <a:solidFill>
                <a:srgbClr val="111111"/>
              </a:solidFill>
              <a:latin typeface="Hiragino Kaku Gothic Pro W3"/>
            </a:endParaRPr>
          </a:p>
          <a:p>
            <a:r>
              <a:rPr lang="en-US" altLang="ja-JP" sz="2400" b="1" dirty="0" smtClean="0">
                <a:solidFill>
                  <a:srgbClr val="111111"/>
                </a:solidFill>
                <a:latin typeface="Hiragino Kaku Gothic Pro W3"/>
              </a:rPr>
              <a:t>『</a:t>
            </a:r>
            <a:r>
              <a:rPr lang="ja-JP" altLang="en-US" sz="2400" b="1" dirty="0" smtClean="0">
                <a:solidFill>
                  <a:srgbClr val="111111"/>
                </a:solidFill>
                <a:latin typeface="Hiragino Kaku Gothic Pro W3"/>
              </a:rPr>
              <a:t>Ｒ</a:t>
            </a:r>
            <a:r>
              <a:rPr lang="ja-JP" altLang="en-US" sz="2400" b="1" dirty="0">
                <a:solidFill>
                  <a:srgbClr val="111111"/>
                </a:solidFill>
                <a:latin typeface="Hiragino Kaku Gothic Pro W3"/>
              </a:rPr>
              <a:t>による空間データの統計分析 </a:t>
            </a:r>
            <a:r>
              <a:rPr lang="ja-JP" altLang="en-US" sz="2400" b="1" dirty="0" smtClean="0">
                <a:solidFill>
                  <a:srgbClr val="111111"/>
                </a:solidFill>
                <a:latin typeface="Hiragino Kaku Gothic Pro W3"/>
              </a:rPr>
              <a:t>（統計</a:t>
            </a:r>
            <a:r>
              <a:rPr lang="ja-JP" altLang="en-US" sz="2400" b="1" dirty="0">
                <a:solidFill>
                  <a:srgbClr val="111111"/>
                </a:solidFill>
                <a:latin typeface="Hiragino Kaku Gothic Pro W3"/>
              </a:rPr>
              <a:t>科学の</a:t>
            </a:r>
            <a:r>
              <a:rPr lang="ja-JP" altLang="en-US" sz="2400" b="1" dirty="0" smtClean="0">
                <a:solidFill>
                  <a:srgbClr val="111111"/>
                </a:solidFill>
                <a:latin typeface="Hiragino Kaku Gothic Pro W3"/>
              </a:rPr>
              <a:t>プラクティス</a:t>
            </a:r>
            <a:r>
              <a:rPr lang="ja-JP" altLang="en-US" sz="2400" b="1" dirty="0">
                <a:solidFill>
                  <a:srgbClr val="111111"/>
                </a:solidFill>
                <a:latin typeface="Hiragino Kaku Gothic Pro W3"/>
              </a:rPr>
              <a:t>）</a:t>
            </a:r>
            <a:r>
              <a:rPr lang="en-US" altLang="ja-JP" sz="2400" b="1" dirty="0" smtClean="0">
                <a:solidFill>
                  <a:srgbClr val="111111"/>
                </a:solidFill>
                <a:latin typeface="Hiragino Kaku Gothic Pro W3"/>
              </a:rPr>
              <a:t>』</a:t>
            </a:r>
          </a:p>
          <a:p>
            <a:r>
              <a:rPr lang="ja-JP" altLang="en-US" sz="2400" dirty="0" smtClean="0"/>
              <a:t>朝倉書店</a:t>
            </a:r>
            <a:r>
              <a:rPr lang="en-US" altLang="ja-JP" sz="2400" dirty="0" smtClean="0"/>
              <a:t> 184p</a:t>
            </a:r>
            <a:endParaRPr lang="en-US" altLang="ja-JP" sz="2400" b="1" i="0" dirty="0">
              <a:solidFill>
                <a:srgbClr val="111111"/>
              </a:solidFill>
              <a:effectLst/>
              <a:latin typeface="Hiragino Kaku Gothic Pro W3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5724" y="3592544"/>
            <a:ext cx="89630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 smtClean="0">
                <a:solidFill>
                  <a:srgbClr val="111111"/>
                </a:solidFill>
                <a:latin typeface="Hiragino Kaku Gothic Pro W3"/>
              </a:rPr>
              <a:t>金明哲 編</a:t>
            </a:r>
            <a:r>
              <a:rPr lang="en-US" altLang="ja-JP" sz="2400" b="1" dirty="0" smtClean="0">
                <a:solidFill>
                  <a:srgbClr val="111111"/>
                </a:solidFill>
                <a:latin typeface="Hiragino Kaku Gothic Pro W3"/>
              </a:rPr>
              <a:t>, </a:t>
            </a:r>
            <a:r>
              <a:rPr lang="ja-JP" altLang="en-US" sz="2400" b="1" dirty="0" smtClean="0">
                <a:solidFill>
                  <a:srgbClr val="111111"/>
                </a:solidFill>
                <a:latin typeface="Hiragino Kaku Gothic Pro W3"/>
              </a:rPr>
              <a:t>谷村</a:t>
            </a:r>
            <a:r>
              <a:rPr lang="ja-JP" altLang="en-US" sz="2400" b="1" dirty="0">
                <a:solidFill>
                  <a:srgbClr val="111111"/>
                </a:solidFill>
                <a:latin typeface="Hiragino Kaku Gothic Pro W3"/>
              </a:rPr>
              <a:t>晋 </a:t>
            </a:r>
            <a:r>
              <a:rPr lang="ja-JP" altLang="en-US" sz="2400" b="1" dirty="0" smtClean="0">
                <a:solidFill>
                  <a:srgbClr val="111111"/>
                </a:solidFill>
                <a:latin typeface="Hiragino Kaku Gothic Pro W3"/>
              </a:rPr>
              <a:t>著　（</a:t>
            </a:r>
            <a:r>
              <a:rPr lang="en-US" altLang="ja-JP" sz="2400" b="1" dirty="0" smtClean="0">
                <a:solidFill>
                  <a:srgbClr val="111111"/>
                </a:solidFill>
                <a:latin typeface="Hiragino Kaku Gothic Pro W3"/>
              </a:rPr>
              <a:t>2010</a:t>
            </a:r>
            <a:r>
              <a:rPr lang="ja-JP" altLang="en-US" sz="2400" b="1" dirty="0" smtClean="0">
                <a:solidFill>
                  <a:srgbClr val="111111"/>
                </a:solidFill>
                <a:latin typeface="Hiragino Kaku Gothic Pro W3"/>
              </a:rPr>
              <a:t>）</a:t>
            </a:r>
            <a:endParaRPr lang="en-US" altLang="ja-JP" sz="2400" b="1" dirty="0" smtClean="0">
              <a:solidFill>
                <a:srgbClr val="111111"/>
              </a:solidFill>
              <a:latin typeface="Hiragino Kaku Gothic Pro W3"/>
            </a:endParaRPr>
          </a:p>
          <a:p>
            <a:r>
              <a:rPr lang="en-US" altLang="ja-JP" sz="2400" b="1" dirty="0" smtClean="0">
                <a:solidFill>
                  <a:srgbClr val="111111"/>
                </a:solidFill>
                <a:latin typeface="Hiragino Kaku Gothic Pro W3"/>
              </a:rPr>
              <a:t>『</a:t>
            </a:r>
            <a:r>
              <a:rPr lang="ja-JP" altLang="en-US" sz="2400" b="1" dirty="0" smtClean="0">
                <a:solidFill>
                  <a:srgbClr val="111111"/>
                </a:solidFill>
                <a:latin typeface="Hiragino Kaku Gothic Pro W3"/>
              </a:rPr>
              <a:t>地理</a:t>
            </a:r>
            <a:r>
              <a:rPr lang="ja-JP" altLang="en-US" sz="2400" b="1" dirty="0">
                <a:solidFill>
                  <a:srgbClr val="111111"/>
                </a:solidFill>
                <a:latin typeface="Hiragino Kaku Gothic Pro W3"/>
              </a:rPr>
              <a:t>空間データ分析 （</a:t>
            </a:r>
            <a:r>
              <a:rPr lang="en-US" altLang="ja-JP" sz="2400" b="1" dirty="0" smtClean="0">
                <a:solidFill>
                  <a:srgbClr val="111111"/>
                </a:solidFill>
                <a:latin typeface="Hiragino Kaku Gothic Pro W3"/>
              </a:rPr>
              <a:t>R</a:t>
            </a:r>
            <a:r>
              <a:rPr lang="ja-JP" altLang="en-US" sz="2400" b="1" dirty="0">
                <a:solidFill>
                  <a:srgbClr val="111111"/>
                </a:solidFill>
                <a:latin typeface="Hiragino Kaku Gothic Pro W3"/>
              </a:rPr>
              <a:t>で学ぶデータサイエンス </a:t>
            </a:r>
            <a:r>
              <a:rPr lang="en-US" altLang="ja-JP" sz="2400" b="1" dirty="0" smtClean="0">
                <a:solidFill>
                  <a:srgbClr val="111111"/>
                </a:solidFill>
                <a:latin typeface="Hiragino Kaku Gothic Pro W3"/>
              </a:rPr>
              <a:t>7</a:t>
            </a:r>
            <a:r>
              <a:rPr lang="ja-JP" altLang="en-US" sz="2400" b="1" dirty="0" smtClean="0">
                <a:solidFill>
                  <a:srgbClr val="111111"/>
                </a:solidFill>
                <a:latin typeface="Hiragino Kaku Gothic Pro W3"/>
              </a:rPr>
              <a:t>）</a:t>
            </a:r>
            <a:r>
              <a:rPr lang="en-US" altLang="ja-JP" sz="2400" b="1" dirty="0" smtClean="0">
                <a:solidFill>
                  <a:srgbClr val="111111"/>
                </a:solidFill>
                <a:latin typeface="Hiragino Kaku Gothic Pro W3"/>
              </a:rPr>
              <a:t>』</a:t>
            </a:r>
          </a:p>
          <a:p>
            <a:r>
              <a:rPr lang="ja-JP" altLang="en-US" sz="2400" dirty="0"/>
              <a:t>共立</a:t>
            </a:r>
            <a:r>
              <a:rPr lang="ja-JP" altLang="en-US" sz="2400" dirty="0" smtClean="0"/>
              <a:t>出版 </a:t>
            </a:r>
            <a:r>
              <a:rPr lang="en-US" altLang="ja-JP" sz="2400" dirty="0" smtClean="0"/>
              <a:t>258p</a:t>
            </a:r>
            <a:endParaRPr lang="en-US" altLang="ja-JP" sz="2400" b="1" i="0" dirty="0">
              <a:solidFill>
                <a:srgbClr val="111111"/>
              </a:solidFill>
              <a:effectLst/>
              <a:latin typeface="Hiragino Kaku Gothic Pro W3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01521" y="1282333"/>
            <a:ext cx="5931432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/>
              <a:t>R</a:t>
            </a:r>
            <a:r>
              <a:rPr lang="ja-JP" altLang="en-US" b="1" dirty="0" smtClean="0"/>
              <a:t>に</a:t>
            </a:r>
            <a:r>
              <a:rPr lang="ja-JP" altLang="en-US" b="1" dirty="0"/>
              <a:t>よる地理空間データ分析関して</a:t>
            </a:r>
            <a:r>
              <a:rPr lang="ja-JP" altLang="en-US" b="1" dirty="0" smtClean="0"/>
              <a:t>は、以下の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冊が参考書としてあげられる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50073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dirty="0" smtClean="0">
                <a:solidFill>
                  <a:srgbClr val="0070C0"/>
                </a:solidFill>
              </a:rPr>
              <a:t>Ｒのインストール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" y="1160145"/>
            <a:ext cx="4014788" cy="321183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184910"/>
            <a:ext cx="4000500" cy="32004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371475" y="5000616"/>
            <a:ext cx="8477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/>
              <a:t>Ｒの公式</a:t>
            </a:r>
            <a:r>
              <a:rPr lang="ja-JP" altLang="en-US" sz="1600" dirty="0" smtClean="0"/>
              <a:t>ページに（　</a:t>
            </a:r>
            <a:r>
              <a:rPr lang="ja-JP" altLang="en-US" sz="1600" dirty="0" smtClean="0">
                <a:hlinkClick r:id="rId4"/>
              </a:rPr>
              <a:t>https</a:t>
            </a:r>
            <a:r>
              <a:rPr lang="ja-JP" altLang="en-US" sz="1600" dirty="0">
                <a:hlinkClick r:id="rId4"/>
              </a:rPr>
              <a:t>://www.r-project.org</a:t>
            </a:r>
            <a:r>
              <a:rPr lang="ja-JP" altLang="en-US" sz="1600" dirty="0" smtClean="0">
                <a:hlinkClick r:id="rId4"/>
              </a:rPr>
              <a:t>/</a:t>
            </a:r>
            <a:r>
              <a:rPr lang="ja-JP" altLang="en-US" sz="1600" dirty="0" smtClean="0"/>
              <a:t>  ）アクセスし</a:t>
            </a:r>
            <a:r>
              <a:rPr lang="ja-JP" altLang="en-US" sz="1600" dirty="0"/>
              <a:t>、</a:t>
            </a:r>
            <a:r>
              <a:rPr lang="ja-JP" altLang="en-US" sz="1600" dirty="0" smtClean="0"/>
              <a:t>Ｒをインストールする</a:t>
            </a:r>
            <a:r>
              <a:rPr lang="ja-JP" altLang="en-US" sz="1600" dirty="0"/>
              <a:t>。</a:t>
            </a:r>
            <a:endParaRPr lang="en-US" altLang="ja-JP" sz="16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2486025" y="1866900"/>
            <a:ext cx="314325" cy="123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892675" y="2368551"/>
            <a:ext cx="536575" cy="114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stCxn id="3" idx="3"/>
          </p:cNvCxnSpPr>
          <p:nvPr/>
        </p:nvCxnSpPr>
        <p:spPr>
          <a:xfrm>
            <a:off x="2800350" y="1928813"/>
            <a:ext cx="2019300" cy="439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88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75260"/>
            <a:ext cx="4038600" cy="323088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251460"/>
            <a:ext cx="3943350" cy="315468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2225040"/>
            <a:ext cx="4076700" cy="3261360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V="1">
            <a:off x="2162175" y="819150"/>
            <a:ext cx="3486150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5962650" y="895350"/>
            <a:ext cx="295275" cy="1695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5648325" y="2857500"/>
            <a:ext cx="790575" cy="2409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54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5" y="984941"/>
            <a:ext cx="5241640" cy="4029511"/>
          </a:xfrm>
          <a:prstGeom prst="rect">
            <a:avLst/>
          </a:prstGeom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>
            <a:noAutofit/>
          </a:bodyPr>
          <a:lstStyle/>
          <a:p>
            <a:r>
              <a:rPr kumimoji="1" lang="ja-JP" altLang="en-US" sz="3200" dirty="0" smtClean="0">
                <a:solidFill>
                  <a:srgbClr val="0070C0"/>
                </a:solidFill>
              </a:rPr>
              <a:t>Ｒを起動する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475" y="2857500"/>
            <a:ext cx="1643392" cy="215695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71475" y="3384550"/>
            <a:ext cx="822325" cy="171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1193171" y="2425700"/>
            <a:ext cx="1435729" cy="10048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692076" y="5336348"/>
            <a:ext cx="575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Windows</a:t>
            </a:r>
            <a:r>
              <a:rPr kumimoji="1" lang="ja-JP" altLang="en-US" sz="1600" b="1" dirty="0" smtClean="0"/>
              <a:t>のメニューから、</a:t>
            </a:r>
            <a:r>
              <a:rPr kumimoji="1" lang="en-US" altLang="ja-JP" sz="1600" b="1" dirty="0" smtClean="0"/>
              <a:t>R</a:t>
            </a:r>
            <a:r>
              <a:rPr kumimoji="1" lang="ja-JP" altLang="en-US" sz="1600" b="1" dirty="0" smtClean="0"/>
              <a:t>のアイコンをクリックし、</a:t>
            </a:r>
            <a:r>
              <a:rPr kumimoji="1" lang="en-US" altLang="ja-JP" sz="1600" b="1" dirty="0" smtClean="0"/>
              <a:t>R</a:t>
            </a:r>
            <a:r>
              <a:rPr kumimoji="1" lang="ja-JP" altLang="en-US" sz="1600" b="1" dirty="0" smtClean="0"/>
              <a:t>を起動する。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5855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="1" dirty="0" smtClean="0">
                <a:solidFill>
                  <a:srgbClr val="0070C0"/>
                </a:solidFill>
              </a:rPr>
              <a:t>Ｒ変数とデータの型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8515" y="1095375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/>
              <a:t>map &lt;- 100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978515" y="1650816"/>
            <a:ext cx="59346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/>
              <a:t>変数・・・・</a:t>
            </a:r>
            <a:r>
              <a:rPr lang="ja-JP" altLang="en-US" sz="1600" b="1" dirty="0"/>
              <a:t>数値、文字列、行列、データフレーム、リストなどが扱える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1" b="38350"/>
          <a:stretch/>
        </p:blipFill>
        <p:spPr>
          <a:xfrm>
            <a:off x="2960995" y="2379373"/>
            <a:ext cx="3222010" cy="1849728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68684" y="4865979"/>
            <a:ext cx="88537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 smtClean="0"/>
              <a:t>R</a:t>
            </a:r>
            <a:r>
              <a:rPr lang="ja-JP" altLang="en-US" sz="1600" b="1" dirty="0" smtClean="0"/>
              <a:t>では、変数にデータを代入し処理を行う。上の図の場合</a:t>
            </a:r>
            <a:r>
              <a:rPr lang="en-US" altLang="ja-JP" sz="1600" b="1" dirty="0" smtClean="0"/>
              <a:t>map</a:t>
            </a:r>
            <a:r>
              <a:rPr lang="ja-JP" altLang="en-US" sz="1600" b="1" dirty="0" smtClean="0"/>
              <a:t>という変数に</a:t>
            </a:r>
            <a:r>
              <a:rPr lang="en-US" altLang="ja-JP" sz="1600" b="1" dirty="0" smtClean="0"/>
              <a:t>100</a:t>
            </a:r>
            <a:r>
              <a:rPr lang="ja-JP" altLang="en-US" sz="1600" b="1" dirty="0" smtClean="0"/>
              <a:t>という数値を代入した。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そのため、</a:t>
            </a:r>
            <a:r>
              <a:rPr lang="en-US" altLang="ja-JP" sz="1600" b="1" dirty="0" smtClean="0"/>
              <a:t>map+200(100+200)</a:t>
            </a:r>
            <a:r>
              <a:rPr lang="ja-JP" altLang="en-US" sz="1600" b="1" dirty="0" smtClean="0"/>
              <a:t>ということになるので、</a:t>
            </a:r>
            <a:r>
              <a:rPr lang="en-US" altLang="ja-JP" sz="1600" b="1" dirty="0" smtClean="0"/>
              <a:t>300</a:t>
            </a:r>
            <a:r>
              <a:rPr lang="ja-JP" altLang="en-US" sz="1600" b="1" dirty="0" smtClean="0"/>
              <a:t>という値が返される。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749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 smtClean="0">
                <a:solidFill>
                  <a:srgbClr val="0070C0"/>
                </a:solidFill>
              </a:rPr>
              <a:t>関数について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7579" y="792645"/>
            <a:ext cx="842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R</a:t>
            </a:r>
            <a:r>
              <a:rPr kumimoji="1" lang="ja-JP" altLang="en-US" sz="1600" b="1" dirty="0" smtClean="0"/>
              <a:t>では、統計処理に必要な関数が豊富に</a:t>
            </a:r>
            <a:r>
              <a:rPr lang="ja-JP" altLang="en-US" sz="1600" b="1" dirty="0" smtClean="0"/>
              <a:t>用意されているため、用途に合わせて関数を利用する。</a:t>
            </a:r>
            <a:endParaRPr lang="en-US" altLang="ja-JP" sz="1600" b="1" dirty="0" smtClean="0"/>
          </a:p>
          <a:p>
            <a:r>
              <a:rPr kumimoji="1" lang="ja-JP" altLang="en-US" sz="1600" b="1" dirty="0" smtClean="0"/>
              <a:t>パッケージをインストールすることで多くの関数を扱うことができる</a:t>
            </a:r>
            <a:endParaRPr kumimoji="1" lang="ja-JP" altLang="en-US" sz="16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1" y="4397172"/>
            <a:ext cx="8317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data()</a:t>
            </a:r>
            <a:r>
              <a:rPr lang="ja-JP" altLang="en-US" sz="1600" b="1" dirty="0"/>
              <a:t>で</a:t>
            </a:r>
            <a:r>
              <a:rPr lang="en-US" altLang="ja-JP" sz="1600" b="1" dirty="0"/>
              <a:t>R</a:t>
            </a:r>
            <a:r>
              <a:rPr lang="ja-JP" altLang="en-US" sz="1600" b="1" dirty="0"/>
              <a:t>のサンプルデータである</a:t>
            </a:r>
            <a:r>
              <a:rPr lang="en-US" altLang="ja-JP" sz="1600" b="1" dirty="0"/>
              <a:t>iris</a:t>
            </a:r>
            <a:r>
              <a:rPr lang="ja-JP" altLang="en-US" sz="1600" b="1" dirty="0"/>
              <a:t>を読み込む。</a:t>
            </a:r>
            <a:r>
              <a:rPr kumimoji="1" lang="en-US" altLang="ja-JP" sz="1600" b="1" dirty="0" smtClean="0"/>
              <a:t>iris</a:t>
            </a:r>
            <a:r>
              <a:rPr kumimoji="1" lang="ja-JP" altLang="en-US" sz="1600" b="1" dirty="0" smtClean="0"/>
              <a:t>のデータフレームを利用し、</a:t>
            </a:r>
            <a:r>
              <a:rPr kumimoji="1" lang="en-US" altLang="ja-JP" sz="1600" b="1" dirty="0" smtClean="0"/>
              <a:t>head()</a:t>
            </a:r>
            <a:r>
              <a:rPr kumimoji="1" lang="ja-JP" altLang="en-US" sz="1600" b="1" dirty="0" smtClean="0"/>
              <a:t>関数で上から</a:t>
            </a:r>
            <a:r>
              <a:rPr kumimoji="1" lang="en-US" altLang="ja-JP" sz="1600" b="1" dirty="0" smtClean="0"/>
              <a:t>6</a:t>
            </a:r>
            <a:r>
              <a:rPr kumimoji="1" lang="ja-JP" altLang="en-US" sz="1600" b="1" dirty="0" smtClean="0"/>
              <a:t>行を表示した。</a:t>
            </a:r>
            <a:r>
              <a:rPr lang="en-US" altLang="ja-JP" sz="1600" b="1" dirty="0" smtClean="0"/>
              <a:t>tail()</a:t>
            </a:r>
            <a:r>
              <a:rPr lang="ja-JP" altLang="en-US" sz="1600" b="1" dirty="0" smtClean="0"/>
              <a:t>で下から</a:t>
            </a:r>
            <a:r>
              <a:rPr lang="en-US" altLang="ja-JP" sz="1600" b="1" dirty="0" smtClean="0"/>
              <a:t>6</a:t>
            </a:r>
            <a:r>
              <a:rPr lang="ja-JP" altLang="en-US" sz="1600" b="1" dirty="0" smtClean="0"/>
              <a:t>行を表示できる。</a:t>
            </a:r>
            <a:endParaRPr kumimoji="1" lang="ja-JP" altLang="en-US" sz="16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67054" y="5345172"/>
            <a:ext cx="514275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※</a:t>
            </a:r>
            <a:r>
              <a:rPr kumimoji="1" lang="ja-JP" altLang="en-US" b="1" dirty="0" smtClean="0"/>
              <a:t>　</a:t>
            </a:r>
            <a:r>
              <a:rPr kumimoji="1" lang="en-US" altLang="ja-JP" b="1" dirty="0" smtClean="0"/>
              <a:t>iris </a:t>
            </a:r>
            <a:r>
              <a:rPr kumimoji="1" lang="ja-JP" altLang="en-US" b="1" dirty="0" smtClean="0"/>
              <a:t>は、あやめの</a:t>
            </a:r>
            <a:r>
              <a:rPr kumimoji="1" lang="ja-JP" altLang="en-US" b="1" dirty="0" err="1" smtClean="0"/>
              <a:t>がくの</a:t>
            </a:r>
            <a:r>
              <a:rPr kumimoji="1" lang="ja-JP" altLang="en-US" b="1" dirty="0" smtClean="0"/>
              <a:t>長さと幅、花弁の長さと幅を示すデータ</a:t>
            </a:r>
            <a:endParaRPr kumimoji="1" lang="ja-JP" altLang="en-US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544" y="1602270"/>
            <a:ext cx="4066342" cy="2436972"/>
          </a:xfrm>
          <a:prstGeom prst="rect">
            <a:avLst/>
          </a:prstGeom>
        </p:spPr>
      </p:pic>
      <p:grpSp>
        <p:nvGrpSpPr>
          <p:cNvPr id="14" name="グループ化 13"/>
          <p:cNvGrpSpPr/>
          <p:nvPr/>
        </p:nvGrpSpPr>
        <p:grpSpPr>
          <a:xfrm>
            <a:off x="371475" y="1602270"/>
            <a:ext cx="4066342" cy="2436971"/>
            <a:chOff x="371475" y="1602270"/>
            <a:chExt cx="4066342" cy="2436971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" y="1602270"/>
              <a:ext cx="4066342" cy="2436971"/>
            </a:xfrm>
            <a:prstGeom prst="rect">
              <a:avLst/>
            </a:prstGeom>
          </p:spPr>
        </p:pic>
        <p:sp>
          <p:nvSpPr>
            <p:cNvPr id="13" name="正方形/長方形 12"/>
            <p:cNvSpPr/>
            <p:nvPr/>
          </p:nvSpPr>
          <p:spPr>
            <a:xfrm>
              <a:off x="457200" y="3305175"/>
              <a:ext cx="333375" cy="380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38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2252</TotalTime>
  <Words>1203</Words>
  <Application>Microsoft Office PowerPoint</Application>
  <PresentationFormat>画面に合わせる (16:10)</PresentationFormat>
  <Paragraphs>192</Paragraphs>
  <Slides>30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7" baseType="lpstr">
      <vt:lpstr>Hiragino Kaku Gothic Pro W3</vt:lpstr>
      <vt:lpstr>ＭＳ Ｐゴシック</vt:lpstr>
      <vt:lpstr>新細明體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Ｒとは</vt:lpstr>
      <vt:lpstr>Ｒによる地理空間データ分析の参考書</vt:lpstr>
      <vt:lpstr>Ｒのインストール</vt:lpstr>
      <vt:lpstr>PowerPoint プレゼンテーション</vt:lpstr>
      <vt:lpstr>Ｒを起動する</vt:lpstr>
      <vt:lpstr>Ｒ変数とデータの型</vt:lpstr>
      <vt:lpstr>関数について</vt:lpstr>
      <vt:lpstr>Ｒで計算</vt:lpstr>
      <vt:lpstr>Rでグラフを作成する</vt:lpstr>
      <vt:lpstr>PowerPoint プレゼンテーション</vt:lpstr>
      <vt:lpstr>Rでcsvを読み込む</vt:lpstr>
      <vt:lpstr>PowerPoint プレゼンテーション</vt:lpstr>
      <vt:lpstr>PowerPoint プレゼンテーション</vt:lpstr>
      <vt:lpstr>PowerPoint プレゼンテーション</vt:lpstr>
      <vt:lpstr>Ｒで空間データを扱う</vt:lpstr>
      <vt:lpstr>R Studioを使用する</vt:lpstr>
      <vt:lpstr>PowerPoint プレゼンテーション</vt:lpstr>
      <vt:lpstr>PowerPoint プレゼンテーション</vt:lpstr>
      <vt:lpstr>shapeファイルの情報を確認する</vt:lpstr>
      <vt:lpstr>shapeファイルを読み込む</vt:lpstr>
      <vt:lpstr>PowerPoint プレゼンテーション</vt:lpstr>
      <vt:lpstr>PowerPoint プレゼンテーション</vt:lpstr>
      <vt:lpstr>Rでカラーマップを作成する</vt:lpstr>
      <vt:lpstr>空間的自己回帰モデル</vt:lpstr>
      <vt:lpstr>PowerPoint プレゼンテーション</vt:lpstr>
      <vt:lpstr>空間的誤差自己回帰モデル</vt:lpstr>
      <vt:lpstr>地理的加重回帰 （GWR：Geographically Weight Regression）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143</cp:revision>
  <dcterms:created xsi:type="dcterms:W3CDTF">2015-06-26T03:04:37Z</dcterms:created>
  <dcterms:modified xsi:type="dcterms:W3CDTF">2016-09-20T07:33:40Z</dcterms:modified>
</cp:coreProperties>
</file>