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2" r:id="rId4"/>
    <p:sldId id="265" r:id="rId5"/>
    <p:sldId id="266" r:id="rId6"/>
    <p:sldId id="267" r:id="rId7"/>
    <p:sldId id="269" r:id="rId8"/>
    <p:sldId id="268" r:id="rId9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0012" autoAdjust="0"/>
  </p:normalViewPr>
  <p:slideViewPr>
    <p:cSldViewPr snapToGrid="0" showGuides="1">
      <p:cViewPr varScale="1">
        <p:scale>
          <a:sx n="76" d="100"/>
          <a:sy n="76" d="100"/>
        </p:scale>
        <p:origin x="90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C131-DBF1-4FAB-80A2-5A7409E7754C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D926-2CE4-43D9-8725-FF9013F89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計算のたび、地図が変化する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D926-2CE4-43D9-8725-FF9013F894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6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odacenter.asu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07136" y="2465028"/>
            <a:ext cx="6729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20.</a:t>
            </a:r>
            <a:r>
              <a:rPr lang="ja-JP" altLang="en-US" sz="4000" dirty="0"/>
              <a:t>空間分析におけるスケール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5273" y="112782"/>
            <a:ext cx="4899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srgbClr val="0070C0"/>
                </a:solidFill>
              </a:rPr>
              <a:t>空間分析におけるスケール</a:t>
            </a:r>
            <a:endParaRPr lang="zh-TW" altLang="en-US" sz="3200" u="sng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72528" y="1826448"/>
            <a:ext cx="40336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【</a:t>
            </a:r>
            <a:r>
              <a:rPr lang="ja-JP" altLang="en-US" sz="1600" b="1" dirty="0"/>
              <a:t>使用</a:t>
            </a:r>
            <a:r>
              <a:rPr lang="ja-JP" altLang="en-US" sz="1600" b="1" dirty="0" smtClean="0"/>
              <a:t>データ</a:t>
            </a:r>
            <a:r>
              <a:rPr lang="en-US" altLang="ja-JP" sz="1600" b="1" dirty="0" smtClean="0"/>
              <a:t>】</a:t>
            </a:r>
            <a:endParaRPr lang="en-US" altLang="ja-JP" sz="1600" b="1" dirty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GeoDa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sample data </a:t>
            </a:r>
            <a:r>
              <a:rPr lang="ja-JP" altLang="en-US" sz="1600" b="1" dirty="0" smtClean="0"/>
              <a:t>を利用　シカゴ大学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（</a:t>
            </a:r>
            <a:r>
              <a:rPr lang="en-GB" altLang="ja-JP" sz="1600" b="1" dirty="0"/>
              <a:t> https://spatial.uchicago.edu/sample-data </a:t>
            </a:r>
            <a:r>
              <a:rPr lang="ja-JP" altLang="en-US" sz="1600" b="1" dirty="0" smtClean="0"/>
              <a:t>）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実習内容</a:t>
            </a:r>
            <a:r>
              <a:rPr lang="en-US" altLang="ja-JP" sz="1600" b="1" dirty="0" smtClean="0"/>
              <a:t>】</a:t>
            </a:r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GeoDa</a:t>
            </a:r>
            <a:r>
              <a:rPr lang="ja-JP" altLang="en-US" sz="1600" b="1" dirty="0" smtClean="0"/>
              <a:t>のインストール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local </a:t>
            </a:r>
            <a:r>
              <a:rPr lang="en-US" altLang="ja-JP" sz="1600" b="1" dirty="0" err="1" smtClean="0"/>
              <a:t>moran’s</a:t>
            </a:r>
            <a:r>
              <a:rPr lang="en-US" altLang="ja-JP" sz="1600" b="1" dirty="0" smtClean="0"/>
              <a:t> I </a:t>
            </a:r>
            <a:r>
              <a:rPr lang="ja-JP" altLang="en-US" sz="1600" b="1" dirty="0" err="1" smtClean="0"/>
              <a:t>の算</a:t>
            </a:r>
            <a:r>
              <a:rPr lang="ja-JP" altLang="en-US" sz="1600" b="1" dirty="0" smtClean="0"/>
              <a:t>出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1000</a:t>
            </a:r>
            <a:r>
              <a:rPr lang="ja-JP" altLang="en-US" sz="1600" b="1" dirty="0" smtClean="0"/>
              <a:t>世帯あたりの住居侵入窃盗と車両盗難</a:t>
            </a:r>
            <a:endParaRPr lang="en-US" altLang="ja-JP" sz="1600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2" y="1714421"/>
            <a:ext cx="4182186" cy="22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90295" y="4863627"/>
            <a:ext cx="650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hlinkClick r:id="rId2"/>
              </a:rPr>
              <a:t>https://</a:t>
            </a:r>
            <a:r>
              <a:rPr lang="en-US" altLang="ja-JP" sz="1600" b="1" dirty="0" smtClean="0">
                <a:hlinkClick r:id="rId2"/>
              </a:rPr>
              <a:t>geodacenter.asu.edu/</a:t>
            </a:r>
            <a:r>
              <a:rPr lang="en-US" altLang="ja-JP" sz="1600" b="1" dirty="0" smtClean="0"/>
              <a:t> </a:t>
            </a:r>
            <a:r>
              <a:rPr lang="ja-JP" altLang="en-US" sz="1600" b="1" dirty="0" smtClean="0"/>
              <a:t>にアクセスして、</a:t>
            </a:r>
            <a:r>
              <a:rPr lang="en-US" altLang="ja-JP" sz="1600" b="1" dirty="0" err="1" smtClean="0"/>
              <a:t>GeoDa</a:t>
            </a:r>
            <a:r>
              <a:rPr kumimoji="1" lang="ja-JP" altLang="en-US" sz="1600" b="1" dirty="0" smtClean="0"/>
              <a:t>をインストールする。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7" y="1423987"/>
            <a:ext cx="4182524" cy="28670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85" y="1404937"/>
            <a:ext cx="4182524" cy="2867025"/>
          </a:xfrm>
          <a:prstGeom prst="rect">
            <a:avLst/>
          </a:prstGeom>
        </p:spPr>
      </p:pic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48926" y="379649"/>
            <a:ext cx="7886700" cy="505354"/>
          </a:xfrm>
        </p:spPr>
        <p:txBody>
          <a:bodyPr>
            <a:normAutofit fontScale="90000"/>
          </a:bodyPr>
          <a:lstStyle/>
          <a:p>
            <a:r>
              <a:rPr lang="en-US" altLang="ja-JP" sz="3600" b="1" u="none" dirty="0" err="1" smtClean="0">
                <a:solidFill>
                  <a:srgbClr val="0070C0"/>
                </a:solidFill>
              </a:rPr>
              <a:t>GeoDa</a:t>
            </a:r>
            <a:r>
              <a:rPr lang="ja-JP" altLang="en-US" sz="3600" b="1" u="none" dirty="0" smtClean="0">
                <a:solidFill>
                  <a:srgbClr val="0070C0"/>
                </a:solidFill>
              </a:rPr>
              <a:t>のインストール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552575" y="1058715"/>
            <a:ext cx="6038850" cy="723900"/>
            <a:chOff x="1552575" y="410033"/>
            <a:chExt cx="6038850" cy="7239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575" y="410033"/>
              <a:ext cx="6038850" cy="723900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1562002" y="848412"/>
              <a:ext cx="257371" cy="2666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48926" y="379649"/>
            <a:ext cx="7886700" cy="505354"/>
          </a:xfrm>
        </p:spPr>
        <p:txBody>
          <a:bodyPr>
            <a:normAutofit fontScale="90000"/>
          </a:bodyPr>
          <a:lstStyle/>
          <a:p>
            <a:r>
              <a:rPr lang="en-US" altLang="ja-JP" sz="3600" b="1" u="none" dirty="0" err="1" smtClean="0">
                <a:solidFill>
                  <a:srgbClr val="0070C0"/>
                </a:solidFill>
              </a:rPr>
              <a:t>GeoDa</a:t>
            </a:r>
            <a:r>
              <a:rPr lang="ja-JP" altLang="en-US" sz="3600" b="1" u="none" dirty="0" smtClean="0">
                <a:solidFill>
                  <a:srgbClr val="0070C0"/>
                </a:solidFill>
              </a:rPr>
              <a:t>の起動とデータ読み込み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67" y="1763761"/>
            <a:ext cx="4933066" cy="331746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72238" y="5081228"/>
            <a:ext cx="639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 smtClean="0"/>
              <a:t>GeoDa</a:t>
            </a:r>
            <a:r>
              <a:rPr kumimoji="1" lang="ja-JP" altLang="en-US" sz="1600" b="1" dirty="0" smtClean="0"/>
              <a:t>を起動し、</a:t>
            </a:r>
            <a:r>
              <a:rPr kumimoji="1" lang="en-US" altLang="ja-JP" sz="1600" b="1" dirty="0" smtClean="0"/>
              <a:t>File&gt;New project From&gt;Shape file</a:t>
            </a:r>
            <a:r>
              <a:rPr kumimoji="1" lang="ja-JP" altLang="en-US" sz="1600" b="1" dirty="0" smtClean="0"/>
              <a:t>を選択し、（もしくは、赤枠アイコンをクリックする）</a:t>
            </a:r>
            <a:r>
              <a:rPr kumimoji="1" lang="en-US" altLang="ja-JP" sz="1600" b="1" dirty="0" err="1" smtClean="0"/>
              <a:t>columbs.shp</a:t>
            </a:r>
            <a:r>
              <a:rPr kumimoji="1" lang="en-US" altLang="ja-JP" sz="1600" b="1" dirty="0" smtClean="0"/>
              <a:t> </a:t>
            </a:r>
            <a:r>
              <a:rPr kumimoji="1" lang="ja-JP" altLang="en-US" sz="1600" b="1" dirty="0" smtClean="0"/>
              <a:t>を読み込む。</a:t>
            </a:r>
            <a:endParaRPr kumimoji="1" lang="ja-JP" altLang="en-US" sz="1600" b="1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62690" y="1722082"/>
            <a:ext cx="819150" cy="541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6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4" y="1663056"/>
            <a:ext cx="3476430" cy="300118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66662" y="4637782"/>
            <a:ext cx="8241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Local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Moran’s</a:t>
            </a:r>
            <a:r>
              <a:rPr lang="ja-JP" altLang="en-US" sz="1600" b="1" dirty="0"/>
              <a:t> </a:t>
            </a:r>
            <a:r>
              <a:rPr kumimoji="1" lang="en-US" altLang="ja-JP" sz="1600" b="1" dirty="0" smtClean="0"/>
              <a:t>I </a:t>
            </a:r>
            <a:r>
              <a:rPr kumimoji="1" lang="ja-JP" altLang="en-US" sz="1600" b="1" dirty="0" smtClean="0"/>
              <a:t>を計算するために、</a:t>
            </a:r>
            <a:r>
              <a:rPr lang="ja-JP" altLang="en-US" sz="1600" b="1" dirty="0" smtClean="0"/>
              <a:t>重み付け</a:t>
            </a:r>
            <a:r>
              <a:rPr kumimoji="1" lang="ja-JP" altLang="en-US" sz="1600" b="1" dirty="0" smtClean="0"/>
              <a:t>ファイルを作成する。</a:t>
            </a:r>
            <a:endParaRPr kumimoji="1" lang="en-US" altLang="ja-JP" sz="1600" b="1" dirty="0" smtClean="0"/>
          </a:p>
          <a:p>
            <a:r>
              <a:rPr lang="en-US" altLang="ja-JP" sz="1600" b="1" dirty="0" smtClean="0"/>
              <a:t>Tool &gt; Weight &gt; Create </a:t>
            </a:r>
            <a:r>
              <a:rPr lang="ja-JP" altLang="en-US" sz="1600" b="1" dirty="0" smtClean="0"/>
              <a:t>を選択する（もしくは赤枠のアイコンを選択する）。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新規に　</a:t>
            </a:r>
            <a:r>
              <a:rPr lang="en-US" altLang="ja-JP" sz="1600" b="1" dirty="0" smtClean="0"/>
              <a:t>weights File ID Variable</a:t>
            </a:r>
            <a:r>
              <a:rPr lang="ja-JP" altLang="en-US" sz="1600" b="1" dirty="0" smtClean="0"/>
              <a:t>　を作成し、任意の項目を選択し、</a:t>
            </a:r>
            <a:r>
              <a:rPr lang="en-US" altLang="ja-JP" sz="1600" b="1" dirty="0" smtClean="0"/>
              <a:t>create</a:t>
            </a:r>
            <a:r>
              <a:rPr lang="ja-JP" altLang="en-US" sz="1600" b="1" dirty="0" smtClean="0"/>
              <a:t>をクリックする（</a:t>
            </a:r>
            <a:r>
              <a:rPr lang="en-US" altLang="ja-JP" sz="1600" b="1" dirty="0" smtClean="0"/>
              <a:t>.gal</a:t>
            </a:r>
            <a:r>
              <a:rPr lang="ja-JP" altLang="en-US" sz="1600" b="1" dirty="0" smtClean="0"/>
              <a:t>もしくは</a:t>
            </a:r>
            <a:r>
              <a:rPr lang="en-US" altLang="ja-JP" sz="1600" b="1" dirty="0" smtClean="0"/>
              <a:t>.</a:t>
            </a:r>
            <a:r>
              <a:rPr lang="en-US" altLang="ja-JP" sz="1600" b="1" dirty="0" err="1" smtClean="0"/>
              <a:t>gwt</a:t>
            </a:r>
            <a:r>
              <a:rPr lang="ja-JP" altLang="en-US" sz="1600" b="1" dirty="0" smtClean="0"/>
              <a:t>ファイルを使用する</a:t>
            </a:r>
            <a:r>
              <a:rPr lang="en-US" altLang="ja-JP" sz="1600" b="1" dirty="0" smtClean="0"/>
              <a:t>shape</a:t>
            </a:r>
            <a:r>
              <a:rPr lang="ja-JP" altLang="en-US" sz="1600" b="1" dirty="0" smtClean="0"/>
              <a:t>ファイルと同じ場所に保存する）。</a:t>
            </a:r>
            <a:endParaRPr kumimoji="1" lang="ja-JP" altLang="en-US" sz="1600" b="1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552574" y="785919"/>
            <a:ext cx="6038850" cy="723900"/>
            <a:chOff x="1552575" y="410033"/>
            <a:chExt cx="6038850" cy="7239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575" y="410033"/>
              <a:ext cx="6038850" cy="72390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2986128" y="864894"/>
              <a:ext cx="294400" cy="209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01792" y="76960"/>
            <a:ext cx="7886700" cy="505354"/>
          </a:xfrm>
        </p:spPr>
        <p:txBody>
          <a:bodyPr>
            <a:normAutofit fontScale="90000"/>
          </a:bodyPr>
          <a:lstStyle/>
          <a:p>
            <a:r>
              <a:rPr kumimoji="1" lang="en-US" altLang="ja-JP" b="1" u="none" dirty="0" smtClean="0">
                <a:solidFill>
                  <a:srgbClr val="0070C0"/>
                </a:solidFill>
              </a:rPr>
              <a:t>Local </a:t>
            </a:r>
            <a:r>
              <a:rPr kumimoji="1" lang="en-US" altLang="ja-JP" b="1" u="none" dirty="0" err="1" smtClean="0">
                <a:solidFill>
                  <a:srgbClr val="0070C0"/>
                </a:solidFill>
              </a:rPr>
              <a:t>moran’s</a:t>
            </a:r>
            <a:r>
              <a:rPr kumimoji="1" lang="en-US" altLang="ja-JP" b="1" u="none" dirty="0" smtClean="0">
                <a:solidFill>
                  <a:srgbClr val="0070C0"/>
                </a:solidFill>
              </a:rPr>
              <a:t> I </a:t>
            </a:r>
            <a:r>
              <a:rPr kumimoji="1" lang="ja-JP" altLang="en-US" b="1" u="none" dirty="0" err="1" smtClean="0">
                <a:solidFill>
                  <a:srgbClr val="0070C0"/>
                </a:solidFill>
              </a:rPr>
              <a:t>の算</a:t>
            </a:r>
            <a:r>
              <a:rPr kumimoji="1" lang="ja-JP" altLang="en-US" b="1" u="none" dirty="0" smtClean="0">
                <a:solidFill>
                  <a:srgbClr val="0070C0"/>
                </a:solidFill>
              </a:rPr>
              <a:t>出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08" y="1663056"/>
            <a:ext cx="1735650" cy="297063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916730" y="1923943"/>
            <a:ext cx="740112" cy="18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420323" y="4338776"/>
            <a:ext cx="740112" cy="18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420323" y="2090645"/>
            <a:ext cx="1338696" cy="20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71850" y="1509819"/>
            <a:ext cx="544880" cy="223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867275" y="2009775"/>
            <a:ext cx="477633" cy="96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4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69" y="95250"/>
            <a:ext cx="5920862" cy="45910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06" y="171449"/>
            <a:ext cx="1981200" cy="3000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81" y="3619499"/>
            <a:ext cx="2381250" cy="10668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372238" y="4841586"/>
            <a:ext cx="639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Space&gt;</a:t>
            </a:r>
            <a:r>
              <a:rPr kumimoji="1" lang="en-US" altLang="ja-JP" sz="1600" b="1" dirty="0" err="1" smtClean="0"/>
              <a:t>Univate</a:t>
            </a:r>
            <a:r>
              <a:rPr kumimoji="1" lang="en-US" altLang="ja-JP" sz="1600" b="1" dirty="0" smtClean="0"/>
              <a:t> Local </a:t>
            </a:r>
            <a:r>
              <a:rPr kumimoji="1" lang="en-US" altLang="ja-JP" sz="1600" b="1" dirty="0" err="1" smtClean="0"/>
              <a:t>Morans’s</a:t>
            </a:r>
            <a:r>
              <a:rPr kumimoji="1" lang="en-US" altLang="ja-JP" sz="1600" b="1" dirty="0" smtClean="0"/>
              <a:t> I </a:t>
            </a:r>
            <a:r>
              <a:rPr kumimoji="1" lang="ja-JP" altLang="en-US" sz="1600" b="1" dirty="0" smtClean="0"/>
              <a:t>を選択し、</a:t>
            </a:r>
            <a:r>
              <a:rPr kumimoji="1" lang="en-US" altLang="ja-JP" sz="1600" b="1" dirty="0" smtClean="0"/>
              <a:t>CRIME </a:t>
            </a:r>
            <a:r>
              <a:rPr kumimoji="1" lang="ja-JP" altLang="en-US" sz="1600" b="1" dirty="0" smtClean="0"/>
              <a:t>を選択する。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出力する散布図や地図を選択し、「</a:t>
            </a:r>
            <a:r>
              <a:rPr lang="en-US" altLang="ja-JP" sz="1600" b="1" dirty="0" smtClean="0"/>
              <a:t>OK</a:t>
            </a:r>
            <a:r>
              <a:rPr lang="ja-JP" altLang="en-US" sz="1600" b="1" dirty="0" smtClean="0"/>
              <a:t>」をクリックする。</a:t>
            </a:r>
            <a:endParaRPr kumimoji="1" lang="en-US" altLang="ja-JP" sz="1600" b="1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372322" y="1233395"/>
            <a:ext cx="2199677" cy="17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07895" y="2838449"/>
            <a:ext cx="81685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50744" y="2000249"/>
            <a:ext cx="1626481" cy="17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48425" y="3886199"/>
            <a:ext cx="183269" cy="771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695825" y="1409700"/>
            <a:ext cx="1617406" cy="514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6650744" y="3248025"/>
            <a:ext cx="197731" cy="371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7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10" y="314325"/>
            <a:ext cx="4530389" cy="2476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11" y="2924175"/>
            <a:ext cx="4530389" cy="24765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" y="314325"/>
            <a:ext cx="4421530" cy="448151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77419" y="4877455"/>
            <a:ext cx="3689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/>
              <a:t>1000</a:t>
            </a:r>
            <a:r>
              <a:rPr lang="ja-JP" altLang="en-US" sz="1400" b="1" dirty="0"/>
              <a:t>世帯あたりの住居侵入窃盗と車両</a:t>
            </a:r>
            <a:r>
              <a:rPr lang="ja-JP" altLang="en-US" sz="1400" b="1" dirty="0" smtClean="0"/>
              <a:t>盗難の</a:t>
            </a:r>
            <a:r>
              <a:rPr lang="en-US" altLang="ja-JP" sz="1400" b="1" dirty="0" smtClean="0"/>
              <a:t>Local Moran’s I </a:t>
            </a:r>
            <a:r>
              <a:rPr lang="ja-JP" altLang="en-US" sz="1400" b="1" dirty="0" smtClean="0"/>
              <a:t>が算出できた。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574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61089"/>
            <a:ext cx="4714875" cy="257734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3018589"/>
            <a:ext cx="4714875" cy="257734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61089"/>
            <a:ext cx="3961052" cy="401478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9794" y="4675287"/>
            <a:ext cx="3689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/>
              <a:t>1000</a:t>
            </a:r>
            <a:r>
              <a:rPr lang="ja-JP" altLang="en-US" sz="1400" b="1" dirty="0"/>
              <a:t>世帯あたりの住居侵入窃盗と車両</a:t>
            </a:r>
            <a:r>
              <a:rPr lang="ja-JP" altLang="en-US" sz="1400" b="1" dirty="0" smtClean="0"/>
              <a:t>盗難の</a:t>
            </a:r>
            <a:r>
              <a:rPr lang="en-US" altLang="ja-JP" sz="1400" b="1" dirty="0" smtClean="0"/>
              <a:t>Local Moran’s I </a:t>
            </a:r>
            <a:r>
              <a:rPr lang="ja-JP" altLang="en-US" sz="1400" b="1" dirty="0" smtClean="0"/>
              <a:t>が算出できた。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5933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</TotalTime>
  <Words>188</Words>
  <Application>Microsoft Office PowerPoint</Application>
  <PresentationFormat>画面に合わせる (16:10)</PresentationFormat>
  <Paragraphs>24</Paragraphs>
  <Slides>8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新細明體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GeoDaのインストール</vt:lpstr>
      <vt:lpstr>GeoDaの起動とデータ読み込み</vt:lpstr>
      <vt:lpstr>Local moran’s I の算出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140</cp:revision>
  <dcterms:created xsi:type="dcterms:W3CDTF">2015-06-26T03:04:37Z</dcterms:created>
  <dcterms:modified xsi:type="dcterms:W3CDTF">2016-09-20T07:33:55Z</dcterms:modified>
</cp:coreProperties>
</file>