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5" r:id="rId3"/>
    <p:sldId id="266"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57" r:id="rId27"/>
    <p:sldId id="258" r:id="rId28"/>
    <p:sldId id="259" r:id="rId29"/>
    <p:sldId id="260" r:id="rId30"/>
    <p:sldId id="261" r:id="rId31"/>
    <p:sldId id="263" r:id="rId32"/>
    <p:sldId id="264" r:id="rId33"/>
    <p:sldId id="262" r:id="rId34"/>
  </p:sldIdLst>
  <p:sldSz cx="9144000" cy="5715000" type="screen16x10"/>
  <p:notesSz cx="6858000" cy="9144000"/>
  <p:defaultTextStyle>
    <a:defPPr>
      <a:defRPr lang="ja-JP"/>
    </a:defPPr>
    <a:lvl1pPr marL="0" algn="l" defTabSz="713232" rtl="0" eaLnBrk="1" latinLnBrk="0" hangingPunct="1">
      <a:defRPr kumimoji="1" sz="1404" kern="1200">
        <a:solidFill>
          <a:schemeClr val="tx1"/>
        </a:solidFill>
        <a:latin typeface="+mn-lt"/>
        <a:ea typeface="+mn-ea"/>
        <a:cs typeface="+mn-cs"/>
      </a:defRPr>
    </a:lvl1pPr>
    <a:lvl2pPr marL="356616" algn="l" defTabSz="713232" rtl="0" eaLnBrk="1" latinLnBrk="0" hangingPunct="1">
      <a:defRPr kumimoji="1" sz="1404" kern="1200">
        <a:solidFill>
          <a:schemeClr val="tx1"/>
        </a:solidFill>
        <a:latin typeface="+mn-lt"/>
        <a:ea typeface="+mn-ea"/>
        <a:cs typeface="+mn-cs"/>
      </a:defRPr>
    </a:lvl2pPr>
    <a:lvl3pPr marL="713232" algn="l" defTabSz="713232" rtl="0" eaLnBrk="1" latinLnBrk="0" hangingPunct="1">
      <a:defRPr kumimoji="1" sz="1404" kern="1200">
        <a:solidFill>
          <a:schemeClr val="tx1"/>
        </a:solidFill>
        <a:latin typeface="+mn-lt"/>
        <a:ea typeface="+mn-ea"/>
        <a:cs typeface="+mn-cs"/>
      </a:defRPr>
    </a:lvl3pPr>
    <a:lvl4pPr marL="1069848" algn="l" defTabSz="713232" rtl="0" eaLnBrk="1" latinLnBrk="0" hangingPunct="1">
      <a:defRPr kumimoji="1" sz="1404" kern="1200">
        <a:solidFill>
          <a:schemeClr val="tx1"/>
        </a:solidFill>
        <a:latin typeface="+mn-lt"/>
        <a:ea typeface="+mn-ea"/>
        <a:cs typeface="+mn-cs"/>
      </a:defRPr>
    </a:lvl4pPr>
    <a:lvl5pPr marL="1426464" algn="l" defTabSz="713232" rtl="0" eaLnBrk="1" latinLnBrk="0" hangingPunct="1">
      <a:defRPr kumimoji="1" sz="1404" kern="1200">
        <a:solidFill>
          <a:schemeClr val="tx1"/>
        </a:solidFill>
        <a:latin typeface="+mn-lt"/>
        <a:ea typeface="+mn-ea"/>
        <a:cs typeface="+mn-cs"/>
      </a:defRPr>
    </a:lvl5pPr>
    <a:lvl6pPr marL="1783080" algn="l" defTabSz="713232" rtl="0" eaLnBrk="1" latinLnBrk="0" hangingPunct="1">
      <a:defRPr kumimoji="1" sz="1404" kern="1200">
        <a:solidFill>
          <a:schemeClr val="tx1"/>
        </a:solidFill>
        <a:latin typeface="+mn-lt"/>
        <a:ea typeface="+mn-ea"/>
        <a:cs typeface="+mn-cs"/>
      </a:defRPr>
    </a:lvl6pPr>
    <a:lvl7pPr marL="2139696" algn="l" defTabSz="713232" rtl="0" eaLnBrk="1" latinLnBrk="0" hangingPunct="1">
      <a:defRPr kumimoji="1" sz="1404" kern="1200">
        <a:solidFill>
          <a:schemeClr val="tx1"/>
        </a:solidFill>
        <a:latin typeface="+mn-lt"/>
        <a:ea typeface="+mn-ea"/>
        <a:cs typeface="+mn-cs"/>
      </a:defRPr>
    </a:lvl7pPr>
    <a:lvl8pPr marL="2496312" algn="l" defTabSz="713232" rtl="0" eaLnBrk="1" latinLnBrk="0" hangingPunct="1">
      <a:defRPr kumimoji="1" sz="1404" kern="1200">
        <a:solidFill>
          <a:schemeClr val="tx1"/>
        </a:solidFill>
        <a:latin typeface="+mn-lt"/>
        <a:ea typeface="+mn-ea"/>
        <a:cs typeface="+mn-cs"/>
      </a:defRPr>
    </a:lvl8pPr>
    <a:lvl9pPr marL="2852928" algn="l" defTabSz="713232" rtl="0" eaLnBrk="1" latinLnBrk="0" hangingPunct="1">
      <a:defRPr kumimoji="1"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1069" autoAdjust="0"/>
  </p:normalViewPr>
  <p:slideViewPr>
    <p:cSldViewPr snapToGrid="0" showGuides="1">
      <p:cViewPr varScale="1">
        <p:scale>
          <a:sx n="101" d="100"/>
          <a:sy n="101" d="100"/>
        </p:scale>
        <p:origin x="126" y="42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B61DC-E6BE-4328-90B7-ABE8FCA5BD36}" type="datetimeFigureOut">
              <a:rPr kumimoji="1" lang="ja-JP" altLang="en-US" smtClean="0"/>
              <a:t>2016/3/18</a:t>
            </a:fld>
            <a:endParaRPr kumimoji="1" lang="ja-JP" altLang="en-US"/>
          </a:p>
        </p:txBody>
      </p:sp>
      <p:sp>
        <p:nvSpPr>
          <p:cNvPr id="4" name="スライド イメージ プレースホルダー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6F239-F96B-48D7-902A-8B4832A8835D}" type="slidenum">
              <a:rPr kumimoji="1" lang="ja-JP" altLang="en-US" smtClean="0"/>
              <a:t>‹#›</a:t>
            </a:fld>
            <a:endParaRPr kumimoji="1" lang="ja-JP" altLang="en-US"/>
          </a:p>
        </p:txBody>
      </p:sp>
    </p:spTree>
    <p:extLst>
      <p:ext uri="{BB962C8B-B14F-4D97-AF65-F5344CB8AC3E}">
        <p14:creationId xmlns:p14="http://schemas.microsoft.com/office/powerpoint/2010/main" val="87525335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5D557B3-051D-4540-99DF-E24C7A999AC0}" type="slidenum">
              <a:rPr kumimoji="1" lang="ja-JP" altLang="en-US" smtClean="0"/>
              <a:t>19</a:t>
            </a:fld>
            <a:endParaRPr kumimoji="1" lang="ja-JP" altLang="en-US"/>
          </a:p>
        </p:txBody>
      </p:sp>
    </p:spTree>
    <p:extLst>
      <p:ext uri="{BB962C8B-B14F-4D97-AF65-F5344CB8AC3E}">
        <p14:creationId xmlns:p14="http://schemas.microsoft.com/office/powerpoint/2010/main" val="31551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209675" y="1991870"/>
            <a:ext cx="6858000" cy="1989667"/>
          </a:xfrm>
        </p:spPr>
        <p:txBody>
          <a:bodyPr anchor="b"/>
          <a:lstStyle>
            <a:lvl1pPr algn="ctr">
              <a:defRPr sz="4500"/>
            </a:lvl1pPr>
          </a:lstStyle>
          <a:p>
            <a:r>
              <a:rPr lang="ja-JP" altLang="en-US" smtClean="0"/>
              <a:t>マスター タイトルの書式設定</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
        <p:nvSpPr>
          <p:cNvPr id="8" name="正方形/長方形 7"/>
          <p:cNvSpPr/>
          <p:nvPr userDrawn="1"/>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userDrawn="1"/>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userDrawn="1"/>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1" name="正方形/長方形 10"/>
          <p:cNvSpPr/>
          <p:nvPr userDrawn="1"/>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2" name="正方形/長方形 11"/>
          <p:cNvSpPr/>
          <p:nvPr userDrawn="1"/>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3" name="正方形/長方形 12"/>
          <p:cNvSpPr/>
          <p:nvPr userDrawn="1"/>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5802299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5152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7347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71475" y="157691"/>
            <a:ext cx="7886700" cy="505354"/>
          </a:xfrm>
        </p:spPr>
        <p:txBody>
          <a:bodyPr/>
          <a:lstStyle>
            <a:lvl1pPr>
              <a:defRPr u="sng"/>
            </a:lvl1pPr>
          </a:lstStyle>
          <a:p>
            <a:r>
              <a:rPr lang="ja-JP" altLang="en-US" smtClean="0"/>
              <a:t>マスター タイトルの書式設定</a:t>
            </a:r>
            <a:endParaRPr lang="en-US" dirty="0"/>
          </a:p>
        </p:txBody>
      </p:sp>
    </p:spTree>
    <p:extLst>
      <p:ext uri="{BB962C8B-B14F-4D97-AF65-F5344CB8AC3E}">
        <p14:creationId xmlns:p14="http://schemas.microsoft.com/office/powerpoint/2010/main" val="42573778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96422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0157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087563"/>
            <a:ext cx="3868340"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087563"/>
            <a:ext cx="3887391" cy="307049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0693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32681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172635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39123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BF98B17-CE4C-42DD-AEDB-B62939FBF2E8}" type="datetimeFigureOut">
              <a:rPr kumimoji="1" lang="ja-JP" altLang="en-US" smtClean="0"/>
              <a:t>2016/3/18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201301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7BF98B17-CE4C-42DD-AEDB-B62939FBF2E8}" type="datetimeFigureOut">
              <a:rPr kumimoji="1" lang="ja-JP" altLang="en-US" smtClean="0"/>
              <a:t>2016/3/18</a:t>
            </a:fld>
            <a:endParaRPr kumimoji="1" lang="ja-JP" alt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706307E9-FC5D-4C7C-A73F-CD71702AEBCD}" type="slidenum">
              <a:rPr kumimoji="1" lang="ja-JP" altLang="en-US" smtClean="0"/>
              <a:t>‹#›</a:t>
            </a:fld>
            <a:endParaRPr kumimoji="1" lang="ja-JP" altLang="en-US"/>
          </a:p>
        </p:txBody>
      </p:sp>
    </p:spTree>
    <p:extLst>
      <p:ext uri="{BB962C8B-B14F-4D97-AF65-F5344CB8AC3E}">
        <p14:creationId xmlns:p14="http://schemas.microsoft.com/office/powerpoint/2010/main" val="65890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069278" y="2420495"/>
            <a:ext cx="7005444" cy="1261884"/>
          </a:xfrm>
          <a:prstGeom prst="rect">
            <a:avLst/>
          </a:prstGeom>
          <a:noFill/>
        </p:spPr>
        <p:txBody>
          <a:bodyPr wrap="none" rtlCol="0">
            <a:spAutoFit/>
          </a:bodyPr>
          <a:lstStyle/>
          <a:p>
            <a:pPr algn="ctr"/>
            <a:r>
              <a:rPr lang="en-US" altLang="ja-JP" sz="4400" b="1" dirty="0">
                <a:solidFill>
                  <a:srgbClr val="0070C0"/>
                </a:solidFill>
              </a:rPr>
              <a:t>GitHub</a:t>
            </a:r>
            <a:r>
              <a:rPr lang="ja-JP" altLang="en-US" sz="4400" b="1" dirty="0">
                <a:solidFill>
                  <a:srgbClr val="0070C0"/>
                </a:solidFill>
              </a:rPr>
              <a:t>ビギナーズマニュアル</a:t>
            </a:r>
          </a:p>
          <a:p>
            <a:pPr algn="ctr"/>
            <a:r>
              <a:rPr lang="en-US" altLang="ja-JP" sz="3200" b="1" dirty="0" smtClean="0">
                <a:solidFill>
                  <a:srgbClr val="0070C0"/>
                </a:solidFill>
              </a:rPr>
              <a:t>GitHub</a:t>
            </a:r>
            <a:r>
              <a:rPr lang="ja-JP" altLang="en-US" sz="3200" b="1" dirty="0" smtClean="0">
                <a:solidFill>
                  <a:srgbClr val="0070C0"/>
                </a:solidFill>
              </a:rPr>
              <a:t>を利用した教材管理</a:t>
            </a:r>
            <a:endParaRPr kumimoji="1" lang="ja-JP" altLang="en-US" sz="3200" b="1" dirty="0">
              <a:solidFill>
                <a:srgbClr val="0070C0"/>
              </a:solidFill>
            </a:endParaRPr>
          </a:p>
        </p:txBody>
      </p:sp>
    </p:spTree>
    <p:extLst>
      <p:ext uri="{BB962C8B-B14F-4D97-AF65-F5344CB8AC3E}">
        <p14:creationId xmlns:p14="http://schemas.microsoft.com/office/powerpoint/2010/main" val="1035206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b="1" dirty="0">
                <a:solidFill>
                  <a:srgbClr val="0070C0"/>
                </a:solidFill>
              </a:rPr>
              <a:t>R</a:t>
            </a:r>
            <a:r>
              <a:rPr lang="en-US" altLang="ja-JP" b="1" dirty="0" smtClean="0">
                <a:solidFill>
                  <a:srgbClr val="0070C0"/>
                </a:solidFill>
              </a:rPr>
              <a:t>epository</a:t>
            </a:r>
            <a:r>
              <a:rPr lang="ja-JP" altLang="en-US" b="1" dirty="0" smtClean="0">
                <a:solidFill>
                  <a:srgbClr val="0070C0"/>
                </a:solidFill>
              </a:rPr>
              <a:t>を作成する</a:t>
            </a:r>
            <a:endParaRPr kumimoji="1" lang="ja-JP" altLang="en-US"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38312" y="748770"/>
            <a:ext cx="5667375" cy="4533900"/>
          </a:xfrm>
          <a:prstGeom prst="rect">
            <a:avLst/>
          </a:prstGeom>
        </p:spPr>
      </p:pic>
      <p:sp>
        <p:nvSpPr>
          <p:cNvPr id="4" name="正方形/長方形 3"/>
          <p:cNvSpPr/>
          <p:nvPr/>
        </p:nvSpPr>
        <p:spPr>
          <a:xfrm>
            <a:off x="5791199" y="1366982"/>
            <a:ext cx="748145" cy="1385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389771" y="5368395"/>
            <a:ext cx="4687304" cy="338554"/>
          </a:xfrm>
          <a:prstGeom prst="rect">
            <a:avLst/>
          </a:prstGeom>
          <a:noFill/>
        </p:spPr>
        <p:txBody>
          <a:bodyPr wrap="square" rtlCol="0">
            <a:spAutoFit/>
          </a:bodyPr>
          <a:lstStyle/>
          <a:p>
            <a:pPr algn="ctr"/>
            <a:r>
              <a:rPr kumimoji="1" lang="en-US" altLang="ja-JP" sz="1600" b="1" dirty="0" smtClean="0"/>
              <a:t>+</a:t>
            </a:r>
            <a:r>
              <a:rPr kumimoji="1" lang="ja-JP" altLang="en-US" sz="1600" b="1" dirty="0" smtClean="0"/>
              <a:t>ボタンをクリックし、</a:t>
            </a:r>
            <a:r>
              <a:rPr kumimoji="1" lang="ja-JP" altLang="en-US" sz="1600" b="1" dirty="0" smtClean="0">
                <a:solidFill>
                  <a:srgbClr val="FF6600"/>
                </a:solidFill>
              </a:rPr>
              <a:t>「</a:t>
            </a:r>
            <a:r>
              <a:rPr kumimoji="1" lang="en-US" altLang="ja-JP" sz="1600" b="1" dirty="0" smtClean="0">
                <a:solidFill>
                  <a:srgbClr val="FF6600"/>
                </a:solidFill>
              </a:rPr>
              <a:t>New repository</a:t>
            </a:r>
            <a:r>
              <a:rPr kumimoji="1" lang="ja-JP" altLang="en-US" sz="1600" b="1" dirty="0" smtClean="0">
                <a:solidFill>
                  <a:srgbClr val="FF6600"/>
                </a:solidFill>
              </a:rPr>
              <a:t>」</a:t>
            </a:r>
            <a:r>
              <a:rPr kumimoji="1" lang="ja-JP" altLang="en-US" sz="1600" b="1" dirty="0" smtClean="0"/>
              <a:t>を選択する。</a:t>
            </a:r>
            <a:endParaRPr kumimoji="1" lang="ja-JP" altLang="en-US" sz="1600" b="1" dirty="0"/>
          </a:p>
        </p:txBody>
      </p:sp>
    </p:spTree>
    <p:extLst>
      <p:ext uri="{BB962C8B-B14F-4D97-AF65-F5344CB8AC3E}">
        <p14:creationId xmlns:p14="http://schemas.microsoft.com/office/powerpoint/2010/main" val="423863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962" y="780460"/>
            <a:ext cx="4502038" cy="3601630"/>
          </a:xfrm>
          <a:prstGeom prst="rect">
            <a:avLst/>
          </a:prstGeom>
        </p:spPr>
      </p:pic>
      <p:sp>
        <p:nvSpPr>
          <p:cNvPr id="4" name="正方形/長方形 3"/>
          <p:cNvSpPr/>
          <p:nvPr/>
        </p:nvSpPr>
        <p:spPr>
          <a:xfrm>
            <a:off x="1614111" y="1779732"/>
            <a:ext cx="922714" cy="157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48961" y="2753604"/>
            <a:ext cx="122614" cy="1610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72168" y="3186257"/>
            <a:ext cx="491143" cy="1379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H="1">
            <a:off x="1110268" y="1941143"/>
            <a:ext cx="429836" cy="7166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1110268" y="2971876"/>
            <a:ext cx="105757" cy="1681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26957" y="780459"/>
            <a:ext cx="4502038" cy="3601631"/>
          </a:xfrm>
          <a:prstGeom prst="rect">
            <a:avLst/>
          </a:prstGeom>
        </p:spPr>
      </p:pic>
      <p:cxnSp>
        <p:nvCxnSpPr>
          <p:cNvPr id="14" name="直線矢印コネクタ 13"/>
          <p:cNvCxnSpPr/>
          <p:nvPr/>
        </p:nvCxnSpPr>
        <p:spPr>
          <a:xfrm>
            <a:off x="1633161" y="3255241"/>
            <a:ext cx="30817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0" y="4604129"/>
            <a:ext cx="9144000" cy="584775"/>
          </a:xfrm>
          <a:prstGeom prst="rect">
            <a:avLst/>
          </a:prstGeom>
          <a:noFill/>
        </p:spPr>
        <p:txBody>
          <a:bodyPr wrap="square" rtlCol="0">
            <a:spAutoFit/>
          </a:bodyPr>
          <a:lstStyle/>
          <a:p>
            <a:pPr algn="ctr"/>
            <a:r>
              <a:rPr kumimoji="1" lang="en-US" altLang="ja-JP" sz="1600" b="1" dirty="0" smtClean="0">
                <a:solidFill>
                  <a:srgbClr val="FF6600"/>
                </a:solidFill>
              </a:rPr>
              <a:t>Repository</a:t>
            </a:r>
            <a:r>
              <a:rPr kumimoji="1" lang="ja-JP" altLang="en-US" sz="1600" b="1" dirty="0" smtClean="0">
                <a:solidFill>
                  <a:srgbClr val="FF6600"/>
                </a:solidFill>
              </a:rPr>
              <a:t> </a:t>
            </a:r>
            <a:r>
              <a:rPr kumimoji="1" lang="en-US" altLang="ja-JP" sz="1600" b="1" dirty="0" smtClean="0">
                <a:solidFill>
                  <a:srgbClr val="FF6600"/>
                </a:solidFill>
              </a:rPr>
              <a:t>name</a:t>
            </a:r>
            <a:r>
              <a:rPr lang="ja-JP" altLang="en-US" sz="1600" b="1" dirty="0" smtClean="0"/>
              <a:t>を入力し、</a:t>
            </a:r>
            <a:r>
              <a:rPr lang="en-US" altLang="ja-JP" sz="1600" b="1" dirty="0" smtClean="0"/>
              <a:t>README</a:t>
            </a:r>
            <a:r>
              <a:rPr lang="ja-JP" altLang="en-US" sz="1600" b="1" dirty="0" smtClean="0"/>
              <a:t>をチェックし、「</a:t>
            </a:r>
            <a:r>
              <a:rPr lang="en-US" altLang="ja-JP" sz="1600" b="1" dirty="0" smtClean="0">
                <a:solidFill>
                  <a:srgbClr val="FF6600"/>
                </a:solidFill>
              </a:rPr>
              <a:t>Create Repository</a:t>
            </a:r>
            <a:r>
              <a:rPr lang="ja-JP" altLang="en-US" sz="1600" b="1" dirty="0" smtClean="0"/>
              <a:t>」をクリックする。</a:t>
            </a:r>
            <a:endParaRPr lang="en-US" altLang="ja-JP" sz="1600" b="1" dirty="0" smtClean="0"/>
          </a:p>
          <a:p>
            <a:pPr algn="ctr"/>
            <a:r>
              <a:rPr lang="en-US" altLang="ja-JP" sz="1600" b="1" dirty="0" err="1" smtClean="0"/>
              <a:t>echizen</a:t>
            </a:r>
            <a:r>
              <a:rPr lang="ja-JP" altLang="en-US" sz="1600" b="1" dirty="0" smtClean="0"/>
              <a:t>とい名前の</a:t>
            </a:r>
            <a:r>
              <a:rPr lang="en-US" altLang="ja-JP" sz="1600" b="1" dirty="0" smtClean="0">
                <a:solidFill>
                  <a:srgbClr val="FF6600"/>
                </a:solidFill>
              </a:rPr>
              <a:t>repository</a:t>
            </a:r>
            <a:r>
              <a:rPr lang="ja-JP" altLang="en-US" sz="1600" b="1" dirty="0" smtClean="0"/>
              <a:t>が新規に作成された。</a:t>
            </a:r>
            <a:endParaRPr kumimoji="1" lang="en-US" altLang="ja-JP" sz="1600" b="1" dirty="0" smtClean="0"/>
          </a:p>
        </p:txBody>
      </p:sp>
    </p:spTree>
    <p:extLst>
      <p:ext uri="{BB962C8B-B14F-4D97-AF65-F5344CB8AC3E}">
        <p14:creationId xmlns:p14="http://schemas.microsoft.com/office/powerpoint/2010/main" val="758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err="1" smtClean="0">
                <a:solidFill>
                  <a:srgbClr val="0070C0"/>
                </a:solidFill>
              </a:rPr>
              <a:t>gh</a:t>
            </a:r>
            <a:r>
              <a:rPr kumimoji="1" lang="en-US" altLang="ja-JP" sz="3200" b="1" dirty="0" smtClean="0">
                <a:solidFill>
                  <a:srgbClr val="0070C0"/>
                </a:solidFill>
              </a:rPr>
              <a:t>-pages</a:t>
            </a:r>
            <a:r>
              <a:rPr kumimoji="1" lang="ja-JP" altLang="en-US" sz="3200" b="1" dirty="0" smtClean="0">
                <a:solidFill>
                  <a:srgbClr val="0070C0"/>
                </a:solidFill>
              </a:rPr>
              <a:t>を作成する</a:t>
            </a:r>
            <a:endParaRPr kumimoji="1" lang="ja-JP" altLang="en-US" sz="3200" b="1" dirty="0">
              <a:solidFill>
                <a:srgbClr val="0070C0"/>
              </a:solidFill>
            </a:endParaRPr>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48466" y="812801"/>
            <a:ext cx="5447068" cy="4357654"/>
          </a:xfrm>
          <a:prstGeom prst="rect">
            <a:avLst/>
          </a:prstGeom>
        </p:spPr>
      </p:pic>
      <p:sp>
        <p:nvSpPr>
          <p:cNvPr id="4" name="テキスト ボックス 3"/>
          <p:cNvSpPr txBox="1"/>
          <p:nvPr/>
        </p:nvSpPr>
        <p:spPr>
          <a:xfrm>
            <a:off x="0" y="5001178"/>
            <a:ext cx="9144000" cy="584775"/>
          </a:xfrm>
          <a:prstGeom prst="rect">
            <a:avLst/>
          </a:prstGeom>
          <a:noFill/>
        </p:spPr>
        <p:txBody>
          <a:bodyPr wrap="square" rtlCol="0">
            <a:spAutoFit/>
          </a:bodyPr>
          <a:lstStyle/>
          <a:p>
            <a:pPr algn="ctr"/>
            <a:r>
              <a:rPr kumimoji="1" lang="en-US" altLang="ja-JP" sz="1600" dirty="0" smtClean="0"/>
              <a:t>Repository</a:t>
            </a:r>
            <a:r>
              <a:rPr lang="ja-JP" altLang="en-US" sz="1600" dirty="0" smtClean="0"/>
              <a:t>の設定（</a:t>
            </a:r>
            <a:r>
              <a:rPr lang="en-US" altLang="ja-JP" sz="1600" b="1" dirty="0" smtClean="0">
                <a:solidFill>
                  <a:srgbClr val="FF6600"/>
                </a:solidFill>
              </a:rPr>
              <a:t>Settings</a:t>
            </a:r>
            <a:r>
              <a:rPr lang="ja-JP" altLang="en-US" sz="1600" dirty="0" smtClean="0"/>
              <a:t>）をクリックし、</a:t>
            </a:r>
            <a:r>
              <a:rPr lang="en-US" altLang="ja-JP" sz="1600" dirty="0" err="1" smtClean="0"/>
              <a:t>gh</a:t>
            </a:r>
            <a:r>
              <a:rPr lang="en-US" altLang="ja-JP" sz="1600" dirty="0" smtClean="0"/>
              <a:t>-pages</a:t>
            </a:r>
            <a:r>
              <a:rPr lang="ja-JP" altLang="en-US" sz="1600" dirty="0" smtClean="0"/>
              <a:t>のブランチを作成する</a:t>
            </a:r>
            <a:endParaRPr lang="en-US" altLang="ja-JP" sz="1600" dirty="0" smtClean="0"/>
          </a:p>
          <a:p>
            <a:pPr algn="ctr"/>
            <a:r>
              <a:rPr kumimoji="1" lang="en-US" altLang="ja-JP" sz="1600" dirty="0" smtClean="0"/>
              <a:t>※</a:t>
            </a:r>
            <a:r>
              <a:rPr lang="en-US" altLang="ja-JP" sz="1600" dirty="0"/>
              <a:t> </a:t>
            </a:r>
            <a:r>
              <a:rPr lang="en-US" altLang="ja-JP" sz="1600" dirty="0" err="1" smtClean="0"/>
              <a:t>gh</a:t>
            </a:r>
            <a:r>
              <a:rPr lang="en-US" altLang="ja-JP" sz="1600" dirty="0" smtClean="0"/>
              <a:t>-pages</a:t>
            </a:r>
            <a:r>
              <a:rPr lang="ja-JP" altLang="en-US" sz="1600" dirty="0" smtClean="0"/>
              <a:t>　</a:t>
            </a:r>
            <a:r>
              <a:rPr lang="en-US" altLang="ja-JP" sz="1600" dirty="0" smtClean="0"/>
              <a:t>Web</a:t>
            </a:r>
            <a:r>
              <a:rPr lang="ja-JP" altLang="en-US" sz="1600" dirty="0" smtClean="0"/>
              <a:t>サイトとして表示できる機能</a:t>
            </a:r>
            <a:r>
              <a:rPr lang="ja-JP" altLang="en-US" sz="1600" dirty="0"/>
              <a:t>　</a:t>
            </a:r>
            <a:endParaRPr kumimoji="1" lang="ja-JP" altLang="en-US" sz="1600" dirty="0"/>
          </a:p>
        </p:txBody>
      </p:sp>
      <p:sp>
        <p:nvSpPr>
          <p:cNvPr id="5" name="正方形/長方形 4"/>
          <p:cNvSpPr/>
          <p:nvPr/>
        </p:nvSpPr>
        <p:spPr>
          <a:xfrm>
            <a:off x="5957511" y="2991628"/>
            <a:ext cx="748089" cy="1897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555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039" y="574766"/>
            <a:ext cx="4508386" cy="3606709"/>
          </a:xfrm>
          <a:prstGeom prst="rect">
            <a:avLst/>
          </a:prstGeom>
        </p:spPr>
      </p:pic>
      <p:sp>
        <p:nvSpPr>
          <p:cNvPr id="4" name="正方形/長方形 3"/>
          <p:cNvSpPr/>
          <p:nvPr/>
        </p:nvSpPr>
        <p:spPr>
          <a:xfrm>
            <a:off x="1427421" y="2291991"/>
            <a:ext cx="786189" cy="1324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35615" y="554855"/>
            <a:ext cx="4508385" cy="3606709"/>
          </a:xfrm>
          <a:prstGeom prst="rect">
            <a:avLst/>
          </a:prstGeom>
        </p:spPr>
      </p:pic>
      <p:sp>
        <p:nvSpPr>
          <p:cNvPr id="7" name="正方形/長方形 6"/>
          <p:cNvSpPr/>
          <p:nvPr/>
        </p:nvSpPr>
        <p:spPr>
          <a:xfrm>
            <a:off x="7837459" y="3566609"/>
            <a:ext cx="53992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0" y="4851409"/>
            <a:ext cx="9144000" cy="584775"/>
          </a:xfrm>
          <a:prstGeom prst="rect">
            <a:avLst/>
          </a:prstGeom>
        </p:spPr>
        <p:txBody>
          <a:bodyPr wrap="square">
            <a:spAutoFit/>
          </a:bodyPr>
          <a:lstStyle/>
          <a:p>
            <a:pPr algn="ctr"/>
            <a:r>
              <a:rPr lang="ja-JP" altLang="en-US" sz="1600" b="1" dirty="0" smtClean="0">
                <a:solidFill>
                  <a:srgbClr val="FF6600"/>
                </a:solidFill>
              </a:rPr>
              <a:t>「</a:t>
            </a:r>
            <a:r>
              <a:rPr lang="en-US" altLang="ja-JP" sz="1600" b="1" dirty="0" smtClean="0">
                <a:solidFill>
                  <a:srgbClr val="FF6600"/>
                </a:solidFill>
              </a:rPr>
              <a:t>Launch </a:t>
            </a:r>
            <a:r>
              <a:rPr lang="en-US" altLang="ja-JP" sz="1600" b="1" dirty="0">
                <a:solidFill>
                  <a:srgbClr val="FF6600"/>
                </a:solidFill>
              </a:rPr>
              <a:t>automatic page </a:t>
            </a:r>
            <a:r>
              <a:rPr lang="en-US" altLang="ja-JP" sz="1600" b="1" dirty="0" smtClean="0">
                <a:solidFill>
                  <a:srgbClr val="FF6600"/>
                </a:solidFill>
              </a:rPr>
              <a:t>generator</a:t>
            </a:r>
            <a:r>
              <a:rPr lang="ja-JP" altLang="en-US" sz="1600" b="1" dirty="0" smtClean="0">
                <a:solidFill>
                  <a:srgbClr val="FF6600"/>
                </a:solidFill>
              </a:rPr>
              <a:t>」 </a:t>
            </a:r>
            <a:r>
              <a:rPr lang="ja-JP" altLang="en-US" sz="1600" b="1" dirty="0" smtClean="0"/>
              <a:t>をクリックし、</a:t>
            </a:r>
            <a:endParaRPr lang="en-US" altLang="ja-JP" sz="1600" b="1" dirty="0" smtClean="0"/>
          </a:p>
          <a:p>
            <a:pPr algn="ctr"/>
            <a:r>
              <a:rPr lang="ja-JP" altLang="en-US" sz="1600" b="1" dirty="0">
                <a:solidFill>
                  <a:srgbClr val="FF6600"/>
                </a:solidFill>
              </a:rPr>
              <a:t>「</a:t>
            </a:r>
            <a:r>
              <a:rPr lang="en-US" altLang="ja-JP" sz="1600" b="1" dirty="0">
                <a:solidFill>
                  <a:srgbClr val="FF6600"/>
                </a:solidFill>
              </a:rPr>
              <a:t>Continue to layouts</a:t>
            </a:r>
            <a:r>
              <a:rPr lang="ja-JP" altLang="en-US" sz="1600" b="1" dirty="0">
                <a:solidFill>
                  <a:srgbClr val="FF6600"/>
                </a:solidFill>
              </a:rPr>
              <a:t>」 </a:t>
            </a:r>
            <a:r>
              <a:rPr lang="ja-JP" altLang="en-US" sz="1600" b="1" dirty="0"/>
              <a:t>をクリック</a:t>
            </a:r>
            <a:r>
              <a:rPr lang="ja-JP" altLang="en-US" sz="1600" b="1" dirty="0" smtClean="0"/>
              <a:t>する。</a:t>
            </a:r>
            <a:endParaRPr lang="ja-JP" altLang="en-US" sz="1600" b="1" dirty="0"/>
          </a:p>
        </p:txBody>
      </p:sp>
      <p:cxnSp>
        <p:nvCxnSpPr>
          <p:cNvPr id="9" name="直線矢印コネクタ 8"/>
          <p:cNvCxnSpPr/>
          <p:nvPr/>
        </p:nvCxnSpPr>
        <p:spPr>
          <a:xfrm>
            <a:off x="2298179" y="2424430"/>
            <a:ext cx="5340294" cy="11421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4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180" y="733101"/>
            <a:ext cx="4463802" cy="357104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52490" y="733101"/>
            <a:ext cx="4463802" cy="3571042"/>
          </a:xfrm>
          <a:prstGeom prst="rect">
            <a:avLst/>
          </a:prstGeom>
        </p:spPr>
      </p:pic>
      <p:sp>
        <p:nvSpPr>
          <p:cNvPr id="6" name="テキスト ボックス 5"/>
          <p:cNvSpPr txBox="1"/>
          <p:nvPr/>
        </p:nvSpPr>
        <p:spPr>
          <a:xfrm>
            <a:off x="1218133" y="5247354"/>
            <a:ext cx="6810326" cy="338554"/>
          </a:xfrm>
          <a:prstGeom prst="rect">
            <a:avLst/>
          </a:prstGeom>
          <a:noFill/>
        </p:spPr>
        <p:txBody>
          <a:bodyPr wrap="none" rtlCol="0">
            <a:spAutoFit/>
          </a:bodyPr>
          <a:lstStyle/>
          <a:p>
            <a:r>
              <a:rPr kumimoji="1" lang="ja-JP" altLang="en-US" sz="1600" b="1" dirty="0" smtClean="0">
                <a:solidFill>
                  <a:srgbClr val="FF6600"/>
                </a:solidFill>
              </a:rPr>
              <a:t>「</a:t>
            </a:r>
            <a:r>
              <a:rPr kumimoji="1" lang="en-US" altLang="ja-JP" sz="1600" b="1" dirty="0" smtClean="0">
                <a:solidFill>
                  <a:srgbClr val="FF6600"/>
                </a:solidFill>
              </a:rPr>
              <a:t>Publish</a:t>
            </a:r>
            <a:r>
              <a:rPr kumimoji="1" lang="ja-JP" altLang="en-US" sz="1600" b="1" dirty="0" smtClean="0">
                <a:solidFill>
                  <a:srgbClr val="FF6600"/>
                </a:solidFill>
              </a:rPr>
              <a:t> </a:t>
            </a:r>
            <a:r>
              <a:rPr kumimoji="1" lang="en-US" altLang="ja-JP" sz="1600" b="1" dirty="0" smtClean="0">
                <a:solidFill>
                  <a:srgbClr val="FF6600"/>
                </a:solidFill>
              </a:rPr>
              <a:t>page</a:t>
            </a:r>
            <a:r>
              <a:rPr kumimoji="1" lang="ja-JP" altLang="en-US" sz="1600" b="1" dirty="0" smtClean="0">
                <a:solidFill>
                  <a:srgbClr val="FF6600"/>
                </a:solidFill>
              </a:rPr>
              <a:t>」</a:t>
            </a:r>
            <a:r>
              <a:rPr kumimoji="1" lang="ja-JP" altLang="en-US" sz="1600" b="1" dirty="0" smtClean="0"/>
              <a:t>をクリックすると、</a:t>
            </a:r>
            <a:r>
              <a:rPr lang="ja-JP" altLang="en-US" sz="1600" b="1" dirty="0" smtClean="0"/>
              <a:t>新規に</a:t>
            </a:r>
            <a:r>
              <a:rPr lang="en-US" altLang="ja-JP" sz="1600" b="1" dirty="0" err="1" smtClean="0"/>
              <a:t>gh</a:t>
            </a:r>
            <a:r>
              <a:rPr lang="en-US" altLang="ja-JP" sz="1600" b="1" dirty="0" smtClean="0"/>
              <a:t>-pages</a:t>
            </a:r>
            <a:r>
              <a:rPr lang="ja-JP" altLang="en-US" sz="1600" b="1" dirty="0" smtClean="0"/>
              <a:t>というブランチができている。</a:t>
            </a:r>
            <a:endParaRPr kumimoji="1" lang="ja-JP" altLang="en-US" sz="1600" b="1" dirty="0"/>
          </a:p>
        </p:txBody>
      </p:sp>
      <p:sp>
        <p:nvSpPr>
          <p:cNvPr id="7" name="正方形/長方形 6"/>
          <p:cNvSpPr/>
          <p:nvPr/>
        </p:nvSpPr>
        <p:spPr>
          <a:xfrm>
            <a:off x="3579495" y="1719336"/>
            <a:ext cx="373669" cy="127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343641" y="2134972"/>
            <a:ext cx="1029450" cy="7225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000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89554" y="738868"/>
            <a:ext cx="5764892" cy="4611914"/>
          </a:xfrm>
          <a:prstGeom prst="rect">
            <a:avLst/>
          </a:prstGeom>
        </p:spPr>
      </p:pic>
      <p:sp>
        <p:nvSpPr>
          <p:cNvPr id="4" name="タイトル 1"/>
          <p:cNvSpPr>
            <a:spLocks noGrp="1"/>
          </p:cNvSpPr>
          <p:nvPr>
            <p:ph type="title"/>
          </p:nvPr>
        </p:nvSpPr>
        <p:spPr>
          <a:xfrm>
            <a:off x="371475" y="157691"/>
            <a:ext cx="7886700" cy="505354"/>
          </a:xfrm>
        </p:spPr>
        <p:txBody>
          <a:bodyPr>
            <a:noAutofit/>
          </a:bodyPr>
          <a:lstStyle/>
          <a:p>
            <a:r>
              <a:rPr lang="ja-JP" altLang="en-US" sz="3200" b="1" dirty="0" smtClean="0">
                <a:solidFill>
                  <a:srgbClr val="0070C0"/>
                </a:solidFill>
              </a:rPr>
              <a:t>ローカルにリポジトリを</a:t>
            </a:r>
            <a:r>
              <a:rPr lang="en-US" altLang="ja-JP" sz="3200" b="1" dirty="0" smtClean="0">
                <a:solidFill>
                  <a:srgbClr val="0070C0"/>
                </a:solidFill>
              </a:rPr>
              <a:t>Clone</a:t>
            </a:r>
            <a:r>
              <a:rPr lang="ja-JP" altLang="en-US" sz="3200" b="1" dirty="0" smtClean="0">
                <a:solidFill>
                  <a:srgbClr val="0070C0"/>
                </a:solidFill>
              </a:rPr>
              <a:t>する</a:t>
            </a:r>
            <a:endParaRPr kumimoji="1" lang="ja-JP" altLang="en-US" sz="3200" b="1" dirty="0">
              <a:solidFill>
                <a:srgbClr val="0070C0"/>
              </a:solidFill>
            </a:endParaRPr>
          </a:p>
        </p:txBody>
      </p:sp>
      <p:sp>
        <p:nvSpPr>
          <p:cNvPr id="5" name="正方形/長方形 4"/>
          <p:cNvSpPr/>
          <p:nvPr/>
        </p:nvSpPr>
        <p:spPr>
          <a:xfrm>
            <a:off x="6045604" y="3815991"/>
            <a:ext cx="715414" cy="1002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17419" y="5134217"/>
            <a:ext cx="8909170" cy="584775"/>
          </a:xfrm>
          <a:prstGeom prst="rect">
            <a:avLst/>
          </a:prstGeom>
          <a:noFill/>
        </p:spPr>
        <p:txBody>
          <a:bodyPr wrap="none" rtlCol="0">
            <a:spAutoFit/>
          </a:bodyPr>
          <a:lstStyle/>
          <a:p>
            <a:pPr algn="ctr"/>
            <a:r>
              <a:rPr kumimoji="1" lang="ja-JP" altLang="en-US" sz="1600" dirty="0" smtClean="0">
                <a:solidFill>
                  <a:srgbClr val="FF6600"/>
                </a:solidFill>
              </a:rPr>
              <a:t>「</a:t>
            </a:r>
            <a:r>
              <a:rPr kumimoji="1" lang="en-US" altLang="ja-JP" sz="1600" dirty="0" smtClean="0">
                <a:solidFill>
                  <a:srgbClr val="FF6600"/>
                </a:solidFill>
              </a:rPr>
              <a:t>Clone</a:t>
            </a:r>
            <a:r>
              <a:rPr kumimoji="1" lang="ja-JP" altLang="en-US" sz="1600" dirty="0" smtClean="0">
                <a:solidFill>
                  <a:srgbClr val="FF6600"/>
                </a:solidFill>
              </a:rPr>
              <a:t> </a:t>
            </a:r>
            <a:r>
              <a:rPr kumimoji="1" lang="en-US" altLang="ja-JP" sz="1600" dirty="0" smtClean="0">
                <a:solidFill>
                  <a:srgbClr val="FF6600"/>
                </a:solidFill>
              </a:rPr>
              <a:t>In</a:t>
            </a:r>
            <a:r>
              <a:rPr kumimoji="1" lang="ja-JP" altLang="en-US" sz="1600" dirty="0" smtClean="0">
                <a:solidFill>
                  <a:srgbClr val="FF6600"/>
                </a:solidFill>
              </a:rPr>
              <a:t> </a:t>
            </a:r>
            <a:r>
              <a:rPr kumimoji="1" lang="en-US" altLang="ja-JP" sz="1600" dirty="0" smtClean="0">
                <a:solidFill>
                  <a:srgbClr val="FF6600"/>
                </a:solidFill>
              </a:rPr>
              <a:t>Desktop</a:t>
            </a:r>
            <a:r>
              <a:rPr kumimoji="1" lang="ja-JP" altLang="en-US" sz="1600" dirty="0" smtClean="0">
                <a:solidFill>
                  <a:srgbClr val="FF6600"/>
                </a:solidFill>
              </a:rPr>
              <a:t>」</a:t>
            </a:r>
            <a:r>
              <a:rPr kumimoji="1" lang="en-US" altLang="ja-JP" sz="1600" dirty="0" smtClean="0">
                <a:solidFill>
                  <a:srgbClr val="FF6600"/>
                </a:solidFill>
              </a:rPr>
              <a:t> </a:t>
            </a:r>
            <a:r>
              <a:rPr kumimoji="1" lang="ja-JP" altLang="en-US" sz="1600" dirty="0" smtClean="0"/>
              <a:t>をクリックし、ローカルに複製する。</a:t>
            </a:r>
            <a:endParaRPr kumimoji="1" lang="en-US" altLang="ja-JP" sz="1600" dirty="0" smtClean="0"/>
          </a:p>
          <a:p>
            <a:pPr algn="ctr"/>
            <a:r>
              <a:rPr kumimoji="1" lang="en-US" altLang="ja-JP" sz="1600" dirty="0" smtClean="0"/>
              <a:t>※</a:t>
            </a:r>
            <a:r>
              <a:rPr kumimoji="1" lang="ja-JP" altLang="en-US" sz="1600" dirty="0" smtClean="0"/>
              <a:t>　</a:t>
            </a:r>
            <a:r>
              <a:rPr kumimoji="1" lang="en-US" altLang="ja-JP" sz="1600" dirty="0" smtClean="0"/>
              <a:t>repository</a:t>
            </a:r>
            <a:r>
              <a:rPr kumimoji="1" lang="ja-JP" altLang="en-US" sz="1600" dirty="0" smtClean="0"/>
              <a:t>の編集は、ローカルだけでなく</a:t>
            </a:r>
            <a:r>
              <a:rPr kumimoji="1" lang="en-US" altLang="ja-JP" sz="1600" dirty="0" smtClean="0"/>
              <a:t>web</a:t>
            </a:r>
            <a:r>
              <a:rPr kumimoji="1" lang="ja-JP" altLang="en-US" sz="1600" dirty="0" smtClean="0"/>
              <a:t>上でも編集が可能だが、今回はローカルで編集する。</a:t>
            </a:r>
            <a:endParaRPr kumimoji="1" lang="ja-JP" altLang="en-US" sz="1600" dirty="0"/>
          </a:p>
        </p:txBody>
      </p:sp>
    </p:spTree>
    <p:extLst>
      <p:ext uri="{BB962C8B-B14F-4D97-AF65-F5344CB8AC3E}">
        <p14:creationId xmlns:p14="http://schemas.microsoft.com/office/powerpoint/2010/main" val="410727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13550" y="108294"/>
            <a:ext cx="5642305" cy="4337521"/>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916219" y="2234336"/>
            <a:ext cx="4423680" cy="1838903"/>
          </a:xfrm>
          <a:prstGeom prst="rect">
            <a:avLst/>
          </a:prstGeom>
        </p:spPr>
      </p:pic>
      <p:sp>
        <p:nvSpPr>
          <p:cNvPr id="5" name="テキスト ボックス 4"/>
          <p:cNvSpPr txBox="1"/>
          <p:nvPr/>
        </p:nvSpPr>
        <p:spPr>
          <a:xfrm>
            <a:off x="387320" y="5037861"/>
            <a:ext cx="8369360" cy="584775"/>
          </a:xfrm>
          <a:prstGeom prst="rect">
            <a:avLst/>
          </a:prstGeom>
          <a:noFill/>
        </p:spPr>
        <p:txBody>
          <a:bodyPr wrap="square" rtlCol="0">
            <a:spAutoFit/>
          </a:bodyPr>
          <a:lstStyle/>
          <a:p>
            <a:r>
              <a:rPr kumimoji="1" lang="ja-JP" altLang="en-US" sz="1600" b="1" dirty="0" smtClean="0"/>
              <a:t>クライアントソフトが自動的に立ち上がるので、複製するディレクトリを選択する。</a:t>
            </a:r>
            <a:endParaRPr kumimoji="1" lang="en-US" altLang="ja-JP" sz="1600" b="1" dirty="0" smtClean="0"/>
          </a:p>
          <a:p>
            <a:r>
              <a:rPr lang="en-US" altLang="ja-JP" sz="1600" b="1" dirty="0" smtClean="0"/>
              <a:t>※</a:t>
            </a:r>
            <a:r>
              <a:rPr lang="ja-JP" altLang="en-US" sz="1600" b="1" dirty="0" smtClean="0"/>
              <a:t>　自動で</a:t>
            </a:r>
            <a:r>
              <a:rPr kumimoji="1" lang="ja-JP" altLang="en-US" sz="1600" b="1" dirty="0" smtClean="0"/>
              <a:t>立ち上がらない場合は、手動でクライアントソフトを立ち上げる。</a:t>
            </a:r>
            <a:endParaRPr kumimoji="1" lang="ja-JP" altLang="en-US" sz="1600" b="1" dirty="0"/>
          </a:p>
        </p:txBody>
      </p:sp>
    </p:spTree>
    <p:extLst>
      <p:ext uri="{BB962C8B-B14F-4D97-AF65-F5344CB8AC3E}">
        <p14:creationId xmlns:p14="http://schemas.microsoft.com/office/powerpoint/2010/main" val="2040344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342" y="237920"/>
            <a:ext cx="6342743" cy="4875984"/>
          </a:xfrm>
          <a:prstGeom prst="rect">
            <a:avLst/>
          </a:prstGeom>
        </p:spPr>
      </p:pic>
      <p:pic>
        <p:nvPicPr>
          <p:cNvPr id="4" name="図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72000" y="2410690"/>
            <a:ext cx="3950170" cy="2068946"/>
          </a:xfrm>
          <a:prstGeom prst="rect">
            <a:avLst/>
          </a:prstGeom>
        </p:spPr>
      </p:pic>
      <p:sp>
        <p:nvSpPr>
          <p:cNvPr id="5" name="テキスト ボックス 4"/>
          <p:cNvSpPr txBox="1"/>
          <p:nvPr/>
        </p:nvSpPr>
        <p:spPr>
          <a:xfrm>
            <a:off x="404256" y="5113904"/>
            <a:ext cx="8335487" cy="584775"/>
          </a:xfrm>
          <a:prstGeom prst="rect">
            <a:avLst/>
          </a:prstGeom>
          <a:noFill/>
        </p:spPr>
        <p:txBody>
          <a:bodyPr wrap="none" rtlCol="0">
            <a:spAutoFit/>
          </a:bodyPr>
          <a:lstStyle/>
          <a:p>
            <a:r>
              <a:rPr kumimoji="1" lang="ja-JP" altLang="en-US" sz="1600" b="1" dirty="0" smtClean="0"/>
              <a:t>クライアントソフトに追加されたことを確認し、</a:t>
            </a:r>
            <a:r>
              <a:rPr kumimoji="1" lang="en-US" altLang="ja-JP" sz="1600" b="1" dirty="0" smtClean="0"/>
              <a:t>master</a:t>
            </a:r>
            <a:r>
              <a:rPr kumimoji="1" lang="ja-JP" altLang="en-US" sz="1600" b="1" dirty="0" smtClean="0"/>
              <a:t>から</a:t>
            </a:r>
            <a:r>
              <a:rPr kumimoji="1" lang="en-US" altLang="ja-JP" sz="1600" b="1" dirty="0" err="1" smtClean="0"/>
              <a:t>gh</a:t>
            </a:r>
            <a:r>
              <a:rPr kumimoji="1" lang="en-US" altLang="ja-JP" sz="1600" b="1" dirty="0" smtClean="0"/>
              <a:t>-pages</a:t>
            </a:r>
            <a:r>
              <a:rPr lang="ja-JP" altLang="en-US" sz="1600" b="1" dirty="0" smtClean="0"/>
              <a:t>に</a:t>
            </a:r>
            <a:r>
              <a:rPr kumimoji="1" lang="ja-JP" altLang="en-US" sz="1600" b="1" dirty="0" smtClean="0"/>
              <a:t>切り替える。</a:t>
            </a:r>
            <a:endParaRPr kumimoji="1" lang="en-US" altLang="ja-JP" sz="1600" b="1" dirty="0" smtClean="0"/>
          </a:p>
          <a:p>
            <a:r>
              <a:rPr kumimoji="1" lang="ja-JP" altLang="en-US" sz="1600" b="1" dirty="0" smtClean="0"/>
              <a:t>切り替えに伴って、ローカルに複製した</a:t>
            </a:r>
            <a:r>
              <a:rPr kumimoji="1" lang="en-US" altLang="ja-JP" sz="1600" b="1" dirty="0" smtClean="0"/>
              <a:t>repository</a:t>
            </a:r>
            <a:r>
              <a:rPr kumimoji="1" lang="ja-JP" altLang="en-US" sz="1600" b="1" dirty="0" smtClean="0"/>
              <a:t>（フォルダ）の内容が変更することを確認する。</a:t>
            </a:r>
            <a:endParaRPr kumimoji="1" lang="ja-JP" altLang="en-US" sz="1600" b="1" dirty="0"/>
          </a:p>
        </p:txBody>
      </p:sp>
      <p:sp>
        <p:nvSpPr>
          <p:cNvPr id="6" name="正方形/長方形 5"/>
          <p:cNvSpPr/>
          <p:nvPr/>
        </p:nvSpPr>
        <p:spPr>
          <a:xfrm>
            <a:off x="1270403" y="343118"/>
            <a:ext cx="789305" cy="164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464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792556" y="187223"/>
            <a:ext cx="5558888" cy="4545523"/>
            <a:chOff x="1257548" y="177987"/>
            <a:chExt cx="6628904" cy="5095972"/>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57548" y="177987"/>
              <a:ext cx="6628904" cy="5095970"/>
            </a:xfrm>
            <a:prstGeom prst="rect">
              <a:avLst/>
            </a:prstGeom>
          </p:spPr>
        </p:pic>
        <p:sp>
          <p:nvSpPr>
            <p:cNvPr id="4" name="正方形/長方形 3"/>
            <p:cNvSpPr/>
            <p:nvPr/>
          </p:nvSpPr>
          <p:spPr>
            <a:xfrm>
              <a:off x="1257548" y="694100"/>
              <a:ext cx="1045517" cy="65440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2346036" y="1021304"/>
              <a:ext cx="2225964" cy="331978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346036" y="4368801"/>
              <a:ext cx="2225964" cy="90515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605041" y="1021304"/>
              <a:ext cx="3281409" cy="4252653"/>
            </a:xfrm>
            <a:prstGeom prst="rect">
              <a:avLst/>
            </a:prstGeom>
            <a:no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490691" y="572655"/>
              <a:ext cx="341745" cy="121446"/>
            </a:xfrm>
            <a:prstGeom prst="rect">
              <a:avLst/>
            </a:prstGeom>
            <a:noFill/>
            <a:ln w="381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2305108" y="922892"/>
            <a:ext cx="364202" cy="308418"/>
          </a:xfrm>
          <a:prstGeom prst="rect">
            <a:avLst/>
          </a:prstGeom>
          <a:noFill/>
        </p:spPr>
        <p:txBody>
          <a:bodyPr wrap="non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0" name="テキスト ボックス 9"/>
          <p:cNvSpPr txBox="1"/>
          <p:nvPr/>
        </p:nvSpPr>
        <p:spPr>
          <a:xfrm>
            <a:off x="3455769" y="1942658"/>
            <a:ext cx="365806" cy="308418"/>
          </a:xfrm>
          <a:prstGeom prst="rect">
            <a:avLst/>
          </a:prstGeom>
          <a:noFill/>
        </p:spPr>
        <p:txBody>
          <a:bodyPr wrap="none" rtlCol="0">
            <a:spAutoFit/>
          </a:bodyPr>
          <a:lstStyle/>
          <a:p>
            <a:r>
              <a:rPr kumimoji="1" lang="ja-JP" altLang="en-US" b="1" dirty="0" smtClean="0">
                <a:solidFill>
                  <a:srgbClr val="FF0000"/>
                </a:solidFill>
              </a:rPr>
              <a:t>②</a:t>
            </a:r>
            <a:endParaRPr kumimoji="1" lang="ja-JP" altLang="en-US" b="1" dirty="0">
              <a:solidFill>
                <a:srgbClr val="FF0000"/>
              </a:solidFill>
            </a:endParaRPr>
          </a:p>
        </p:txBody>
      </p:sp>
      <p:sp>
        <p:nvSpPr>
          <p:cNvPr id="11" name="テキスト ボックス 10"/>
          <p:cNvSpPr txBox="1"/>
          <p:nvPr/>
        </p:nvSpPr>
        <p:spPr>
          <a:xfrm>
            <a:off x="5820380" y="2706789"/>
            <a:ext cx="365806" cy="308418"/>
          </a:xfrm>
          <a:prstGeom prst="rect">
            <a:avLst/>
          </a:prstGeom>
          <a:noFill/>
        </p:spPr>
        <p:txBody>
          <a:bodyPr wrap="none" rtlCol="0">
            <a:spAutoFit/>
          </a:bodyPr>
          <a:lstStyle/>
          <a:p>
            <a:r>
              <a:rPr kumimoji="1" lang="ja-JP" altLang="en-US" b="1" dirty="0" smtClean="0">
                <a:solidFill>
                  <a:srgbClr val="FF0000"/>
                </a:solidFill>
              </a:rPr>
              <a:t>③</a:t>
            </a:r>
            <a:endParaRPr kumimoji="1" lang="ja-JP" altLang="en-US" b="1" dirty="0">
              <a:solidFill>
                <a:srgbClr val="FF0000"/>
              </a:solidFill>
            </a:endParaRPr>
          </a:p>
        </p:txBody>
      </p:sp>
      <p:sp>
        <p:nvSpPr>
          <p:cNvPr id="12" name="テキスト ボックス 11"/>
          <p:cNvSpPr txBox="1"/>
          <p:nvPr/>
        </p:nvSpPr>
        <p:spPr>
          <a:xfrm>
            <a:off x="3638672" y="4129189"/>
            <a:ext cx="365806" cy="308418"/>
          </a:xfrm>
          <a:prstGeom prst="rect">
            <a:avLst/>
          </a:prstGeom>
          <a:noFill/>
        </p:spPr>
        <p:txBody>
          <a:bodyPr wrap="none" rtlCol="0">
            <a:spAutoFit/>
          </a:bodyPr>
          <a:lstStyle/>
          <a:p>
            <a:r>
              <a:rPr kumimoji="1" lang="ja-JP" altLang="en-US" b="1" dirty="0" smtClean="0">
                <a:solidFill>
                  <a:srgbClr val="FF0000"/>
                </a:solidFill>
              </a:rPr>
              <a:t>④</a:t>
            </a:r>
            <a:endParaRPr kumimoji="1" lang="ja-JP" altLang="en-US" b="1" dirty="0">
              <a:solidFill>
                <a:srgbClr val="FF0000"/>
              </a:solidFill>
            </a:endParaRPr>
          </a:p>
        </p:txBody>
      </p:sp>
      <p:sp>
        <p:nvSpPr>
          <p:cNvPr id="13" name="テキスト ボックス 12"/>
          <p:cNvSpPr txBox="1"/>
          <p:nvPr/>
        </p:nvSpPr>
        <p:spPr>
          <a:xfrm>
            <a:off x="7306147" y="409127"/>
            <a:ext cx="365806" cy="308418"/>
          </a:xfrm>
          <a:prstGeom prst="rect">
            <a:avLst/>
          </a:prstGeom>
          <a:noFill/>
        </p:spPr>
        <p:txBody>
          <a:bodyPr wrap="none" rtlCol="0">
            <a:spAutoFit/>
          </a:bodyPr>
          <a:lstStyle/>
          <a:p>
            <a:r>
              <a:rPr kumimoji="1" lang="ja-JP" altLang="en-US" b="1" dirty="0" smtClean="0">
                <a:solidFill>
                  <a:srgbClr val="FF0000"/>
                </a:solidFill>
              </a:rPr>
              <a:t>⑤</a:t>
            </a:r>
            <a:endParaRPr kumimoji="1" lang="ja-JP" altLang="en-US" b="1" dirty="0">
              <a:solidFill>
                <a:srgbClr val="FF0000"/>
              </a:solidFill>
            </a:endParaRPr>
          </a:p>
        </p:txBody>
      </p:sp>
      <p:sp>
        <p:nvSpPr>
          <p:cNvPr id="14" name="テキスト ボックス 13"/>
          <p:cNvSpPr txBox="1"/>
          <p:nvPr/>
        </p:nvSpPr>
        <p:spPr>
          <a:xfrm>
            <a:off x="115454" y="4836987"/>
            <a:ext cx="8913091" cy="830997"/>
          </a:xfrm>
          <a:prstGeom prst="rect">
            <a:avLst/>
          </a:prstGeom>
          <a:noFill/>
        </p:spPr>
        <p:txBody>
          <a:bodyPr wrap="square" rtlCol="0">
            <a:spAutoFit/>
          </a:bodyPr>
          <a:lstStyle/>
          <a:p>
            <a:r>
              <a:rPr kumimoji="1" lang="ja-JP" altLang="en-US" sz="1600" dirty="0" smtClean="0"/>
              <a:t>①ローカルに複製したリポジトリが表示される　　②リポジトリの編集が表示される　　③リポジトリの内の編集の詳細が表示される</a:t>
            </a:r>
            <a:r>
              <a:rPr lang="ja-JP" altLang="en-US" sz="1600" dirty="0"/>
              <a:t>　</a:t>
            </a:r>
            <a:r>
              <a:rPr lang="ja-JP" altLang="en-US" sz="1600" dirty="0" smtClean="0"/>
              <a:t>　④</a:t>
            </a:r>
            <a:r>
              <a:rPr lang="en-US" altLang="ja-JP" sz="1600" dirty="0" smtClean="0"/>
              <a:t>Web</a:t>
            </a:r>
            <a:r>
              <a:rPr lang="ja-JP" altLang="en-US" sz="1600" dirty="0" smtClean="0"/>
              <a:t>のリポジトリに繁栄させるため、ローカルの変更内容をタイトルと詳細として記入する（コミット）　　⑤</a:t>
            </a:r>
            <a:r>
              <a:rPr lang="en-US" altLang="ja-JP" sz="1600" dirty="0" smtClean="0"/>
              <a:t> Web</a:t>
            </a:r>
            <a:r>
              <a:rPr lang="ja-JP" altLang="en-US" sz="1600" dirty="0" smtClean="0"/>
              <a:t>のリポジトリに変更内容を反映させる（</a:t>
            </a:r>
            <a:r>
              <a:rPr lang="en-US" altLang="ja-JP" sz="1600" dirty="0" smtClean="0"/>
              <a:t>push</a:t>
            </a:r>
            <a:r>
              <a:rPr lang="ja-JP" altLang="en-US" sz="1600" dirty="0" smtClean="0"/>
              <a:t>）</a:t>
            </a:r>
            <a:endParaRPr kumimoji="1" lang="ja-JP" altLang="en-US" sz="1600" dirty="0"/>
          </a:p>
        </p:txBody>
      </p:sp>
    </p:spTree>
    <p:extLst>
      <p:ext uri="{BB962C8B-B14F-4D97-AF65-F5344CB8AC3E}">
        <p14:creationId xmlns:p14="http://schemas.microsoft.com/office/powerpoint/2010/main" val="3201835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233578" y="1012471"/>
            <a:ext cx="4099600" cy="3813289"/>
          </a:xfrm>
          <a:prstGeom prst="rect">
            <a:avLst/>
          </a:prstGeom>
        </p:spPr>
      </p:pic>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リポジトリの編集</a:t>
            </a:r>
            <a:endParaRPr kumimoji="1" lang="ja-JP" altLang="en-US" sz="3200" b="1" dirty="0">
              <a:solidFill>
                <a:srgbClr val="0070C0"/>
              </a:solidFill>
            </a:endParaRPr>
          </a:p>
        </p:txBody>
      </p:sp>
      <p:pic>
        <p:nvPicPr>
          <p:cNvPr id="4" name="図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72066" y="3101507"/>
            <a:ext cx="2967134" cy="1758194"/>
          </a:xfrm>
          <a:prstGeom prst="rect">
            <a:avLst/>
          </a:prstGeom>
          <a:ln>
            <a:solidFill>
              <a:schemeClr val="tx1"/>
            </a:solidFill>
          </a:ln>
        </p:spPr>
      </p:pic>
      <p:cxnSp>
        <p:nvCxnSpPr>
          <p:cNvPr id="7" name="直線矢印コネクタ 6"/>
          <p:cNvCxnSpPr/>
          <p:nvPr/>
        </p:nvCxnSpPr>
        <p:spPr>
          <a:xfrm flipH="1" flipV="1">
            <a:off x="3410858" y="2104572"/>
            <a:ext cx="2641599" cy="14659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78992" y="2793089"/>
            <a:ext cx="1460208" cy="308418"/>
          </a:xfrm>
          <a:prstGeom prst="rect">
            <a:avLst/>
          </a:prstGeom>
          <a:noFill/>
        </p:spPr>
        <p:txBody>
          <a:bodyPr wrap="none" rtlCol="0">
            <a:spAutoFit/>
          </a:bodyPr>
          <a:lstStyle/>
          <a:p>
            <a:r>
              <a:rPr kumimoji="1" lang="en-US" altLang="ja-JP" dirty="0" smtClean="0"/>
              <a:t>echizen_logo.png</a:t>
            </a:r>
            <a:endParaRPr kumimoji="1" lang="ja-JP" altLang="en-US" dirty="0"/>
          </a:p>
        </p:txBody>
      </p:sp>
      <p:sp>
        <p:nvSpPr>
          <p:cNvPr id="8" name="テキスト ボックス 7"/>
          <p:cNvSpPr txBox="1"/>
          <p:nvPr/>
        </p:nvSpPr>
        <p:spPr>
          <a:xfrm>
            <a:off x="2007836" y="5175186"/>
            <a:ext cx="5128327" cy="338554"/>
          </a:xfrm>
          <a:prstGeom prst="rect">
            <a:avLst/>
          </a:prstGeom>
          <a:noFill/>
        </p:spPr>
        <p:txBody>
          <a:bodyPr wrap="none" rtlCol="0">
            <a:spAutoFit/>
          </a:bodyPr>
          <a:lstStyle/>
          <a:p>
            <a:r>
              <a:rPr lang="ja-JP" altLang="en-US" sz="1600" b="1" dirty="0" smtClean="0"/>
              <a:t>リポジトリを複製したディレクトリを開き、中身を確認する。</a:t>
            </a:r>
            <a:endParaRPr lang="en-US" altLang="ja-JP" sz="1600" b="1" dirty="0" smtClean="0"/>
          </a:p>
        </p:txBody>
      </p:sp>
      <p:sp>
        <p:nvSpPr>
          <p:cNvPr id="6" name="正方形/長方形 5"/>
          <p:cNvSpPr/>
          <p:nvPr/>
        </p:nvSpPr>
        <p:spPr>
          <a:xfrm>
            <a:off x="3502089" y="272097"/>
            <a:ext cx="5549547" cy="338554"/>
          </a:xfrm>
          <a:prstGeom prst="rect">
            <a:avLst/>
          </a:prstGeom>
        </p:spPr>
        <p:txBody>
          <a:bodyPr wrap="square">
            <a:spAutoFit/>
          </a:bodyPr>
          <a:lstStyle/>
          <a:p>
            <a:r>
              <a:rPr lang="ja-JP" altLang="en-US" sz="1600" b="1" dirty="0"/>
              <a:t>練習として、画像ファイルをリポジトリに追加し、</a:t>
            </a:r>
            <a:r>
              <a:rPr lang="en-US" altLang="ja-JP" sz="1600" b="1" dirty="0"/>
              <a:t>web</a:t>
            </a:r>
            <a:r>
              <a:rPr lang="ja-JP" altLang="en-US" sz="1600" b="1" dirty="0"/>
              <a:t>で表示する。</a:t>
            </a:r>
            <a:endParaRPr lang="en-US" altLang="ja-JP" sz="1600" b="1" dirty="0"/>
          </a:p>
        </p:txBody>
      </p:sp>
    </p:spTree>
    <p:extLst>
      <p:ext uri="{BB962C8B-B14F-4D97-AF65-F5344CB8AC3E}">
        <p14:creationId xmlns:p14="http://schemas.microsoft.com/office/powerpoint/2010/main" val="72861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b="1" dirty="0" smtClean="0">
                <a:solidFill>
                  <a:srgbClr val="0070C0"/>
                </a:solidFill>
              </a:rPr>
              <a:t>Git Hub </a:t>
            </a:r>
            <a:r>
              <a:rPr lang="ja-JP" altLang="en-US" sz="3200" b="1" dirty="0" smtClean="0">
                <a:solidFill>
                  <a:srgbClr val="0070C0"/>
                </a:solidFill>
              </a:rPr>
              <a:t>とは？</a:t>
            </a:r>
            <a:endParaRPr kumimoji="1" lang="ja-JP" altLang="en-US" sz="3200" b="1" dirty="0">
              <a:solidFill>
                <a:srgbClr val="0070C0"/>
              </a:solidFill>
            </a:endParaRPr>
          </a:p>
        </p:txBody>
      </p:sp>
      <p:sp>
        <p:nvSpPr>
          <p:cNvPr id="4" name="テキスト ボックス 3"/>
          <p:cNvSpPr txBox="1"/>
          <p:nvPr/>
        </p:nvSpPr>
        <p:spPr>
          <a:xfrm>
            <a:off x="161978" y="1224954"/>
            <a:ext cx="8820043" cy="523220"/>
          </a:xfrm>
          <a:prstGeom prst="rect">
            <a:avLst/>
          </a:prstGeom>
          <a:noFill/>
        </p:spPr>
        <p:txBody>
          <a:bodyPr wrap="none" rtlCol="0">
            <a:spAutoFit/>
          </a:bodyPr>
          <a:lstStyle/>
          <a:p>
            <a:r>
              <a:rPr kumimoji="1" lang="ja-JP" altLang="en-US" sz="2800" b="1" dirty="0" smtClean="0"/>
              <a:t>・</a:t>
            </a:r>
            <a:r>
              <a:rPr kumimoji="1" lang="en-US" altLang="ja-JP" sz="2800" b="1" dirty="0" err="1" smtClean="0"/>
              <a:t>Git</a:t>
            </a:r>
            <a:r>
              <a:rPr kumimoji="1" lang="en-US" altLang="ja-JP" sz="2800" b="1" dirty="0" smtClean="0"/>
              <a:t>(</a:t>
            </a:r>
            <a:r>
              <a:rPr kumimoji="1" lang="ja-JP" altLang="en-US" sz="2800" b="1" dirty="0" smtClean="0"/>
              <a:t>バージョン管理システム</a:t>
            </a:r>
            <a:r>
              <a:rPr kumimoji="1" lang="en-US" altLang="ja-JP" sz="2800" b="1" dirty="0" smtClean="0"/>
              <a:t>)</a:t>
            </a:r>
            <a:r>
              <a:rPr kumimoji="1" lang="ja-JP" altLang="en-US" sz="2800" b="1" dirty="0" smtClean="0"/>
              <a:t>をホスティングするサービス</a:t>
            </a:r>
          </a:p>
        </p:txBody>
      </p:sp>
      <p:sp>
        <p:nvSpPr>
          <p:cNvPr id="5" name="テキスト ボックス 4"/>
          <p:cNvSpPr txBox="1"/>
          <p:nvPr/>
        </p:nvSpPr>
        <p:spPr>
          <a:xfrm>
            <a:off x="161978" y="2996052"/>
            <a:ext cx="8723863" cy="523220"/>
          </a:xfrm>
          <a:prstGeom prst="rect">
            <a:avLst/>
          </a:prstGeom>
          <a:noFill/>
        </p:spPr>
        <p:txBody>
          <a:bodyPr wrap="none" rtlCol="0">
            <a:spAutoFit/>
          </a:bodyPr>
          <a:lstStyle/>
          <a:p>
            <a:r>
              <a:rPr kumimoji="1" lang="ja-JP" altLang="en-US" sz="2800" b="1" dirty="0" smtClean="0"/>
              <a:t>・コラボレーションツールによる、</a:t>
            </a:r>
            <a:r>
              <a:rPr lang="ja-JP" altLang="en-US" sz="2800" b="1" dirty="0" smtClean="0"/>
              <a:t>円滑なコミュニケーション</a:t>
            </a:r>
            <a:endParaRPr kumimoji="1" lang="ja-JP" altLang="en-US" sz="2800" b="1" dirty="0" smtClean="0"/>
          </a:p>
        </p:txBody>
      </p:sp>
      <p:sp>
        <p:nvSpPr>
          <p:cNvPr id="6" name="テキスト ボックス 5"/>
          <p:cNvSpPr txBox="1"/>
          <p:nvPr/>
        </p:nvSpPr>
        <p:spPr>
          <a:xfrm>
            <a:off x="161978" y="2110503"/>
            <a:ext cx="6470041" cy="523220"/>
          </a:xfrm>
          <a:prstGeom prst="rect">
            <a:avLst/>
          </a:prstGeom>
          <a:noFill/>
        </p:spPr>
        <p:txBody>
          <a:bodyPr wrap="none" rtlCol="0">
            <a:spAutoFit/>
          </a:bodyPr>
          <a:lstStyle/>
          <a:p>
            <a:r>
              <a:rPr kumimoji="1" lang="ja-JP" altLang="en-US" sz="2800" b="1" dirty="0" smtClean="0"/>
              <a:t>・複数人による開発（リモート作業）が可能</a:t>
            </a:r>
          </a:p>
        </p:txBody>
      </p:sp>
      <p:sp>
        <p:nvSpPr>
          <p:cNvPr id="7" name="テキスト ボックス 6"/>
          <p:cNvSpPr txBox="1"/>
          <p:nvPr/>
        </p:nvSpPr>
        <p:spPr>
          <a:xfrm>
            <a:off x="161977" y="3881601"/>
            <a:ext cx="6417526" cy="523220"/>
          </a:xfrm>
          <a:prstGeom prst="rect">
            <a:avLst/>
          </a:prstGeom>
          <a:noFill/>
        </p:spPr>
        <p:txBody>
          <a:bodyPr wrap="none" rtlCol="0">
            <a:spAutoFit/>
          </a:bodyPr>
          <a:lstStyle/>
          <a:p>
            <a:r>
              <a:rPr kumimoji="1" lang="ja-JP" altLang="en-US" sz="2800" b="1" dirty="0" smtClean="0"/>
              <a:t>・</a:t>
            </a:r>
            <a:r>
              <a:rPr kumimoji="1" lang="en-US" altLang="ja-JP" sz="2800" b="1" dirty="0" smtClean="0"/>
              <a:t>web</a:t>
            </a:r>
            <a:r>
              <a:rPr kumimoji="1" lang="ja-JP" altLang="en-US" sz="2800" b="1" dirty="0" smtClean="0"/>
              <a:t>開発や出版などにも活用されている</a:t>
            </a:r>
          </a:p>
        </p:txBody>
      </p:sp>
      <p:sp>
        <p:nvSpPr>
          <p:cNvPr id="8" name="テキスト ボックス 7"/>
          <p:cNvSpPr txBox="1"/>
          <p:nvPr/>
        </p:nvSpPr>
        <p:spPr>
          <a:xfrm>
            <a:off x="1093569" y="5468779"/>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0310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24000" y="143328"/>
            <a:ext cx="6096000" cy="4876800"/>
          </a:xfrm>
          <a:prstGeom prst="rect">
            <a:avLst/>
          </a:prstGeom>
        </p:spPr>
      </p:pic>
      <p:sp>
        <p:nvSpPr>
          <p:cNvPr id="4" name="テキスト ボックス 3"/>
          <p:cNvSpPr txBox="1"/>
          <p:nvPr/>
        </p:nvSpPr>
        <p:spPr>
          <a:xfrm>
            <a:off x="866158" y="5020128"/>
            <a:ext cx="7625164" cy="584775"/>
          </a:xfrm>
          <a:prstGeom prst="rect">
            <a:avLst/>
          </a:prstGeom>
          <a:noFill/>
        </p:spPr>
        <p:txBody>
          <a:bodyPr wrap="none" rtlCol="0">
            <a:spAutoFit/>
          </a:bodyPr>
          <a:lstStyle/>
          <a:p>
            <a:r>
              <a:rPr lang="ja-JP" altLang="en-US" sz="1600" b="1" dirty="0"/>
              <a:t>画像</a:t>
            </a:r>
            <a:r>
              <a:rPr kumimoji="1" lang="ja-JP" altLang="en-US" sz="1600" b="1" dirty="0" smtClean="0"/>
              <a:t>を追加し</a:t>
            </a:r>
            <a:r>
              <a:rPr lang="ja-JP" altLang="en-US" sz="1600" b="1" dirty="0" smtClean="0"/>
              <a:t>たことが、クライアントソフトに表示される。</a:t>
            </a:r>
            <a:endParaRPr lang="en-US" altLang="ja-JP" sz="1600" b="1" dirty="0" smtClean="0"/>
          </a:p>
          <a:p>
            <a:r>
              <a:rPr kumimoji="1" lang="ja-JP" altLang="en-US" sz="1600" b="1" dirty="0" smtClean="0"/>
              <a:t>コミットメッセージを入力し、</a:t>
            </a:r>
            <a:r>
              <a:rPr lang="ja-JP" altLang="en-US" sz="1600" b="1" dirty="0">
                <a:solidFill>
                  <a:srgbClr val="FF6600"/>
                </a:solidFill>
              </a:rPr>
              <a:t> 「</a:t>
            </a:r>
            <a:r>
              <a:rPr lang="ja-JP" altLang="ja-JP" sz="1600" b="1" dirty="0">
                <a:solidFill>
                  <a:srgbClr val="FF6600"/>
                </a:solidFill>
              </a:rPr>
              <a:t>Comm</a:t>
            </a:r>
            <a:r>
              <a:rPr lang="en-US" altLang="ja-JP" sz="1600" b="1" dirty="0">
                <a:solidFill>
                  <a:srgbClr val="FF6600"/>
                </a:solidFill>
              </a:rPr>
              <a:t>it</a:t>
            </a:r>
            <a:r>
              <a:rPr lang="ja-JP" altLang="en-US" sz="1600" b="1" dirty="0">
                <a:solidFill>
                  <a:srgbClr val="FF6600"/>
                </a:solidFill>
              </a:rPr>
              <a:t> </a:t>
            </a:r>
            <a:r>
              <a:rPr lang="en-US" altLang="ja-JP" sz="1600" b="1" dirty="0">
                <a:solidFill>
                  <a:srgbClr val="FF6600"/>
                </a:solidFill>
              </a:rPr>
              <a:t>to</a:t>
            </a:r>
            <a:r>
              <a:rPr lang="ja-JP" altLang="en-US" sz="1600" b="1" dirty="0">
                <a:solidFill>
                  <a:srgbClr val="FF6600"/>
                </a:solidFill>
              </a:rPr>
              <a:t> </a:t>
            </a:r>
            <a:r>
              <a:rPr lang="en-US" altLang="ja-JP" sz="1600" b="1" dirty="0" err="1">
                <a:solidFill>
                  <a:srgbClr val="FF6600"/>
                </a:solidFill>
              </a:rPr>
              <a:t>gh</a:t>
            </a:r>
            <a:r>
              <a:rPr lang="en-US" altLang="ja-JP" sz="1600" b="1" dirty="0">
                <a:solidFill>
                  <a:srgbClr val="FF6600"/>
                </a:solidFill>
              </a:rPr>
              <a:t>-pages</a:t>
            </a:r>
            <a:r>
              <a:rPr lang="ja-JP" altLang="en-US" sz="1600" b="1" dirty="0" smtClean="0">
                <a:solidFill>
                  <a:srgbClr val="FF6600"/>
                </a:solidFill>
              </a:rPr>
              <a:t>」</a:t>
            </a:r>
            <a:r>
              <a:rPr lang="ja-JP" altLang="en-US" sz="1600" b="1" dirty="0" smtClean="0"/>
              <a:t>をクリックし、</a:t>
            </a:r>
            <a:r>
              <a:rPr lang="ja-JP" altLang="en-US" sz="1600" b="1" dirty="0"/>
              <a:t> </a:t>
            </a:r>
            <a:r>
              <a:rPr lang="ja-JP" altLang="en-US" sz="1600" b="1" dirty="0">
                <a:solidFill>
                  <a:srgbClr val="FF6600"/>
                </a:solidFill>
              </a:rPr>
              <a:t>「</a:t>
            </a:r>
            <a:r>
              <a:rPr lang="en-US" altLang="ja-JP" sz="1600" b="1" dirty="0">
                <a:solidFill>
                  <a:srgbClr val="FF6600"/>
                </a:solidFill>
              </a:rPr>
              <a:t>Sync</a:t>
            </a:r>
            <a:r>
              <a:rPr lang="ja-JP" altLang="en-US" sz="1600" b="1" dirty="0">
                <a:solidFill>
                  <a:srgbClr val="FF6600"/>
                </a:solidFill>
              </a:rPr>
              <a:t>」 </a:t>
            </a:r>
            <a:r>
              <a:rPr lang="ja-JP" altLang="en-US" sz="1600" b="1" dirty="0"/>
              <a:t>を</a:t>
            </a:r>
            <a:r>
              <a:rPr lang="ja-JP" altLang="en-US" sz="1600" b="1" dirty="0" smtClean="0"/>
              <a:t>クリックする。</a:t>
            </a:r>
            <a:endParaRPr kumimoji="1" lang="ja-JP" altLang="en-US" sz="1600" b="1" dirty="0"/>
          </a:p>
        </p:txBody>
      </p:sp>
      <p:sp>
        <p:nvSpPr>
          <p:cNvPr id="6" name="正方形/長方形 5"/>
          <p:cNvSpPr/>
          <p:nvPr/>
        </p:nvSpPr>
        <p:spPr>
          <a:xfrm>
            <a:off x="2434185" y="4240862"/>
            <a:ext cx="2137815" cy="77926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4433455" y="738910"/>
            <a:ext cx="2937163" cy="34082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7232073" y="467980"/>
            <a:ext cx="369455" cy="1771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700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5392" y="263928"/>
            <a:ext cx="5853216" cy="4682574"/>
          </a:xfrm>
          <a:prstGeom prst="rect">
            <a:avLst/>
          </a:prstGeom>
        </p:spPr>
      </p:pic>
      <p:sp>
        <p:nvSpPr>
          <p:cNvPr id="2" name="正方形/長方形 1"/>
          <p:cNvSpPr/>
          <p:nvPr/>
        </p:nvSpPr>
        <p:spPr>
          <a:xfrm>
            <a:off x="2022712" y="5130225"/>
            <a:ext cx="5343835" cy="584775"/>
          </a:xfrm>
          <a:prstGeom prst="rect">
            <a:avLst/>
          </a:prstGeom>
        </p:spPr>
        <p:txBody>
          <a:bodyPr wrap="none">
            <a:spAutoFit/>
          </a:bodyPr>
          <a:lstStyle/>
          <a:p>
            <a:r>
              <a:rPr lang="ja-JP" altLang="en-US" sz="1600" b="1" dirty="0"/>
              <a:t>「</a:t>
            </a:r>
            <a:r>
              <a:rPr lang="en-US" altLang="ja-JP" sz="1600" b="1" dirty="0"/>
              <a:t>Sync</a:t>
            </a:r>
            <a:r>
              <a:rPr lang="ja-JP" altLang="en-US" sz="1600" b="1" dirty="0" smtClean="0"/>
              <a:t>」が完了すると、デフォルトの画面が表示される。</a:t>
            </a:r>
            <a:endParaRPr lang="en-US" altLang="ja-JP" sz="1600" b="1" dirty="0" smtClean="0"/>
          </a:p>
          <a:p>
            <a:r>
              <a:rPr lang="ja-JP" altLang="en-US" sz="1600" b="1" dirty="0" smtClean="0"/>
              <a:t>（</a:t>
            </a:r>
            <a:r>
              <a:rPr lang="en-US" altLang="ja-JP" sz="1600" b="1" dirty="0" smtClean="0"/>
              <a:t>Web</a:t>
            </a:r>
            <a:r>
              <a:rPr lang="ja-JP" altLang="en-US" sz="1600" b="1" dirty="0" smtClean="0"/>
              <a:t>のリポジトリにローカルの編集内容が反映されている）</a:t>
            </a:r>
            <a:endParaRPr lang="ja-JP" altLang="en-US" sz="1600" b="1" dirty="0"/>
          </a:p>
        </p:txBody>
      </p:sp>
    </p:spTree>
    <p:extLst>
      <p:ext uri="{BB962C8B-B14F-4D97-AF65-F5344CB8AC3E}">
        <p14:creationId xmlns:p14="http://schemas.microsoft.com/office/powerpoint/2010/main" val="217809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966" y="1246414"/>
            <a:ext cx="4191443" cy="322217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49593" y="1168400"/>
            <a:ext cx="4394407" cy="3378200"/>
          </a:xfrm>
          <a:prstGeom prst="rect">
            <a:avLst/>
          </a:prstGeom>
        </p:spPr>
      </p:pic>
      <p:sp>
        <p:nvSpPr>
          <p:cNvPr id="5" name="テキスト ボックス 4"/>
          <p:cNvSpPr txBox="1"/>
          <p:nvPr/>
        </p:nvSpPr>
        <p:spPr>
          <a:xfrm>
            <a:off x="1053248" y="4911659"/>
            <a:ext cx="7037504" cy="338554"/>
          </a:xfrm>
          <a:prstGeom prst="rect">
            <a:avLst/>
          </a:prstGeom>
          <a:noFill/>
        </p:spPr>
        <p:txBody>
          <a:bodyPr wrap="none" rtlCol="0">
            <a:spAutoFit/>
          </a:bodyPr>
          <a:lstStyle/>
          <a:p>
            <a:r>
              <a:rPr kumimoji="1" lang="en-US" altLang="ja-JP" sz="1600" b="1" dirty="0" smtClean="0"/>
              <a:t>GitHub</a:t>
            </a:r>
            <a:r>
              <a:rPr lang="ja-JP" altLang="en-US" sz="1600" b="1" dirty="0"/>
              <a:t>作成した</a:t>
            </a:r>
            <a:r>
              <a:rPr lang="ja-JP" altLang="en-US" sz="1600" b="1" dirty="0" smtClean="0"/>
              <a:t>リポジトリに</a:t>
            </a:r>
            <a:r>
              <a:rPr kumimoji="1" lang="ja-JP" altLang="en-US" sz="1600" b="1" dirty="0" smtClean="0"/>
              <a:t>アクセスし、画像が追加されていることを確認する</a:t>
            </a:r>
            <a:endParaRPr kumimoji="1" lang="ja-JP" altLang="en-US" sz="1600" b="1" dirty="0"/>
          </a:p>
        </p:txBody>
      </p:sp>
      <p:sp>
        <p:nvSpPr>
          <p:cNvPr id="7" name="正方形/長方形 6"/>
          <p:cNvSpPr/>
          <p:nvPr/>
        </p:nvSpPr>
        <p:spPr>
          <a:xfrm>
            <a:off x="734694" y="2857500"/>
            <a:ext cx="2581161" cy="1258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3315855" y="2857501"/>
            <a:ext cx="2105890" cy="1258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436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endParaRPr kumimoji="1" lang="ja-JP" altLang="en-US"/>
          </a:p>
        </p:txBody>
      </p:sp>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72" y="1144769"/>
            <a:ext cx="4455886" cy="3425462"/>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4572" y="1144769"/>
            <a:ext cx="4455886" cy="3425462"/>
          </a:xfrm>
          <a:prstGeom prst="rect">
            <a:avLst/>
          </a:prstGeom>
        </p:spPr>
      </p:pic>
      <p:sp>
        <p:nvSpPr>
          <p:cNvPr id="5" name="テキスト ボックス 4"/>
          <p:cNvSpPr txBox="1"/>
          <p:nvPr/>
        </p:nvSpPr>
        <p:spPr>
          <a:xfrm>
            <a:off x="215005" y="4882678"/>
            <a:ext cx="8713989" cy="338554"/>
          </a:xfrm>
          <a:prstGeom prst="rect">
            <a:avLst/>
          </a:prstGeom>
          <a:noFill/>
        </p:spPr>
        <p:txBody>
          <a:bodyPr wrap="none" rtlCol="0">
            <a:spAutoFit/>
          </a:bodyPr>
          <a:lstStyle/>
          <a:p>
            <a:r>
              <a:rPr kumimoji="1" lang="ja-JP" altLang="en-US" sz="1600" dirty="0" smtClean="0"/>
              <a:t>「</a:t>
            </a:r>
            <a:r>
              <a:rPr kumimoji="1" lang="en-US" altLang="ja-JP" sz="1600" dirty="0" smtClean="0"/>
              <a:t>Settings</a:t>
            </a:r>
            <a:r>
              <a:rPr kumimoji="1" lang="ja-JP" altLang="en-US" sz="1600" dirty="0" smtClean="0"/>
              <a:t>」をクリックし、アドレスをコピーし、画像のタイトルと拡張子をつけ、</a:t>
            </a:r>
            <a:r>
              <a:rPr kumimoji="1" lang="en-US" altLang="ja-JP" sz="1600" dirty="0" smtClean="0"/>
              <a:t>Web</a:t>
            </a:r>
            <a:r>
              <a:rPr kumimoji="1" lang="ja-JP" altLang="en-US" sz="1600" dirty="0" smtClean="0"/>
              <a:t>ブラウザで検索する</a:t>
            </a:r>
            <a:endParaRPr kumimoji="1" lang="ja-JP" altLang="en-US" sz="1600" dirty="0"/>
          </a:p>
        </p:txBody>
      </p:sp>
      <p:sp>
        <p:nvSpPr>
          <p:cNvPr id="6" name="正方形/長方形 5"/>
          <p:cNvSpPr/>
          <p:nvPr/>
        </p:nvSpPr>
        <p:spPr>
          <a:xfrm>
            <a:off x="3408218" y="2927927"/>
            <a:ext cx="508000" cy="1293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5994399" y="3574472"/>
            <a:ext cx="2364509" cy="175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248282" y="5332731"/>
            <a:ext cx="4560351" cy="308418"/>
          </a:xfrm>
          <a:prstGeom prst="rect">
            <a:avLst/>
          </a:prstGeom>
        </p:spPr>
        <p:txBody>
          <a:bodyPr wrap="none">
            <a:spAutoFit/>
          </a:bodyPr>
          <a:lstStyle/>
          <a:p>
            <a:r>
              <a:rPr lang="ja-JP" altLang="en-US" dirty="0"/>
              <a:t>http:/</a:t>
            </a:r>
            <a:r>
              <a:rPr lang="ja-JP" altLang="en-US" dirty="0" smtClean="0"/>
              <a:t>/（ユーザー名）.</a:t>
            </a:r>
            <a:r>
              <a:rPr lang="ja-JP" altLang="en-US" dirty="0"/>
              <a:t>github.io/echizen/echizen_logo.</a:t>
            </a:r>
            <a:r>
              <a:rPr lang="ja-JP" altLang="en-US" dirty="0" smtClean="0"/>
              <a:t>png</a:t>
            </a:r>
            <a:endParaRPr lang="en-US" altLang="ja-JP" dirty="0" smtClean="0"/>
          </a:p>
        </p:txBody>
      </p:sp>
    </p:spTree>
    <p:extLst>
      <p:ext uri="{BB962C8B-B14F-4D97-AF65-F5344CB8AC3E}">
        <p14:creationId xmlns:p14="http://schemas.microsoft.com/office/powerpoint/2010/main" val="252596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49384" y="368299"/>
            <a:ext cx="5645232" cy="4339772"/>
          </a:xfrm>
          <a:prstGeom prst="rect">
            <a:avLst/>
          </a:prstGeom>
        </p:spPr>
      </p:pic>
      <p:sp>
        <p:nvSpPr>
          <p:cNvPr id="5" name="テキスト ボックス 4"/>
          <p:cNvSpPr txBox="1"/>
          <p:nvPr/>
        </p:nvSpPr>
        <p:spPr>
          <a:xfrm>
            <a:off x="2175895" y="5136635"/>
            <a:ext cx="4962320" cy="584775"/>
          </a:xfrm>
          <a:prstGeom prst="rect">
            <a:avLst/>
          </a:prstGeom>
          <a:noFill/>
        </p:spPr>
        <p:txBody>
          <a:bodyPr wrap="none" rtlCol="0">
            <a:spAutoFit/>
          </a:bodyPr>
          <a:lstStyle/>
          <a:p>
            <a:r>
              <a:rPr kumimoji="1" lang="en-US" altLang="ja-JP" sz="1600" b="1" dirty="0" smtClean="0"/>
              <a:t>Web</a:t>
            </a:r>
            <a:r>
              <a:rPr kumimoji="1" lang="ja-JP" altLang="en-US" sz="1600" b="1" dirty="0" smtClean="0"/>
              <a:t>に画像がアップロードされていることを</a:t>
            </a:r>
            <a:r>
              <a:rPr kumimoji="1" lang="ja-JP" altLang="en-US" sz="1600" b="1" smtClean="0"/>
              <a:t>確認できた。</a:t>
            </a:r>
            <a:endParaRPr kumimoji="1" lang="en-US" altLang="ja-JP" sz="1600" b="1" dirty="0" smtClean="0"/>
          </a:p>
          <a:p>
            <a:r>
              <a:rPr lang="en-US" altLang="ja-JP" sz="1600" b="1" dirty="0" smtClean="0"/>
              <a:t>※</a:t>
            </a:r>
            <a:r>
              <a:rPr lang="ja-JP" altLang="en-US" sz="1600" b="1" dirty="0" smtClean="0"/>
              <a:t>　</a:t>
            </a:r>
            <a:r>
              <a:rPr lang="en-US" altLang="ja-JP" sz="1600" b="1" dirty="0" err="1" smtClean="0"/>
              <a:t>gh</a:t>
            </a:r>
            <a:r>
              <a:rPr lang="en-US" altLang="ja-JP" sz="1600" b="1" dirty="0" smtClean="0"/>
              <a:t>-pages</a:t>
            </a:r>
            <a:r>
              <a:rPr lang="ja-JP" altLang="en-US" sz="1600" b="1" dirty="0" smtClean="0"/>
              <a:t>を利用して、</a:t>
            </a:r>
            <a:r>
              <a:rPr lang="en-US" altLang="ja-JP" sz="1600" b="1" dirty="0" err="1" smtClean="0"/>
              <a:t>WebMap</a:t>
            </a:r>
            <a:r>
              <a:rPr lang="ja-JP" altLang="en-US" sz="1600" b="1" dirty="0" smtClean="0"/>
              <a:t>を作成していく。</a:t>
            </a:r>
            <a:endParaRPr kumimoji="1" lang="ja-JP" altLang="en-US" sz="1600" b="1" dirty="0"/>
          </a:p>
        </p:txBody>
      </p:sp>
    </p:spTree>
    <p:extLst>
      <p:ext uri="{BB962C8B-B14F-4D97-AF65-F5344CB8AC3E}">
        <p14:creationId xmlns:p14="http://schemas.microsoft.com/office/powerpoint/2010/main" val="29758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233586" y="2596502"/>
            <a:ext cx="6676828" cy="769441"/>
          </a:xfrm>
          <a:prstGeom prst="rect">
            <a:avLst/>
          </a:prstGeom>
          <a:noFill/>
        </p:spPr>
        <p:txBody>
          <a:bodyPr wrap="none" rtlCol="0">
            <a:spAutoFit/>
          </a:bodyPr>
          <a:lstStyle/>
          <a:p>
            <a:r>
              <a:rPr lang="en-US" altLang="ja-JP" sz="4400" b="1" dirty="0">
                <a:solidFill>
                  <a:srgbClr val="0070C0"/>
                </a:solidFill>
              </a:rPr>
              <a:t>GitHub</a:t>
            </a:r>
            <a:r>
              <a:rPr lang="ja-JP" altLang="en-US" sz="4400" b="1" dirty="0">
                <a:solidFill>
                  <a:srgbClr val="0070C0"/>
                </a:solidFill>
              </a:rPr>
              <a:t>を利用した教材管理</a:t>
            </a:r>
            <a:endParaRPr kumimoji="1" lang="ja-JP" altLang="en-US" sz="4400" dirty="0"/>
          </a:p>
        </p:txBody>
      </p:sp>
    </p:spTree>
    <p:extLst>
      <p:ext uri="{BB962C8B-B14F-4D97-AF65-F5344CB8AC3E}">
        <p14:creationId xmlns:p14="http://schemas.microsoft.com/office/powerpoint/2010/main" val="20623031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b="1" u="none" dirty="0" smtClean="0">
                <a:solidFill>
                  <a:srgbClr val="0070C0"/>
                </a:solidFill>
              </a:rPr>
              <a:t>GitHub</a:t>
            </a:r>
            <a:r>
              <a:rPr kumimoji="1" lang="ja-JP" altLang="en-US" b="1" u="none" dirty="0" smtClean="0">
                <a:solidFill>
                  <a:srgbClr val="0070C0"/>
                </a:solidFill>
              </a:rPr>
              <a:t>を利用した教材管理</a:t>
            </a:r>
            <a:endParaRPr kumimoji="1" lang="ja-JP" altLang="en-US" b="1" u="none" dirty="0">
              <a:solidFill>
                <a:srgbClr val="0070C0"/>
              </a:solidFill>
            </a:endParaRPr>
          </a:p>
        </p:txBody>
      </p:sp>
      <p:sp>
        <p:nvSpPr>
          <p:cNvPr id="4" name="正方形/長方形 3"/>
          <p:cNvSpPr/>
          <p:nvPr/>
        </p:nvSpPr>
        <p:spPr>
          <a:xfrm>
            <a:off x="581024" y="951244"/>
            <a:ext cx="7981951" cy="978729"/>
          </a:xfrm>
          <a:prstGeom prst="rect">
            <a:avLst/>
          </a:prstGeom>
        </p:spPr>
        <p:txBody>
          <a:bodyPr wrap="square">
            <a:spAutoFit/>
          </a:bodyPr>
          <a:lstStyle/>
          <a:p>
            <a:pPr>
              <a:lnSpc>
                <a:spcPct val="120000"/>
              </a:lnSpc>
            </a:pPr>
            <a:r>
              <a:rPr lang="ja-JP" altLang="en-US" sz="1600" b="1" dirty="0"/>
              <a:t>本サイトで公開している教材は、</a:t>
            </a:r>
            <a:r>
              <a:rPr lang="en-US" altLang="ja-JP" sz="1600" b="1" dirty="0"/>
              <a:t>GitHub</a:t>
            </a:r>
            <a:r>
              <a:rPr lang="ja-JP" altLang="en-US" sz="1600" b="1" dirty="0"/>
              <a:t>で管理しています。</a:t>
            </a:r>
            <a:endParaRPr lang="en-US" altLang="ja-JP" sz="1600" b="1" dirty="0"/>
          </a:p>
          <a:p>
            <a:pPr>
              <a:lnSpc>
                <a:spcPct val="120000"/>
              </a:lnSpc>
            </a:pPr>
            <a:r>
              <a:rPr lang="ja-JP" altLang="en-US" sz="1600" b="1" dirty="0"/>
              <a:t>ソフトウェアのバージョン更新等に伴う教材</a:t>
            </a:r>
            <a:r>
              <a:rPr lang="ja-JP" altLang="en-US" sz="1600" b="1" dirty="0" smtClean="0"/>
              <a:t>の追加や修正に関する</a:t>
            </a:r>
            <a:r>
              <a:rPr lang="en-US" altLang="ja-JP" sz="1600" b="1" dirty="0" smtClean="0"/>
              <a:t>Pull request</a:t>
            </a:r>
            <a:r>
              <a:rPr lang="ja-JP" altLang="en-US" sz="1600" b="1" dirty="0" smtClean="0"/>
              <a:t>を受け付けております。以下</a:t>
            </a:r>
            <a:r>
              <a:rPr lang="ja-JP" altLang="en-US" sz="1600" b="1" dirty="0"/>
              <a:t>では、その方法について解説します。</a:t>
            </a:r>
          </a:p>
        </p:txBody>
      </p:sp>
      <p:sp>
        <p:nvSpPr>
          <p:cNvPr id="5" name="正方形/長方形 4"/>
          <p:cNvSpPr/>
          <p:nvPr/>
        </p:nvSpPr>
        <p:spPr>
          <a:xfrm>
            <a:off x="2500312" y="5183946"/>
            <a:ext cx="4143376" cy="387798"/>
          </a:xfrm>
          <a:prstGeom prst="rect">
            <a:avLst/>
          </a:prstGeom>
        </p:spPr>
        <p:txBody>
          <a:bodyPr wrap="square">
            <a:spAutoFit/>
          </a:bodyPr>
          <a:lstStyle/>
          <a:p>
            <a:pPr>
              <a:lnSpc>
                <a:spcPct val="120000"/>
              </a:lnSpc>
            </a:pPr>
            <a:r>
              <a:rPr lang="en-US" altLang="ja-JP" sz="1600" b="1" dirty="0" smtClean="0"/>
              <a:t>GitHub</a:t>
            </a:r>
            <a:r>
              <a:rPr lang="ja-JP" altLang="en-US" sz="1600" b="1" dirty="0"/>
              <a:t>の</a:t>
            </a:r>
            <a:r>
              <a:rPr lang="ja-JP" altLang="en-US" sz="1600" b="1" dirty="0" smtClean="0"/>
              <a:t>アカウントを作成し、ログインを行う。</a:t>
            </a:r>
            <a:endParaRPr lang="ja-JP" altLang="en-US" sz="1600" b="1" dirty="0"/>
          </a:p>
        </p:txBody>
      </p:sp>
      <p:pic>
        <p:nvPicPr>
          <p:cNvPr id="6" name="図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9124" y="2052009"/>
            <a:ext cx="3762376" cy="3009901"/>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92460" y="2052009"/>
            <a:ext cx="3570515" cy="2856412"/>
          </a:xfrm>
          <a:prstGeom prst="rect">
            <a:avLst/>
          </a:prstGeom>
        </p:spPr>
      </p:pic>
    </p:spTree>
    <p:extLst>
      <p:ext uri="{BB962C8B-B14F-4D97-AF65-F5344CB8AC3E}">
        <p14:creationId xmlns:p14="http://schemas.microsoft.com/office/powerpoint/2010/main" val="257336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6808" y="1160236"/>
            <a:ext cx="4243160" cy="3040289"/>
          </a:xfrm>
          <a:prstGeom prst="rect">
            <a:avLst/>
          </a:prstGeom>
        </p:spPr>
      </p:pic>
      <p:sp>
        <p:nvSpPr>
          <p:cNvPr id="4" name="正方形/長方形 3"/>
          <p:cNvSpPr/>
          <p:nvPr/>
        </p:nvSpPr>
        <p:spPr>
          <a:xfrm>
            <a:off x="3665220" y="1653540"/>
            <a:ext cx="297180" cy="114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07630" y="1160236"/>
            <a:ext cx="3974420" cy="3179536"/>
          </a:xfrm>
          <a:prstGeom prst="rect">
            <a:avLst/>
          </a:prstGeom>
        </p:spPr>
      </p:pic>
      <p:sp>
        <p:nvSpPr>
          <p:cNvPr id="6" name="正方形/長方形 5"/>
          <p:cNvSpPr/>
          <p:nvPr/>
        </p:nvSpPr>
        <p:spPr>
          <a:xfrm>
            <a:off x="5284469" y="2692854"/>
            <a:ext cx="916305" cy="1646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78844" y="4304563"/>
            <a:ext cx="4786312" cy="1274195"/>
          </a:xfrm>
          <a:prstGeom prst="rect">
            <a:avLst/>
          </a:prstGeom>
        </p:spPr>
        <p:txBody>
          <a:bodyPr wrap="square">
            <a:spAutoFit/>
          </a:bodyPr>
          <a:lstStyle/>
          <a:p>
            <a:pPr>
              <a:lnSpc>
                <a:spcPct val="120000"/>
              </a:lnSpc>
            </a:pPr>
            <a:r>
              <a:rPr lang="en-US" altLang="ja-JP" sz="1600" b="1" dirty="0" smtClean="0"/>
              <a:t>GitHub</a:t>
            </a:r>
            <a:r>
              <a:rPr lang="ja-JP" altLang="en-US" sz="1600" b="1" dirty="0" smtClean="0"/>
              <a:t>で教材</a:t>
            </a:r>
            <a:r>
              <a:rPr lang="ja-JP" altLang="en-US" sz="1600" b="1" dirty="0"/>
              <a:t>ページ</a:t>
            </a:r>
            <a:r>
              <a:rPr lang="ja-JP" altLang="en-US" sz="1600" b="1" dirty="0" smtClean="0"/>
              <a:t>のリポジトリを開く。</a:t>
            </a:r>
            <a:endParaRPr lang="en-US" altLang="ja-JP" sz="1600" b="1" dirty="0" smtClean="0"/>
          </a:p>
          <a:p>
            <a:pPr>
              <a:lnSpc>
                <a:spcPct val="120000"/>
              </a:lnSpc>
            </a:pPr>
            <a:r>
              <a:rPr lang="en-US" altLang="ja-JP" sz="1600" b="1" dirty="0" smtClean="0"/>
              <a:t>Fork</a:t>
            </a:r>
            <a:r>
              <a:rPr lang="ja-JP" altLang="en-US" sz="1600" b="1" dirty="0" smtClean="0"/>
              <a:t>をクリックすると自分のリポジトリにコピーされる。</a:t>
            </a:r>
          </a:p>
          <a:p>
            <a:pPr>
              <a:lnSpc>
                <a:spcPct val="120000"/>
              </a:lnSpc>
            </a:pPr>
            <a:r>
              <a:rPr lang="ja-JP" altLang="en-US" sz="1600" b="1" dirty="0"/>
              <a:t>自分のリポジトリに戻り、</a:t>
            </a:r>
            <a:r>
              <a:rPr lang="en-US" altLang="ja-JP" sz="1600" b="1" dirty="0"/>
              <a:t>Fork</a:t>
            </a:r>
            <a:r>
              <a:rPr lang="ja-JP" altLang="en-US" sz="1600" b="1" dirty="0"/>
              <a:t>したリポジトリを開き、</a:t>
            </a:r>
            <a:r>
              <a:rPr lang="en-US" altLang="ja-JP" sz="1600" b="1" dirty="0" smtClean="0"/>
              <a:t>branch</a:t>
            </a:r>
            <a:r>
              <a:rPr lang="ja-JP" altLang="en-US" sz="1600" b="1" dirty="0" smtClean="0"/>
              <a:t>名を入力し、編集用の</a:t>
            </a:r>
            <a:r>
              <a:rPr lang="en-US" altLang="ja-JP" sz="1600" b="1" dirty="0" smtClean="0"/>
              <a:t>branch</a:t>
            </a:r>
            <a:r>
              <a:rPr lang="ja-JP" altLang="en-US" sz="1600" b="1" dirty="0" smtClean="0"/>
              <a:t>を作成する。</a:t>
            </a:r>
            <a:endParaRPr lang="ja-JP" altLang="en-US" sz="1600" b="1" dirty="0"/>
          </a:p>
        </p:txBody>
      </p:sp>
    </p:spTree>
    <p:extLst>
      <p:ext uri="{BB962C8B-B14F-4D97-AF65-F5344CB8AC3E}">
        <p14:creationId xmlns:p14="http://schemas.microsoft.com/office/powerpoint/2010/main" val="2521400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4325" y="1257300"/>
            <a:ext cx="4000500" cy="3200400"/>
          </a:xfrm>
          <a:prstGeom prst="rect">
            <a:avLst/>
          </a:prstGeom>
        </p:spPr>
      </p:pic>
      <p:sp>
        <p:nvSpPr>
          <p:cNvPr id="4" name="正方形/長方形 3"/>
          <p:cNvSpPr/>
          <p:nvPr/>
        </p:nvSpPr>
        <p:spPr>
          <a:xfrm>
            <a:off x="3590925" y="1852613"/>
            <a:ext cx="119063" cy="15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89714" y="1257301"/>
            <a:ext cx="4005943" cy="3204754"/>
          </a:xfrm>
          <a:prstGeom prst="rect">
            <a:avLst/>
          </a:prstGeom>
        </p:spPr>
      </p:pic>
      <p:sp>
        <p:nvSpPr>
          <p:cNvPr id="8" name="正方形/長方形 7"/>
          <p:cNvSpPr/>
          <p:nvPr/>
        </p:nvSpPr>
        <p:spPr>
          <a:xfrm>
            <a:off x="5433059" y="3901439"/>
            <a:ext cx="401683" cy="148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 name="直線矢印コネクタ 9"/>
          <p:cNvCxnSpPr/>
          <p:nvPr/>
        </p:nvCxnSpPr>
        <p:spPr>
          <a:xfrm flipH="1">
            <a:off x="5743575" y="2647950"/>
            <a:ext cx="514350" cy="12534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2178844" y="4591543"/>
            <a:ext cx="4786312" cy="978729"/>
          </a:xfrm>
          <a:prstGeom prst="rect">
            <a:avLst/>
          </a:prstGeom>
        </p:spPr>
        <p:txBody>
          <a:bodyPr wrap="square">
            <a:spAutoFit/>
          </a:bodyPr>
          <a:lstStyle/>
          <a:p>
            <a:pPr>
              <a:lnSpc>
                <a:spcPct val="120000"/>
              </a:lnSpc>
            </a:pPr>
            <a:r>
              <a:rPr lang="ja-JP" altLang="en-US" sz="1600" b="1" dirty="0" smtClean="0"/>
              <a:t>作成した</a:t>
            </a:r>
            <a:r>
              <a:rPr lang="en-US" altLang="ja-JP" sz="1600" b="1" dirty="0" smtClean="0"/>
              <a:t>branch</a:t>
            </a:r>
            <a:r>
              <a:rPr lang="ja-JP" altLang="en-US" sz="1600" b="1" dirty="0" smtClean="0"/>
              <a:t>内の</a:t>
            </a:r>
            <a:r>
              <a:rPr lang="en-US" altLang="ja-JP" sz="1600" b="1" dirty="0" smtClean="0"/>
              <a:t>.md</a:t>
            </a:r>
            <a:r>
              <a:rPr lang="ja-JP" altLang="en-US" sz="1600" b="1" dirty="0" smtClean="0"/>
              <a:t>ファイルを開き、編集を行う。</a:t>
            </a:r>
            <a:endParaRPr lang="en-US" altLang="ja-JP" sz="1600" b="1" dirty="0" smtClean="0"/>
          </a:p>
          <a:p>
            <a:pPr>
              <a:lnSpc>
                <a:spcPct val="120000"/>
              </a:lnSpc>
            </a:pPr>
            <a:r>
              <a:rPr lang="ja-JP" altLang="en-US" sz="1600" b="1" dirty="0" smtClean="0"/>
              <a:t>今回は、ベクタの読み込みに一文追加している。</a:t>
            </a:r>
            <a:endParaRPr lang="en-US" altLang="ja-JP" sz="1600" b="1" dirty="0" smtClean="0"/>
          </a:p>
          <a:p>
            <a:pPr>
              <a:lnSpc>
                <a:spcPct val="120000"/>
              </a:lnSpc>
            </a:pPr>
            <a:r>
              <a:rPr lang="ja-JP" altLang="en-US" sz="1600" b="1" dirty="0" smtClean="0"/>
              <a:t>編集終了後に、</a:t>
            </a:r>
            <a:r>
              <a:rPr lang="en-US" altLang="ja-JP" sz="1600" b="1" dirty="0" smtClean="0"/>
              <a:t>Commit changes </a:t>
            </a:r>
            <a:r>
              <a:rPr lang="ja-JP" altLang="en-US" sz="1600" b="1" dirty="0" smtClean="0"/>
              <a:t>をクリックする。</a:t>
            </a:r>
            <a:endParaRPr lang="en-US" altLang="ja-JP" sz="1600" b="1" dirty="0" smtClean="0"/>
          </a:p>
        </p:txBody>
      </p:sp>
    </p:spTree>
    <p:extLst>
      <p:ext uri="{BB962C8B-B14F-4D97-AF65-F5344CB8AC3E}">
        <p14:creationId xmlns:p14="http://schemas.microsoft.com/office/powerpoint/2010/main" val="183421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8132" y="1329689"/>
            <a:ext cx="3773808" cy="3019046"/>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52999" y="1329689"/>
            <a:ext cx="3873501" cy="3098801"/>
          </a:xfrm>
          <a:prstGeom prst="rect">
            <a:avLst/>
          </a:prstGeom>
        </p:spPr>
      </p:pic>
      <p:sp>
        <p:nvSpPr>
          <p:cNvPr id="6" name="正方形/長方形 5"/>
          <p:cNvSpPr/>
          <p:nvPr/>
        </p:nvSpPr>
        <p:spPr>
          <a:xfrm>
            <a:off x="3060700" y="2438400"/>
            <a:ext cx="571500" cy="101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p:nvSpPr>
        <p:spPr>
          <a:xfrm>
            <a:off x="1543050" y="4591543"/>
            <a:ext cx="5873750" cy="958980"/>
          </a:xfrm>
          <a:prstGeom prst="rect">
            <a:avLst/>
          </a:prstGeom>
        </p:spPr>
        <p:txBody>
          <a:bodyPr wrap="square">
            <a:spAutoFit/>
          </a:bodyPr>
          <a:lstStyle/>
          <a:p>
            <a:pPr>
              <a:lnSpc>
                <a:spcPct val="120000"/>
              </a:lnSpc>
            </a:pPr>
            <a:r>
              <a:rPr lang="ja-JP" altLang="en-US" sz="1600" b="1" dirty="0" smtClean="0"/>
              <a:t>編集用のリポジトリに戻り、</a:t>
            </a:r>
            <a:r>
              <a:rPr lang="en-US" altLang="ja-JP" sz="1600" b="1" dirty="0" smtClean="0"/>
              <a:t>Compare &amp; Pull request</a:t>
            </a:r>
            <a:r>
              <a:rPr lang="ja-JP" altLang="en-US" sz="1600" b="1" dirty="0" smtClean="0"/>
              <a:t>をクリックする。</a:t>
            </a:r>
            <a:endParaRPr lang="en-US" altLang="ja-JP" sz="1600" b="1" dirty="0" smtClean="0"/>
          </a:p>
          <a:p>
            <a:pPr>
              <a:lnSpc>
                <a:spcPct val="120000"/>
              </a:lnSpc>
            </a:pPr>
            <a:r>
              <a:rPr lang="ja-JP" altLang="en-US" sz="1600" b="1" dirty="0" smtClean="0"/>
              <a:t>編集内容を入力し、</a:t>
            </a:r>
            <a:r>
              <a:rPr lang="en-US" altLang="ja-JP" sz="1600" b="1" dirty="0" smtClean="0"/>
              <a:t>Create pull request </a:t>
            </a:r>
            <a:r>
              <a:rPr lang="ja-JP" altLang="en-US" sz="1600" b="1" dirty="0" smtClean="0"/>
              <a:t>をクリックする。</a:t>
            </a:r>
            <a:endParaRPr lang="en-US" altLang="ja-JP" sz="1600" b="1" dirty="0" smtClean="0"/>
          </a:p>
          <a:p>
            <a:pPr>
              <a:lnSpc>
                <a:spcPct val="120000"/>
              </a:lnSpc>
            </a:pPr>
            <a:endParaRPr lang="ja-JP" altLang="en-US" sz="1600" b="1" dirty="0"/>
          </a:p>
        </p:txBody>
      </p:sp>
      <p:sp>
        <p:nvSpPr>
          <p:cNvPr id="8" name="正方形/長方形 7"/>
          <p:cNvSpPr/>
          <p:nvPr/>
        </p:nvSpPr>
        <p:spPr>
          <a:xfrm>
            <a:off x="7213600" y="3054350"/>
            <a:ext cx="457200" cy="95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28030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71475" y="157691"/>
            <a:ext cx="7886700" cy="505354"/>
          </a:xfrm>
        </p:spPr>
        <p:txBody>
          <a:bodyPr>
            <a:noAutofit/>
          </a:bodyPr>
          <a:lstStyle/>
          <a:p>
            <a:r>
              <a:rPr kumimoji="1" lang="ja-JP" altLang="en-US" sz="3200" b="1" dirty="0" smtClean="0">
                <a:solidFill>
                  <a:srgbClr val="0070C0"/>
                </a:solidFill>
              </a:rPr>
              <a:t>用語解説</a:t>
            </a:r>
            <a:endParaRPr kumimoji="1" lang="ja-JP" altLang="en-US" sz="3200" b="1" dirty="0">
              <a:solidFill>
                <a:srgbClr val="0070C0"/>
              </a:solidFill>
            </a:endParaRPr>
          </a:p>
        </p:txBody>
      </p:sp>
      <p:sp>
        <p:nvSpPr>
          <p:cNvPr id="4" name="テキスト ボックス 3"/>
          <p:cNvSpPr txBox="1"/>
          <p:nvPr/>
        </p:nvSpPr>
        <p:spPr>
          <a:xfrm>
            <a:off x="147231" y="756784"/>
            <a:ext cx="8849538" cy="4278094"/>
          </a:xfrm>
          <a:prstGeom prst="rect">
            <a:avLst/>
          </a:prstGeom>
          <a:noFill/>
        </p:spPr>
        <p:txBody>
          <a:bodyPr wrap="none" rtlCol="0">
            <a:spAutoFit/>
          </a:bodyPr>
          <a:lstStyle/>
          <a:p>
            <a:r>
              <a:rPr kumimoji="1" lang="en-US" altLang="ja-JP" sz="1600" b="1" dirty="0" smtClean="0"/>
              <a:t>repository</a:t>
            </a:r>
            <a:r>
              <a:rPr kumimoji="1" lang="ja-JP" altLang="en-US" sz="1600" b="1" dirty="0" smtClean="0"/>
              <a:t>　・・・　プロジェクトが保存される場所、</a:t>
            </a:r>
            <a:r>
              <a:rPr lang="ja-JP" altLang="en-US" sz="1600" b="1" dirty="0" smtClean="0"/>
              <a:t>ローカルリポジトリとリモートリポジトリがある。</a:t>
            </a:r>
            <a:endParaRPr kumimoji="1" lang="en-US" altLang="ja-JP" sz="1600" b="1" dirty="0" smtClean="0"/>
          </a:p>
          <a:p>
            <a:endParaRPr kumimoji="1" lang="en-US" altLang="ja-JP" sz="1600" b="1" dirty="0" smtClean="0"/>
          </a:p>
          <a:p>
            <a:r>
              <a:rPr kumimoji="1" lang="en-US" altLang="ja-JP" sz="1600" b="1" dirty="0" smtClean="0"/>
              <a:t>fork</a:t>
            </a:r>
            <a:r>
              <a:rPr kumimoji="1" lang="ja-JP" altLang="en-US" sz="1600" b="1" dirty="0" smtClean="0"/>
              <a:t>　・・・　他人のリモートリポジトリを自分のリモートリポジトリにコピーすること。</a:t>
            </a:r>
            <a:endParaRPr kumimoji="1" lang="en-US" altLang="ja-JP" sz="1600" b="1" dirty="0" smtClean="0"/>
          </a:p>
          <a:p>
            <a:endParaRPr lang="en-US" altLang="ja-JP" sz="1600" b="1" dirty="0" smtClean="0"/>
          </a:p>
          <a:p>
            <a:r>
              <a:rPr lang="en-US" altLang="ja-JP" sz="1600" b="1" dirty="0" smtClean="0"/>
              <a:t>branch</a:t>
            </a:r>
            <a:r>
              <a:rPr lang="ja-JP" altLang="en-US" sz="1600" b="1" dirty="0" smtClean="0"/>
              <a:t>　</a:t>
            </a:r>
            <a:r>
              <a:rPr lang="ja-JP" altLang="en-US" sz="1600" b="1" dirty="0"/>
              <a:t> ・・</a:t>
            </a:r>
            <a:r>
              <a:rPr lang="ja-JP" altLang="en-US" sz="1600" b="1" dirty="0" smtClean="0"/>
              <a:t>・</a:t>
            </a:r>
            <a:r>
              <a:rPr lang="ja-JP" altLang="en-US" sz="1600" b="1" dirty="0"/>
              <a:t> </a:t>
            </a:r>
            <a:r>
              <a:rPr lang="ja-JP" altLang="en-US" sz="1600" b="1" dirty="0" smtClean="0"/>
              <a:t>プロジェクトを分割したもの、</a:t>
            </a:r>
            <a:r>
              <a:rPr lang="en-US" altLang="ja-JP" sz="1600" b="1" dirty="0" smtClean="0"/>
              <a:t>branch</a:t>
            </a:r>
            <a:r>
              <a:rPr lang="ja-JP" altLang="en-US" sz="1600" b="1" dirty="0" smtClean="0"/>
              <a:t>をつくることで複数人による同時編集を効率化する。</a:t>
            </a:r>
            <a:endParaRPr lang="en-US" altLang="ja-JP" sz="1600" b="1" dirty="0"/>
          </a:p>
          <a:p>
            <a:endParaRPr kumimoji="1" lang="en-US" altLang="ja-JP" sz="1600" b="1" dirty="0" smtClean="0"/>
          </a:p>
          <a:p>
            <a:r>
              <a:rPr kumimoji="1" lang="en-US" altLang="ja-JP" sz="1600" b="1" dirty="0" smtClean="0"/>
              <a:t>clone</a:t>
            </a:r>
            <a:r>
              <a:rPr kumimoji="1" lang="ja-JP" altLang="en-US" sz="1600" b="1" dirty="0" smtClean="0"/>
              <a:t>　・・・　他人もしくは、自分のリモートリポジトリを複製して、ローカルリポジトリにコピーすること。</a:t>
            </a:r>
            <a:endParaRPr kumimoji="1" lang="en-US" altLang="ja-JP" sz="1600" b="1" dirty="0" smtClean="0"/>
          </a:p>
          <a:p>
            <a:endParaRPr lang="en-US" altLang="ja-JP" sz="1600" b="1" dirty="0" smtClean="0"/>
          </a:p>
          <a:p>
            <a:r>
              <a:rPr lang="en-US" altLang="ja-JP" sz="1600" b="1" dirty="0" smtClean="0"/>
              <a:t>commit</a:t>
            </a:r>
            <a:r>
              <a:rPr lang="ja-JP" altLang="en-US" sz="1600" b="1" dirty="0" smtClean="0"/>
              <a:t>　・・・　ファイルの変更履歴をまとめて記録すること。</a:t>
            </a:r>
            <a:endParaRPr kumimoji="1" lang="en-US" altLang="ja-JP" sz="1600" b="1" dirty="0" smtClean="0"/>
          </a:p>
          <a:p>
            <a:endParaRPr lang="en-US" altLang="ja-JP" sz="1600" b="1" dirty="0" smtClean="0"/>
          </a:p>
          <a:p>
            <a:r>
              <a:rPr lang="en-US" altLang="ja-JP" sz="1600" b="1" dirty="0"/>
              <a:t>push</a:t>
            </a:r>
            <a:r>
              <a:rPr lang="ja-JP" altLang="en-US" sz="1600" b="1" dirty="0"/>
              <a:t>　・・・　ローカルリポジトリの編集をリモートリポジトリに反映させること。</a:t>
            </a:r>
            <a:endParaRPr lang="en-US" altLang="ja-JP" sz="1600" b="1" dirty="0"/>
          </a:p>
          <a:p>
            <a:endParaRPr lang="en-US" altLang="ja-JP" sz="1600" b="1" dirty="0"/>
          </a:p>
          <a:p>
            <a:r>
              <a:rPr lang="en-US" altLang="ja-JP" sz="1600" b="1" dirty="0"/>
              <a:t>Pull </a:t>
            </a:r>
            <a:r>
              <a:rPr lang="en-US" altLang="ja-JP" sz="1600" b="1" dirty="0" smtClean="0"/>
              <a:t>Request</a:t>
            </a:r>
            <a:r>
              <a:rPr lang="ja-JP" altLang="en-US" sz="1600" b="1" dirty="0" smtClean="0"/>
              <a:t>　</a:t>
            </a:r>
            <a:r>
              <a:rPr lang="ja-JP" altLang="en-US" sz="1600" b="1" dirty="0"/>
              <a:t> ・・</a:t>
            </a:r>
            <a:r>
              <a:rPr lang="ja-JP" altLang="en-US" sz="1600" b="1" dirty="0" smtClean="0"/>
              <a:t>・　自分の変更を別のリモートリポジトリにマージしてもらうための依頼。</a:t>
            </a:r>
            <a:endParaRPr lang="en-US" altLang="ja-JP" sz="1600" b="1" dirty="0" smtClean="0"/>
          </a:p>
          <a:p>
            <a:endParaRPr kumimoji="1" lang="en-US" altLang="ja-JP" sz="1600" b="1" dirty="0"/>
          </a:p>
          <a:p>
            <a:r>
              <a:rPr lang="en-US" altLang="ja-JP" sz="1600" b="1" dirty="0" smtClean="0"/>
              <a:t>merge</a:t>
            </a:r>
            <a:r>
              <a:rPr lang="ja-JP" altLang="en-US" sz="1600" b="1" dirty="0" smtClean="0"/>
              <a:t>　</a:t>
            </a:r>
            <a:r>
              <a:rPr lang="ja-JP" altLang="en-US" sz="1600" b="1" dirty="0"/>
              <a:t> ・・</a:t>
            </a:r>
            <a:r>
              <a:rPr lang="ja-JP" altLang="en-US" sz="1600" b="1" dirty="0" smtClean="0"/>
              <a:t>・　複数のブランチとコミットをまとめ一つにすること。</a:t>
            </a:r>
            <a:endParaRPr lang="en-US" altLang="ja-JP" sz="1600" b="1" dirty="0" smtClean="0"/>
          </a:p>
          <a:p>
            <a:endParaRPr kumimoji="1" lang="en-US" altLang="ja-JP" sz="1600" b="1" dirty="0"/>
          </a:p>
          <a:p>
            <a:r>
              <a:rPr lang="en-US" altLang="ja-JP" sz="1600" b="1" dirty="0" smtClean="0"/>
              <a:t>Issue</a:t>
            </a:r>
            <a:r>
              <a:rPr lang="ja-JP" altLang="en-US" sz="1600" b="1" dirty="0" smtClean="0"/>
              <a:t>　・・・　作業の進度や疑問点などを報告するためのコミュニケーションの場。</a:t>
            </a:r>
            <a:endParaRPr kumimoji="1" lang="ja-JP" altLang="en-US" sz="1600" b="1" dirty="0" smtClean="0"/>
          </a:p>
        </p:txBody>
      </p:sp>
      <p:sp>
        <p:nvSpPr>
          <p:cNvPr id="5" name="テキスト ボックス 4"/>
          <p:cNvSpPr txBox="1"/>
          <p:nvPr/>
        </p:nvSpPr>
        <p:spPr>
          <a:xfrm>
            <a:off x="1015931" y="5275267"/>
            <a:ext cx="8199681" cy="246221"/>
          </a:xfrm>
          <a:prstGeom prst="rect">
            <a:avLst/>
          </a:prstGeom>
          <a:noFill/>
        </p:spPr>
        <p:txBody>
          <a:bodyPr wrap="none" rtlCol="0">
            <a:spAutoFit/>
          </a:bodyPr>
          <a:lstStyle/>
          <a:p>
            <a:r>
              <a:rPr lang="zh-TW" altLang="en-US" sz="1000" b="1" dirty="0" smtClean="0">
                <a:latin typeface="ＭＳ ゴシック" panose="020B0609070205080204" pitchFamily="49" charset="-128"/>
                <a:ea typeface="ＭＳ ゴシック" panose="020B0609070205080204" pitchFamily="49" charset="-128"/>
              </a:rPr>
              <a:t>塩谷啓</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紫竹佑騎</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原一成</a:t>
            </a:r>
            <a:r>
              <a:rPr lang="en-US" altLang="zh-TW" sz="1000" b="1" dirty="0" smtClean="0">
                <a:latin typeface="ＭＳ ゴシック" panose="020B0609070205080204" pitchFamily="49" charset="-128"/>
                <a:ea typeface="ＭＳ ゴシック" panose="020B0609070205080204" pitchFamily="49" charset="-128"/>
              </a:rPr>
              <a:t>,</a:t>
            </a:r>
            <a:r>
              <a:rPr lang="zh-TW" altLang="en-US" sz="1000" b="1" dirty="0" smtClean="0">
                <a:latin typeface="ＭＳ ゴシック" panose="020B0609070205080204" pitchFamily="49" charset="-128"/>
                <a:ea typeface="ＭＳ ゴシック" panose="020B0609070205080204" pitchFamily="49" charset="-128"/>
              </a:rPr>
              <a:t>平木聡</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2014</a:t>
            </a:r>
            <a:r>
              <a:rPr lang="ja-JP" altLang="en-US" sz="1000" b="1" dirty="0" smtClean="0">
                <a:latin typeface="ＭＳ ゴシック" panose="020B0609070205080204" pitchFamily="49" charset="-128"/>
                <a:ea typeface="ＭＳ ゴシック" panose="020B0609070205080204" pitchFamily="49" charset="-128"/>
              </a:rPr>
              <a:t>）</a:t>
            </a:r>
            <a:r>
              <a:rPr lang="en-US" altLang="ja-JP" sz="1000" b="1" dirty="0" smtClean="0">
                <a:latin typeface="ＭＳ ゴシック" panose="020B0609070205080204" pitchFamily="49" charset="-128"/>
                <a:ea typeface="ＭＳ ゴシック" panose="020B0609070205080204" pitchFamily="49" charset="-128"/>
              </a:rPr>
              <a:t>『Web</a:t>
            </a:r>
            <a:r>
              <a:rPr lang="ja-JP" altLang="en-US" sz="1000" b="1" dirty="0">
                <a:latin typeface="ＭＳ ゴシック" panose="020B0609070205080204" pitchFamily="49" charset="-128"/>
                <a:ea typeface="ＭＳ ゴシック" panose="020B0609070205080204" pitchFamily="49" charset="-128"/>
              </a:rPr>
              <a:t>制作者のための</a:t>
            </a:r>
            <a:r>
              <a:rPr lang="en-US" altLang="ja-JP" sz="1000" b="1" dirty="0">
                <a:latin typeface="ＭＳ ゴシック" panose="020B0609070205080204" pitchFamily="49" charset="-128"/>
                <a:ea typeface="ＭＳ ゴシック" panose="020B0609070205080204" pitchFamily="49" charset="-128"/>
              </a:rPr>
              <a:t>GitHub</a:t>
            </a:r>
            <a:r>
              <a:rPr lang="ja-JP" altLang="en-US" sz="1000" b="1" dirty="0">
                <a:latin typeface="ＭＳ ゴシック" panose="020B0609070205080204" pitchFamily="49" charset="-128"/>
                <a:ea typeface="ＭＳ ゴシック" panose="020B0609070205080204" pitchFamily="49" charset="-128"/>
              </a:rPr>
              <a:t>の教科書 チームの効率を最大化する共同開発</a:t>
            </a:r>
            <a:r>
              <a:rPr lang="ja-JP" altLang="en-US" sz="1000" b="1" dirty="0" smtClean="0">
                <a:latin typeface="ＭＳ ゴシック" panose="020B0609070205080204" pitchFamily="49" charset="-128"/>
                <a:ea typeface="ＭＳ ゴシック" panose="020B0609070205080204" pitchFamily="49" charset="-128"/>
              </a:rPr>
              <a:t>ツール</a:t>
            </a:r>
            <a:r>
              <a:rPr lang="en-US" altLang="ja-JP" sz="1000" b="1" dirty="0" smtClean="0">
                <a:latin typeface="ＭＳ ゴシック" panose="020B0609070205080204" pitchFamily="49" charset="-128"/>
                <a:ea typeface="ＭＳ ゴシック" panose="020B0609070205080204" pitchFamily="49" charset="-128"/>
              </a:rPr>
              <a:t>』</a:t>
            </a:r>
            <a:r>
              <a:rPr lang="ja-JP" altLang="en-US" sz="1000" b="1" dirty="0" smtClean="0">
                <a:latin typeface="ＭＳ ゴシック" panose="020B0609070205080204" pitchFamily="49" charset="-128"/>
                <a:ea typeface="ＭＳ ゴシック" panose="020B0609070205080204" pitchFamily="49" charset="-128"/>
              </a:rPr>
              <a:t>を</a:t>
            </a:r>
            <a:r>
              <a:rPr lang="ja-JP" altLang="en-US" sz="1000" b="1" dirty="0">
                <a:latin typeface="ＭＳ ゴシック" panose="020B0609070205080204" pitchFamily="49" charset="-128"/>
                <a:ea typeface="ＭＳ ゴシック" panose="020B0609070205080204" pitchFamily="49" charset="-128"/>
              </a:rPr>
              <a:t>参考</a:t>
            </a:r>
            <a:r>
              <a:rPr lang="ja-JP" altLang="en-US" sz="1000" b="1" dirty="0" smtClean="0">
                <a:latin typeface="ＭＳ ゴシック" panose="020B0609070205080204" pitchFamily="49" charset="-128"/>
                <a:ea typeface="ＭＳ ゴシック" panose="020B0609070205080204" pitchFamily="49" charset="-128"/>
              </a:rPr>
              <a:t>に作成</a:t>
            </a:r>
            <a:endParaRPr lang="en-US" altLang="ja-JP" sz="1000" b="1" dirty="0" smtClean="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733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7799" y="581025"/>
            <a:ext cx="4238625" cy="3390900"/>
          </a:xfrm>
          <a:prstGeom prst="rect">
            <a:avLst/>
          </a:prstGeom>
        </p:spPr>
      </p:pic>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02173" y="581025"/>
            <a:ext cx="4238625" cy="3390900"/>
          </a:xfrm>
          <a:prstGeom prst="rect">
            <a:avLst/>
          </a:prstGeom>
        </p:spPr>
      </p:pic>
      <p:sp>
        <p:nvSpPr>
          <p:cNvPr id="5" name="正方形/長方形 4"/>
          <p:cNvSpPr/>
          <p:nvPr/>
        </p:nvSpPr>
        <p:spPr>
          <a:xfrm>
            <a:off x="1318022" y="4508774"/>
            <a:ext cx="6507956" cy="387798"/>
          </a:xfrm>
          <a:prstGeom prst="rect">
            <a:avLst/>
          </a:prstGeom>
        </p:spPr>
        <p:txBody>
          <a:bodyPr wrap="square">
            <a:spAutoFit/>
          </a:bodyPr>
          <a:lstStyle/>
          <a:p>
            <a:pPr>
              <a:lnSpc>
                <a:spcPct val="120000"/>
              </a:lnSpc>
            </a:pPr>
            <a:r>
              <a:rPr lang="ja-JP" altLang="en-US" sz="1600" b="1" dirty="0"/>
              <a:t>管理者</a:t>
            </a:r>
            <a:r>
              <a:rPr lang="ja-JP" altLang="en-US" sz="1600" b="1" dirty="0" smtClean="0"/>
              <a:t>によって</a:t>
            </a:r>
            <a:r>
              <a:rPr lang="en-US" altLang="ja-JP" sz="1600" b="1" dirty="0" smtClean="0"/>
              <a:t>Pull request</a:t>
            </a:r>
            <a:r>
              <a:rPr lang="ja-JP" altLang="en-US" sz="1600" b="1" dirty="0" smtClean="0"/>
              <a:t>が</a:t>
            </a:r>
            <a:r>
              <a:rPr lang="ja-JP" altLang="en-US" sz="1600" b="1" dirty="0"/>
              <a:t>マージ</a:t>
            </a:r>
            <a:r>
              <a:rPr lang="ja-JP" altLang="en-US" sz="1600" b="1" dirty="0" smtClean="0"/>
              <a:t>されると右のような画面が表示される。</a:t>
            </a:r>
            <a:endParaRPr lang="ja-JP" altLang="en-US" sz="1600" b="1" dirty="0"/>
          </a:p>
        </p:txBody>
      </p:sp>
      <p:sp>
        <p:nvSpPr>
          <p:cNvPr id="2" name="正方形/長方形 1"/>
          <p:cNvSpPr/>
          <p:nvPr/>
        </p:nvSpPr>
        <p:spPr>
          <a:xfrm>
            <a:off x="0" y="5022038"/>
            <a:ext cx="9132889" cy="524503"/>
          </a:xfrm>
          <a:prstGeom prst="rect">
            <a:avLst/>
          </a:prstGeom>
        </p:spPr>
        <p:txBody>
          <a:bodyPr wrap="square">
            <a:spAutoFit/>
          </a:bodyPr>
          <a:lstStyle/>
          <a:p>
            <a:r>
              <a:rPr lang="ja-JP" altLang="en-US" dirty="0"/>
              <a:t>※ forkしたリポジトリは、fork元のリポジトリの変更は反映されないため、GitコマンドかSourcetreeの追跡機能を利用することを推奨</a:t>
            </a:r>
            <a:r>
              <a:rPr lang="ja-JP" altLang="en-US" dirty="0" smtClean="0"/>
              <a:t>（Sourcetreeビギナーズマニュアルを</a:t>
            </a:r>
            <a:r>
              <a:rPr lang="ja-JP" altLang="en-US" dirty="0"/>
              <a:t>参照）。もしくは、本教材と同じく、編集ごとにForkしたリポジトリを削除する。</a:t>
            </a:r>
          </a:p>
        </p:txBody>
      </p:sp>
    </p:spTree>
    <p:extLst>
      <p:ext uri="{BB962C8B-B14F-4D97-AF65-F5344CB8AC3E}">
        <p14:creationId xmlns:p14="http://schemas.microsoft.com/office/powerpoint/2010/main" val="3453164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83054" y="1277495"/>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6" name="正方形/長方形 5"/>
          <p:cNvSpPr/>
          <p:nvPr/>
        </p:nvSpPr>
        <p:spPr>
          <a:xfrm>
            <a:off x="973629" y="1706120"/>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7" name="正方形/長方形 6"/>
          <p:cNvSpPr/>
          <p:nvPr/>
        </p:nvSpPr>
        <p:spPr>
          <a:xfrm>
            <a:off x="97329" y="1834707"/>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8" name="正方形/長方形 7"/>
          <p:cNvSpPr/>
          <p:nvPr/>
        </p:nvSpPr>
        <p:spPr>
          <a:xfrm>
            <a:off x="7715853" y="3092457"/>
            <a:ext cx="1219200" cy="714375"/>
          </a:xfrm>
          <a:prstGeom prst="rect">
            <a:avLst/>
          </a:prstGeom>
          <a:solidFill>
            <a:schemeClr val="accent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9" name="正方形/長方形 8"/>
          <p:cNvSpPr/>
          <p:nvPr/>
        </p:nvSpPr>
        <p:spPr>
          <a:xfrm>
            <a:off x="6994636" y="3449644"/>
            <a:ext cx="1219200" cy="714375"/>
          </a:xfrm>
          <a:prstGeom prst="rect">
            <a:avLst/>
          </a:prstGeom>
          <a:solidFill>
            <a:schemeClr val="accent4">
              <a:lumMod val="40000"/>
              <a:lumOff val="60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10" name="正方形/長方形 9"/>
          <p:cNvSpPr/>
          <p:nvPr/>
        </p:nvSpPr>
        <p:spPr>
          <a:xfrm>
            <a:off x="7827470" y="3723130"/>
            <a:ext cx="1219200" cy="714375"/>
          </a:xfrm>
          <a:prstGeom prst="rect">
            <a:avLst/>
          </a:prstGeom>
          <a:solidFill>
            <a:schemeClr val="accent5">
              <a:lumMod val="20000"/>
              <a:lumOff val="80000"/>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713232" rtl="0" eaLnBrk="1" latinLnBrk="0" hangingPunct="1">
              <a:defRPr kumimoji="1" sz="1404" kern="1200">
                <a:solidFill>
                  <a:schemeClr val="lt1"/>
                </a:solidFill>
                <a:latin typeface="+mn-lt"/>
                <a:ea typeface="+mn-ea"/>
                <a:cs typeface="+mn-cs"/>
              </a:defRPr>
            </a:lvl1pPr>
            <a:lvl2pPr marL="356616" algn="l" defTabSz="713232" rtl="0" eaLnBrk="1" latinLnBrk="0" hangingPunct="1">
              <a:defRPr kumimoji="1" sz="1404" kern="1200">
                <a:solidFill>
                  <a:schemeClr val="lt1"/>
                </a:solidFill>
                <a:latin typeface="+mn-lt"/>
                <a:ea typeface="+mn-ea"/>
                <a:cs typeface="+mn-cs"/>
              </a:defRPr>
            </a:lvl2pPr>
            <a:lvl3pPr marL="713232" algn="l" defTabSz="713232" rtl="0" eaLnBrk="1" latinLnBrk="0" hangingPunct="1">
              <a:defRPr kumimoji="1" sz="1404" kern="1200">
                <a:solidFill>
                  <a:schemeClr val="lt1"/>
                </a:solidFill>
                <a:latin typeface="+mn-lt"/>
                <a:ea typeface="+mn-ea"/>
                <a:cs typeface="+mn-cs"/>
              </a:defRPr>
            </a:lvl3pPr>
            <a:lvl4pPr marL="1069848" algn="l" defTabSz="713232" rtl="0" eaLnBrk="1" latinLnBrk="0" hangingPunct="1">
              <a:defRPr kumimoji="1" sz="1404" kern="1200">
                <a:solidFill>
                  <a:schemeClr val="lt1"/>
                </a:solidFill>
                <a:latin typeface="+mn-lt"/>
                <a:ea typeface="+mn-ea"/>
                <a:cs typeface="+mn-cs"/>
              </a:defRPr>
            </a:lvl4pPr>
            <a:lvl5pPr marL="1426464" algn="l" defTabSz="713232" rtl="0" eaLnBrk="1" latinLnBrk="0" hangingPunct="1">
              <a:defRPr kumimoji="1" sz="1404" kern="1200">
                <a:solidFill>
                  <a:schemeClr val="lt1"/>
                </a:solidFill>
                <a:latin typeface="+mn-lt"/>
                <a:ea typeface="+mn-ea"/>
                <a:cs typeface="+mn-cs"/>
              </a:defRPr>
            </a:lvl5pPr>
            <a:lvl6pPr marL="1783080" algn="l" defTabSz="713232" rtl="0" eaLnBrk="1" latinLnBrk="0" hangingPunct="1">
              <a:defRPr kumimoji="1" sz="1404" kern="1200">
                <a:solidFill>
                  <a:schemeClr val="lt1"/>
                </a:solidFill>
                <a:latin typeface="+mn-lt"/>
                <a:ea typeface="+mn-ea"/>
                <a:cs typeface="+mn-cs"/>
              </a:defRPr>
            </a:lvl6pPr>
            <a:lvl7pPr marL="2139696" algn="l" defTabSz="713232" rtl="0" eaLnBrk="1" latinLnBrk="0" hangingPunct="1">
              <a:defRPr kumimoji="1" sz="1404" kern="1200">
                <a:solidFill>
                  <a:schemeClr val="lt1"/>
                </a:solidFill>
                <a:latin typeface="+mn-lt"/>
                <a:ea typeface="+mn-ea"/>
                <a:cs typeface="+mn-cs"/>
              </a:defRPr>
            </a:lvl7pPr>
            <a:lvl8pPr marL="2496312" algn="l" defTabSz="713232" rtl="0" eaLnBrk="1" latinLnBrk="0" hangingPunct="1">
              <a:defRPr kumimoji="1" sz="1404" kern="1200">
                <a:solidFill>
                  <a:schemeClr val="lt1"/>
                </a:solidFill>
                <a:latin typeface="+mn-lt"/>
                <a:ea typeface="+mn-ea"/>
                <a:cs typeface="+mn-cs"/>
              </a:defRPr>
            </a:lvl8pPr>
            <a:lvl9pPr marL="2852928" algn="l" defTabSz="713232" rtl="0" eaLnBrk="1" latinLnBrk="0" hangingPunct="1">
              <a:defRPr kumimoji="1" sz="1404" kern="1200">
                <a:solidFill>
                  <a:schemeClr val="lt1"/>
                </a:solidFill>
                <a:latin typeface="+mn-lt"/>
                <a:ea typeface="+mn-ea"/>
                <a:cs typeface="+mn-cs"/>
              </a:defRPr>
            </a:lvl9pPr>
          </a:lstStyle>
          <a:p>
            <a:pPr algn="ctr"/>
            <a:endParaRPr kumimoji="1" lang="ja-JP" altLang="en-US"/>
          </a:p>
        </p:txBody>
      </p:sp>
      <p:sp>
        <p:nvSpPr>
          <p:cNvPr id="2" name="テキスト ボックス 1"/>
          <p:cNvSpPr txBox="1"/>
          <p:nvPr/>
        </p:nvSpPr>
        <p:spPr>
          <a:xfrm>
            <a:off x="1827769" y="2406717"/>
            <a:ext cx="5527475" cy="769441"/>
          </a:xfrm>
          <a:prstGeom prst="rect">
            <a:avLst/>
          </a:prstGeom>
          <a:noFill/>
        </p:spPr>
        <p:txBody>
          <a:bodyPr wrap="none" rtlCol="0">
            <a:spAutoFit/>
          </a:bodyPr>
          <a:lstStyle/>
          <a:p>
            <a:r>
              <a:rPr lang="ja-JP" altLang="en-US" sz="4400" dirty="0" smtClean="0"/>
              <a:t>質問、要望</a:t>
            </a:r>
            <a:r>
              <a:rPr kumimoji="1" lang="ja-JP" altLang="en-US" sz="4400" dirty="0" smtClean="0"/>
              <a:t>がある場合</a:t>
            </a:r>
            <a:endParaRPr kumimoji="1" lang="ja-JP" altLang="en-US" sz="4400" dirty="0"/>
          </a:p>
        </p:txBody>
      </p:sp>
      <p:sp>
        <p:nvSpPr>
          <p:cNvPr id="4" name="テキスト ボックス 3"/>
          <p:cNvSpPr txBox="1"/>
          <p:nvPr/>
        </p:nvSpPr>
        <p:spPr>
          <a:xfrm>
            <a:off x="1804021" y="3423600"/>
            <a:ext cx="5495415" cy="584775"/>
          </a:xfrm>
          <a:prstGeom prst="rect">
            <a:avLst/>
          </a:prstGeom>
          <a:noFill/>
        </p:spPr>
        <p:txBody>
          <a:bodyPr wrap="none" rtlCol="0">
            <a:spAutoFit/>
          </a:bodyPr>
          <a:lstStyle/>
          <a:p>
            <a:r>
              <a:rPr lang="ja-JP" altLang="en-US" sz="1600" b="1" dirty="0" smtClean="0"/>
              <a:t>教材を利用中に質問や要望がある場合は、</a:t>
            </a:r>
            <a:r>
              <a:rPr lang="en-US" altLang="ja-JP" sz="1600" b="1" dirty="0" smtClean="0"/>
              <a:t>Issue</a:t>
            </a:r>
            <a:r>
              <a:rPr lang="ja-JP" altLang="en-US" sz="1600" b="1" dirty="0" smtClean="0"/>
              <a:t>を使用する。</a:t>
            </a:r>
            <a:endParaRPr lang="en-US" altLang="ja-JP" sz="1600" b="1" dirty="0" smtClean="0"/>
          </a:p>
          <a:p>
            <a:r>
              <a:rPr kumimoji="1" lang="ja-JP" altLang="en-US" sz="1600" b="1" dirty="0" smtClean="0"/>
              <a:t>利用者間や管理者とやりとりができる。</a:t>
            </a:r>
            <a:endParaRPr kumimoji="1" lang="ja-JP" altLang="en-US" sz="1600" b="1" dirty="0"/>
          </a:p>
        </p:txBody>
      </p:sp>
    </p:spTree>
    <p:extLst>
      <p:ext uri="{BB962C8B-B14F-4D97-AF65-F5344CB8AC3E}">
        <p14:creationId xmlns:p14="http://schemas.microsoft.com/office/powerpoint/2010/main" val="536831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241" y="953588"/>
            <a:ext cx="4276953" cy="3421562"/>
          </a:xfrm>
          <a:prstGeom prst="rect">
            <a:avLst/>
          </a:prstGeom>
        </p:spPr>
      </p:pic>
      <p:pic>
        <p:nvPicPr>
          <p:cNvPr id="3" name="図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756149" y="958850"/>
            <a:ext cx="4270375" cy="3416300"/>
          </a:xfrm>
          <a:prstGeom prst="rect">
            <a:avLst/>
          </a:prstGeom>
        </p:spPr>
      </p:pic>
      <p:sp>
        <p:nvSpPr>
          <p:cNvPr id="5" name="正方形/長方形 4"/>
          <p:cNvSpPr/>
          <p:nvPr/>
        </p:nvSpPr>
        <p:spPr>
          <a:xfrm>
            <a:off x="3649980" y="1781175"/>
            <a:ext cx="327660" cy="160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p:nvSpPr>
        <p:spPr>
          <a:xfrm>
            <a:off x="487680" y="1981200"/>
            <a:ext cx="3718560" cy="46482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ボックス 7"/>
          <p:cNvSpPr txBox="1"/>
          <p:nvPr/>
        </p:nvSpPr>
        <p:spPr>
          <a:xfrm>
            <a:off x="1611606" y="4617962"/>
            <a:ext cx="6473824" cy="584775"/>
          </a:xfrm>
          <a:prstGeom prst="rect">
            <a:avLst/>
          </a:prstGeom>
          <a:noFill/>
        </p:spPr>
        <p:txBody>
          <a:bodyPr wrap="none" rtlCol="0">
            <a:spAutoFit/>
          </a:bodyPr>
          <a:lstStyle/>
          <a:p>
            <a:r>
              <a:rPr lang="ja-JP" altLang="en-US" sz="1600" b="1" dirty="0" smtClean="0"/>
              <a:t>教材ページの</a:t>
            </a:r>
            <a:r>
              <a:rPr kumimoji="1" lang="ja-JP" altLang="en-US" sz="1600" b="1" dirty="0" smtClean="0"/>
              <a:t>リポジトリへいき</a:t>
            </a:r>
            <a:r>
              <a:rPr kumimoji="1" lang="en-US" altLang="ja-JP" sz="1600" b="1" dirty="0" smtClean="0"/>
              <a:t>New issue</a:t>
            </a:r>
            <a:r>
              <a:rPr kumimoji="1" lang="ja-JP" altLang="en-US" sz="1600" b="1" dirty="0" smtClean="0"/>
              <a:t>をクリックし、</a:t>
            </a:r>
            <a:r>
              <a:rPr kumimoji="1" lang="en-US" altLang="ja-JP" sz="1600" b="1" dirty="0" smtClean="0"/>
              <a:t>issue</a:t>
            </a:r>
            <a:r>
              <a:rPr kumimoji="1" lang="ja-JP" altLang="en-US" sz="1600" b="1" dirty="0" smtClean="0"/>
              <a:t>を立ち上げる。</a:t>
            </a:r>
            <a:endParaRPr kumimoji="1" lang="en-US" altLang="ja-JP" sz="1600" b="1" dirty="0" smtClean="0"/>
          </a:p>
          <a:p>
            <a:r>
              <a:rPr lang="ja-JP" altLang="en-US" sz="1600" b="1" dirty="0"/>
              <a:t>質問</a:t>
            </a:r>
            <a:r>
              <a:rPr lang="ja-JP" altLang="en-US" sz="1600" b="1" dirty="0" smtClean="0"/>
              <a:t>や要望などを入力し、</a:t>
            </a:r>
            <a:r>
              <a:rPr lang="en-US" altLang="ja-JP" sz="1600" b="1" dirty="0" smtClean="0"/>
              <a:t>submit new issue</a:t>
            </a:r>
            <a:r>
              <a:rPr lang="ja-JP" altLang="en-US" sz="1600" b="1" dirty="0" smtClean="0"/>
              <a:t>をクリックする。</a:t>
            </a:r>
            <a:endParaRPr kumimoji="1" lang="ja-JP" altLang="en-US" sz="1600" b="1" dirty="0"/>
          </a:p>
        </p:txBody>
      </p:sp>
      <p:sp>
        <p:nvSpPr>
          <p:cNvPr id="9" name="正方形/長方形 8"/>
          <p:cNvSpPr/>
          <p:nvPr/>
        </p:nvSpPr>
        <p:spPr>
          <a:xfrm>
            <a:off x="5488305" y="1866901"/>
            <a:ext cx="2312670" cy="13620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1722761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2125" y="1304925"/>
            <a:ext cx="4079875" cy="3263900"/>
          </a:xfrm>
          <a:prstGeom prst="rect">
            <a:avLst/>
          </a:prstGeom>
        </p:spPr>
      </p:pic>
      <p:pic>
        <p:nvPicPr>
          <p:cNvPr id="7" name="図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813299" y="1238250"/>
            <a:ext cx="4048125" cy="3238500"/>
          </a:xfrm>
          <a:prstGeom prst="rect">
            <a:avLst/>
          </a:prstGeom>
        </p:spPr>
      </p:pic>
      <p:sp>
        <p:nvSpPr>
          <p:cNvPr id="8" name="テキスト ボックス 7"/>
          <p:cNvSpPr txBox="1"/>
          <p:nvPr/>
        </p:nvSpPr>
        <p:spPr>
          <a:xfrm>
            <a:off x="2122451" y="4808462"/>
            <a:ext cx="4899098" cy="584775"/>
          </a:xfrm>
          <a:prstGeom prst="rect">
            <a:avLst/>
          </a:prstGeom>
          <a:noFill/>
        </p:spPr>
        <p:txBody>
          <a:bodyPr wrap="none" rtlCol="0">
            <a:spAutoFit/>
          </a:bodyPr>
          <a:lstStyle/>
          <a:p>
            <a:r>
              <a:rPr kumimoji="1" lang="ja-JP" altLang="en-US" sz="1600" b="1" dirty="0" smtClean="0"/>
              <a:t>質問や要望への返答は右の画面のように表示</a:t>
            </a:r>
            <a:r>
              <a:rPr lang="ja-JP" altLang="en-US" sz="1600" b="1" dirty="0" smtClean="0"/>
              <a:t>される。</a:t>
            </a:r>
            <a:endParaRPr lang="en-US" altLang="ja-JP" sz="1600" b="1" dirty="0" smtClean="0"/>
          </a:p>
          <a:p>
            <a:r>
              <a:rPr kumimoji="1" lang="en-US" altLang="ja-JP" sz="1600" b="1" dirty="0" smtClean="0"/>
              <a:t>issue</a:t>
            </a:r>
            <a:r>
              <a:rPr kumimoji="1" lang="ja-JP" altLang="en-US" sz="1600" b="1" dirty="0" smtClean="0"/>
              <a:t>では、画像を送ることも可能。</a:t>
            </a:r>
            <a:endParaRPr kumimoji="1" lang="ja-JP" altLang="en-US" sz="1600" b="1" dirty="0"/>
          </a:p>
        </p:txBody>
      </p:sp>
    </p:spTree>
    <p:extLst>
      <p:ext uri="{BB962C8B-B14F-4D97-AF65-F5344CB8AC3E}">
        <p14:creationId xmlns:p14="http://schemas.microsoft.com/office/powerpoint/2010/main" val="261823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744142" y="2137201"/>
            <a:ext cx="5655715" cy="1200329"/>
          </a:xfrm>
          <a:prstGeom prst="rect">
            <a:avLst/>
          </a:prstGeom>
          <a:noFill/>
        </p:spPr>
        <p:txBody>
          <a:bodyPr wrap="none" rtlCol="0">
            <a:spAutoFit/>
          </a:bodyPr>
          <a:lstStyle/>
          <a:p>
            <a:r>
              <a:rPr lang="en-US" altLang="ja-JP" sz="7200" b="1" dirty="0" smtClean="0">
                <a:solidFill>
                  <a:srgbClr val="0070C0"/>
                </a:solidFill>
              </a:rPr>
              <a:t>G</a:t>
            </a:r>
            <a:r>
              <a:rPr lang="en-US" altLang="ja-JP" sz="4800" b="1" dirty="0" smtClean="0">
                <a:solidFill>
                  <a:srgbClr val="0070C0"/>
                </a:solidFill>
              </a:rPr>
              <a:t>it </a:t>
            </a:r>
            <a:r>
              <a:rPr lang="en-US" altLang="ja-JP" sz="6600" b="1" dirty="0" smtClean="0">
                <a:solidFill>
                  <a:srgbClr val="0070C0"/>
                </a:solidFill>
              </a:rPr>
              <a:t>H</a:t>
            </a:r>
            <a:r>
              <a:rPr lang="en-US" altLang="ja-JP" sz="4800" b="1" dirty="0" smtClean="0">
                <a:solidFill>
                  <a:srgbClr val="0070C0"/>
                </a:solidFill>
              </a:rPr>
              <a:t>ub </a:t>
            </a:r>
            <a:r>
              <a:rPr lang="ja-JP" altLang="en-US" sz="4800" b="1" dirty="0" smtClean="0">
                <a:solidFill>
                  <a:srgbClr val="0070C0"/>
                </a:solidFill>
              </a:rPr>
              <a:t>の基本操作</a:t>
            </a:r>
            <a:endParaRPr kumimoji="1" lang="ja-JP" altLang="en-US" sz="4800" b="1" dirty="0">
              <a:solidFill>
                <a:srgbClr val="0070C0"/>
              </a:solidFill>
            </a:endParaRPr>
          </a:p>
        </p:txBody>
      </p:sp>
    </p:spTree>
    <p:extLst>
      <p:ext uri="{BB962C8B-B14F-4D97-AF65-F5344CB8AC3E}">
        <p14:creationId xmlns:p14="http://schemas.microsoft.com/office/powerpoint/2010/main" val="43879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txBox="1">
            <a:spLocks noGrp="1"/>
          </p:cNvSpPr>
          <p:nvPr>
            <p:ph type="title"/>
          </p:nvPr>
        </p:nvSpPr>
        <p:spPr>
          <a:xfrm>
            <a:off x="276225" y="154473"/>
            <a:ext cx="7886700" cy="549381"/>
          </a:xfrm>
          <a:prstGeom prst="rect">
            <a:avLst/>
          </a:prstGeom>
          <a:noFill/>
        </p:spPr>
        <p:txBody>
          <a:bodyPr wrap="square" rtlCol="0">
            <a:spAutoFit/>
          </a:bodyPr>
          <a:lstStyle/>
          <a:p>
            <a:r>
              <a:rPr kumimoji="1" lang="en-US" altLang="ja-JP" sz="3200" b="1" dirty="0" smtClean="0">
                <a:solidFill>
                  <a:srgbClr val="0070C0"/>
                </a:solidFill>
              </a:rPr>
              <a:t>GitHub</a:t>
            </a:r>
            <a:r>
              <a:rPr kumimoji="1" lang="ja-JP" altLang="en-US" sz="3200" b="1" dirty="0" smtClean="0">
                <a:solidFill>
                  <a:srgbClr val="0070C0"/>
                </a:solidFill>
              </a:rPr>
              <a:t>アカウントを作成する</a:t>
            </a:r>
            <a:endParaRPr kumimoji="1" lang="ja-JP" altLang="en-US" sz="3200" b="1" dirty="0">
              <a:solidFill>
                <a:srgbClr val="0070C0"/>
              </a:solidFill>
            </a:endParaRPr>
          </a:p>
        </p:txBody>
      </p:sp>
      <p:sp>
        <p:nvSpPr>
          <p:cNvPr id="5" name="正方形/長方形 4"/>
          <p:cNvSpPr/>
          <p:nvPr/>
        </p:nvSpPr>
        <p:spPr>
          <a:xfrm>
            <a:off x="2022904" y="5130225"/>
            <a:ext cx="5098191" cy="584775"/>
          </a:xfrm>
          <a:prstGeom prst="rect">
            <a:avLst/>
          </a:prstGeom>
        </p:spPr>
        <p:txBody>
          <a:bodyPr wrap="none">
            <a:spAutoFit/>
          </a:bodyPr>
          <a:lstStyle/>
          <a:p>
            <a:r>
              <a:rPr lang="ja-JP" altLang="en-US" sz="1600" b="1" dirty="0">
                <a:hlinkClick r:id="rId2"/>
              </a:rPr>
              <a:t>https://github.</a:t>
            </a:r>
            <a:r>
              <a:rPr lang="ja-JP" altLang="en-US" sz="1600" b="1" dirty="0" smtClean="0">
                <a:hlinkClick r:id="rId2"/>
              </a:rPr>
              <a:t>com</a:t>
            </a:r>
            <a:r>
              <a:rPr lang="ja-JP" altLang="en-US" sz="1600" b="1" dirty="0"/>
              <a:t> </a:t>
            </a:r>
            <a:r>
              <a:rPr lang="ja-JP" altLang="en-US" sz="1600" b="1" dirty="0" smtClean="0"/>
              <a:t>にアクセスしてアカウントを作成する。</a:t>
            </a:r>
            <a:endParaRPr lang="en-US" altLang="ja-JP" sz="1600" b="1" dirty="0" smtClean="0"/>
          </a:p>
          <a:p>
            <a:r>
              <a:rPr lang="ja-JP" altLang="en-US" sz="1600" b="1" dirty="0"/>
              <a:t>ページ右上の「</a:t>
            </a:r>
            <a:r>
              <a:rPr lang="en-US" altLang="ja-JP" sz="1600" b="1" dirty="0"/>
              <a:t>Sign up</a:t>
            </a:r>
            <a:r>
              <a:rPr lang="ja-JP" altLang="en-US" sz="1600" b="1" dirty="0"/>
              <a:t>」をクリックする。</a:t>
            </a:r>
          </a:p>
        </p:txBody>
      </p:sp>
      <p:pic>
        <p:nvPicPr>
          <p:cNvPr id="9" name="図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66900" y="876070"/>
            <a:ext cx="5410200" cy="4328160"/>
          </a:xfrm>
          <a:prstGeom prst="rect">
            <a:avLst/>
          </a:prstGeom>
        </p:spPr>
      </p:pic>
      <p:sp>
        <p:nvSpPr>
          <p:cNvPr id="2" name="正方形/長方形 1"/>
          <p:cNvSpPr/>
          <p:nvPr/>
        </p:nvSpPr>
        <p:spPr>
          <a:xfrm>
            <a:off x="5938982" y="1283855"/>
            <a:ext cx="314036" cy="1477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2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43062" y="285750"/>
            <a:ext cx="5857875" cy="4686300"/>
          </a:xfrm>
          <a:prstGeom prst="rect">
            <a:avLst/>
          </a:prstGeom>
        </p:spPr>
      </p:pic>
      <p:sp>
        <p:nvSpPr>
          <p:cNvPr id="5" name="正方形/長方形 4"/>
          <p:cNvSpPr/>
          <p:nvPr/>
        </p:nvSpPr>
        <p:spPr>
          <a:xfrm>
            <a:off x="2528363" y="5309771"/>
            <a:ext cx="4225131" cy="338554"/>
          </a:xfrm>
          <a:prstGeom prst="rect">
            <a:avLst/>
          </a:prstGeom>
        </p:spPr>
        <p:txBody>
          <a:bodyPr wrap="none">
            <a:spAutoFit/>
          </a:bodyPr>
          <a:lstStyle/>
          <a:p>
            <a:r>
              <a:rPr lang="en-US" altLang="ja-JP" sz="1600" b="1" dirty="0" smtClean="0"/>
              <a:t>Free </a:t>
            </a:r>
            <a:r>
              <a:rPr lang="ja-JP" altLang="en-US" sz="1600" b="1" dirty="0" smtClean="0"/>
              <a:t>を選択し、「</a:t>
            </a:r>
            <a:r>
              <a:rPr lang="en-US" altLang="ja-JP" sz="1600" b="1" dirty="0" smtClean="0"/>
              <a:t>Finish sign up </a:t>
            </a:r>
            <a:r>
              <a:rPr lang="ja-JP" altLang="en-US" sz="1600" b="1" dirty="0" smtClean="0"/>
              <a:t>」</a:t>
            </a:r>
            <a:r>
              <a:rPr lang="ja-JP" altLang="en-US" sz="1600" b="1" dirty="0"/>
              <a:t>をクリック</a:t>
            </a:r>
            <a:r>
              <a:rPr lang="ja-JP" altLang="en-US" sz="1600" b="1" dirty="0" smtClean="0"/>
              <a:t>する。</a:t>
            </a:r>
            <a:endParaRPr lang="ja-JP" altLang="en-US" sz="1600" b="1" dirty="0"/>
          </a:p>
        </p:txBody>
      </p:sp>
      <p:sp>
        <p:nvSpPr>
          <p:cNvPr id="6" name="正方形/長方形 5"/>
          <p:cNvSpPr/>
          <p:nvPr/>
        </p:nvSpPr>
        <p:spPr>
          <a:xfrm>
            <a:off x="2826327" y="3103419"/>
            <a:ext cx="2032000" cy="1847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841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98637" y="343277"/>
            <a:ext cx="5546725" cy="4437380"/>
          </a:xfrm>
          <a:prstGeom prst="rect">
            <a:avLst/>
          </a:prstGeom>
        </p:spPr>
      </p:pic>
      <p:sp>
        <p:nvSpPr>
          <p:cNvPr id="4" name="正方形/長方形 3"/>
          <p:cNvSpPr/>
          <p:nvPr/>
        </p:nvSpPr>
        <p:spPr>
          <a:xfrm>
            <a:off x="649697" y="4780657"/>
            <a:ext cx="7844606" cy="584775"/>
          </a:xfrm>
          <a:prstGeom prst="rect">
            <a:avLst/>
          </a:prstGeom>
        </p:spPr>
        <p:txBody>
          <a:bodyPr wrap="square">
            <a:spAutoFit/>
          </a:bodyPr>
          <a:lstStyle/>
          <a:p>
            <a:r>
              <a:rPr lang="en-US" altLang="ja-JP" sz="1600" dirty="0" smtClean="0"/>
              <a:t>Git Hub</a:t>
            </a:r>
            <a:r>
              <a:rPr lang="ja-JP" altLang="en-US" sz="1600" dirty="0" smtClean="0"/>
              <a:t>アカウントが作成できた。登録したメールアドレス宛に、確認メールが届いているためそれを開き、「</a:t>
            </a:r>
            <a:r>
              <a:rPr lang="en-US" altLang="ja-JP" sz="1600" dirty="0" smtClean="0"/>
              <a:t>Verify email address</a:t>
            </a:r>
            <a:r>
              <a:rPr lang="ja-JP" altLang="en-US" sz="1600" dirty="0" smtClean="0"/>
              <a:t>」をクリックする。</a:t>
            </a:r>
            <a:endParaRPr lang="ja-JP" altLang="en-US" sz="1600" dirty="0"/>
          </a:p>
        </p:txBody>
      </p:sp>
      <p:sp>
        <p:nvSpPr>
          <p:cNvPr id="5" name="正方形/長方形 4"/>
          <p:cNvSpPr/>
          <p:nvPr/>
        </p:nvSpPr>
        <p:spPr>
          <a:xfrm>
            <a:off x="2456872" y="2561967"/>
            <a:ext cx="701963" cy="171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470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b="1" dirty="0" smtClean="0">
                <a:solidFill>
                  <a:srgbClr val="0070C0"/>
                </a:solidFill>
              </a:rPr>
              <a:t>クライアントソフトのインストール</a:t>
            </a:r>
            <a:endParaRPr kumimoji="1" lang="ja-JP" altLang="en-US" sz="3200" b="1" dirty="0">
              <a:solidFill>
                <a:srgbClr val="0070C0"/>
              </a:solidFill>
            </a:endParaRPr>
          </a:p>
        </p:txBody>
      </p:sp>
      <p:sp>
        <p:nvSpPr>
          <p:cNvPr id="3" name="正方形/長方形 2"/>
          <p:cNvSpPr/>
          <p:nvPr/>
        </p:nvSpPr>
        <p:spPr>
          <a:xfrm>
            <a:off x="399223" y="5017866"/>
            <a:ext cx="8345554" cy="584775"/>
          </a:xfrm>
          <a:prstGeom prst="rect">
            <a:avLst/>
          </a:prstGeom>
        </p:spPr>
        <p:txBody>
          <a:bodyPr wrap="none">
            <a:spAutoFit/>
          </a:bodyPr>
          <a:lstStyle/>
          <a:p>
            <a:r>
              <a:rPr lang="ja-JP" altLang="en-US" sz="1600" dirty="0">
                <a:hlinkClick r:id="rId2"/>
              </a:rPr>
              <a:t>https://desktop.github.</a:t>
            </a:r>
            <a:r>
              <a:rPr lang="ja-JP" altLang="en-US" sz="1600" dirty="0" smtClean="0">
                <a:hlinkClick r:id="rId2"/>
              </a:rPr>
              <a:t>com</a:t>
            </a:r>
            <a:r>
              <a:rPr lang="ja-JP" altLang="en-US" sz="1600" dirty="0" smtClean="0"/>
              <a:t>　にアクセスし、クライアントソフトをインストールする。</a:t>
            </a:r>
            <a:endParaRPr lang="en-US" altLang="ja-JP" sz="1600" dirty="0" smtClean="0"/>
          </a:p>
          <a:p>
            <a:r>
              <a:rPr lang="en-US" altLang="ja-JP" sz="1600" dirty="0" smtClean="0"/>
              <a:t>※</a:t>
            </a:r>
            <a:r>
              <a:rPr lang="ja-JP" altLang="en-US" sz="1600" dirty="0" smtClean="0"/>
              <a:t>クライアントソフトは、他にもあるため、環境や作業感に合わせて使いやすいものを選択する。</a:t>
            </a:r>
            <a:endParaRPr lang="ja-JP" altLang="en-US" sz="1600" dirty="0"/>
          </a:p>
        </p:txBody>
      </p:sp>
      <p:pic>
        <p:nvPicPr>
          <p:cNvPr id="4" name="図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61041" y="911688"/>
            <a:ext cx="4821918" cy="3857535"/>
          </a:xfrm>
          <a:prstGeom prst="rect">
            <a:avLst/>
          </a:prstGeom>
        </p:spPr>
      </p:pic>
      <p:sp>
        <p:nvSpPr>
          <p:cNvPr id="5" name="正方形/長方形 4"/>
          <p:cNvSpPr/>
          <p:nvPr/>
        </p:nvSpPr>
        <p:spPr>
          <a:xfrm>
            <a:off x="4627418" y="2189018"/>
            <a:ext cx="1154546" cy="2124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0761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51428" y="0"/>
            <a:ext cx="6241142" cy="4797878"/>
          </a:xfrm>
          <a:prstGeom prst="rect">
            <a:avLst/>
          </a:prstGeom>
        </p:spPr>
      </p:pic>
      <p:sp>
        <p:nvSpPr>
          <p:cNvPr id="5" name="テキスト ボックス 4"/>
          <p:cNvSpPr txBox="1"/>
          <p:nvPr/>
        </p:nvSpPr>
        <p:spPr>
          <a:xfrm>
            <a:off x="1265820" y="4866368"/>
            <a:ext cx="6612359" cy="830997"/>
          </a:xfrm>
          <a:prstGeom prst="rect">
            <a:avLst/>
          </a:prstGeom>
          <a:noFill/>
        </p:spPr>
        <p:txBody>
          <a:bodyPr wrap="square" rtlCol="0">
            <a:spAutoFit/>
          </a:bodyPr>
          <a:lstStyle/>
          <a:p>
            <a:r>
              <a:rPr kumimoji="1" lang="ja-JP" altLang="en-US" sz="1600" dirty="0" smtClean="0"/>
              <a:t>インストールしたクライアントソフトを起動するとこのような画面が表示される。</a:t>
            </a:r>
            <a:endParaRPr kumimoji="1" lang="en-US" altLang="ja-JP" sz="1600" dirty="0" smtClean="0"/>
          </a:p>
          <a:p>
            <a:r>
              <a:rPr lang="en-US" altLang="ja-JP" sz="1600" dirty="0" smtClean="0"/>
              <a:t>※ </a:t>
            </a:r>
            <a:r>
              <a:rPr lang="ja-JP" altLang="en-US" sz="1600" dirty="0" smtClean="0"/>
              <a:t>指定した場所に</a:t>
            </a:r>
            <a:r>
              <a:rPr lang="en-US" altLang="ja-JP" sz="1600" dirty="0" smtClean="0"/>
              <a:t>GitHub</a:t>
            </a:r>
            <a:r>
              <a:rPr lang="ja-JP" altLang="en-US" sz="1600" dirty="0" smtClean="0"/>
              <a:t>フォルダーが作成され、そのフォルダーの変更内容がクライアントソフトと連動する。</a:t>
            </a:r>
            <a:endParaRPr kumimoji="1" lang="ja-JP" altLang="en-US" sz="1600" dirty="0"/>
          </a:p>
        </p:txBody>
      </p:sp>
    </p:spTree>
    <p:extLst>
      <p:ext uri="{BB962C8B-B14F-4D97-AF65-F5344CB8AC3E}">
        <p14:creationId xmlns:p14="http://schemas.microsoft.com/office/powerpoint/2010/main" val="25673110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a:solidFill>
            <a:srgbClr val="FF0000"/>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961</Words>
  <Application>Microsoft Office PowerPoint</Application>
  <PresentationFormat>画面に合わせる (16:10)</PresentationFormat>
  <Paragraphs>97</Paragraphs>
  <Slides>33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ＭＳ ゴシック</vt:lpstr>
      <vt:lpstr>Arial</vt:lpstr>
      <vt:lpstr>Calibri</vt:lpstr>
      <vt:lpstr>Calibri Light</vt:lpstr>
      <vt:lpstr>Office テーマ</vt:lpstr>
      <vt:lpstr>PowerPoint プレゼンテーション</vt:lpstr>
      <vt:lpstr>Git Hub とは？</vt:lpstr>
      <vt:lpstr>用語解説</vt:lpstr>
      <vt:lpstr>PowerPoint プレゼンテーション</vt:lpstr>
      <vt:lpstr>GitHubアカウントを作成する</vt:lpstr>
      <vt:lpstr>PowerPoint プレゼンテーション</vt:lpstr>
      <vt:lpstr>PowerPoint プレゼンテーション</vt:lpstr>
      <vt:lpstr>クライアントソフトのインストール</vt:lpstr>
      <vt:lpstr>PowerPoint プレゼンテーション</vt:lpstr>
      <vt:lpstr>Repositoryを作成する</vt:lpstr>
      <vt:lpstr>PowerPoint プレゼンテーション</vt:lpstr>
      <vt:lpstr>gh-pagesを作成する</vt:lpstr>
      <vt:lpstr>PowerPoint プレゼンテーション</vt:lpstr>
      <vt:lpstr>PowerPoint プレゼンテーション</vt:lpstr>
      <vt:lpstr>ローカルにリポジトリをCloneする</vt:lpstr>
      <vt:lpstr>PowerPoint プレゼンテーション</vt:lpstr>
      <vt:lpstr>PowerPoint プレゼンテーション</vt:lpstr>
      <vt:lpstr>PowerPoint プレゼンテーション</vt:lpstr>
      <vt:lpstr>リポジトリの編集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GitHubを利用した教材管理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yamauchi</dc:creator>
  <cp:lastModifiedBy>yamauchi</cp:lastModifiedBy>
  <cp:revision>20</cp:revision>
  <dcterms:created xsi:type="dcterms:W3CDTF">2015-06-26T03:04:37Z</dcterms:created>
  <dcterms:modified xsi:type="dcterms:W3CDTF">2016-03-18T05:14:46Z</dcterms:modified>
</cp:coreProperties>
</file>