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  <p:sldId id="267" r:id="rId9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0012" autoAdjust="0"/>
  </p:normalViewPr>
  <p:slideViewPr>
    <p:cSldViewPr snapToGrid="0" showGuides="1">
      <p:cViewPr varScale="1">
        <p:scale>
          <a:sx n="76" d="100"/>
          <a:sy n="76" d="100"/>
        </p:scale>
        <p:origin x="90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EC131-DBF1-4FAB-80A2-5A7409E7754C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D926-2CE4-43D9-8725-FF9013F89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54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D926-2CE4-43D9-8725-FF9013F894A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8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DD2AD-7520-4B4C-9DAB-882C86C42D4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7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coevol.ufg.br/sam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037746" y="2503557"/>
            <a:ext cx="3514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16. </a:t>
            </a:r>
            <a:r>
              <a:rPr lang="ja-JP" altLang="en-US" sz="4000" dirty="0" smtClean="0"/>
              <a:t>傾向面分析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5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050999" y="2752183"/>
            <a:ext cx="38290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[</a:t>
            </a:r>
            <a:r>
              <a:rPr kumimoji="1" lang="ja-JP" altLang="en-US" sz="1400" b="1" dirty="0" smtClean="0"/>
              <a:t>実習内容</a:t>
            </a:r>
            <a:r>
              <a:rPr kumimoji="1" lang="en-US" altLang="ja-JP" sz="1400" b="1" dirty="0" smtClean="0"/>
              <a:t>]</a:t>
            </a:r>
          </a:p>
          <a:p>
            <a:endParaRPr kumimoji="1" lang="en-US" altLang="ja-JP" sz="1400" b="1" dirty="0" smtClean="0"/>
          </a:p>
          <a:p>
            <a:r>
              <a:rPr kumimoji="1" lang="en-US" altLang="ja-JP" sz="1400" b="1" dirty="0" smtClean="0"/>
              <a:t>1. </a:t>
            </a:r>
            <a:r>
              <a:rPr lang="en-US" altLang="ja-JP" sz="1400" b="1" dirty="0" smtClean="0"/>
              <a:t>SAM</a:t>
            </a:r>
            <a:r>
              <a:rPr lang="ja-JP" altLang="en-US" sz="1400" b="1" dirty="0" smtClean="0"/>
              <a:t>のインストール</a:t>
            </a:r>
            <a:endParaRPr lang="en-US" altLang="ja-JP" sz="1400" b="1" dirty="0" smtClean="0"/>
          </a:p>
          <a:p>
            <a:endParaRPr lang="en-US" altLang="ja-JP" sz="1400" b="1" dirty="0" smtClean="0"/>
          </a:p>
          <a:p>
            <a:r>
              <a:rPr kumimoji="1" lang="en-US" altLang="ja-JP" sz="1400" b="1" dirty="0" smtClean="0"/>
              <a:t>2. </a:t>
            </a:r>
            <a:r>
              <a:rPr kumimoji="1" lang="ja-JP" altLang="en-US" sz="1400" b="1" dirty="0" smtClean="0"/>
              <a:t>第</a:t>
            </a:r>
            <a:r>
              <a:rPr kumimoji="1" lang="en-US" altLang="ja-JP" sz="1400" b="1" dirty="0" smtClean="0"/>
              <a:t>1</a:t>
            </a:r>
            <a:r>
              <a:rPr kumimoji="1" lang="ja-JP" altLang="en-US" sz="1400" b="1" dirty="0" smtClean="0"/>
              <a:t>次傾向面分析</a:t>
            </a:r>
            <a:endParaRPr kumimoji="1" lang="en-US" altLang="ja-JP" sz="1400" b="1" dirty="0" smtClean="0"/>
          </a:p>
          <a:p>
            <a:endParaRPr lang="en-US" altLang="ja-JP" sz="1400" b="1" dirty="0"/>
          </a:p>
          <a:p>
            <a:r>
              <a:rPr kumimoji="1" lang="en-US" altLang="ja-JP" sz="1400" b="1" dirty="0" smtClean="0"/>
              <a:t>3. </a:t>
            </a:r>
            <a:r>
              <a:rPr lang="ja-JP" altLang="en-US" sz="1400" b="1" dirty="0" smtClean="0"/>
              <a:t>第</a:t>
            </a:r>
            <a:r>
              <a:rPr kumimoji="1" lang="en-US" altLang="ja-JP" sz="1400" b="1" dirty="0" smtClean="0"/>
              <a:t>2</a:t>
            </a:r>
            <a:r>
              <a:rPr kumimoji="1" lang="ja-JP" altLang="en-US" sz="1400" b="1" dirty="0" smtClean="0"/>
              <a:t>次傾向面分析</a:t>
            </a:r>
            <a:endParaRPr lang="en-US" altLang="ja-JP" sz="14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77353" y="1385687"/>
            <a:ext cx="4166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[</a:t>
            </a:r>
            <a:r>
              <a:rPr lang="ja-JP" altLang="en-US" sz="1400" b="1" dirty="0"/>
              <a:t>使用</a:t>
            </a:r>
            <a:r>
              <a:rPr lang="ja-JP" altLang="en-US" sz="1400" b="1" dirty="0" smtClean="0"/>
              <a:t>データ</a:t>
            </a:r>
            <a:r>
              <a:rPr kumimoji="1" lang="en-US" altLang="ja-JP" sz="1400" b="1" dirty="0" smtClean="0"/>
              <a:t>]</a:t>
            </a:r>
          </a:p>
          <a:p>
            <a:endParaRPr lang="en-US" altLang="ja-JP" sz="1400" b="1" dirty="0"/>
          </a:p>
          <a:p>
            <a:r>
              <a:rPr lang="en-US" altLang="ja-JP" sz="1400" b="1" dirty="0"/>
              <a:t>『</a:t>
            </a:r>
            <a:r>
              <a:rPr lang="ja-JP" altLang="en-US" sz="1400" b="1" dirty="0"/>
              <a:t>地理情報科学 </a:t>
            </a:r>
            <a:r>
              <a:rPr lang="en-US" altLang="ja-JP" sz="1400" b="1" dirty="0"/>
              <a:t>GIS</a:t>
            </a:r>
            <a:r>
              <a:rPr lang="ja-JP" altLang="en-US" sz="1400" b="1" dirty="0"/>
              <a:t>スタンダード</a:t>
            </a:r>
            <a:r>
              <a:rPr lang="en-US" altLang="ja-JP" sz="1400" b="1" dirty="0"/>
              <a:t>』 p98</a:t>
            </a:r>
            <a:r>
              <a:rPr lang="ja-JP" altLang="en-US" sz="1400" b="1" dirty="0" err="1"/>
              <a:t>、</a:t>
            </a:r>
            <a:r>
              <a:rPr lang="ja-JP" altLang="en-US" sz="1400" b="1" dirty="0"/>
              <a:t>表</a:t>
            </a:r>
            <a:r>
              <a:rPr lang="en-US" altLang="ja-JP" sz="1400" b="1" dirty="0"/>
              <a:t>16-1</a:t>
            </a:r>
            <a:r>
              <a:rPr lang="ja-JP" altLang="en-US" sz="1400" b="1" dirty="0"/>
              <a:t>を引用し、</a:t>
            </a:r>
            <a:r>
              <a:rPr lang="en-US" altLang="ja-JP" sz="1400" b="1" dirty="0"/>
              <a:t>CSV</a:t>
            </a:r>
            <a:r>
              <a:rPr lang="ja-JP" altLang="en-US" sz="1400" b="1" dirty="0"/>
              <a:t>データを作成</a:t>
            </a:r>
          </a:p>
          <a:p>
            <a:r>
              <a:rPr lang="ja-JP" altLang="en-US" sz="1400" b="1" dirty="0" smtClean="0"/>
              <a:t> </a:t>
            </a:r>
            <a:endParaRPr lang="ja-JP" altLang="en-US" sz="1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273" y="11278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u="sng" dirty="0" smtClean="0">
                <a:solidFill>
                  <a:srgbClr val="0070C0"/>
                </a:solidFill>
              </a:rPr>
              <a:t>傾向面分析</a:t>
            </a:r>
            <a:endParaRPr kumimoji="1" lang="ja-JP" altLang="en-US" sz="3200" u="sng" dirty="0">
              <a:solidFill>
                <a:srgbClr val="0070C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702" y="1493672"/>
            <a:ext cx="4321298" cy="30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5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 noGrp="1"/>
          </p:cNvSpPr>
          <p:nvPr>
            <p:ph type="title"/>
          </p:nvPr>
        </p:nvSpPr>
        <p:spPr>
          <a:xfrm>
            <a:off x="278492" y="188546"/>
            <a:ext cx="342100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u="none" dirty="0">
                <a:solidFill>
                  <a:srgbClr val="0070C0"/>
                </a:solidFill>
              </a:rPr>
              <a:t>1</a:t>
            </a:r>
            <a:r>
              <a:rPr lang="en-US" altLang="ja-JP" sz="2800" b="1" u="none" dirty="0" smtClean="0">
                <a:solidFill>
                  <a:srgbClr val="0070C0"/>
                </a:solidFill>
              </a:rPr>
              <a:t>. SAM</a:t>
            </a:r>
            <a:r>
              <a:rPr lang="ja-JP" altLang="en-US" sz="2800" b="1" u="none" dirty="0">
                <a:solidFill>
                  <a:srgbClr val="0070C0"/>
                </a:solidFill>
              </a:rPr>
              <a:t>のインストール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36650"/>
            <a:ext cx="4477008" cy="34417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136650"/>
            <a:ext cx="4343400" cy="347472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731117" y="5051955"/>
            <a:ext cx="7681783" cy="524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hlinkClick r:id="rId5"/>
              </a:rPr>
              <a:t>https://www.ecoevol.ufg.br/sam</a:t>
            </a:r>
            <a:r>
              <a:rPr lang="ja-JP" altLang="en-US" dirty="0" smtClean="0">
                <a:hlinkClick r:id="rId5"/>
              </a:rPr>
              <a:t>/</a:t>
            </a:r>
            <a:r>
              <a:rPr lang="ja-JP" altLang="en-US" dirty="0" smtClean="0"/>
              <a:t>　にアクセスし、ダウンロード後インストールし、起動する。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（ダウンロード時に、登録が必要、ダウンロードページ最下部の</a:t>
            </a:r>
            <a:r>
              <a:rPr lang="en-US" altLang="ja-JP" dirty="0" smtClean="0"/>
              <a:t>old version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3.1</a:t>
            </a:r>
            <a:r>
              <a:rPr lang="ja-JP" altLang="en-US" dirty="0" smtClean="0"/>
              <a:t>をインストールする）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731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238" y="733545"/>
            <a:ext cx="5019835" cy="401586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74247"/>
            <a:ext cx="3591065" cy="2686793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7010093" y="2188477"/>
            <a:ext cx="1524000" cy="790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247900" y="981075"/>
            <a:ext cx="3543300" cy="1047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523875" y="4867275"/>
            <a:ext cx="7067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File&gt;Open&gt;Open New Main Data File</a:t>
            </a:r>
            <a:r>
              <a:rPr kumimoji="1" lang="ja-JP" altLang="en-US" sz="1600" b="1" dirty="0" smtClean="0"/>
              <a:t>を選択し、</a:t>
            </a:r>
            <a:r>
              <a:rPr lang="en-US" altLang="ja-JP" sz="1600" b="1" dirty="0" smtClean="0"/>
              <a:t>txt</a:t>
            </a:r>
            <a:r>
              <a:rPr kumimoji="1" lang="ja-JP" altLang="en-US" sz="1600" b="1" dirty="0" smtClean="0"/>
              <a:t>ファイルを読み込む</a:t>
            </a:r>
            <a:endParaRPr kumimoji="1" lang="en-US" altLang="ja-JP" sz="1600" b="1" dirty="0" smtClean="0"/>
          </a:p>
          <a:p>
            <a:r>
              <a:rPr lang="en-US" altLang="ja-JP" sz="1600" b="1" dirty="0" smtClean="0"/>
              <a:t>Preset Geographic Variables </a:t>
            </a:r>
            <a:r>
              <a:rPr lang="ja-JP" altLang="en-US" sz="1600" b="1" dirty="0" smtClean="0"/>
              <a:t>の</a:t>
            </a:r>
            <a:r>
              <a:rPr lang="en-US" altLang="ja-JP" sz="1600" b="1" dirty="0" smtClean="0"/>
              <a:t>X Axis </a:t>
            </a:r>
            <a:r>
              <a:rPr lang="ja-JP" altLang="en-US" sz="1600" b="1" dirty="0" smtClean="0"/>
              <a:t>と </a:t>
            </a:r>
            <a:r>
              <a:rPr lang="en-US" altLang="ja-JP" sz="1600" b="1" dirty="0" smtClean="0"/>
              <a:t>Y Axis</a:t>
            </a:r>
            <a:r>
              <a:rPr lang="ja-JP" altLang="en-US" sz="1600" b="1" dirty="0" smtClean="0"/>
              <a:t>に値を入力し「</a:t>
            </a:r>
            <a:r>
              <a:rPr lang="en-US" altLang="ja-JP" sz="1600" b="1" dirty="0" smtClean="0"/>
              <a:t>close</a:t>
            </a:r>
            <a:r>
              <a:rPr lang="ja-JP" altLang="en-US" sz="1600" b="1" dirty="0" smtClean="0"/>
              <a:t>」をクリックする</a:t>
            </a:r>
            <a:endParaRPr lang="en-US" altLang="ja-JP" sz="1600" b="1" dirty="0" smtClean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42875" y="130549"/>
            <a:ext cx="7886700" cy="505354"/>
          </a:xfrm>
        </p:spPr>
        <p:txBody>
          <a:bodyPr>
            <a:normAutofit/>
          </a:bodyPr>
          <a:lstStyle/>
          <a:p>
            <a:r>
              <a:rPr lang="en-US" altLang="ja-JP" sz="2800" u="none" dirty="0">
                <a:solidFill>
                  <a:srgbClr val="0070C0"/>
                </a:solidFill>
              </a:rPr>
              <a:t>2</a:t>
            </a:r>
            <a:r>
              <a:rPr lang="en-US" altLang="ja-JP" sz="2800" u="none" dirty="0" smtClean="0">
                <a:solidFill>
                  <a:srgbClr val="0070C0"/>
                </a:solidFill>
              </a:rPr>
              <a:t>.</a:t>
            </a:r>
            <a:r>
              <a:rPr lang="ja-JP" altLang="en-US" sz="2800" u="none" dirty="0">
                <a:solidFill>
                  <a:srgbClr val="0070C0"/>
                </a:solidFill>
              </a:rPr>
              <a:t>第</a:t>
            </a:r>
            <a:r>
              <a:rPr lang="ja-JP" altLang="en-US" sz="2800" u="none" dirty="0" smtClean="0">
                <a:solidFill>
                  <a:srgbClr val="0070C0"/>
                </a:solidFill>
              </a:rPr>
              <a:t>一</a:t>
            </a:r>
            <a:r>
              <a:rPr kumimoji="1" lang="ja-JP" altLang="en-US" sz="2800" u="none" dirty="0" smtClean="0">
                <a:solidFill>
                  <a:srgbClr val="0070C0"/>
                </a:solidFill>
              </a:rPr>
              <a:t>次傾向面分析</a:t>
            </a:r>
            <a:endParaRPr kumimoji="1" lang="ja-JP" altLang="en-US" sz="2800" u="non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6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625" y="177444"/>
            <a:ext cx="6017580" cy="379448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8411" y="421664"/>
            <a:ext cx="3421627" cy="235974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9940" y="2015412"/>
            <a:ext cx="3716594" cy="2581882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>
            <a:off x="3142140" y="699424"/>
            <a:ext cx="514350" cy="81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656490" y="1529637"/>
            <a:ext cx="137271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084631" y="1369990"/>
            <a:ext cx="728253" cy="226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4720512"/>
            <a:ext cx="8620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Structure</a:t>
            </a:r>
            <a:r>
              <a:rPr kumimoji="1" lang="en-US" altLang="ja-JP" sz="1600" b="1" dirty="0" smtClean="0"/>
              <a:t>&gt;Spatial Filtering&gt;Trend Surface </a:t>
            </a:r>
            <a:r>
              <a:rPr lang="en-US" altLang="ja-JP" sz="1600" b="1" dirty="0"/>
              <a:t>A</a:t>
            </a:r>
            <a:r>
              <a:rPr kumimoji="1" lang="en-US" altLang="ja-JP" sz="1600" b="1" dirty="0" smtClean="0"/>
              <a:t>nalysis</a:t>
            </a:r>
            <a:r>
              <a:rPr kumimoji="1" lang="ja-JP" altLang="en-US" sz="1600" b="1" dirty="0" smtClean="0"/>
              <a:t>を選択</a:t>
            </a:r>
            <a:r>
              <a:rPr lang="ja-JP" altLang="en-US" sz="1600" b="1" dirty="0" smtClean="0"/>
              <a:t>する。</a:t>
            </a:r>
            <a:endParaRPr lang="en-US" altLang="ja-JP" sz="1600" b="1" dirty="0" smtClean="0"/>
          </a:p>
          <a:p>
            <a:r>
              <a:rPr lang="en-US" altLang="ja-JP" sz="1600" b="1" dirty="0" smtClean="0"/>
              <a:t>Response variable</a:t>
            </a:r>
            <a:r>
              <a:rPr lang="ja-JP" altLang="en-US" sz="1600" b="1" dirty="0" smtClean="0"/>
              <a:t>から人口密度の列を選択した状態で</a:t>
            </a:r>
            <a:r>
              <a:rPr lang="en-US" altLang="ja-JP" sz="1600" b="1" dirty="0" smtClean="0"/>
              <a:t> X</a:t>
            </a:r>
            <a:r>
              <a:rPr lang="ja-JP" altLang="en-US" sz="1600" b="1" dirty="0" smtClean="0"/>
              <a:t>と</a:t>
            </a:r>
            <a:r>
              <a:rPr lang="en-US" altLang="ja-JP" sz="1600" b="1" dirty="0" smtClean="0"/>
              <a:t>Y</a:t>
            </a:r>
            <a:r>
              <a:rPr lang="ja-JP" altLang="en-US" sz="1600" b="1" dirty="0" smtClean="0"/>
              <a:t>を選択し、</a:t>
            </a:r>
            <a:r>
              <a:rPr lang="en-US" altLang="ja-JP" sz="1600" b="1" dirty="0" smtClean="0"/>
              <a:t>Auto Select Polynomial Order </a:t>
            </a:r>
            <a:r>
              <a:rPr lang="ja-JP" altLang="en-US" sz="1600" b="1" dirty="0" smtClean="0"/>
              <a:t>から</a:t>
            </a:r>
            <a:r>
              <a:rPr lang="en-US" altLang="ja-JP" sz="1600" b="1" dirty="0" smtClean="0"/>
              <a:t>1st Order</a:t>
            </a:r>
            <a:r>
              <a:rPr lang="ja-JP" altLang="en-US" sz="1600" b="1" dirty="0" smtClean="0"/>
              <a:t>を選択し、</a:t>
            </a:r>
            <a:r>
              <a:rPr lang="en-US" altLang="ja-JP" sz="1600" b="1" dirty="0" smtClean="0"/>
              <a:t>Compute</a:t>
            </a:r>
            <a:r>
              <a:rPr lang="ja-JP" altLang="en-US" sz="1600" b="1" dirty="0" smtClean="0"/>
              <a:t>をクリックすると処理が開始され第</a:t>
            </a:r>
            <a:r>
              <a:rPr lang="en-US" altLang="ja-JP" sz="1600" b="1" dirty="0" smtClean="0"/>
              <a:t>1</a:t>
            </a:r>
            <a:r>
              <a:rPr lang="ja-JP" altLang="en-US" sz="1600" b="1" dirty="0" smtClean="0"/>
              <a:t>次傾向面が計算される。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3608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27487"/>
            <a:ext cx="4588955" cy="3260026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588955" y="428669"/>
            <a:ext cx="4572000" cy="432426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ja-JP" altLang="en-US" sz="1100" dirty="0"/>
              <a:t>Trend Surface Analysis of pop_dens.</a:t>
            </a:r>
          </a:p>
          <a:p>
            <a:endParaRPr lang="ja-JP" altLang="en-US" sz="1100" dirty="0"/>
          </a:p>
          <a:p>
            <a:r>
              <a:rPr lang="ja-JP" altLang="en-US" sz="1100" dirty="0"/>
              <a:t>  n: 23      R: 0.417      Rｲ: 0.174               F: 0.716      P: 0.62 </a:t>
            </a:r>
          </a:p>
          <a:p>
            <a:endParaRPr lang="ja-JP" altLang="en-US" sz="1100" dirty="0"/>
          </a:p>
          <a:p>
            <a:r>
              <a:rPr lang="ja-JP" altLang="en-US" sz="1100" dirty="0"/>
              <a:t>       Akaike's Information Criterion (AICc): 452.895</a:t>
            </a:r>
          </a:p>
          <a:p>
            <a:endParaRPr lang="ja-JP" altLang="en-US" sz="1100" dirty="0"/>
          </a:p>
          <a:p>
            <a:r>
              <a:rPr lang="ja-JP" altLang="en-US" sz="1100" dirty="0"/>
              <a:t>    Variable     Coefficient     Std Coeff.     Std Error        t    P (2 Tail)</a:t>
            </a:r>
          </a:p>
          <a:p>
            <a:r>
              <a:rPr lang="ja-JP" altLang="en-US" sz="1100" dirty="0"/>
              <a:t>    Constant       14340.909          0          5594.824    2.563         0.021</a:t>
            </a:r>
          </a:p>
          <a:p>
            <a:r>
              <a:rPr lang="ja-JP" altLang="en-US" sz="1100" dirty="0"/>
              <a:t>           x       -7301.904         -0.569     15252.049   -0.479         0.639</a:t>
            </a:r>
          </a:p>
          <a:p>
            <a:r>
              <a:rPr lang="ja-JP" altLang="en-US" sz="1100" dirty="0"/>
              <a:t>           y        3874.806          0.263     12098.364    0.32          0.753</a:t>
            </a:r>
          </a:p>
          <a:p>
            <a:r>
              <a:rPr lang="ja-JP" altLang="en-US" sz="1100" dirty="0"/>
              <a:t>       x * x        -949.814         -0.074     10057.461   -0.094         0.926</a:t>
            </a:r>
          </a:p>
          <a:p>
            <a:r>
              <a:rPr lang="ja-JP" altLang="en-US" sz="1100" dirty="0"/>
              <a:t>       x * y        5465.833          0.365     21078.07     0.259         0.799</a:t>
            </a:r>
          </a:p>
          <a:p>
            <a:r>
              <a:rPr lang="ja-JP" altLang="en-US" sz="1100" dirty="0"/>
              <a:t>       y * y       -1200.583         -0.09      11678.017   -0.103         0.919</a:t>
            </a:r>
          </a:p>
          <a:p>
            <a:endParaRPr lang="ja-JP" altLang="en-US" sz="1100" dirty="0"/>
          </a:p>
          <a:p>
            <a:endParaRPr lang="ja-JP" altLang="en-US" sz="1100" dirty="0"/>
          </a:p>
          <a:p>
            <a:endParaRPr lang="ja-JP" altLang="en-US" sz="1100" dirty="0"/>
          </a:p>
          <a:p>
            <a:r>
              <a:rPr lang="ja-JP" altLang="en-US" sz="1100" dirty="0"/>
              <a:t> Descriptive Statistics:</a:t>
            </a:r>
          </a:p>
          <a:p>
            <a:endParaRPr lang="ja-JP" altLang="en-US" sz="1100" dirty="0"/>
          </a:p>
          <a:p>
            <a:r>
              <a:rPr lang="ja-JP" altLang="en-US" sz="1100" dirty="0"/>
              <a:t>                  pop_dens               Estimated               Residuals</a:t>
            </a:r>
          </a:p>
          <a:p>
            <a:r>
              <a:rPr lang="ja-JP" altLang="en-US" sz="1100" dirty="0"/>
              <a:t>Min               4050                   11725.017              -10019.833</a:t>
            </a:r>
          </a:p>
          <a:p>
            <a:r>
              <a:rPr lang="ja-JP" altLang="en-US" sz="1100" dirty="0"/>
              <a:t>Max              19215                   16512.78                 3832.823</a:t>
            </a:r>
          </a:p>
          <a:p>
            <a:r>
              <a:rPr lang="ja-JP" altLang="en-US" sz="1100" dirty="0"/>
              <a:t>Mean             14302.435               14302.435                   &lt;.001</a:t>
            </a:r>
          </a:p>
          <a:p>
            <a:r>
              <a:rPr lang="ja-JP" altLang="en-US" sz="1100" dirty="0"/>
              <a:t>Std.Dev.          3453.555                1440.481                3138.798</a:t>
            </a:r>
          </a:p>
          <a:p>
            <a:r>
              <a:rPr lang="ja-JP" altLang="en-US" sz="1100" dirty="0"/>
              <a:t>Skewness            -1.095                  -0.284                  -1.347</a:t>
            </a:r>
          </a:p>
          <a:p>
            <a:r>
              <a:rPr lang="ja-JP" altLang="en-US" sz="1100" dirty="0"/>
              <a:t>Kurtosis             2.095                  -0.889                   3.439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467100" y="2590800"/>
            <a:ext cx="619125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42875" y="130549"/>
            <a:ext cx="7886700" cy="505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u="none" dirty="0" smtClean="0">
                <a:solidFill>
                  <a:srgbClr val="0070C0"/>
                </a:solidFill>
              </a:rPr>
              <a:t>3.</a:t>
            </a:r>
            <a:r>
              <a:rPr lang="ja-JP" altLang="en-US" sz="2800" u="none" dirty="0">
                <a:solidFill>
                  <a:srgbClr val="0070C0"/>
                </a:solidFill>
              </a:rPr>
              <a:t>第二次</a:t>
            </a:r>
            <a:r>
              <a:rPr lang="ja-JP" altLang="en-US" sz="2800" u="none" dirty="0" smtClean="0">
                <a:solidFill>
                  <a:srgbClr val="0070C0"/>
                </a:solidFill>
              </a:rPr>
              <a:t>傾向面分析</a:t>
            </a:r>
            <a:endParaRPr lang="ja-JP" altLang="en-US" sz="2800" u="none" dirty="0">
              <a:solidFill>
                <a:srgbClr val="0070C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830" y="5133242"/>
            <a:ext cx="862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2nd Order</a:t>
            </a:r>
            <a:r>
              <a:rPr lang="ja-JP" altLang="en-US" sz="1600" b="1" dirty="0" smtClean="0"/>
              <a:t>を選択し、</a:t>
            </a:r>
            <a:r>
              <a:rPr lang="en-US" altLang="ja-JP" sz="1600" b="1" dirty="0" smtClean="0"/>
              <a:t>Compute</a:t>
            </a:r>
            <a:r>
              <a:rPr lang="ja-JP" altLang="en-US" sz="1600" b="1" dirty="0" smtClean="0"/>
              <a:t>をクリックすると処理が開始され第</a:t>
            </a:r>
            <a:r>
              <a:rPr lang="en-US" altLang="ja-JP" sz="1600" b="1" dirty="0"/>
              <a:t>2</a:t>
            </a:r>
            <a:r>
              <a:rPr lang="ja-JP" altLang="en-US" sz="1600" b="1" dirty="0" smtClean="0"/>
              <a:t>次傾向面が計算される。</a:t>
            </a:r>
            <a:endParaRPr lang="en-US" altLang="ja-JP" sz="1600" b="1" dirty="0" smtClean="0"/>
          </a:p>
          <a:p>
            <a:r>
              <a:rPr lang="ja-JP" altLang="en-US" sz="1600" b="1" dirty="0"/>
              <a:t>同様</a:t>
            </a:r>
            <a:r>
              <a:rPr lang="ja-JP" altLang="en-US" sz="1600" b="1" dirty="0" smtClean="0"/>
              <a:t>の手法で第</a:t>
            </a:r>
            <a:r>
              <a:rPr lang="en-US" altLang="ja-JP" sz="1600" b="1" dirty="0" smtClean="0"/>
              <a:t>4</a:t>
            </a:r>
            <a:r>
              <a:rPr lang="ja-JP" altLang="en-US" sz="1600" b="1" dirty="0" smtClean="0"/>
              <a:t>次傾向面まで求めることができる。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32388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572000" y="267355"/>
            <a:ext cx="4572000" cy="544764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ja-JP" altLang="en-US" sz="1200" dirty="0"/>
              <a:t>Trend Surface Analysis of pop_dens.</a:t>
            </a:r>
          </a:p>
          <a:p>
            <a:endParaRPr lang="ja-JP" altLang="en-US" sz="1200" dirty="0"/>
          </a:p>
          <a:p>
            <a:r>
              <a:rPr lang="ja-JP" altLang="en-US" sz="1200" dirty="0"/>
              <a:t>  n: 23      R: 0.488      Rｲ: 0.238               F: 0.451      P: 0.883</a:t>
            </a:r>
          </a:p>
          <a:p>
            <a:endParaRPr lang="ja-JP" altLang="en-US" sz="1200" dirty="0"/>
          </a:p>
          <a:p>
            <a:r>
              <a:rPr lang="ja-JP" altLang="en-US" sz="1200" dirty="0"/>
              <a:t>       Akaike's Information Criterion (AICc): 472.127</a:t>
            </a:r>
          </a:p>
          <a:p>
            <a:endParaRPr lang="ja-JP" altLang="en-US" sz="1200" dirty="0"/>
          </a:p>
          <a:p>
            <a:r>
              <a:rPr lang="ja-JP" altLang="en-US" sz="1200" dirty="0"/>
              <a:t>    Variable     Coefficient     Std Coeff.     Std Error        t    P (2 Tail)</a:t>
            </a:r>
          </a:p>
          <a:p>
            <a:r>
              <a:rPr lang="ja-JP" altLang="en-US" sz="1200" dirty="0"/>
              <a:t>    Constant       23074.724          0         22399.331    1.03          0.323</a:t>
            </a:r>
          </a:p>
          <a:p>
            <a:r>
              <a:rPr lang="ja-JP" altLang="en-US" sz="1200" dirty="0"/>
              <a:t>           x      -30298.676         -2.36      73450.707   -0.413         0.687</a:t>
            </a:r>
          </a:p>
          <a:p>
            <a:r>
              <a:rPr lang="ja-JP" altLang="en-US" sz="1200" dirty="0"/>
              <a:t>           y      -32824.585         -2.226     65098.381   -0.504         0.623</a:t>
            </a:r>
          </a:p>
          <a:p>
            <a:r>
              <a:rPr lang="ja-JP" altLang="en-US" sz="1200" dirty="0"/>
              <a:t>       x * x       -4762.038         -0.372     83066.236   -0.057         0.955</a:t>
            </a:r>
          </a:p>
          <a:p>
            <a:r>
              <a:rPr lang="ja-JP" altLang="en-US" sz="1200" dirty="0"/>
              <a:t>       x * y       71791.613          4.799    195233.235    0.368         0.719</a:t>
            </a:r>
          </a:p>
          <a:p>
            <a:r>
              <a:rPr lang="ja-JP" altLang="en-US" sz="1200" dirty="0"/>
              <a:t>       y * y       52224.319          3.931     69561.666    0.751         0.467</a:t>
            </a:r>
          </a:p>
          <a:p>
            <a:r>
              <a:rPr lang="ja-JP" altLang="en-US" sz="1200" dirty="0"/>
              <a:t>   x * x * x       18623.002          1.388     46551.871    0.4           0.696</a:t>
            </a:r>
          </a:p>
          <a:p>
            <a:r>
              <a:rPr lang="ja-JP" altLang="en-US" sz="1200" dirty="0"/>
              <a:t>   x * x * y      -37994.606         -2.324    110292.433   -0.344         0.736</a:t>
            </a:r>
          </a:p>
          <a:p>
            <a:r>
              <a:rPr lang="ja-JP" altLang="en-US" sz="1200" dirty="0"/>
              <a:t>   x * y * y      -18991.376         -1.123    181922.965   -0.104         0.919</a:t>
            </a:r>
          </a:p>
          <a:p>
            <a:r>
              <a:rPr lang="ja-JP" altLang="en-US" sz="1200" dirty="0"/>
              <a:t>   y * y * y      -30099.951         -2.284     62180.068   -0.484         0.637</a:t>
            </a:r>
          </a:p>
          <a:p>
            <a:endParaRPr lang="ja-JP" altLang="en-US" sz="1200" dirty="0"/>
          </a:p>
          <a:p>
            <a:endParaRPr lang="ja-JP" altLang="en-US" sz="1200" dirty="0"/>
          </a:p>
          <a:p>
            <a:endParaRPr lang="ja-JP" altLang="en-US" sz="1200" dirty="0"/>
          </a:p>
          <a:p>
            <a:r>
              <a:rPr lang="ja-JP" altLang="en-US" sz="1200" dirty="0"/>
              <a:t> Descriptive Statistics:</a:t>
            </a:r>
          </a:p>
          <a:p>
            <a:endParaRPr lang="ja-JP" altLang="en-US" sz="1200" dirty="0"/>
          </a:p>
          <a:p>
            <a:r>
              <a:rPr lang="ja-JP" altLang="en-US" sz="1200" dirty="0"/>
              <a:t>                  pop_dens               Estimated               Residuals</a:t>
            </a:r>
          </a:p>
          <a:p>
            <a:r>
              <a:rPr lang="ja-JP" altLang="en-US" sz="1200" dirty="0"/>
              <a:t>Min               4050                   10942.789              -10254.8  </a:t>
            </a:r>
          </a:p>
          <a:p>
            <a:r>
              <a:rPr lang="ja-JP" altLang="en-US" sz="1200" dirty="0"/>
              <a:t>Max              19215                   16612.826                4400.211</a:t>
            </a:r>
          </a:p>
          <a:p>
            <a:r>
              <a:rPr lang="ja-JP" altLang="en-US" sz="1200" dirty="0"/>
              <a:t>Mean             14302.435               14302.435                   &lt;.001</a:t>
            </a:r>
          </a:p>
          <a:p>
            <a:r>
              <a:rPr lang="ja-JP" altLang="en-US" sz="1200" dirty="0"/>
              <a:t>Std.Dev.          3453.555                1684.24                 3015.025</a:t>
            </a:r>
          </a:p>
          <a:p>
            <a:r>
              <a:rPr lang="ja-JP" altLang="en-US" sz="1200" dirty="0"/>
              <a:t>Skewness            -1.095                  -0.391                  -1.546</a:t>
            </a:r>
          </a:p>
          <a:p>
            <a:r>
              <a:rPr lang="ja-JP" altLang="en-US" sz="1200" dirty="0"/>
              <a:t>Kurtosis             2.095                  -0.809                   5.243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477" y="1188872"/>
            <a:ext cx="4321298" cy="3089434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3467100" y="2428875"/>
            <a:ext cx="962025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>
            <a:normAutofit fontScale="90000"/>
          </a:bodyPr>
          <a:lstStyle/>
          <a:p>
            <a:r>
              <a:rPr lang="ja-JP" altLang="en-US" sz="3600" u="none" dirty="0">
                <a:solidFill>
                  <a:srgbClr val="0070C0"/>
                </a:solidFill>
              </a:rPr>
              <a:t>第</a:t>
            </a:r>
            <a:r>
              <a:rPr lang="ja-JP" altLang="en-US" u="none" dirty="0" smtClean="0">
                <a:solidFill>
                  <a:srgbClr val="0070C0"/>
                </a:solidFill>
              </a:rPr>
              <a:t>三</a:t>
            </a:r>
            <a:r>
              <a:rPr kumimoji="1" lang="ja-JP" altLang="en-US" u="none" dirty="0" smtClean="0">
                <a:solidFill>
                  <a:srgbClr val="0070C0"/>
                </a:solidFill>
              </a:rPr>
              <a:t>次傾向面</a:t>
            </a:r>
            <a:endParaRPr kumimoji="1" lang="ja-JP" altLang="en-US" u="non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3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475" y="1423219"/>
            <a:ext cx="4059284" cy="2868561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4572000" y="0"/>
            <a:ext cx="4572000" cy="558614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ja-JP" altLang="en-US" sz="1050" dirty="0"/>
              <a:t>Trend Surface Analysis of pop_dens.</a:t>
            </a:r>
          </a:p>
          <a:p>
            <a:endParaRPr lang="ja-JP" altLang="en-US" sz="1050" dirty="0"/>
          </a:p>
          <a:p>
            <a:r>
              <a:rPr lang="ja-JP" altLang="en-US" sz="1050" dirty="0"/>
              <a:t>  n: 23      R: 0.851      Rｲ: 0.723               F: 1.494      P: 0.289</a:t>
            </a:r>
          </a:p>
          <a:p>
            <a:endParaRPr lang="ja-JP" altLang="en-US" sz="1050" dirty="0"/>
          </a:p>
          <a:p>
            <a:r>
              <a:rPr lang="ja-JP" altLang="en-US" sz="1050" dirty="0"/>
              <a:t>       Akaike's Information Criterion (AICc): 509.055</a:t>
            </a:r>
          </a:p>
          <a:p>
            <a:endParaRPr lang="ja-JP" altLang="en-US" sz="1050" dirty="0"/>
          </a:p>
          <a:p>
            <a:r>
              <a:rPr lang="ja-JP" altLang="en-US" sz="1050" dirty="0"/>
              <a:t>     Variable     Coefficient     Std Coeff.     Std Error        t    P (2 Tail)</a:t>
            </a:r>
          </a:p>
          <a:p>
            <a:r>
              <a:rPr lang="ja-JP" altLang="en-US" sz="1050" dirty="0"/>
              <a:t>     Constant       70229.414          0        108738.537    0.646         0.539</a:t>
            </a:r>
          </a:p>
          <a:p>
            <a:r>
              <a:rPr lang="ja-JP" altLang="en-US" sz="1050" dirty="0"/>
              <a:t>            x      114702.34           8.934    329347.653    0.348         0.738</a:t>
            </a:r>
          </a:p>
          <a:p>
            <a:r>
              <a:rPr lang="ja-JP" altLang="en-US" sz="1050" dirty="0"/>
              <a:t>            y     -229874.613        -15.59     482062.779   -0.477         0.648</a:t>
            </a:r>
          </a:p>
          <a:p>
            <a:r>
              <a:rPr lang="ja-JP" altLang="en-US" sz="1050" dirty="0"/>
              <a:t>        x * x    -1010776.124        -78.86     422504.533   -2.392         0.048</a:t>
            </a:r>
          </a:p>
          <a:p>
            <a:r>
              <a:rPr lang="ja-JP" altLang="en-US" sz="1050" dirty="0"/>
              <a:t>        x * y      600425.075         40.132     &gt;1ﾗ10^6      0.39          0.708</a:t>
            </a:r>
          </a:p>
          <a:p>
            <a:r>
              <a:rPr lang="ja-JP" altLang="en-US" sz="1050" dirty="0"/>
              <a:t>        y * y     -100138.725         -7.537    552730.27    -0.181         0.861</a:t>
            </a:r>
          </a:p>
          <a:p>
            <a:r>
              <a:rPr lang="ja-JP" altLang="en-US" sz="1050" dirty="0"/>
              <a:t>    x * x * x      634867.737         47.328    378426.014    1.678         0.137</a:t>
            </a:r>
          </a:p>
          <a:p>
            <a:r>
              <a:rPr lang="ja-JP" altLang="en-US" sz="1050" dirty="0"/>
              <a:t>    x * x * y       &gt;2ﾗ10^6          124.408    996767.989    2.041         0.081</a:t>
            </a:r>
          </a:p>
          <a:p>
            <a:r>
              <a:rPr lang="ja-JP" altLang="en-US" sz="1050" dirty="0"/>
              <a:t>    x * y * y    -2292435.649       -135.497     &gt;2ﾗ10^6     -0.86          0.418</a:t>
            </a:r>
          </a:p>
          <a:p>
            <a:r>
              <a:rPr lang="ja-JP" altLang="en-US" sz="1050" dirty="0"/>
              <a:t>    y * y * y       &gt;1ﾗ10^6           81.243    439898.564    2.434         0.045</a:t>
            </a:r>
          </a:p>
          <a:p>
            <a:r>
              <a:rPr lang="ja-JP" altLang="en-US" sz="1050" dirty="0"/>
              <a:t>x * x * x * x     -362062.099        -25.852    193223.663   -1.874         0.103</a:t>
            </a:r>
          </a:p>
          <a:p>
            <a:r>
              <a:rPr lang="ja-JP" altLang="en-US" sz="1050" dirty="0"/>
              <a:t>x * x * x * y       99844.87           5.634    489467.825    0.204         0.844</a:t>
            </a:r>
          </a:p>
          <a:p>
            <a:r>
              <a:rPr lang="ja-JP" altLang="en-US" sz="1050" dirty="0"/>
              <a:t>x * x * y * y    -1701958.949        -86.206     &gt;1ﾗ10^6     -1.649         0.143</a:t>
            </a:r>
          </a:p>
          <a:p>
            <a:r>
              <a:rPr lang="ja-JP" altLang="en-US" sz="1050" dirty="0"/>
              <a:t>x * y * y * y       &gt;1ﾗ10^6          104.991     &gt;1ﾗ10^6      1.19          0.273</a:t>
            </a:r>
          </a:p>
          <a:p>
            <a:r>
              <a:rPr lang="ja-JP" altLang="en-US" sz="1050" dirty="0"/>
              <a:t>y * y * y * y     -879725.435        -65.179    444771.807   -1.978         0.088</a:t>
            </a:r>
          </a:p>
          <a:p>
            <a:endParaRPr lang="ja-JP" altLang="en-US" sz="1050" dirty="0"/>
          </a:p>
          <a:p>
            <a:endParaRPr lang="ja-JP" altLang="en-US" sz="1050" dirty="0"/>
          </a:p>
          <a:p>
            <a:endParaRPr lang="ja-JP" altLang="en-US" sz="1050" dirty="0"/>
          </a:p>
          <a:p>
            <a:r>
              <a:rPr lang="ja-JP" altLang="en-US" sz="1050" dirty="0"/>
              <a:t> Descriptive Statistics:</a:t>
            </a:r>
          </a:p>
          <a:p>
            <a:endParaRPr lang="ja-JP" altLang="en-US" sz="1050" dirty="0"/>
          </a:p>
          <a:p>
            <a:r>
              <a:rPr lang="ja-JP" altLang="en-US" sz="1050" dirty="0"/>
              <a:t>                  pop_dens               Estimated               Residuals</a:t>
            </a:r>
          </a:p>
          <a:p>
            <a:r>
              <a:rPr lang="ja-JP" altLang="en-US" sz="1050" dirty="0"/>
              <a:t>Min               4050                    8780.632               -7049.06 </a:t>
            </a:r>
          </a:p>
          <a:p>
            <a:r>
              <a:rPr lang="ja-JP" altLang="en-US" sz="1050" dirty="0"/>
              <a:t>Max              19215                   19948.643                3476.749</a:t>
            </a:r>
          </a:p>
          <a:p>
            <a:r>
              <a:rPr lang="ja-JP" altLang="en-US" sz="1050" dirty="0"/>
              <a:t>Mean             14302.435               14302.435                   &lt;.001</a:t>
            </a:r>
          </a:p>
          <a:p>
            <a:r>
              <a:rPr lang="ja-JP" altLang="en-US" sz="1050" dirty="0"/>
              <a:t>Std.Dev.          3453.555                2937.293                1816.411</a:t>
            </a:r>
          </a:p>
          <a:p>
            <a:r>
              <a:rPr lang="ja-JP" altLang="en-US" sz="1050" dirty="0"/>
              <a:t>Skewness            -1.095                   0.027                  -2.482</a:t>
            </a:r>
          </a:p>
          <a:p>
            <a:r>
              <a:rPr lang="ja-JP" altLang="en-US" sz="1050" dirty="0"/>
              <a:t>Kurtosis             2.095                  -0.541                  11.004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3467100" y="2581275"/>
            <a:ext cx="866775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71475" y="338837"/>
            <a:ext cx="7886700" cy="505354"/>
          </a:xfrm>
        </p:spPr>
        <p:txBody>
          <a:bodyPr>
            <a:normAutofit fontScale="90000"/>
          </a:bodyPr>
          <a:lstStyle/>
          <a:p>
            <a:r>
              <a:rPr lang="ja-JP" altLang="en-US" sz="3600" u="none" dirty="0">
                <a:solidFill>
                  <a:srgbClr val="0070C0"/>
                </a:solidFill>
              </a:rPr>
              <a:t>第</a:t>
            </a:r>
            <a:r>
              <a:rPr lang="ja-JP" altLang="en-US" u="none" dirty="0" smtClean="0">
                <a:solidFill>
                  <a:srgbClr val="0070C0"/>
                </a:solidFill>
              </a:rPr>
              <a:t>四</a:t>
            </a:r>
            <a:r>
              <a:rPr kumimoji="1" lang="ja-JP" altLang="en-US" u="none" dirty="0" smtClean="0">
                <a:solidFill>
                  <a:srgbClr val="0070C0"/>
                </a:solidFill>
              </a:rPr>
              <a:t>次傾向面</a:t>
            </a:r>
            <a:endParaRPr kumimoji="1" lang="ja-JP" altLang="en-US" u="non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1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2013</TotalTime>
  <Words>806</Words>
  <Application>Microsoft Office PowerPoint</Application>
  <PresentationFormat>画面に合わせる (16:10)</PresentationFormat>
  <Paragraphs>116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1. SAMのインストール</vt:lpstr>
      <vt:lpstr>2.第一次傾向面分析</vt:lpstr>
      <vt:lpstr>PowerPoint プレゼンテーション</vt:lpstr>
      <vt:lpstr>PowerPoint プレゼンテーション</vt:lpstr>
      <vt:lpstr>第三次傾向面</vt:lpstr>
      <vt:lpstr>第四次傾向面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123</cp:revision>
  <dcterms:created xsi:type="dcterms:W3CDTF">2015-06-26T03:04:37Z</dcterms:created>
  <dcterms:modified xsi:type="dcterms:W3CDTF">2016-09-20T07:32:51Z</dcterms:modified>
</cp:coreProperties>
</file>