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5715000" type="screen16x10"/>
  <p:notesSz cx="6858000" cy="9144000"/>
  <p:defaultTextStyle>
    <a:defPPr>
      <a:defRPr lang="ja-JP"/>
    </a:defPPr>
    <a:lvl1pPr marL="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90012" autoAdjust="0"/>
  </p:normalViewPr>
  <p:slideViewPr>
    <p:cSldViewPr snapToGrid="0" showGuides="1">
      <p:cViewPr varScale="1">
        <p:scale>
          <a:sx n="76" d="100"/>
          <a:sy n="76" d="100"/>
        </p:scale>
        <p:origin x="90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EC131-DBF1-4FAB-80A2-5A7409E7754C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D926-2CE4-43D9-8725-FF9013F89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54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675" y="1991870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22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4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/>
          <a:lstStyle>
            <a:lvl1pPr>
              <a:defRPr u="sng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7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2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5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3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23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0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8B17-CE4C-42DD-AEDB-B62939FBF2E8}" type="datetimeFigureOut">
              <a:rPr kumimoji="1" lang="ja-JP" altLang="en-US" smtClean="0"/>
              <a:t>2016/9/20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0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nij.gov/topics/technology/maps/Pages/crimestat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301987" y="2503557"/>
            <a:ext cx="4540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17. </a:t>
            </a:r>
            <a:r>
              <a:rPr lang="zh-TW" altLang="en-US" sz="4000" dirty="0" smtClean="0"/>
              <a:t>空間的</a:t>
            </a:r>
            <a:r>
              <a:rPr lang="zh-TW" altLang="en-US" sz="4000" dirty="0"/>
              <a:t>自己相関</a:t>
            </a:r>
          </a:p>
        </p:txBody>
      </p:sp>
    </p:spTree>
    <p:extLst>
      <p:ext uri="{BB962C8B-B14F-4D97-AF65-F5344CB8AC3E}">
        <p14:creationId xmlns:p14="http://schemas.microsoft.com/office/powerpoint/2010/main" val="10352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75273" y="11278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u="sng" dirty="0">
                <a:solidFill>
                  <a:srgbClr val="0070C0"/>
                </a:solidFill>
              </a:rPr>
              <a:t>空間的自己相関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64231" y="1022452"/>
            <a:ext cx="39121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【</a:t>
            </a:r>
            <a:r>
              <a:rPr lang="ja-JP" altLang="en-US" sz="1600" b="1" dirty="0" smtClean="0"/>
              <a:t>使用データ</a:t>
            </a:r>
            <a:r>
              <a:rPr lang="en-US" altLang="ja-JP" sz="1600" b="1" dirty="0" smtClean="0"/>
              <a:t>】</a:t>
            </a:r>
            <a:endParaRPr lang="en-US" altLang="ja-JP" sz="1600" b="1" dirty="0"/>
          </a:p>
          <a:p>
            <a:r>
              <a:rPr lang="ja-JP" altLang="en-US" sz="1600" b="1" dirty="0" smtClean="0"/>
              <a:t>・国土数値情報　平成</a:t>
            </a:r>
            <a:r>
              <a:rPr lang="en-US" altLang="ja-JP" sz="1600" b="1" dirty="0" smtClean="0"/>
              <a:t>27</a:t>
            </a:r>
            <a:r>
              <a:rPr lang="ja-JP" altLang="en-US" sz="1600" b="1" dirty="0" smtClean="0"/>
              <a:t>年東京都地価公示　を加工し利用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en-US" altLang="ja-JP" sz="1600" b="1" dirty="0" smtClean="0"/>
              <a:t>【</a:t>
            </a:r>
            <a:r>
              <a:rPr lang="ja-JP" altLang="en-US" sz="1600" b="1" dirty="0" smtClean="0"/>
              <a:t>実習内容</a:t>
            </a:r>
            <a:r>
              <a:rPr lang="en-US" altLang="ja-JP" sz="1600" b="1" dirty="0" smtClean="0"/>
              <a:t>】</a:t>
            </a:r>
          </a:p>
          <a:p>
            <a:r>
              <a:rPr kumimoji="1" lang="ja-JP" altLang="en-US" sz="1600" b="1" dirty="0" smtClean="0"/>
              <a:t>・</a:t>
            </a:r>
            <a:r>
              <a:rPr kumimoji="1" lang="en-US" altLang="ja-JP" sz="1600" b="1" dirty="0" smtClean="0"/>
              <a:t>Moran’s I </a:t>
            </a:r>
            <a:r>
              <a:rPr kumimoji="1" lang="ja-JP" altLang="en-US" sz="1600" b="1" dirty="0" smtClean="0"/>
              <a:t>統計量</a:t>
            </a:r>
            <a:endParaRPr lang="en-US" altLang="ja-JP" sz="1600" b="1" dirty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Geary‘s C </a:t>
            </a:r>
            <a:r>
              <a:rPr lang="ja-JP" altLang="en-US" sz="1600" b="1" dirty="0" smtClean="0"/>
              <a:t>統計量</a:t>
            </a:r>
            <a:endParaRPr lang="en-US" altLang="ja-JP" sz="1600" b="1" dirty="0" smtClean="0"/>
          </a:p>
          <a:p>
            <a:r>
              <a:rPr lang="ja-JP" altLang="en-US" sz="1600" b="1" dirty="0"/>
              <a:t>（</a:t>
            </a:r>
            <a:r>
              <a:rPr lang="en-US" altLang="ja-JP" sz="1600" b="1" dirty="0" smtClean="0"/>
              <a:t>Join </a:t>
            </a:r>
            <a:r>
              <a:rPr lang="en-US" altLang="ja-JP" sz="1600" b="1" dirty="0"/>
              <a:t>count </a:t>
            </a:r>
            <a:r>
              <a:rPr lang="ja-JP" altLang="en-US" sz="1600" b="1" dirty="0" smtClean="0"/>
              <a:t>統計量）</a:t>
            </a:r>
            <a:endParaRPr lang="en-US" altLang="ja-JP" sz="1600" b="1" dirty="0"/>
          </a:p>
          <a:p>
            <a:endParaRPr lang="en-US" altLang="ja-JP" sz="1600" b="1" dirty="0"/>
          </a:p>
          <a:p>
            <a:r>
              <a:rPr lang="en-US" altLang="ja-JP" sz="1600" b="1" dirty="0" smtClean="0"/>
              <a:t>【</a:t>
            </a:r>
            <a:r>
              <a:rPr lang="ja-JP" altLang="en-US" sz="1600" b="1" dirty="0" smtClean="0"/>
              <a:t>参考</a:t>
            </a:r>
            <a:r>
              <a:rPr lang="ja-JP" altLang="en-US" sz="1600" b="1" dirty="0"/>
              <a:t>書籍</a:t>
            </a:r>
            <a:r>
              <a:rPr lang="en-US" altLang="ja-JP" sz="1600" b="1" dirty="0" smtClean="0"/>
              <a:t>】</a:t>
            </a:r>
          </a:p>
          <a:p>
            <a:r>
              <a:rPr lang="ja-JP" altLang="en-US" sz="1600" b="1" dirty="0" smtClean="0"/>
              <a:t>古谷知之（</a:t>
            </a:r>
            <a:r>
              <a:rPr lang="en-US" altLang="ja-JP" sz="1600" b="1" dirty="0" smtClean="0"/>
              <a:t>2011</a:t>
            </a:r>
            <a:r>
              <a:rPr lang="ja-JP" altLang="en-US" sz="1600" b="1" dirty="0" smtClean="0"/>
              <a:t>）</a:t>
            </a:r>
            <a:endParaRPr lang="en-US" altLang="ja-JP" sz="1600" b="1" dirty="0" smtClean="0"/>
          </a:p>
          <a:p>
            <a:r>
              <a:rPr lang="en-US" altLang="ja-JP" sz="1600" b="1" dirty="0" smtClean="0"/>
              <a:t>『</a:t>
            </a:r>
            <a:r>
              <a:rPr lang="ja-JP" altLang="en-US" sz="1600" b="1" dirty="0" smtClean="0"/>
              <a:t>Ｒ</a:t>
            </a:r>
            <a:r>
              <a:rPr lang="ja-JP" altLang="en-US" sz="1600" b="1" dirty="0"/>
              <a:t>による空間データの統計分析 </a:t>
            </a:r>
            <a:r>
              <a:rPr lang="en-US" altLang="ja-JP" sz="1600" b="1" dirty="0"/>
              <a:t>(</a:t>
            </a:r>
            <a:r>
              <a:rPr lang="ja-JP" altLang="en-US" sz="1600" b="1" dirty="0"/>
              <a:t>統計科学のプラクティス</a:t>
            </a:r>
            <a:r>
              <a:rPr lang="en-US" altLang="ja-JP" sz="1600" b="1" dirty="0" smtClean="0"/>
              <a:t>)』</a:t>
            </a:r>
            <a:endParaRPr lang="en-US" altLang="ja-JP" sz="1600" b="1" dirty="0"/>
          </a:p>
          <a:p>
            <a:endParaRPr lang="en-US" altLang="ja-JP" sz="1600" b="1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2" y="1508289"/>
            <a:ext cx="4541928" cy="331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5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153885" y="4830448"/>
            <a:ext cx="7126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hlinkClick r:id="rId2"/>
              </a:rPr>
              <a:t>http://nij.gov/topics/technology/maps/Pages/crimestat.</a:t>
            </a:r>
            <a:r>
              <a:rPr lang="ja-JP" altLang="en-US" sz="1600" dirty="0" smtClean="0">
                <a:hlinkClick r:id="rId2"/>
              </a:rPr>
              <a:t>aspx</a:t>
            </a:r>
            <a:r>
              <a:rPr lang="ja-JP" altLang="en-US" sz="1600" dirty="0" smtClean="0"/>
              <a:t>　にアクセスし、</a:t>
            </a:r>
            <a:r>
              <a:rPr lang="en-GB" altLang="ja-JP" sz="1600" dirty="0" err="1" smtClean="0"/>
              <a:t>CrimeStat</a:t>
            </a:r>
            <a:r>
              <a:rPr lang="en-GB" altLang="ja-JP" sz="1600" dirty="0" smtClean="0"/>
              <a:t> IV </a:t>
            </a:r>
            <a:r>
              <a:rPr lang="ja-JP" altLang="en-US" sz="1600" dirty="0" smtClean="0"/>
              <a:t>をダウンロードし、解凍後に</a:t>
            </a:r>
            <a:r>
              <a:rPr lang="en-US" altLang="ja-JP" sz="1600" dirty="0" smtClean="0"/>
              <a:t>.exe</a:t>
            </a:r>
            <a:r>
              <a:rPr lang="ja-JP" altLang="en-US" sz="1600" dirty="0" smtClean="0"/>
              <a:t>ファイルを起動する</a:t>
            </a:r>
            <a:endParaRPr lang="en-US" altLang="ja-JP" sz="1600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28" y="0"/>
            <a:ext cx="6030686" cy="463609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4644571" y="2454275"/>
            <a:ext cx="781504" cy="128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40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77" y="205570"/>
            <a:ext cx="5959246" cy="4347577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6313115" y="1275925"/>
            <a:ext cx="672147" cy="147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23831" y="4892511"/>
            <a:ext cx="769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Select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Files</a:t>
            </a:r>
            <a:r>
              <a:rPr lang="ja-JP" altLang="en-US" sz="1600" b="1" dirty="0" smtClean="0"/>
              <a:t>からデータを読み込む。</a:t>
            </a:r>
            <a:r>
              <a:rPr lang="en-US" altLang="ja-JP" sz="1600" b="1" dirty="0" smtClean="0"/>
              <a:t>X</a:t>
            </a:r>
            <a:r>
              <a:rPr lang="ja-JP" altLang="en-US" sz="1600" b="1" dirty="0" smtClean="0"/>
              <a:t>と</a:t>
            </a:r>
            <a:r>
              <a:rPr lang="en-US" altLang="ja-JP" sz="1600" b="1" dirty="0" smtClean="0"/>
              <a:t>Y</a:t>
            </a:r>
            <a:r>
              <a:rPr lang="ja-JP" altLang="en-US" sz="1600" b="1" dirty="0" smtClean="0"/>
              <a:t>に位置座標を設定し、</a:t>
            </a:r>
            <a:r>
              <a:rPr lang="en-US" altLang="ja-JP" sz="1600" b="1" dirty="0" smtClean="0"/>
              <a:t>Z</a:t>
            </a:r>
            <a:r>
              <a:rPr lang="ja-JP" altLang="en-US" sz="1600" b="1" dirty="0" smtClean="0"/>
              <a:t>に地価の値を設定する。</a:t>
            </a:r>
            <a:endParaRPr lang="en-US" altLang="ja-JP" sz="1600" b="1" dirty="0" smtClean="0"/>
          </a:p>
          <a:p>
            <a:r>
              <a:rPr kumimoji="1" lang="en-US" altLang="ja-JP" sz="1600" b="1" dirty="0" smtClean="0"/>
              <a:t>Projected, Meters, Days </a:t>
            </a:r>
            <a:r>
              <a:rPr lang="ja-JP" altLang="en-US" sz="1600" b="1" dirty="0" smtClean="0"/>
              <a:t>にチェックを入れる。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8203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936950" y="4779389"/>
            <a:ext cx="727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タブを</a:t>
            </a:r>
            <a:r>
              <a:rPr kumimoji="1" lang="en-US" altLang="ja-JP" sz="1600" b="1" dirty="0" smtClean="0"/>
              <a:t>Spatial Description</a:t>
            </a:r>
            <a:r>
              <a:rPr kumimoji="1" lang="ja-JP" altLang="en-US" sz="1600" b="1" dirty="0" smtClean="0"/>
              <a:t>に切り替え、</a:t>
            </a:r>
            <a:r>
              <a:rPr kumimoji="1" lang="en-US" altLang="ja-JP" sz="1600" b="1" dirty="0" smtClean="0"/>
              <a:t>Moran’s I static</a:t>
            </a:r>
            <a:r>
              <a:rPr kumimoji="1" lang="ja-JP" altLang="en-US" sz="1600" b="1" dirty="0" smtClean="0"/>
              <a:t>にチェックをいれ、</a:t>
            </a:r>
            <a:r>
              <a:rPr lang="ja-JP" altLang="en-US" sz="1600" b="1" dirty="0" smtClean="0"/>
              <a:t>「</a:t>
            </a:r>
            <a:r>
              <a:rPr lang="en-US" altLang="ja-JP" sz="1600" b="1" dirty="0" smtClean="0"/>
              <a:t>compute</a:t>
            </a:r>
            <a:r>
              <a:rPr lang="ja-JP" altLang="en-US" sz="1600" b="1" dirty="0" smtClean="0"/>
              <a:t>」をクリックすると値が算出される。</a:t>
            </a:r>
            <a:endParaRPr kumimoji="1" lang="en-US" altLang="ja-JP" sz="1600" b="1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2022"/>
            <a:ext cx="4404290" cy="329095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4179"/>
            <a:ext cx="4422775" cy="322664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29131" y="2011216"/>
            <a:ext cx="917244" cy="147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326120" y="1643571"/>
            <a:ext cx="1558482" cy="128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9366" y="4336330"/>
            <a:ext cx="474399" cy="134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876691" y="1706250"/>
            <a:ext cx="358218" cy="238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843898" y="2224727"/>
            <a:ext cx="172667" cy="2026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2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163" y="1549400"/>
            <a:ext cx="4239646" cy="30734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" y="1549400"/>
            <a:ext cx="4212725" cy="30734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430789" y="2376706"/>
            <a:ext cx="917244" cy="147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86756" y="4488309"/>
            <a:ext cx="474399" cy="134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986756" y="2620652"/>
            <a:ext cx="237199" cy="1782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986756" y="5164255"/>
            <a:ext cx="7270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Geary‘s </a:t>
            </a:r>
            <a:r>
              <a:rPr lang="en-US" altLang="ja-JP" sz="1600" b="1" dirty="0" smtClean="0"/>
              <a:t>C</a:t>
            </a:r>
            <a:r>
              <a:rPr lang="ja-JP" altLang="en-US" sz="1600" b="1" dirty="0" smtClean="0"/>
              <a:t>　</a:t>
            </a:r>
            <a:r>
              <a:rPr kumimoji="1" lang="ja-JP" altLang="en-US" sz="1600" b="1" dirty="0" smtClean="0"/>
              <a:t>にチェックをいれ、</a:t>
            </a:r>
            <a:r>
              <a:rPr lang="ja-JP" altLang="en-US" sz="1600" b="1" dirty="0" smtClean="0"/>
              <a:t>「</a:t>
            </a:r>
            <a:r>
              <a:rPr lang="en-US" altLang="ja-JP" sz="1600" b="1" dirty="0" smtClean="0"/>
              <a:t>compute</a:t>
            </a:r>
            <a:r>
              <a:rPr lang="ja-JP" altLang="en-US" sz="1600" b="1" dirty="0" smtClean="0"/>
              <a:t>」をクリックすると値が算出される。</a:t>
            </a:r>
            <a:endParaRPr kumimoji="1" lang="en-US" altLang="ja-JP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11806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458152" y="536605"/>
            <a:ext cx="42276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/>
              <a:t>Join count </a:t>
            </a:r>
            <a:r>
              <a:rPr lang="ja-JP" altLang="en-US" sz="1600" b="1" dirty="0" smtClean="0"/>
              <a:t>統計量は</a:t>
            </a:r>
            <a:r>
              <a:rPr lang="en-US" altLang="ja-JP" sz="1600" b="1" dirty="0" smtClean="0"/>
              <a:t>R</a:t>
            </a:r>
            <a:r>
              <a:rPr lang="ja-JP" altLang="en-US" sz="1600" b="1" dirty="0" smtClean="0"/>
              <a:t>で、算出することができる</a:t>
            </a:r>
            <a:endParaRPr lang="en-US" altLang="ja-JP" sz="1600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2361415" y="1233483"/>
            <a:ext cx="4572000" cy="35496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&amp;apos"/>
              </a:rPr>
              <a:t>#Join count </a:t>
            </a:r>
            <a:r>
              <a:rPr lang="ja-JP" altLang="en-US" dirty="0">
                <a:solidFill>
                  <a:srgbClr val="000000"/>
                </a:solidFill>
                <a:latin typeface="&amp;apos"/>
              </a:rPr>
              <a:t>統計量</a:t>
            </a:r>
            <a:br>
              <a:rPr lang="ja-JP" altLang="en-US" dirty="0">
                <a:solidFill>
                  <a:srgbClr val="000000"/>
                </a:solidFill>
                <a:latin typeface="&amp;apos"/>
              </a:rPr>
            </a:br>
            <a:r>
              <a:rPr lang="en-US" altLang="ja-JP" dirty="0" err="1" smtClean="0">
                <a:solidFill>
                  <a:srgbClr val="000000"/>
                </a:solidFill>
                <a:latin typeface="&amp;apos"/>
              </a:rPr>
              <a:t>chika.hi.low</a:t>
            </a:r>
            <a:r>
              <a:rPr lang="en-US" altLang="ja-JP" dirty="0" smtClean="0">
                <a:solidFill>
                  <a:srgbClr val="000000"/>
                </a:solidFill>
                <a:latin typeface="&amp;apos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&amp;apos"/>
              </a:rPr>
              <a:t>&lt;- cut(chika$h27_chika, breaks=c(0,mean(chika$h27_chika), max(chika$h27_chika)), labels=c("low", "high</a:t>
            </a:r>
            <a:r>
              <a:rPr lang="en-US" altLang="ja-JP" dirty="0" smtClean="0">
                <a:solidFill>
                  <a:srgbClr val="000000"/>
                </a:solidFill>
                <a:latin typeface="&amp;apos"/>
              </a:rPr>
              <a:t>"))</a:t>
            </a:r>
          </a:p>
          <a:p>
            <a:r>
              <a:rPr lang="en-US" altLang="ja-JP" dirty="0">
                <a:solidFill>
                  <a:srgbClr val="000000"/>
                </a:solidFill>
                <a:latin typeface="&amp;apos"/>
              </a:rPr>
              <a:t/>
            </a:r>
            <a:br>
              <a:rPr lang="en-US" altLang="ja-JP" dirty="0">
                <a:solidFill>
                  <a:srgbClr val="000000"/>
                </a:solidFill>
                <a:latin typeface="&amp;apos"/>
              </a:rPr>
            </a:br>
            <a:r>
              <a:rPr lang="en-US" altLang="ja-JP" dirty="0" smtClean="0">
                <a:solidFill>
                  <a:srgbClr val="000000"/>
                </a:solidFill>
                <a:latin typeface="&amp;apos"/>
              </a:rPr>
              <a:t>names(</a:t>
            </a:r>
            <a:r>
              <a:rPr lang="en-US" altLang="ja-JP" dirty="0" err="1" smtClean="0">
                <a:solidFill>
                  <a:srgbClr val="000000"/>
                </a:solidFill>
                <a:latin typeface="&amp;apos"/>
              </a:rPr>
              <a:t>chika.hi.low</a:t>
            </a:r>
            <a:r>
              <a:rPr lang="en-US" altLang="ja-JP" dirty="0">
                <a:solidFill>
                  <a:srgbClr val="000000"/>
                </a:solidFill>
                <a:latin typeface="&amp;apos"/>
              </a:rPr>
              <a:t>) &lt;- </a:t>
            </a:r>
            <a:r>
              <a:rPr lang="en-US" altLang="ja-JP" dirty="0" err="1">
                <a:solidFill>
                  <a:srgbClr val="000000"/>
                </a:solidFill>
                <a:latin typeface="&amp;apos"/>
              </a:rPr>
              <a:t>chika$ID</a:t>
            </a:r>
            <a:endParaRPr lang="en-US" altLang="ja-JP" dirty="0">
              <a:solidFill>
                <a:srgbClr val="000000"/>
              </a:solidFill>
              <a:latin typeface="&amp;apos"/>
            </a:endParaRPr>
          </a:p>
          <a:p>
            <a:r>
              <a:rPr lang="en-US" altLang="ja-JP" dirty="0" err="1">
                <a:solidFill>
                  <a:srgbClr val="000000"/>
                </a:solidFill>
                <a:latin typeface="&amp;apos"/>
              </a:rPr>
              <a:t>joincount.multi</a:t>
            </a:r>
            <a:r>
              <a:rPr lang="en-US" altLang="ja-JP" dirty="0">
                <a:solidFill>
                  <a:srgbClr val="000000"/>
                </a:solidFill>
                <a:latin typeface="&amp;apos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&amp;apos"/>
              </a:rPr>
              <a:t>chika.hi.low</a:t>
            </a:r>
            <a:r>
              <a:rPr lang="en-US" altLang="ja-JP" dirty="0">
                <a:solidFill>
                  <a:srgbClr val="000000"/>
                </a:solidFill>
                <a:latin typeface="&amp;apos"/>
              </a:rPr>
              <a:t>, nb2listw(</a:t>
            </a:r>
            <a:r>
              <a:rPr lang="en-US" altLang="ja-JP" dirty="0" err="1">
                <a:solidFill>
                  <a:srgbClr val="000000"/>
                </a:solidFill>
                <a:latin typeface="&amp;apos"/>
              </a:rPr>
              <a:t>chika.tri.nb</a:t>
            </a:r>
            <a:r>
              <a:rPr lang="en-US" altLang="ja-JP" dirty="0">
                <a:solidFill>
                  <a:srgbClr val="000000"/>
                </a:solidFill>
                <a:latin typeface="&amp;apos"/>
              </a:rPr>
              <a:t>, </a:t>
            </a:r>
            <a:endParaRPr lang="en-US" altLang="ja-JP" dirty="0" smtClean="0">
              <a:solidFill>
                <a:srgbClr val="000000"/>
              </a:solidFill>
              <a:latin typeface="&amp;apos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&amp;apos"/>
              </a:rPr>
              <a:t>style</a:t>
            </a:r>
            <a:r>
              <a:rPr lang="en-US" altLang="ja-JP" dirty="0">
                <a:solidFill>
                  <a:srgbClr val="000000"/>
                </a:solidFill>
                <a:latin typeface="&amp;apos"/>
              </a:rPr>
              <a:t>="B</a:t>
            </a:r>
            <a:r>
              <a:rPr lang="en-US" altLang="ja-JP" dirty="0" smtClean="0">
                <a:solidFill>
                  <a:srgbClr val="000000"/>
                </a:solidFill>
                <a:latin typeface="&amp;apos"/>
              </a:rPr>
              <a:t>"))</a:t>
            </a:r>
          </a:p>
          <a:p>
            <a:r>
              <a:rPr lang="en-US" altLang="ja-JP" dirty="0">
                <a:solidFill>
                  <a:srgbClr val="000000"/>
                </a:solidFill>
                <a:latin typeface="&amp;apos"/>
              </a:rPr>
              <a:t/>
            </a:r>
            <a:br>
              <a:rPr lang="en-US" altLang="ja-JP" dirty="0">
                <a:solidFill>
                  <a:srgbClr val="000000"/>
                </a:solidFill>
                <a:latin typeface="&amp;apos"/>
              </a:rPr>
            </a:br>
            <a:r>
              <a:rPr lang="en-US" altLang="ja-JP" dirty="0">
                <a:solidFill>
                  <a:srgbClr val="000000"/>
                </a:solidFill>
                <a:latin typeface="&amp;apos"/>
              </a:rPr>
              <a:t>          </a:t>
            </a:r>
            <a:r>
              <a:rPr lang="en-US" altLang="ja-JP" dirty="0" err="1">
                <a:solidFill>
                  <a:srgbClr val="000000"/>
                </a:solidFill>
                <a:latin typeface="&amp;apos"/>
              </a:rPr>
              <a:t>Joincount</a:t>
            </a:r>
            <a:r>
              <a:rPr lang="en-US" altLang="ja-JP" dirty="0">
                <a:solidFill>
                  <a:srgbClr val="000000"/>
                </a:solidFill>
                <a:latin typeface="&amp;apos"/>
              </a:rPr>
              <a:t> Expected Variance z-value</a:t>
            </a:r>
            <a:br>
              <a:rPr lang="en-US" altLang="ja-JP" dirty="0">
                <a:solidFill>
                  <a:srgbClr val="000000"/>
                </a:solidFill>
                <a:latin typeface="&amp;apos"/>
              </a:rPr>
            </a:br>
            <a:r>
              <a:rPr lang="en-US" altLang="ja-JP" dirty="0" err="1">
                <a:solidFill>
                  <a:srgbClr val="000000"/>
                </a:solidFill>
                <a:latin typeface="&amp;apos"/>
              </a:rPr>
              <a:t>low:low</a:t>
            </a:r>
            <a:r>
              <a:rPr lang="en-US" altLang="ja-JP" dirty="0">
                <a:solidFill>
                  <a:srgbClr val="000000"/>
                </a:solidFill>
                <a:latin typeface="&amp;apos"/>
              </a:rPr>
              <a:t>    2856.000 2542.624  280.119  18.724</a:t>
            </a:r>
            <a:br>
              <a:rPr lang="en-US" altLang="ja-JP" dirty="0">
                <a:solidFill>
                  <a:srgbClr val="000000"/>
                </a:solidFill>
                <a:latin typeface="&amp;apos"/>
              </a:rPr>
            </a:br>
            <a:r>
              <a:rPr lang="en-US" altLang="ja-JP" dirty="0" err="1">
                <a:solidFill>
                  <a:srgbClr val="000000"/>
                </a:solidFill>
                <a:latin typeface="&amp;apos"/>
              </a:rPr>
              <a:t>high:high</a:t>
            </a:r>
            <a:r>
              <a:rPr lang="en-US" altLang="ja-JP" dirty="0">
                <a:solidFill>
                  <a:srgbClr val="000000"/>
                </a:solidFill>
                <a:latin typeface="&amp;apos"/>
              </a:rPr>
              <a:t>   413.000  120.115   90.209  30.837</a:t>
            </a:r>
            <a:br>
              <a:rPr lang="en-US" altLang="ja-JP" dirty="0">
                <a:solidFill>
                  <a:srgbClr val="000000"/>
                </a:solidFill>
                <a:latin typeface="&amp;apos"/>
              </a:rPr>
            </a:br>
            <a:r>
              <a:rPr lang="en-US" altLang="ja-JP" b="1" dirty="0" err="1">
                <a:solidFill>
                  <a:srgbClr val="FF0000"/>
                </a:solidFill>
                <a:latin typeface="&amp;apos"/>
              </a:rPr>
              <a:t>high:low</a:t>
            </a:r>
            <a:r>
              <a:rPr lang="en-US" altLang="ja-JP" b="1" dirty="0">
                <a:solidFill>
                  <a:srgbClr val="FF0000"/>
                </a:solidFill>
                <a:latin typeface="&amp;apos"/>
              </a:rPr>
              <a:t>    502.000 </a:t>
            </a:r>
            <a:r>
              <a:rPr lang="en-US" altLang="ja-JP" dirty="0">
                <a:solidFill>
                  <a:srgbClr val="000000"/>
                </a:solidFill>
                <a:latin typeface="&amp;apos"/>
              </a:rPr>
              <a:t>1108.261  445.501 -28.723</a:t>
            </a:r>
            <a:br>
              <a:rPr lang="en-US" altLang="ja-JP" dirty="0">
                <a:solidFill>
                  <a:srgbClr val="000000"/>
                </a:solidFill>
                <a:latin typeface="&amp;apos"/>
              </a:rPr>
            </a:br>
            <a:r>
              <a:rPr lang="en-US" altLang="ja-JP" dirty="0" err="1">
                <a:solidFill>
                  <a:srgbClr val="000000"/>
                </a:solidFill>
                <a:latin typeface="&amp;apos"/>
              </a:rPr>
              <a:t>Jtot</a:t>
            </a:r>
            <a:r>
              <a:rPr lang="en-US" altLang="ja-JP" dirty="0">
                <a:solidFill>
                  <a:srgbClr val="000000"/>
                </a:solidFill>
                <a:latin typeface="&amp;apos"/>
              </a:rPr>
              <a:t>        502.000 1108.261  445.501 -28.723</a:t>
            </a:r>
          </a:p>
          <a:p>
            <a:r>
              <a:rPr lang="en-US" altLang="ja-JP" dirty="0"/>
              <a:t/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98655" y="5009118"/>
            <a:ext cx="6546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b="1" dirty="0" smtClean="0"/>
              <a:t>空間的自己相関の分析に</a:t>
            </a:r>
            <a:r>
              <a:rPr lang="en-US" altLang="ja-JP" sz="1600" b="1" dirty="0" smtClean="0"/>
              <a:t>R</a:t>
            </a:r>
            <a:r>
              <a:rPr lang="ja-JP" altLang="en-US" sz="1600" b="1" dirty="0" smtClean="0"/>
              <a:t>を利用する手法は、</a:t>
            </a:r>
            <a:r>
              <a:rPr lang="ja-JP" altLang="en-US" sz="1600" b="1" dirty="0"/>
              <a:t>古谷知之（</a:t>
            </a:r>
            <a:r>
              <a:rPr lang="en-US" altLang="ja-JP" sz="1600" b="1" dirty="0"/>
              <a:t>2011</a:t>
            </a:r>
            <a:r>
              <a:rPr lang="ja-JP" altLang="en-US" sz="1600" b="1" dirty="0"/>
              <a:t>）</a:t>
            </a:r>
            <a:endParaRPr lang="en-US" altLang="ja-JP" sz="1600" b="1" dirty="0"/>
          </a:p>
          <a:p>
            <a:r>
              <a:rPr lang="en-US" altLang="ja-JP" sz="1600" b="1" dirty="0"/>
              <a:t>『</a:t>
            </a:r>
            <a:r>
              <a:rPr lang="ja-JP" altLang="en-US" sz="1600" b="1" dirty="0"/>
              <a:t>Ｒによる空間データの統計分析 </a:t>
            </a:r>
            <a:r>
              <a:rPr lang="en-US" altLang="ja-JP" sz="1600" b="1" dirty="0"/>
              <a:t>(</a:t>
            </a:r>
            <a:r>
              <a:rPr lang="ja-JP" altLang="en-US" sz="1600" b="1" dirty="0"/>
              <a:t>統計科学のプラクティス</a:t>
            </a:r>
            <a:r>
              <a:rPr lang="en-US" altLang="ja-JP" sz="1600" b="1" dirty="0" smtClean="0"/>
              <a:t>)』</a:t>
            </a:r>
            <a:r>
              <a:rPr lang="ja-JP" altLang="en-US" sz="1600" b="1" dirty="0" smtClean="0"/>
              <a:t>が詳しい。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95930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2048</TotalTime>
  <Words>151</Words>
  <Application>Microsoft Office PowerPoint</Application>
  <PresentationFormat>画面に合わせる (16:10)</PresentationFormat>
  <Paragraphs>29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&amp;apos</vt:lpstr>
      <vt:lpstr>ＭＳ Ｐゴシック</vt:lpstr>
      <vt:lpstr>新細明體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127</cp:revision>
  <dcterms:created xsi:type="dcterms:W3CDTF">2015-06-26T03:04:37Z</dcterms:created>
  <dcterms:modified xsi:type="dcterms:W3CDTF">2016-09-20T07:33:06Z</dcterms:modified>
</cp:coreProperties>
</file>