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8" r:id="rId3"/>
    <p:sldId id="257" r:id="rId4"/>
    <p:sldId id="259" r:id="rId5"/>
    <p:sldId id="260" r:id="rId6"/>
    <p:sldId id="261" r:id="rId7"/>
    <p:sldId id="262" r:id="rId8"/>
    <p:sldId id="263" r:id="rId9"/>
    <p:sldId id="264" r:id="rId10"/>
    <p:sldId id="265" r:id="rId11"/>
    <p:sldId id="266" r:id="rId12"/>
    <p:sldId id="277" r:id="rId13"/>
    <p:sldId id="279" r:id="rId14"/>
    <p:sldId id="280" r:id="rId15"/>
    <p:sldId id="281" r:id="rId16"/>
    <p:sldId id="282" r:id="rId17"/>
  </p:sldIdLst>
  <p:sldSz cx="9144000" cy="5715000" type="screen16x10"/>
  <p:notesSz cx="6858000" cy="9144000"/>
  <p:defaultTextStyle>
    <a:defPPr>
      <a:defRPr lang="ja-JP"/>
    </a:defPPr>
    <a:lvl1pPr marL="0" algn="l" defTabSz="713232" rtl="0" eaLnBrk="1" latinLnBrk="0" hangingPunct="1">
      <a:defRPr kumimoji="1" sz="1404" kern="1200">
        <a:solidFill>
          <a:schemeClr val="tx1"/>
        </a:solidFill>
        <a:latin typeface="+mn-lt"/>
        <a:ea typeface="+mn-ea"/>
        <a:cs typeface="+mn-cs"/>
      </a:defRPr>
    </a:lvl1pPr>
    <a:lvl2pPr marL="356616" algn="l" defTabSz="713232" rtl="0" eaLnBrk="1" latinLnBrk="0" hangingPunct="1">
      <a:defRPr kumimoji="1" sz="1404" kern="1200">
        <a:solidFill>
          <a:schemeClr val="tx1"/>
        </a:solidFill>
        <a:latin typeface="+mn-lt"/>
        <a:ea typeface="+mn-ea"/>
        <a:cs typeface="+mn-cs"/>
      </a:defRPr>
    </a:lvl2pPr>
    <a:lvl3pPr marL="713232" algn="l" defTabSz="713232" rtl="0" eaLnBrk="1" latinLnBrk="0" hangingPunct="1">
      <a:defRPr kumimoji="1" sz="1404" kern="1200">
        <a:solidFill>
          <a:schemeClr val="tx1"/>
        </a:solidFill>
        <a:latin typeface="+mn-lt"/>
        <a:ea typeface="+mn-ea"/>
        <a:cs typeface="+mn-cs"/>
      </a:defRPr>
    </a:lvl3pPr>
    <a:lvl4pPr marL="1069848" algn="l" defTabSz="713232" rtl="0" eaLnBrk="1" latinLnBrk="0" hangingPunct="1">
      <a:defRPr kumimoji="1" sz="1404" kern="1200">
        <a:solidFill>
          <a:schemeClr val="tx1"/>
        </a:solidFill>
        <a:latin typeface="+mn-lt"/>
        <a:ea typeface="+mn-ea"/>
        <a:cs typeface="+mn-cs"/>
      </a:defRPr>
    </a:lvl4pPr>
    <a:lvl5pPr marL="1426464" algn="l" defTabSz="713232" rtl="0" eaLnBrk="1" latinLnBrk="0" hangingPunct="1">
      <a:defRPr kumimoji="1" sz="1404" kern="1200">
        <a:solidFill>
          <a:schemeClr val="tx1"/>
        </a:solidFill>
        <a:latin typeface="+mn-lt"/>
        <a:ea typeface="+mn-ea"/>
        <a:cs typeface="+mn-cs"/>
      </a:defRPr>
    </a:lvl5pPr>
    <a:lvl6pPr marL="1783080" algn="l" defTabSz="713232" rtl="0" eaLnBrk="1" latinLnBrk="0" hangingPunct="1">
      <a:defRPr kumimoji="1" sz="1404" kern="1200">
        <a:solidFill>
          <a:schemeClr val="tx1"/>
        </a:solidFill>
        <a:latin typeface="+mn-lt"/>
        <a:ea typeface="+mn-ea"/>
        <a:cs typeface="+mn-cs"/>
      </a:defRPr>
    </a:lvl6pPr>
    <a:lvl7pPr marL="2139696" algn="l" defTabSz="713232" rtl="0" eaLnBrk="1" latinLnBrk="0" hangingPunct="1">
      <a:defRPr kumimoji="1" sz="1404" kern="1200">
        <a:solidFill>
          <a:schemeClr val="tx1"/>
        </a:solidFill>
        <a:latin typeface="+mn-lt"/>
        <a:ea typeface="+mn-ea"/>
        <a:cs typeface="+mn-cs"/>
      </a:defRPr>
    </a:lvl7pPr>
    <a:lvl8pPr marL="2496312" algn="l" defTabSz="713232" rtl="0" eaLnBrk="1" latinLnBrk="0" hangingPunct="1">
      <a:defRPr kumimoji="1" sz="1404" kern="1200">
        <a:solidFill>
          <a:schemeClr val="tx1"/>
        </a:solidFill>
        <a:latin typeface="+mn-lt"/>
        <a:ea typeface="+mn-ea"/>
        <a:cs typeface="+mn-cs"/>
      </a:defRPr>
    </a:lvl8pPr>
    <a:lvl9pPr marL="2852928" algn="l" defTabSz="713232" rtl="0" eaLnBrk="1" latinLnBrk="0" hangingPunct="1">
      <a:defRPr kumimoji="1" sz="140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3966" autoAdjust="0"/>
  </p:normalViewPr>
  <p:slideViewPr>
    <p:cSldViewPr snapToGrid="0" showGuides="1">
      <p:cViewPr>
        <p:scale>
          <a:sx n="75" d="100"/>
          <a:sy n="75" d="100"/>
        </p:scale>
        <p:origin x="846" y="942"/>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A0BA0-1681-4948-BA88-E6FA4B899168}" type="datetimeFigureOut">
              <a:rPr kumimoji="1" lang="ja-JP" altLang="en-US" smtClean="0"/>
              <a:t>2016/10/12</a:t>
            </a:fld>
            <a:endParaRPr kumimoji="1" lang="ja-JP" altLang="en-US"/>
          </a:p>
        </p:txBody>
      </p:sp>
      <p:sp>
        <p:nvSpPr>
          <p:cNvPr id="4" name="スライド イメージ プレースホルダー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A179A5-4A21-49AA-AED2-EE8EFC29B180}" type="slidenum">
              <a:rPr kumimoji="1" lang="ja-JP" altLang="en-US" smtClean="0"/>
              <a:t>‹#›</a:t>
            </a:fld>
            <a:endParaRPr kumimoji="1" lang="ja-JP" altLang="en-US"/>
          </a:p>
        </p:txBody>
      </p:sp>
    </p:spTree>
    <p:extLst>
      <p:ext uri="{BB962C8B-B14F-4D97-AF65-F5344CB8AC3E}">
        <p14:creationId xmlns:p14="http://schemas.microsoft.com/office/powerpoint/2010/main" val="8729593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各階級に含まれる個数は同じになる。</a:t>
            </a:r>
            <a:endParaRPr kumimoji="1" lang="ja-JP" altLang="en-US" dirty="0"/>
          </a:p>
        </p:txBody>
      </p:sp>
      <p:sp>
        <p:nvSpPr>
          <p:cNvPr id="4" name="スライド番号プレースホルダー 3"/>
          <p:cNvSpPr>
            <a:spLocks noGrp="1"/>
          </p:cNvSpPr>
          <p:nvPr>
            <p:ph type="sldNum" sz="quarter" idx="10"/>
          </p:nvPr>
        </p:nvSpPr>
        <p:spPr/>
        <p:txBody>
          <a:bodyPr/>
          <a:lstStyle/>
          <a:p>
            <a:fld id="{0CA179A5-4A21-49AA-AED2-EE8EFC29B180}" type="slidenum">
              <a:rPr kumimoji="1" lang="ja-JP" altLang="en-US" smtClean="0"/>
              <a:t>9</a:t>
            </a:fld>
            <a:endParaRPr kumimoji="1" lang="ja-JP" altLang="en-US"/>
          </a:p>
        </p:txBody>
      </p:sp>
    </p:spTree>
    <p:extLst>
      <p:ext uri="{BB962C8B-B14F-4D97-AF65-F5344CB8AC3E}">
        <p14:creationId xmlns:p14="http://schemas.microsoft.com/office/powerpoint/2010/main" val="2735002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209675" y="1991870"/>
            <a:ext cx="6858000" cy="1989667"/>
          </a:xfrm>
        </p:spPr>
        <p:txBody>
          <a:bodyPr anchor="b"/>
          <a:lstStyle>
            <a:lvl1pPr algn="ctr">
              <a:defRPr sz="4500"/>
            </a:lvl1pPr>
          </a:lstStyle>
          <a:p>
            <a:r>
              <a:rPr lang="ja-JP" altLang="en-US" smtClean="0"/>
              <a:t>マスター タイトルの書式設定</a:t>
            </a:r>
            <a:endParaRPr lang="en-US" dirty="0"/>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2016/10/12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
        <p:nvSpPr>
          <p:cNvPr id="8" name="正方形/長方形 7"/>
          <p:cNvSpPr/>
          <p:nvPr userDrawn="1"/>
        </p:nvSpPr>
        <p:spPr>
          <a:xfrm>
            <a:off x="183054" y="1277495"/>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9" name="正方形/長方形 8"/>
          <p:cNvSpPr/>
          <p:nvPr userDrawn="1"/>
        </p:nvSpPr>
        <p:spPr>
          <a:xfrm>
            <a:off x="973629" y="1706120"/>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0" name="正方形/長方形 9"/>
          <p:cNvSpPr/>
          <p:nvPr userDrawn="1"/>
        </p:nvSpPr>
        <p:spPr>
          <a:xfrm>
            <a:off x="97329" y="1834707"/>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1" name="正方形/長方形 10"/>
          <p:cNvSpPr/>
          <p:nvPr userDrawn="1"/>
        </p:nvSpPr>
        <p:spPr>
          <a:xfrm>
            <a:off x="7715853" y="3092457"/>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2" name="正方形/長方形 11"/>
          <p:cNvSpPr/>
          <p:nvPr userDrawn="1"/>
        </p:nvSpPr>
        <p:spPr>
          <a:xfrm>
            <a:off x="6994636" y="3449644"/>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3" name="正方形/長方形 12"/>
          <p:cNvSpPr/>
          <p:nvPr userDrawn="1"/>
        </p:nvSpPr>
        <p:spPr>
          <a:xfrm>
            <a:off x="7827470" y="3723130"/>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Tree>
    <p:extLst>
      <p:ext uri="{BB962C8B-B14F-4D97-AF65-F5344CB8AC3E}">
        <p14:creationId xmlns:p14="http://schemas.microsoft.com/office/powerpoint/2010/main" val="25802299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2016/10/12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51523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2016/10/12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37347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371475" y="157691"/>
            <a:ext cx="7886700" cy="505354"/>
          </a:xfrm>
        </p:spPr>
        <p:txBody>
          <a:bodyPr/>
          <a:lstStyle>
            <a:lvl1pPr>
              <a:defRPr u="sng"/>
            </a:lvl1pPr>
          </a:lstStyle>
          <a:p>
            <a:r>
              <a:rPr lang="ja-JP" altLang="en-US" smtClean="0"/>
              <a:t>マスター タイトルの書式設定</a:t>
            </a:r>
            <a:endParaRPr lang="en-US" dirty="0"/>
          </a:p>
        </p:txBody>
      </p:sp>
    </p:spTree>
    <p:extLst>
      <p:ext uri="{BB962C8B-B14F-4D97-AF65-F5344CB8AC3E}">
        <p14:creationId xmlns:p14="http://schemas.microsoft.com/office/powerpoint/2010/main" val="42573778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2016/10/12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196422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7BF98B17-CE4C-42DD-AEDB-B62939FBF2E8}" type="datetimeFigureOut">
              <a:rPr kumimoji="1" lang="ja-JP" altLang="en-US" smtClean="0"/>
              <a:t>2016/10/12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60157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087563"/>
            <a:ext cx="3868340" cy="307049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087563"/>
            <a:ext cx="3887391" cy="307049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BF98B17-CE4C-42DD-AEDB-B62939FBF2E8}" type="datetimeFigureOut">
              <a:rPr kumimoji="1" lang="ja-JP" altLang="en-US" smtClean="0"/>
              <a:t>2016/10/12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30693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BF98B17-CE4C-42DD-AEDB-B62939FBF2E8}" type="datetimeFigureOut">
              <a:rPr kumimoji="1" lang="ja-JP" altLang="en-US" smtClean="0"/>
              <a:t>2016/10/12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3268128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F98B17-CE4C-42DD-AEDB-B62939FBF2E8}" type="datetimeFigureOut">
              <a:rPr kumimoji="1" lang="ja-JP" altLang="en-US" smtClean="0"/>
              <a:t>2016/10/12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1726358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BF98B17-CE4C-42DD-AEDB-B62939FBF2E8}" type="datetimeFigureOut">
              <a:rPr kumimoji="1" lang="ja-JP" altLang="en-US" smtClean="0"/>
              <a:t>2016/10/12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39123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BF98B17-CE4C-42DD-AEDB-B62939FBF2E8}" type="datetimeFigureOut">
              <a:rPr kumimoji="1" lang="ja-JP" altLang="en-US" smtClean="0"/>
              <a:t>2016/10/12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013016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7BF98B17-CE4C-42DD-AEDB-B62939FBF2E8}" type="datetimeFigureOut">
              <a:rPr kumimoji="1" lang="ja-JP" altLang="en-US" smtClean="0"/>
              <a:t>2016/10/12</a:t>
            </a:fld>
            <a:endParaRPr kumimoji="1" lang="ja-JP" alt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6589066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83054" y="1277495"/>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6" name="正方形/長方形 5"/>
          <p:cNvSpPr/>
          <p:nvPr/>
        </p:nvSpPr>
        <p:spPr>
          <a:xfrm>
            <a:off x="973629" y="1706120"/>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7" name="正方形/長方形 6"/>
          <p:cNvSpPr/>
          <p:nvPr/>
        </p:nvSpPr>
        <p:spPr>
          <a:xfrm>
            <a:off x="97329" y="1834707"/>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8" name="正方形/長方形 7"/>
          <p:cNvSpPr/>
          <p:nvPr/>
        </p:nvSpPr>
        <p:spPr>
          <a:xfrm>
            <a:off x="7715853" y="3092457"/>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9" name="正方形/長方形 8"/>
          <p:cNvSpPr/>
          <p:nvPr/>
        </p:nvSpPr>
        <p:spPr>
          <a:xfrm>
            <a:off x="6994636" y="3449644"/>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0" name="正方形/長方形 9"/>
          <p:cNvSpPr/>
          <p:nvPr/>
        </p:nvSpPr>
        <p:spPr>
          <a:xfrm>
            <a:off x="7827470" y="3723130"/>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2" name="テキスト ボックス 1"/>
          <p:cNvSpPr txBox="1"/>
          <p:nvPr/>
        </p:nvSpPr>
        <p:spPr>
          <a:xfrm>
            <a:off x="2814948" y="1875678"/>
            <a:ext cx="3514104" cy="707886"/>
          </a:xfrm>
          <a:prstGeom prst="rect">
            <a:avLst/>
          </a:prstGeom>
          <a:noFill/>
        </p:spPr>
        <p:txBody>
          <a:bodyPr wrap="none" rtlCol="0">
            <a:spAutoFit/>
          </a:bodyPr>
          <a:lstStyle/>
          <a:p>
            <a:r>
              <a:rPr kumimoji="1" lang="en-US" altLang="ja-JP" sz="4000" b="1" dirty="0" smtClean="0">
                <a:solidFill>
                  <a:srgbClr val="0070C0"/>
                </a:solidFill>
              </a:rPr>
              <a:t>21.</a:t>
            </a:r>
            <a:r>
              <a:rPr lang="ja-JP" altLang="en-US" sz="4000" b="1" dirty="0">
                <a:solidFill>
                  <a:srgbClr val="0070C0"/>
                </a:solidFill>
              </a:rPr>
              <a:t> </a:t>
            </a:r>
            <a:r>
              <a:rPr lang="ja-JP" altLang="en-US" sz="4000" b="1" dirty="0" smtClean="0">
                <a:solidFill>
                  <a:srgbClr val="0070C0"/>
                </a:solidFill>
              </a:rPr>
              <a:t>視覚的伝達</a:t>
            </a:r>
            <a:endParaRPr kumimoji="1" lang="ja-JP" altLang="en-US" sz="4000" b="1" dirty="0">
              <a:solidFill>
                <a:srgbClr val="0070C0"/>
              </a:solidFill>
            </a:endParaRPr>
          </a:p>
        </p:txBody>
      </p:sp>
      <p:sp>
        <p:nvSpPr>
          <p:cNvPr id="11" name="テキスト ボックス 10"/>
          <p:cNvSpPr txBox="1"/>
          <p:nvPr/>
        </p:nvSpPr>
        <p:spPr>
          <a:xfrm>
            <a:off x="2071155" y="2917108"/>
            <a:ext cx="5517857" cy="707886"/>
          </a:xfrm>
          <a:prstGeom prst="rect">
            <a:avLst/>
          </a:prstGeom>
          <a:noFill/>
        </p:spPr>
        <p:txBody>
          <a:bodyPr wrap="none" rtlCol="0">
            <a:spAutoFit/>
          </a:bodyPr>
          <a:lstStyle/>
          <a:p>
            <a:r>
              <a:rPr kumimoji="1" lang="ja-JP" altLang="en-US" sz="4000" b="1" dirty="0" smtClean="0">
                <a:solidFill>
                  <a:schemeClr val="tx1">
                    <a:lumMod val="50000"/>
                    <a:lumOff val="50000"/>
                  </a:schemeClr>
                </a:solidFill>
              </a:rPr>
              <a:t>（</a:t>
            </a:r>
            <a:r>
              <a:rPr kumimoji="1" lang="en-US" altLang="ja-JP" sz="4000" b="1" dirty="0" smtClean="0">
                <a:solidFill>
                  <a:schemeClr val="tx1">
                    <a:lumMod val="50000"/>
                    <a:lumOff val="50000"/>
                  </a:schemeClr>
                </a:solidFill>
              </a:rPr>
              <a:t>22.</a:t>
            </a:r>
            <a:r>
              <a:rPr lang="ja-JP" altLang="en-US" sz="4000" b="1" dirty="0" smtClean="0">
                <a:solidFill>
                  <a:schemeClr val="tx1">
                    <a:lumMod val="50000"/>
                    <a:lumOff val="50000"/>
                  </a:schemeClr>
                </a:solidFill>
              </a:rPr>
              <a:t> 地図の表現モデル）</a:t>
            </a:r>
            <a:endParaRPr kumimoji="1" lang="ja-JP" altLang="en-US" sz="4000" b="1" dirty="0">
              <a:solidFill>
                <a:schemeClr val="tx1">
                  <a:lumMod val="50000"/>
                  <a:lumOff val="50000"/>
                </a:schemeClr>
              </a:solidFill>
            </a:endParaRPr>
          </a:p>
        </p:txBody>
      </p:sp>
    </p:spTree>
    <p:extLst>
      <p:ext uri="{BB962C8B-B14F-4D97-AF65-F5344CB8AC3E}">
        <p14:creationId xmlns:p14="http://schemas.microsoft.com/office/powerpoint/2010/main" val="1035206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4688244" y="1163498"/>
            <a:ext cx="4328756" cy="3327731"/>
          </a:xfrm>
          <a:prstGeom prst="rect">
            <a:avLst/>
          </a:prstGeom>
        </p:spPr>
      </p:pic>
      <p:pic>
        <p:nvPicPr>
          <p:cNvPr id="2" name="図 1"/>
          <p:cNvPicPr>
            <a:picLocks noChangeAspect="1"/>
          </p:cNvPicPr>
          <p:nvPr/>
        </p:nvPicPr>
        <p:blipFill>
          <a:blip r:embed="rId3"/>
          <a:stretch>
            <a:fillRect/>
          </a:stretch>
        </p:blipFill>
        <p:spPr>
          <a:xfrm>
            <a:off x="126393" y="1502055"/>
            <a:ext cx="4361888" cy="2710892"/>
          </a:xfrm>
          <a:prstGeom prst="rect">
            <a:avLst/>
          </a:prstGeom>
        </p:spPr>
      </p:pic>
      <p:sp>
        <p:nvSpPr>
          <p:cNvPr id="5" name="テキスト ボックス 4"/>
          <p:cNvSpPr txBox="1"/>
          <p:nvPr/>
        </p:nvSpPr>
        <p:spPr>
          <a:xfrm>
            <a:off x="169470" y="187325"/>
            <a:ext cx="4318811" cy="523220"/>
          </a:xfrm>
          <a:prstGeom prst="rect">
            <a:avLst/>
          </a:prstGeom>
          <a:noFill/>
        </p:spPr>
        <p:txBody>
          <a:bodyPr wrap="none" rtlCol="0">
            <a:spAutoFit/>
          </a:bodyPr>
          <a:lstStyle/>
          <a:p>
            <a:r>
              <a:rPr lang="ja-JP" altLang="en-US" sz="2800" b="1" dirty="0">
                <a:solidFill>
                  <a:srgbClr val="0070C0"/>
                </a:solidFill>
              </a:rPr>
              <a:t>自然</a:t>
            </a:r>
            <a:r>
              <a:rPr lang="ja-JP" altLang="en-US" sz="2800" b="1" dirty="0" smtClean="0">
                <a:solidFill>
                  <a:srgbClr val="0070C0"/>
                </a:solidFill>
              </a:rPr>
              <a:t>分類（自然なブレーク）</a:t>
            </a:r>
            <a:endParaRPr kumimoji="1" lang="ja-JP" altLang="en-US" sz="2800" b="1" dirty="0">
              <a:solidFill>
                <a:srgbClr val="0070C0"/>
              </a:solidFill>
            </a:endParaRPr>
          </a:p>
        </p:txBody>
      </p:sp>
      <p:sp>
        <p:nvSpPr>
          <p:cNvPr id="6" name="テキスト ボックス 5"/>
          <p:cNvSpPr txBox="1"/>
          <p:nvPr/>
        </p:nvSpPr>
        <p:spPr>
          <a:xfrm>
            <a:off x="588089" y="4835178"/>
            <a:ext cx="8200311" cy="584775"/>
          </a:xfrm>
          <a:prstGeom prst="rect">
            <a:avLst/>
          </a:prstGeom>
          <a:noFill/>
        </p:spPr>
        <p:txBody>
          <a:bodyPr wrap="square" rtlCol="0">
            <a:spAutoFit/>
          </a:bodyPr>
          <a:lstStyle/>
          <a:p>
            <a:r>
              <a:rPr lang="ja-JP" altLang="en-US" sz="1600" b="1" dirty="0"/>
              <a:t>自然</a:t>
            </a:r>
            <a:r>
              <a:rPr lang="ja-JP" altLang="en-US" sz="1600" b="1" dirty="0" smtClean="0"/>
              <a:t>分類・・・頻度分布などにより、グループを形成させ、</a:t>
            </a:r>
            <a:r>
              <a:rPr lang="ja-JP" altLang="en-US" sz="1600" b="1" dirty="0"/>
              <a:t>データの変化量が</a:t>
            </a:r>
            <a:r>
              <a:rPr lang="ja-JP" altLang="en-US" sz="1600" b="1" dirty="0" smtClean="0"/>
              <a:t>大きい箇所に各グループの階級区分を割り当てる。</a:t>
            </a:r>
            <a:endParaRPr kumimoji="1" lang="ja-JP" altLang="en-US" sz="1600" b="1" dirty="0"/>
          </a:p>
        </p:txBody>
      </p:sp>
    </p:spTree>
    <p:extLst>
      <p:ext uri="{BB962C8B-B14F-4D97-AF65-F5344CB8AC3E}">
        <p14:creationId xmlns:p14="http://schemas.microsoft.com/office/powerpoint/2010/main" val="1780107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69470" y="1535599"/>
            <a:ext cx="4350929" cy="2704082"/>
          </a:xfrm>
          <a:prstGeom prst="rect">
            <a:avLst/>
          </a:prstGeom>
        </p:spPr>
      </p:pic>
      <p:sp>
        <p:nvSpPr>
          <p:cNvPr id="5" name="テキスト ボックス 4"/>
          <p:cNvSpPr txBox="1"/>
          <p:nvPr/>
        </p:nvSpPr>
        <p:spPr>
          <a:xfrm>
            <a:off x="169470" y="187325"/>
            <a:ext cx="2348720" cy="523220"/>
          </a:xfrm>
          <a:prstGeom prst="rect">
            <a:avLst/>
          </a:prstGeom>
          <a:noFill/>
        </p:spPr>
        <p:txBody>
          <a:bodyPr wrap="none" rtlCol="0">
            <a:spAutoFit/>
          </a:bodyPr>
          <a:lstStyle/>
          <a:p>
            <a:r>
              <a:rPr lang="ja-JP" altLang="en-US" sz="2800" b="1" dirty="0" smtClean="0">
                <a:solidFill>
                  <a:srgbClr val="0070C0"/>
                </a:solidFill>
              </a:rPr>
              <a:t>標準偏差分類</a:t>
            </a:r>
            <a:endParaRPr kumimoji="1" lang="ja-JP" altLang="en-US" sz="2800" b="1" dirty="0">
              <a:solidFill>
                <a:srgbClr val="0070C0"/>
              </a:solidFill>
            </a:endParaRPr>
          </a:p>
        </p:txBody>
      </p:sp>
      <p:sp>
        <p:nvSpPr>
          <p:cNvPr id="6" name="テキスト ボックス 5"/>
          <p:cNvSpPr txBox="1"/>
          <p:nvPr/>
        </p:nvSpPr>
        <p:spPr>
          <a:xfrm>
            <a:off x="577958" y="5219253"/>
            <a:ext cx="7441461" cy="338554"/>
          </a:xfrm>
          <a:prstGeom prst="rect">
            <a:avLst/>
          </a:prstGeom>
          <a:noFill/>
        </p:spPr>
        <p:txBody>
          <a:bodyPr wrap="none" rtlCol="0">
            <a:spAutoFit/>
          </a:bodyPr>
          <a:lstStyle/>
          <a:p>
            <a:r>
              <a:rPr lang="ja-JP" altLang="en-US" sz="1600" b="1" dirty="0" smtClean="0"/>
              <a:t>標準偏差分類・・・平均値から標準偏差を加減した値により、階級区分を割り当てる。</a:t>
            </a:r>
            <a:endParaRPr kumimoji="1" lang="ja-JP" altLang="en-US" sz="1600" b="1" dirty="0"/>
          </a:p>
        </p:txBody>
      </p:sp>
      <p:pic>
        <p:nvPicPr>
          <p:cNvPr id="7" name="図 6"/>
          <p:cNvPicPr>
            <a:picLocks noChangeAspect="1"/>
          </p:cNvPicPr>
          <p:nvPr/>
        </p:nvPicPr>
        <p:blipFill>
          <a:blip r:embed="rId3"/>
          <a:stretch>
            <a:fillRect/>
          </a:stretch>
        </p:blipFill>
        <p:spPr>
          <a:xfrm>
            <a:off x="4667052" y="1059940"/>
            <a:ext cx="4337247" cy="3334259"/>
          </a:xfrm>
          <a:prstGeom prst="rect">
            <a:avLst/>
          </a:prstGeom>
        </p:spPr>
      </p:pic>
    </p:spTree>
    <p:extLst>
      <p:ext uri="{BB962C8B-B14F-4D97-AF65-F5344CB8AC3E}">
        <p14:creationId xmlns:p14="http://schemas.microsoft.com/office/powerpoint/2010/main" val="3348705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p:txBody>
          <a:bodyPr>
            <a:noAutofit/>
          </a:bodyPr>
          <a:lstStyle/>
          <a:p>
            <a:r>
              <a:rPr kumimoji="1" lang="ja-JP" altLang="en-US" sz="3200" b="1" u="none" dirty="0" smtClean="0">
                <a:solidFill>
                  <a:srgbClr val="0070C0"/>
                </a:solidFill>
              </a:rPr>
              <a:t>②カルトグラムの作成（</a:t>
            </a:r>
            <a:r>
              <a:rPr kumimoji="1" lang="en-US" altLang="ja-JP" sz="3200" b="1" u="none" dirty="0" smtClean="0">
                <a:solidFill>
                  <a:srgbClr val="0070C0"/>
                </a:solidFill>
              </a:rPr>
              <a:t>QGIS</a:t>
            </a:r>
            <a:r>
              <a:rPr kumimoji="1" lang="ja-JP" altLang="en-US" sz="3200" b="1" u="none" dirty="0" smtClean="0">
                <a:solidFill>
                  <a:srgbClr val="0070C0"/>
                </a:solidFill>
              </a:rPr>
              <a:t>編）</a:t>
            </a:r>
            <a:endParaRPr kumimoji="1" lang="ja-JP" altLang="en-US" sz="3200" b="1" u="none" dirty="0">
              <a:solidFill>
                <a:srgbClr val="0070C0"/>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972" y="1193800"/>
            <a:ext cx="4388028" cy="3009900"/>
          </a:xfrm>
          <a:prstGeom prst="rect">
            <a:avLst/>
          </a:prstGeom>
        </p:spPr>
      </p:pic>
      <p:sp>
        <p:nvSpPr>
          <p:cNvPr id="5" name="テキスト ボックス 4"/>
          <p:cNvSpPr txBox="1"/>
          <p:nvPr/>
        </p:nvSpPr>
        <p:spPr>
          <a:xfrm>
            <a:off x="371475" y="4734455"/>
            <a:ext cx="8107861" cy="830997"/>
          </a:xfrm>
          <a:prstGeom prst="rect">
            <a:avLst/>
          </a:prstGeom>
          <a:noFill/>
        </p:spPr>
        <p:txBody>
          <a:bodyPr wrap="none" rtlCol="0">
            <a:spAutoFit/>
          </a:bodyPr>
          <a:lstStyle/>
          <a:p>
            <a:r>
              <a:rPr lang="ja-JP" altLang="en-US" sz="1600" b="1" dirty="0" smtClean="0"/>
              <a:t>プラグインの管理とインストールから、</a:t>
            </a:r>
            <a:r>
              <a:rPr lang="en-US" altLang="ja-JP" sz="1600" b="1" dirty="0" smtClean="0"/>
              <a:t>Cartogram</a:t>
            </a:r>
            <a:r>
              <a:rPr lang="ja-JP" altLang="en-US" sz="1600" b="1" dirty="0"/>
              <a:t>プラグイン</a:t>
            </a:r>
            <a:r>
              <a:rPr lang="ja-JP" altLang="en-US" sz="1600" b="1" dirty="0" smtClean="0"/>
              <a:t>をインストールする。</a:t>
            </a:r>
            <a:endParaRPr lang="en-US" altLang="ja-JP" sz="1600" b="1" dirty="0" smtClean="0"/>
          </a:p>
          <a:p>
            <a:r>
              <a:rPr lang="ja-JP" altLang="en-US" sz="1600" b="1" dirty="0" smtClean="0"/>
              <a:t>ベクタ＞</a:t>
            </a:r>
            <a:r>
              <a:rPr lang="en-US" altLang="ja-JP" sz="1600" b="1" dirty="0" smtClean="0"/>
              <a:t>Cartogram</a:t>
            </a:r>
            <a:r>
              <a:rPr lang="ja-JP" altLang="en-US" sz="1600" b="1" dirty="0" smtClean="0"/>
              <a:t>＞</a:t>
            </a:r>
            <a:r>
              <a:rPr lang="en-US" altLang="ja-JP" sz="1600" b="1" dirty="0" smtClean="0"/>
              <a:t>Create Cartogram</a:t>
            </a:r>
            <a:r>
              <a:rPr lang="ja-JP" altLang="en-US" sz="1600" b="1" dirty="0" smtClean="0"/>
              <a:t>　人口のテーブルを選択し、カルトグラムを作成する。</a:t>
            </a:r>
            <a:endParaRPr lang="en-US" altLang="ja-JP" sz="1600" b="1" dirty="0" smtClean="0"/>
          </a:p>
          <a:p>
            <a:r>
              <a:rPr lang="en-US" altLang="ja-JP" sz="1600" b="1" dirty="0" smtClean="0"/>
              <a:t>※</a:t>
            </a:r>
            <a:r>
              <a:rPr lang="ja-JP" altLang="en-US" sz="1600" b="1" dirty="0" smtClean="0"/>
              <a:t>　対象とする属性</a:t>
            </a:r>
            <a:r>
              <a:rPr lang="ja-JP" altLang="en-US" sz="1600" b="1" dirty="0"/>
              <a:t>テーブルから０を含むものを削除する（０があると表示されない） </a:t>
            </a:r>
            <a:r>
              <a:rPr lang="ja-JP" altLang="en-US" sz="1600" b="1" dirty="0" smtClean="0"/>
              <a:t>。</a:t>
            </a:r>
            <a:endParaRPr lang="ja-JP" altLang="en-US" sz="1600" b="1" dirty="0"/>
          </a:p>
        </p:txBody>
      </p:sp>
      <p:pic>
        <p:nvPicPr>
          <p:cNvPr id="6" name="図 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778477" y="1254432"/>
            <a:ext cx="3659828" cy="2949268"/>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2977" y="2423886"/>
            <a:ext cx="2175328" cy="1779814"/>
          </a:xfrm>
          <a:prstGeom prst="rect">
            <a:avLst/>
          </a:prstGeom>
        </p:spPr>
      </p:pic>
    </p:spTree>
    <p:extLst>
      <p:ext uri="{BB962C8B-B14F-4D97-AF65-F5344CB8AC3E}">
        <p14:creationId xmlns:p14="http://schemas.microsoft.com/office/powerpoint/2010/main" val="4218563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488" y="0"/>
            <a:ext cx="6445023" cy="5156018"/>
          </a:xfrm>
          <a:prstGeom prst="rect">
            <a:avLst/>
          </a:prstGeom>
        </p:spPr>
      </p:pic>
      <p:sp>
        <p:nvSpPr>
          <p:cNvPr id="4" name="テキスト ボックス 3"/>
          <p:cNvSpPr txBox="1"/>
          <p:nvPr/>
        </p:nvSpPr>
        <p:spPr>
          <a:xfrm>
            <a:off x="1456403" y="5249446"/>
            <a:ext cx="6231193" cy="338554"/>
          </a:xfrm>
          <a:prstGeom prst="rect">
            <a:avLst/>
          </a:prstGeom>
          <a:noFill/>
        </p:spPr>
        <p:txBody>
          <a:bodyPr wrap="none" rtlCol="0">
            <a:spAutoFit/>
          </a:bodyPr>
          <a:lstStyle/>
          <a:p>
            <a:r>
              <a:rPr lang="ja-JP" altLang="en-US" sz="1600" b="1" dirty="0"/>
              <a:t>東大阪市の町丁目ごとの人口</a:t>
            </a:r>
            <a:r>
              <a:rPr lang="ja-JP" altLang="en-US" sz="1600" b="1" dirty="0" smtClean="0"/>
              <a:t>をもとにしたカルトグラムが作成できた。</a:t>
            </a:r>
            <a:endParaRPr lang="en-US" altLang="ja-JP" sz="1600" b="1" dirty="0"/>
          </a:p>
        </p:txBody>
      </p:sp>
    </p:spTree>
    <p:extLst>
      <p:ext uri="{BB962C8B-B14F-4D97-AF65-F5344CB8AC3E}">
        <p14:creationId xmlns:p14="http://schemas.microsoft.com/office/powerpoint/2010/main" val="1570778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71475" y="157691"/>
            <a:ext cx="7886700" cy="505354"/>
          </a:xfrm>
        </p:spPr>
        <p:txBody>
          <a:bodyPr>
            <a:noAutofit/>
          </a:bodyPr>
          <a:lstStyle/>
          <a:p>
            <a:r>
              <a:rPr kumimoji="1" lang="ja-JP" altLang="en-US" sz="3200" b="1" u="none" dirty="0" smtClean="0">
                <a:solidFill>
                  <a:srgbClr val="0070C0"/>
                </a:solidFill>
              </a:rPr>
              <a:t>②カルトグラムの作成（</a:t>
            </a:r>
            <a:r>
              <a:rPr kumimoji="1" lang="en-US" altLang="ja-JP" sz="3200" b="1" u="none" dirty="0" err="1" smtClean="0">
                <a:solidFill>
                  <a:srgbClr val="0070C0"/>
                </a:solidFill>
              </a:rPr>
              <a:t>GeoDa</a:t>
            </a:r>
            <a:r>
              <a:rPr kumimoji="1" lang="ja-JP" altLang="en-US" sz="3200" b="1" u="none" dirty="0" smtClean="0">
                <a:solidFill>
                  <a:srgbClr val="0070C0"/>
                </a:solidFill>
              </a:rPr>
              <a:t>編）</a:t>
            </a:r>
            <a:endParaRPr kumimoji="1" lang="ja-JP" altLang="en-US" sz="3200" b="1" u="none" dirty="0">
              <a:solidFill>
                <a:srgbClr val="0070C0"/>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741096"/>
            <a:ext cx="6000750" cy="704850"/>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83" y="1571623"/>
            <a:ext cx="4472092" cy="3228975"/>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0706" y="1571624"/>
            <a:ext cx="4505670" cy="3228975"/>
          </a:xfrm>
          <a:prstGeom prst="rect">
            <a:avLst/>
          </a:prstGeom>
        </p:spPr>
      </p:pic>
      <p:sp>
        <p:nvSpPr>
          <p:cNvPr id="7" name="正方形/長方形 6"/>
          <p:cNvSpPr/>
          <p:nvPr/>
        </p:nvSpPr>
        <p:spPr>
          <a:xfrm>
            <a:off x="1514475" y="1200150"/>
            <a:ext cx="247650" cy="2190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p:cNvCxnSpPr/>
          <p:nvPr/>
        </p:nvCxnSpPr>
        <p:spPr>
          <a:xfrm>
            <a:off x="1762125" y="1485900"/>
            <a:ext cx="1257300" cy="8019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3038475" y="2352675"/>
            <a:ext cx="190500" cy="1714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p:nvPr/>
        </p:nvCxnSpPr>
        <p:spPr>
          <a:xfrm flipH="1">
            <a:off x="2095500" y="2638425"/>
            <a:ext cx="1038225" cy="18002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317901" y="5114920"/>
            <a:ext cx="8545609" cy="338554"/>
          </a:xfrm>
          <a:prstGeom prst="rect">
            <a:avLst/>
          </a:prstGeom>
          <a:noFill/>
        </p:spPr>
        <p:txBody>
          <a:bodyPr wrap="none" rtlCol="0">
            <a:spAutoFit/>
          </a:bodyPr>
          <a:lstStyle/>
          <a:p>
            <a:r>
              <a:rPr kumimoji="1" lang="en-US" altLang="ja-JP" sz="1600" b="1" dirty="0" err="1" smtClean="0"/>
              <a:t>GeoDa</a:t>
            </a:r>
            <a:r>
              <a:rPr kumimoji="1" lang="ja-JP" altLang="en-US" sz="1600" b="1" dirty="0" smtClean="0"/>
              <a:t>を起動し、</a:t>
            </a:r>
            <a:r>
              <a:rPr kumimoji="1" lang="en-US" altLang="ja-JP" sz="1600" b="1" dirty="0" smtClean="0"/>
              <a:t>New</a:t>
            </a:r>
            <a:r>
              <a:rPr lang="ja-JP" altLang="en-US" sz="1600" b="1" dirty="0"/>
              <a:t> </a:t>
            </a:r>
            <a:r>
              <a:rPr lang="en-US" altLang="ja-JP" sz="1600" b="1" dirty="0" smtClean="0"/>
              <a:t>project </a:t>
            </a:r>
            <a:r>
              <a:rPr lang="ja-JP" altLang="en-US" sz="1600" b="1" dirty="0" smtClean="0"/>
              <a:t>アイコンをクリックし、ファイル形式とデータを選択し「</a:t>
            </a:r>
            <a:r>
              <a:rPr lang="en-US" altLang="ja-JP" sz="1600" b="1" dirty="0" smtClean="0"/>
              <a:t>Connect</a:t>
            </a:r>
            <a:r>
              <a:rPr lang="ja-JP" altLang="en-US" sz="1600" b="1" dirty="0" smtClean="0"/>
              <a:t>」する</a:t>
            </a:r>
            <a:endParaRPr kumimoji="1" lang="ja-JP" altLang="en-US" sz="1600" b="1" dirty="0"/>
          </a:p>
        </p:txBody>
      </p:sp>
      <p:sp>
        <p:nvSpPr>
          <p:cNvPr id="16" name="正方形/長方形 15"/>
          <p:cNvSpPr/>
          <p:nvPr/>
        </p:nvSpPr>
        <p:spPr>
          <a:xfrm>
            <a:off x="1571625" y="4543425"/>
            <a:ext cx="666750" cy="2095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p:cNvCxnSpPr/>
          <p:nvPr/>
        </p:nvCxnSpPr>
        <p:spPr>
          <a:xfrm flipV="1">
            <a:off x="2269279" y="4036749"/>
            <a:ext cx="2740871" cy="6114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30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5" y="541338"/>
            <a:ext cx="6000750" cy="704850"/>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7025" y="1481136"/>
            <a:ext cx="3409950" cy="3048000"/>
          </a:xfrm>
          <a:prstGeom prst="rect">
            <a:avLst/>
          </a:prstGeom>
        </p:spPr>
      </p:pic>
      <p:sp>
        <p:nvSpPr>
          <p:cNvPr id="6" name="正方形/長方形 5"/>
          <p:cNvSpPr/>
          <p:nvPr/>
        </p:nvSpPr>
        <p:spPr>
          <a:xfrm>
            <a:off x="4676825" y="963612"/>
            <a:ext cx="295225" cy="2571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p:nvPr/>
        </p:nvCxnSpPr>
        <p:spPr>
          <a:xfrm>
            <a:off x="4824437" y="1287462"/>
            <a:ext cx="1563" cy="355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3000375" y="2179636"/>
            <a:ext cx="1422400" cy="152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4664075" y="2179636"/>
            <a:ext cx="1485900" cy="1397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3698875" y="4173536"/>
            <a:ext cx="825500" cy="241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885734" y="4865110"/>
            <a:ext cx="7372531" cy="584775"/>
          </a:xfrm>
          <a:prstGeom prst="rect">
            <a:avLst/>
          </a:prstGeom>
          <a:noFill/>
        </p:spPr>
        <p:txBody>
          <a:bodyPr wrap="none" rtlCol="0">
            <a:spAutoFit/>
          </a:bodyPr>
          <a:lstStyle/>
          <a:p>
            <a:r>
              <a:rPr kumimoji="1" lang="en-US" altLang="ja-JP" sz="1600" b="1" dirty="0" smtClean="0">
                <a:latin typeface="+mj-ea"/>
                <a:ea typeface="+mj-ea"/>
              </a:rPr>
              <a:t>Cartogram</a:t>
            </a:r>
            <a:r>
              <a:rPr kumimoji="1" lang="ja-JP" altLang="en-US" sz="1600" b="1" dirty="0" smtClean="0">
                <a:latin typeface="+mj-ea"/>
                <a:ea typeface="+mj-ea"/>
              </a:rPr>
              <a:t>のアイコンをクリックし、</a:t>
            </a:r>
            <a:r>
              <a:rPr kumimoji="1" lang="en-US" altLang="ja-JP" sz="1600" b="1" dirty="0" smtClean="0">
                <a:latin typeface="+mj-ea"/>
                <a:ea typeface="+mj-ea"/>
              </a:rPr>
              <a:t>Circle Size</a:t>
            </a:r>
            <a:r>
              <a:rPr kumimoji="1" lang="ja-JP" altLang="en-US" sz="1600" b="1" dirty="0" smtClean="0">
                <a:latin typeface="+mj-ea"/>
                <a:ea typeface="+mj-ea"/>
              </a:rPr>
              <a:t>の</a:t>
            </a:r>
            <a:r>
              <a:rPr lang="ja-JP" altLang="en-US" sz="1600" b="1" dirty="0" smtClean="0">
                <a:latin typeface="+mj-ea"/>
                <a:ea typeface="+mj-ea"/>
              </a:rPr>
              <a:t>データを選択し「</a:t>
            </a:r>
            <a:r>
              <a:rPr lang="en-US" altLang="ja-JP" sz="1600" b="1" dirty="0" smtClean="0">
                <a:latin typeface="+mj-ea"/>
                <a:ea typeface="+mj-ea"/>
              </a:rPr>
              <a:t>OK</a:t>
            </a:r>
            <a:r>
              <a:rPr lang="ja-JP" altLang="en-US" sz="1600" b="1" dirty="0" smtClean="0">
                <a:latin typeface="+mj-ea"/>
                <a:ea typeface="+mj-ea"/>
              </a:rPr>
              <a:t>」をクリックする。</a:t>
            </a:r>
            <a:endParaRPr lang="en-US" altLang="ja-JP" sz="1600" b="1" dirty="0" smtClean="0">
              <a:latin typeface="+mj-ea"/>
              <a:ea typeface="+mj-ea"/>
            </a:endParaRPr>
          </a:p>
          <a:p>
            <a:r>
              <a:rPr kumimoji="1" lang="en-US" altLang="ja-JP" sz="1600" b="1" dirty="0" smtClean="0">
                <a:latin typeface="+mj-ea"/>
                <a:ea typeface="+mj-ea"/>
              </a:rPr>
              <a:t>※</a:t>
            </a:r>
            <a:r>
              <a:rPr kumimoji="1" lang="ja-JP" altLang="en-US" sz="1600" b="1" dirty="0" smtClean="0">
                <a:latin typeface="+mj-ea"/>
                <a:ea typeface="+mj-ea"/>
              </a:rPr>
              <a:t>　</a:t>
            </a:r>
            <a:r>
              <a:rPr kumimoji="1" lang="en-US" altLang="ja-JP" sz="1600" b="1" dirty="0" smtClean="0">
                <a:latin typeface="+mj-ea"/>
                <a:ea typeface="+mj-ea"/>
              </a:rPr>
              <a:t>Circle color </a:t>
            </a:r>
            <a:r>
              <a:rPr kumimoji="1" lang="ja-JP" altLang="en-US" sz="1600" b="1" dirty="0" smtClean="0">
                <a:latin typeface="+mj-ea"/>
                <a:ea typeface="+mj-ea"/>
              </a:rPr>
              <a:t>はデフォルトでも表示される</a:t>
            </a:r>
            <a:endParaRPr kumimoji="1" lang="ja-JP" altLang="en-US" sz="1600" b="1" dirty="0">
              <a:latin typeface="+mj-ea"/>
              <a:ea typeface="+mj-ea"/>
            </a:endParaRPr>
          </a:p>
        </p:txBody>
      </p:sp>
    </p:spTree>
    <p:extLst>
      <p:ext uri="{BB962C8B-B14F-4D97-AF65-F5344CB8AC3E}">
        <p14:creationId xmlns:p14="http://schemas.microsoft.com/office/powerpoint/2010/main" val="3920456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131" y="507981"/>
            <a:ext cx="7551737" cy="4343438"/>
          </a:xfrm>
          <a:prstGeom prst="rect">
            <a:avLst/>
          </a:prstGeom>
        </p:spPr>
      </p:pic>
      <p:sp>
        <p:nvSpPr>
          <p:cNvPr id="4" name="テキスト ボックス 3"/>
          <p:cNvSpPr txBox="1"/>
          <p:nvPr/>
        </p:nvSpPr>
        <p:spPr>
          <a:xfrm>
            <a:off x="1040104" y="5081755"/>
            <a:ext cx="7063790" cy="338554"/>
          </a:xfrm>
          <a:prstGeom prst="rect">
            <a:avLst/>
          </a:prstGeom>
          <a:noFill/>
        </p:spPr>
        <p:txBody>
          <a:bodyPr wrap="square" rtlCol="0">
            <a:spAutoFit/>
          </a:bodyPr>
          <a:lstStyle/>
          <a:p>
            <a:r>
              <a:rPr kumimoji="1" lang="ja-JP" altLang="en-US" sz="1600" b="1" dirty="0" smtClean="0"/>
              <a:t>東大阪市の町丁目ごとの人口を円の大きさで示したカルトグラムが作成できた</a:t>
            </a:r>
            <a:endParaRPr kumimoji="1" lang="ja-JP" altLang="en-US" sz="1600" b="1" dirty="0"/>
          </a:p>
        </p:txBody>
      </p:sp>
    </p:spTree>
    <p:extLst>
      <p:ext uri="{BB962C8B-B14F-4D97-AF65-F5344CB8AC3E}">
        <p14:creationId xmlns:p14="http://schemas.microsoft.com/office/powerpoint/2010/main" val="2030616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noGrp="1"/>
          </p:cNvSpPr>
          <p:nvPr>
            <p:ph type="title"/>
          </p:nvPr>
        </p:nvSpPr>
        <p:spPr>
          <a:xfrm>
            <a:off x="496889" y="345803"/>
            <a:ext cx="8150222" cy="535531"/>
          </a:xfrm>
          <a:prstGeom prst="rect">
            <a:avLst/>
          </a:prstGeom>
          <a:noFill/>
        </p:spPr>
        <p:txBody>
          <a:bodyPr wrap="square" rtlCol="0">
            <a:spAutoFit/>
          </a:bodyPr>
          <a:lstStyle/>
          <a:p>
            <a:r>
              <a:rPr lang="ja-JP" altLang="en-US" sz="3200" b="1" u="none" dirty="0" smtClean="0">
                <a:solidFill>
                  <a:srgbClr val="0070C0"/>
                </a:solidFill>
              </a:rPr>
              <a:t> 視覚的伝達</a:t>
            </a:r>
            <a:endParaRPr kumimoji="1" lang="ja-JP" altLang="en-US" sz="3200" b="1" u="none" dirty="0">
              <a:solidFill>
                <a:srgbClr val="0070C0"/>
              </a:solidFill>
            </a:endParaRPr>
          </a:p>
        </p:txBody>
      </p:sp>
      <p:sp>
        <p:nvSpPr>
          <p:cNvPr id="4" name="テキスト ボックス 3"/>
          <p:cNvSpPr txBox="1"/>
          <p:nvPr/>
        </p:nvSpPr>
        <p:spPr>
          <a:xfrm>
            <a:off x="4798323" y="1538558"/>
            <a:ext cx="4345677" cy="2862322"/>
          </a:xfrm>
          <a:prstGeom prst="rect">
            <a:avLst/>
          </a:prstGeom>
          <a:noFill/>
        </p:spPr>
        <p:txBody>
          <a:bodyPr wrap="none" rtlCol="0">
            <a:spAutoFit/>
          </a:bodyPr>
          <a:lstStyle/>
          <a:p>
            <a:r>
              <a:rPr kumimoji="1" lang="en-US" altLang="ja-JP" sz="2000" dirty="0" smtClean="0"/>
              <a:t>【</a:t>
            </a:r>
            <a:r>
              <a:rPr kumimoji="1" lang="ja-JP" altLang="en-US" sz="2000" dirty="0" smtClean="0"/>
              <a:t>使用データ</a:t>
            </a:r>
            <a:r>
              <a:rPr lang="en-US" altLang="ja-JP" sz="2000" dirty="0" smtClean="0"/>
              <a:t>】</a:t>
            </a:r>
          </a:p>
          <a:p>
            <a:r>
              <a:rPr lang="ja-JP" altLang="en-US" sz="2000" dirty="0" smtClean="0"/>
              <a:t>政府統計局</a:t>
            </a:r>
            <a:r>
              <a:rPr lang="en-US" altLang="ja-JP" sz="2000" dirty="0" smtClean="0"/>
              <a:t>e-stat </a:t>
            </a:r>
            <a:r>
              <a:rPr lang="ja-JP" altLang="en-US" sz="2000" dirty="0" smtClean="0"/>
              <a:t>平成</a:t>
            </a:r>
            <a:r>
              <a:rPr lang="en-US" altLang="ja-JP" sz="2000" dirty="0" smtClean="0"/>
              <a:t>22</a:t>
            </a:r>
            <a:r>
              <a:rPr lang="ja-JP" altLang="en-US" sz="2000" dirty="0" smtClean="0"/>
              <a:t>年国勢調査　</a:t>
            </a:r>
            <a:endParaRPr lang="en-US" altLang="ja-JP" sz="2000" dirty="0" smtClean="0"/>
          </a:p>
          <a:p>
            <a:r>
              <a:rPr lang="ja-JP" altLang="en-US" sz="2000" dirty="0" smtClean="0"/>
              <a:t>東大阪市行政界</a:t>
            </a:r>
            <a:endParaRPr lang="en-US" altLang="ja-JP" sz="2000" dirty="0" smtClean="0"/>
          </a:p>
          <a:p>
            <a:endParaRPr lang="en-US" altLang="ja-JP" sz="2000" dirty="0" smtClean="0"/>
          </a:p>
          <a:p>
            <a:endParaRPr lang="en-US" altLang="ja-JP" sz="2000" dirty="0"/>
          </a:p>
          <a:p>
            <a:r>
              <a:rPr lang="en-US" altLang="ja-JP" sz="2000" dirty="0" smtClean="0"/>
              <a:t>【</a:t>
            </a:r>
            <a:r>
              <a:rPr lang="ja-JP" altLang="en-US" sz="2000" dirty="0" smtClean="0"/>
              <a:t>実習内容</a:t>
            </a:r>
            <a:r>
              <a:rPr lang="en-US" altLang="ja-JP" sz="2000" dirty="0" smtClean="0"/>
              <a:t>】</a:t>
            </a:r>
          </a:p>
          <a:p>
            <a:r>
              <a:rPr lang="ja-JP" altLang="en-US" sz="2000" dirty="0" smtClean="0"/>
              <a:t>地理空間情報の表現</a:t>
            </a:r>
            <a:endParaRPr lang="en-US" altLang="ja-JP" sz="2000" dirty="0" smtClean="0"/>
          </a:p>
          <a:p>
            <a:r>
              <a:rPr lang="ja-JP" altLang="en-US" sz="2000" dirty="0" smtClean="0"/>
              <a:t>①属性データの視覚化（人口密度）</a:t>
            </a:r>
            <a:endParaRPr lang="en-US" altLang="ja-JP" sz="2000" dirty="0" smtClean="0"/>
          </a:p>
          <a:p>
            <a:r>
              <a:rPr lang="ja-JP" altLang="en-US" sz="2000" dirty="0" smtClean="0"/>
              <a:t>②カルトグラムによる表現</a:t>
            </a:r>
            <a:endParaRPr lang="en-US" altLang="ja-JP" sz="2000" dirty="0" smtClean="0"/>
          </a:p>
        </p:txBody>
      </p:sp>
      <p:pic>
        <p:nvPicPr>
          <p:cNvPr id="6" name="図 5"/>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2700" y="1115518"/>
            <a:ext cx="4559300" cy="3708401"/>
          </a:xfrm>
          <a:prstGeom prst="rect">
            <a:avLst/>
          </a:prstGeom>
        </p:spPr>
      </p:pic>
    </p:spTree>
    <p:extLst>
      <p:ext uri="{BB962C8B-B14F-4D97-AF65-F5344CB8AC3E}">
        <p14:creationId xmlns:p14="http://schemas.microsoft.com/office/powerpoint/2010/main" val="2802864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0499" y="167216"/>
            <a:ext cx="8505825" cy="505354"/>
          </a:xfrm>
        </p:spPr>
        <p:txBody>
          <a:bodyPr>
            <a:noAutofit/>
          </a:bodyPr>
          <a:lstStyle/>
          <a:p>
            <a:r>
              <a:rPr kumimoji="1" lang="ja-JP" altLang="en-US" sz="3200" b="1" u="none" dirty="0" smtClean="0">
                <a:solidFill>
                  <a:srgbClr val="0070C0"/>
                </a:solidFill>
              </a:rPr>
              <a:t>地理空間情報の視覚化  ①属性データの視覚化</a:t>
            </a:r>
            <a:endParaRPr kumimoji="1" lang="ja-JP" altLang="en-US" sz="3200" b="1" u="none" dirty="0">
              <a:solidFill>
                <a:srgbClr val="0070C0"/>
              </a:solidFill>
            </a:endParaRP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711" y="935199"/>
            <a:ext cx="5435600" cy="4178618"/>
          </a:xfrm>
          <a:prstGeom prst="rect">
            <a:avLst/>
          </a:prstGeom>
        </p:spPr>
      </p:pic>
      <p:sp>
        <p:nvSpPr>
          <p:cNvPr id="4" name="正方形/長方形 3"/>
          <p:cNvSpPr/>
          <p:nvPr/>
        </p:nvSpPr>
        <p:spPr>
          <a:xfrm>
            <a:off x="1776411" y="1627508"/>
            <a:ext cx="203200" cy="203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p:cNvCxnSpPr/>
          <p:nvPr/>
        </p:nvCxnSpPr>
        <p:spPr>
          <a:xfrm>
            <a:off x="1941511" y="1805308"/>
            <a:ext cx="1663700" cy="508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2689113" y="5376446"/>
            <a:ext cx="3765774" cy="338554"/>
          </a:xfrm>
          <a:prstGeom prst="rect">
            <a:avLst/>
          </a:prstGeom>
          <a:noFill/>
        </p:spPr>
        <p:txBody>
          <a:bodyPr wrap="none" rtlCol="0">
            <a:spAutoFit/>
          </a:bodyPr>
          <a:lstStyle/>
          <a:p>
            <a:r>
              <a:rPr kumimoji="1" lang="ja-JP" altLang="en-US" sz="1600" b="1" dirty="0" smtClean="0"/>
              <a:t>浪速区の行政界データを</a:t>
            </a:r>
            <a:r>
              <a:rPr kumimoji="1" lang="en-US" altLang="ja-JP" sz="1600" b="1" dirty="0" smtClean="0"/>
              <a:t>QGIS</a:t>
            </a:r>
            <a:r>
              <a:rPr kumimoji="1" lang="ja-JP" altLang="en-US" sz="1600" b="1" dirty="0" smtClean="0"/>
              <a:t>で読み込む</a:t>
            </a:r>
            <a:endParaRPr kumimoji="1" lang="ja-JP" altLang="en-US" sz="1600" b="1" dirty="0"/>
          </a:p>
        </p:txBody>
      </p:sp>
    </p:spTree>
    <p:extLst>
      <p:ext uri="{BB962C8B-B14F-4D97-AF65-F5344CB8AC3E}">
        <p14:creationId xmlns:p14="http://schemas.microsoft.com/office/powerpoint/2010/main" val="3686364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00" y="1512936"/>
            <a:ext cx="4330700" cy="2689128"/>
          </a:xfrm>
          <a:prstGeom prst="rect">
            <a:avLst/>
          </a:prstGeom>
        </p:spPr>
      </p:pic>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400" y="1512936"/>
            <a:ext cx="4330700" cy="2689128"/>
          </a:xfrm>
          <a:prstGeom prst="rect">
            <a:avLst/>
          </a:prstGeom>
        </p:spPr>
      </p:pic>
      <p:sp>
        <p:nvSpPr>
          <p:cNvPr id="5" name="テキスト ボックス 4"/>
          <p:cNvSpPr txBox="1"/>
          <p:nvPr/>
        </p:nvSpPr>
        <p:spPr>
          <a:xfrm>
            <a:off x="2204204" y="4813300"/>
            <a:ext cx="4735592" cy="584775"/>
          </a:xfrm>
          <a:prstGeom prst="rect">
            <a:avLst/>
          </a:prstGeom>
          <a:noFill/>
        </p:spPr>
        <p:txBody>
          <a:bodyPr wrap="none" rtlCol="0">
            <a:spAutoFit/>
          </a:bodyPr>
          <a:lstStyle/>
          <a:p>
            <a:r>
              <a:rPr kumimoji="1" lang="ja-JP" altLang="en-US" sz="1600" dirty="0" smtClean="0"/>
              <a:t>レイヤのプロパティを開きデータのタイプを確認する</a:t>
            </a:r>
            <a:r>
              <a:rPr lang="ja-JP" altLang="en-US" sz="1600" dirty="0" smtClean="0"/>
              <a:t>。</a:t>
            </a:r>
            <a:endParaRPr lang="en-US" altLang="ja-JP" sz="1600" dirty="0" smtClean="0"/>
          </a:p>
          <a:p>
            <a:r>
              <a:rPr kumimoji="1" lang="en-US" altLang="ja-JP" sz="1600" dirty="0" smtClean="0"/>
              <a:t>※ </a:t>
            </a:r>
            <a:r>
              <a:rPr kumimoji="1" lang="ja-JP" altLang="en-US" sz="1600" dirty="0" smtClean="0"/>
              <a:t>タイプが</a:t>
            </a:r>
            <a:r>
              <a:rPr kumimoji="1" lang="en-US" altLang="ja-JP" sz="1600" dirty="0" smtClean="0"/>
              <a:t>String</a:t>
            </a:r>
            <a:r>
              <a:rPr kumimoji="1" lang="ja-JP" altLang="en-US" sz="1600" dirty="0" smtClean="0"/>
              <a:t>だと、計算ができない。</a:t>
            </a:r>
            <a:endParaRPr kumimoji="1" lang="ja-JP" altLang="en-US" sz="1600" dirty="0"/>
          </a:p>
        </p:txBody>
      </p:sp>
      <p:sp>
        <p:nvSpPr>
          <p:cNvPr id="6" name="正方形/長方形 5"/>
          <p:cNvSpPr/>
          <p:nvPr/>
        </p:nvSpPr>
        <p:spPr>
          <a:xfrm>
            <a:off x="838200" y="2087880"/>
            <a:ext cx="2903220" cy="1219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p:nvSpPr>
        <p:spPr>
          <a:xfrm>
            <a:off x="5425440" y="3398520"/>
            <a:ext cx="2903220" cy="1371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290069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a:srcRect l="1" t="-1" r="49028" b="66380"/>
          <a:stretch/>
        </p:blipFill>
        <p:spPr>
          <a:xfrm>
            <a:off x="320204" y="415854"/>
            <a:ext cx="5265832" cy="2670142"/>
          </a:xfrm>
          <a:prstGeom prst="rect">
            <a:avLst/>
          </a:prstGeom>
        </p:spPr>
      </p:pic>
      <p:pic>
        <p:nvPicPr>
          <p:cNvPr id="2" name="図 1"/>
          <p:cNvPicPr>
            <a:picLocks noChangeAspect="1"/>
          </p:cNvPicPr>
          <p:nvPr/>
        </p:nvPicPr>
        <p:blipFill rotWithShape="1">
          <a:blip r:embed="rId3"/>
          <a:srcRect r="17952"/>
          <a:stretch/>
        </p:blipFill>
        <p:spPr>
          <a:xfrm>
            <a:off x="4691756" y="747842"/>
            <a:ext cx="4295383" cy="3321865"/>
          </a:xfrm>
          <a:prstGeom prst="rect">
            <a:avLst/>
          </a:prstGeom>
        </p:spPr>
      </p:pic>
      <p:sp>
        <p:nvSpPr>
          <p:cNvPr id="6" name="テキスト ボックス 5"/>
          <p:cNvSpPr txBox="1"/>
          <p:nvPr/>
        </p:nvSpPr>
        <p:spPr>
          <a:xfrm>
            <a:off x="1430755" y="4296696"/>
            <a:ext cx="6282489" cy="1323439"/>
          </a:xfrm>
          <a:prstGeom prst="rect">
            <a:avLst/>
          </a:prstGeom>
          <a:noFill/>
        </p:spPr>
        <p:txBody>
          <a:bodyPr wrap="none" rtlCol="0">
            <a:spAutoFit/>
          </a:bodyPr>
          <a:lstStyle/>
          <a:p>
            <a:r>
              <a:rPr kumimoji="1" lang="ja-JP" altLang="en-US" sz="1600" b="1" dirty="0" smtClean="0"/>
              <a:t>レイヤから属性テーブルを開き、フィールド計算機をクリックする。</a:t>
            </a:r>
            <a:endParaRPr kumimoji="1" lang="en-US" altLang="ja-JP" sz="1600" b="1" dirty="0" smtClean="0"/>
          </a:p>
          <a:p>
            <a:r>
              <a:rPr lang="ja-JP" altLang="en-US" sz="1600" b="1" dirty="0" smtClean="0"/>
              <a:t>新しいフィールドを作るにチェックを入れ、出力フィールド名を入力する。</a:t>
            </a:r>
            <a:endParaRPr lang="en-US" altLang="ja-JP" sz="1600" b="1" dirty="0" smtClean="0"/>
          </a:p>
          <a:p>
            <a:r>
              <a:rPr kumimoji="1" lang="ja-JP" altLang="en-US" sz="1600" b="1" dirty="0" smtClean="0"/>
              <a:t>出力フィールドタイプを</a:t>
            </a:r>
            <a:r>
              <a:rPr kumimoji="1" lang="en-US" altLang="ja-JP" sz="1600" b="1" dirty="0" smtClean="0"/>
              <a:t>real</a:t>
            </a:r>
            <a:r>
              <a:rPr kumimoji="1" lang="ja-JP" altLang="en-US" sz="1600" b="1" dirty="0" smtClean="0"/>
              <a:t>にし、フィールドの幅と精度を入力する。</a:t>
            </a:r>
            <a:endParaRPr kumimoji="1" lang="en-US" altLang="ja-JP" sz="1600" b="1" dirty="0" smtClean="0"/>
          </a:p>
          <a:p>
            <a:r>
              <a:rPr lang="ja-JP" altLang="en-US" sz="1600" b="1" dirty="0" smtClean="0"/>
              <a:t>関数</a:t>
            </a:r>
            <a:r>
              <a:rPr lang="ja-JP" altLang="en-US" sz="1600" b="1" dirty="0"/>
              <a:t>の</a:t>
            </a:r>
            <a:r>
              <a:rPr lang="ja-JP" altLang="en-US" sz="1600" b="1" dirty="0" smtClean="0"/>
              <a:t>フィールドと値から、</a:t>
            </a:r>
            <a:r>
              <a:rPr lang="en-US" altLang="ja-JP" sz="1600" b="1" dirty="0" smtClean="0"/>
              <a:t>”JINKO”</a:t>
            </a:r>
            <a:r>
              <a:rPr lang="ja-JP" altLang="en-US" sz="1600" b="1" dirty="0" smtClean="0"/>
              <a:t>と</a:t>
            </a:r>
            <a:r>
              <a:rPr lang="en-US" altLang="ja-JP" sz="1600" b="1" dirty="0" smtClean="0"/>
              <a:t>”AREA”</a:t>
            </a:r>
            <a:r>
              <a:rPr lang="ja-JP" altLang="en-US" sz="1600" b="1" dirty="0" smtClean="0"/>
              <a:t>をダブルクリックする。</a:t>
            </a:r>
            <a:endParaRPr lang="en-US" altLang="ja-JP" sz="1600" b="1" dirty="0" smtClean="0"/>
          </a:p>
          <a:p>
            <a:r>
              <a:rPr kumimoji="1" lang="ja-JP" altLang="en-US" sz="1600" b="1" dirty="0" smtClean="0"/>
              <a:t>人口</a:t>
            </a:r>
            <a:r>
              <a:rPr kumimoji="1" lang="en-US" altLang="ja-JP" sz="1600" b="1" dirty="0" smtClean="0"/>
              <a:t>/</a:t>
            </a:r>
            <a:r>
              <a:rPr kumimoji="1" lang="ja-JP" altLang="en-US" sz="1600" b="1" dirty="0" smtClean="0"/>
              <a:t>面積で人口密度を計算</a:t>
            </a:r>
            <a:r>
              <a:rPr lang="ja-JP" altLang="en-US" sz="1600" b="1" dirty="0"/>
              <a:t>する</a:t>
            </a:r>
            <a:r>
              <a:rPr lang="ja-JP" altLang="en-US" sz="1600" b="1" dirty="0" smtClean="0"/>
              <a:t>（</a:t>
            </a:r>
            <a:r>
              <a:rPr kumimoji="1" lang="ja-JP" altLang="en-US" sz="1600" b="1" dirty="0" smtClean="0"/>
              <a:t>単位は㎡）</a:t>
            </a:r>
            <a:r>
              <a:rPr kumimoji="1" lang="ja-JP" altLang="en-US" sz="1600" b="1" dirty="0" smtClean="0"/>
              <a:t>。</a:t>
            </a:r>
            <a:endParaRPr kumimoji="1" lang="ja-JP" altLang="en-US" sz="1600" b="1" dirty="0"/>
          </a:p>
        </p:txBody>
      </p:sp>
      <p:sp>
        <p:nvSpPr>
          <p:cNvPr id="7" name="正方形/長方形 6"/>
          <p:cNvSpPr/>
          <p:nvPr/>
        </p:nvSpPr>
        <p:spPr>
          <a:xfrm>
            <a:off x="3465475" y="637836"/>
            <a:ext cx="242925" cy="2200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p:nvSpPr>
        <p:spPr>
          <a:xfrm>
            <a:off x="5100517" y="1155960"/>
            <a:ext cx="897345" cy="4851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p:nvSpPr>
        <p:spPr>
          <a:xfrm>
            <a:off x="4741693" y="1945862"/>
            <a:ext cx="1925807" cy="17371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p:nvSpPr>
        <p:spPr>
          <a:xfrm>
            <a:off x="323507" y="637836"/>
            <a:ext cx="253845" cy="2200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9" name="直線矢印コネクタ 8"/>
          <p:cNvCxnSpPr>
            <a:stCxn id="7" idx="3"/>
          </p:cNvCxnSpPr>
          <p:nvPr/>
        </p:nvCxnSpPr>
        <p:spPr>
          <a:xfrm>
            <a:off x="3708400" y="747842"/>
            <a:ext cx="1392117" cy="59477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40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rotWithShape="1">
          <a:blip r:embed="rId2"/>
          <a:srcRect b="20632"/>
          <a:stretch/>
        </p:blipFill>
        <p:spPr>
          <a:xfrm>
            <a:off x="736600" y="175142"/>
            <a:ext cx="7206318" cy="4396858"/>
          </a:xfrm>
          <a:prstGeom prst="rect">
            <a:avLst/>
          </a:prstGeom>
        </p:spPr>
      </p:pic>
      <p:sp>
        <p:nvSpPr>
          <p:cNvPr id="4" name="正方形/長方形 3"/>
          <p:cNvSpPr/>
          <p:nvPr/>
        </p:nvSpPr>
        <p:spPr>
          <a:xfrm>
            <a:off x="7239181" y="666750"/>
            <a:ext cx="703737" cy="39052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テキスト ボックス 4"/>
          <p:cNvSpPr txBox="1"/>
          <p:nvPr/>
        </p:nvSpPr>
        <p:spPr>
          <a:xfrm>
            <a:off x="2020535" y="4924511"/>
            <a:ext cx="5466561" cy="584775"/>
          </a:xfrm>
          <a:prstGeom prst="rect">
            <a:avLst/>
          </a:prstGeom>
          <a:noFill/>
        </p:spPr>
        <p:txBody>
          <a:bodyPr wrap="none" rtlCol="0">
            <a:spAutoFit/>
          </a:bodyPr>
          <a:lstStyle/>
          <a:p>
            <a:r>
              <a:rPr kumimoji="1" lang="ja-JP" altLang="en-US" sz="1600" b="1" dirty="0" smtClean="0"/>
              <a:t>新しいフィールドに、</a:t>
            </a:r>
            <a:r>
              <a:rPr lang="en-US" altLang="ja-JP" sz="1600" b="1" dirty="0" smtClean="0"/>
              <a:t>1</a:t>
            </a:r>
            <a:r>
              <a:rPr lang="ja-JP" altLang="en-US" sz="1600" b="1" dirty="0"/>
              <a:t>㎡</a:t>
            </a:r>
            <a:r>
              <a:rPr kumimoji="1" lang="ja-JP" altLang="en-US" sz="1600" b="1" dirty="0" smtClean="0"/>
              <a:t>あたり</a:t>
            </a:r>
            <a:r>
              <a:rPr kumimoji="1" lang="ja-JP" altLang="en-US" sz="1600" b="1" dirty="0" smtClean="0"/>
              <a:t>の人口密度が計算された。</a:t>
            </a:r>
            <a:endParaRPr kumimoji="1" lang="en-US" altLang="ja-JP" sz="1600" b="1" dirty="0" smtClean="0"/>
          </a:p>
          <a:p>
            <a:r>
              <a:rPr lang="ja-JP" altLang="en-US" sz="1600" b="1" dirty="0" smtClean="0"/>
              <a:t>編集</a:t>
            </a:r>
            <a:r>
              <a:rPr lang="ja-JP" altLang="en-US" sz="1600" b="1" dirty="0"/>
              <a:t>マーク</a:t>
            </a:r>
            <a:r>
              <a:rPr lang="ja-JP" altLang="en-US" sz="1600" b="1" dirty="0" smtClean="0"/>
              <a:t>をクリックし、計算を保存し属性テーブルを閉じる。</a:t>
            </a:r>
            <a:endParaRPr kumimoji="1" lang="ja-JP" altLang="en-US" sz="1600" b="1" dirty="0"/>
          </a:p>
        </p:txBody>
      </p:sp>
      <p:sp>
        <p:nvSpPr>
          <p:cNvPr id="6" name="正方形/長方形 5"/>
          <p:cNvSpPr/>
          <p:nvPr/>
        </p:nvSpPr>
        <p:spPr>
          <a:xfrm>
            <a:off x="730250" y="301625"/>
            <a:ext cx="171450" cy="19050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1745924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353962" y="409480"/>
            <a:ext cx="4778477" cy="3690572"/>
          </a:xfrm>
          <a:prstGeom prst="rect">
            <a:avLst/>
          </a:prstGeo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3825" y="1689556"/>
            <a:ext cx="4991100" cy="3103826"/>
          </a:xfrm>
          <a:prstGeom prst="rect">
            <a:avLst/>
          </a:prstGeom>
        </p:spPr>
      </p:pic>
      <p:sp>
        <p:nvSpPr>
          <p:cNvPr id="6" name="正方形/長方形 5"/>
          <p:cNvSpPr/>
          <p:nvPr/>
        </p:nvSpPr>
        <p:spPr>
          <a:xfrm>
            <a:off x="3971925" y="1981200"/>
            <a:ext cx="533400" cy="1714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p:nvSpPr>
        <p:spPr>
          <a:xfrm>
            <a:off x="4667250" y="1784350"/>
            <a:ext cx="579489" cy="1714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9" name="直線矢印コネクタ 8"/>
          <p:cNvCxnSpPr/>
          <p:nvPr/>
        </p:nvCxnSpPr>
        <p:spPr>
          <a:xfrm flipV="1">
            <a:off x="2362200" y="2152650"/>
            <a:ext cx="1457325" cy="6000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1541362" y="5128491"/>
            <a:ext cx="6242415" cy="584775"/>
          </a:xfrm>
          <a:prstGeom prst="rect">
            <a:avLst/>
          </a:prstGeom>
          <a:noFill/>
        </p:spPr>
        <p:txBody>
          <a:bodyPr wrap="none" rtlCol="0">
            <a:spAutoFit/>
          </a:bodyPr>
          <a:lstStyle/>
          <a:p>
            <a:r>
              <a:rPr kumimoji="1" lang="ja-JP" altLang="en-US" sz="1600" b="1" dirty="0" smtClean="0"/>
              <a:t>プロパティからスタイルを選択し、「段階に分けられた」に切り替える。</a:t>
            </a:r>
          </a:p>
          <a:p>
            <a:r>
              <a:rPr lang="ja-JP" altLang="en-US" sz="1600" b="1" dirty="0" smtClean="0"/>
              <a:t>カラムから、</a:t>
            </a:r>
            <a:r>
              <a:rPr lang="en-US" altLang="ja-JP" sz="1600" b="1" dirty="0" smtClean="0"/>
              <a:t>density</a:t>
            </a:r>
            <a:r>
              <a:rPr lang="ja-JP" altLang="en-US" sz="1600" b="1" dirty="0" smtClean="0"/>
              <a:t>を選択する（属性テーブルの列名が表示される）。</a:t>
            </a:r>
            <a:endParaRPr kumimoji="1" lang="ja-JP" altLang="en-US" sz="1600" b="1" dirty="0"/>
          </a:p>
        </p:txBody>
      </p:sp>
      <p:sp>
        <p:nvSpPr>
          <p:cNvPr id="12" name="正方形/長方形 11"/>
          <p:cNvSpPr/>
          <p:nvPr/>
        </p:nvSpPr>
        <p:spPr>
          <a:xfrm>
            <a:off x="5058594" y="1951904"/>
            <a:ext cx="1329506" cy="1562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340304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4476748" y="1096788"/>
            <a:ext cx="4572002" cy="3514726"/>
          </a:xfrm>
          <a:prstGeom prst="rect">
            <a:avLst/>
          </a:prstGeom>
        </p:spPr>
      </p:pic>
      <p:pic>
        <p:nvPicPr>
          <p:cNvPr id="2" name="図 1"/>
          <p:cNvPicPr>
            <a:picLocks noChangeAspect="1"/>
          </p:cNvPicPr>
          <p:nvPr/>
        </p:nvPicPr>
        <p:blipFill>
          <a:blip r:embed="rId3"/>
          <a:stretch>
            <a:fillRect/>
          </a:stretch>
        </p:blipFill>
        <p:spPr>
          <a:xfrm>
            <a:off x="99937" y="1544191"/>
            <a:ext cx="4215512" cy="2619921"/>
          </a:xfrm>
          <a:prstGeom prst="rect">
            <a:avLst/>
          </a:prstGeom>
        </p:spPr>
      </p:pic>
      <p:sp>
        <p:nvSpPr>
          <p:cNvPr id="6" name="テキスト ボックス 5"/>
          <p:cNvSpPr txBox="1"/>
          <p:nvPr/>
        </p:nvSpPr>
        <p:spPr>
          <a:xfrm>
            <a:off x="221002" y="254000"/>
            <a:ext cx="1980029" cy="523220"/>
          </a:xfrm>
          <a:prstGeom prst="rect">
            <a:avLst/>
          </a:prstGeom>
          <a:noFill/>
        </p:spPr>
        <p:txBody>
          <a:bodyPr wrap="none" rtlCol="0">
            <a:spAutoFit/>
          </a:bodyPr>
          <a:lstStyle/>
          <a:p>
            <a:r>
              <a:rPr lang="ja-JP" altLang="en-US" sz="2800" b="1" dirty="0">
                <a:solidFill>
                  <a:srgbClr val="0070C0"/>
                </a:solidFill>
              </a:rPr>
              <a:t>等</a:t>
            </a:r>
            <a:r>
              <a:rPr lang="ja-JP" altLang="en-US" sz="2800" b="1" dirty="0" smtClean="0">
                <a:solidFill>
                  <a:srgbClr val="0070C0"/>
                </a:solidFill>
              </a:rPr>
              <a:t>間隔分類</a:t>
            </a:r>
            <a:endParaRPr kumimoji="1" lang="ja-JP" altLang="en-US" sz="2800" b="1" dirty="0">
              <a:solidFill>
                <a:srgbClr val="0070C0"/>
              </a:solidFill>
            </a:endParaRPr>
          </a:p>
        </p:txBody>
      </p:sp>
      <p:sp>
        <p:nvSpPr>
          <p:cNvPr id="7" name="テキスト ボックス 6"/>
          <p:cNvSpPr txBox="1"/>
          <p:nvPr/>
        </p:nvSpPr>
        <p:spPr>
          <a:xfrm>
            <a:off x="347926" y="5219253"/>
            <a:ext cx="8448147" cy="338554"/>
          </a:xfrm>
          <a:prstGeom prst="rect">
            <a:avLst/>
          </a:prstGeom>
          <a:noFill/>
        </p:spPr>
        <p:txBody>
          <a:bodyPr wrap="none" rtlCol="0">
            <a:spAutoFit/>
          </a:bodyPr>
          <a:lstStyle/>
          <a:p>
            <a:r>
              <a:rPr lang="ja-JP" altLang="en-US" sz="1600" b="1" dirty="0"/>
              <a:t>等</a:t>
            </a:r>
            <a:r>
              <a:rPr lang="ja-JP" altLang="en-US" sz="1600" b="1" dirty="0" smtClean="0"/>
              <a:t>間隔分類・・・最大最小値を除し、属性値の範囲が等間隔になるように階級区分を割り当てる。</a:t>
            </a:r>
            <a:endParaRPr kumimoji="1" lang="ja-JP" altLang="en-US" sz="1600" b="1" dirty="0"/>
          </a:p>
        </p:txBody>
      </p:sp>
    </p:spTree>
    <p:extLst>
      <p:ext uri="{BB962C8B-B14F-4D97-AF65-F5344CB8AC3E}">
        <p14:creationId xmlns:p14="http://schemas.microsoft.com/office/powerpoint/2010/main" val="4132997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a:stretch>
            <a:fillRect/>
          </a:stretch>
        </p:blipFill>
        <p:spPr>
          <a:xfrm>
            <a:off x="4572000" y="1146175"/>
            <a:ext cx="4452228" cy="3422650"/>
          </a:xfrm>
          <a:prstGeom prst="rect">
            <a:avLst/>
          </a:prstGeom>
        </p:spPr>
      </p:pic>
      <p:pic>
        <p:nvPicPr>
          <p:cNvPr id="2" name="図 1"/>
          <p:cNvPicPr>
            <a:picLocks noChangeAspect="1"/>
          </p:cNvPicPr>
          <p:nvPr/>
        </p:nvPicPr>
        <p:blipFill>
          <a:blip r:embed="rId4"/>
          <a:stretch>
            <a:fillRect/>
          </a:stretch>
        </p:blipFill>
        <p:spPr>
          <a:xfrm>
            <a:off x="88900" y="1551898"/>
            <a:ext cx="4389415" cy="2728001"/>
          </a:xfrm>
          <a:prstGeom prst="rect">
            <a:avLst/>
          </a:prstGeom>
        </p:spPr>
      </p:pic>
      <p:sp>
        <p:nvSpPr>
          <p:cNvPr id="5" name="テキスト ボックス 4"/>
          <p:cNvSpPr txBox="1"/>
          <p:nvPr/>
        </p:nvSpPr>
        <p:spPr>
          <a:xfrm>
            <a:off x="221002" y="254000"/>
            <a:ext cx="1627369" cy="523220"/>
          </a:xfrm>
          <a:prstGeom prst="rect">
            <a:avLst/>
          </a:prstGeom>
          <a:noFill/>
        </p:spPr>
        <p:txBody>
          <a:bodyPr wrap="none" rtlCol="0">
            <a:spAutoFit/>
          </a:bodyPr>
          <a:lstStyle/>
          <a:p>
            <a:r>
              <a:rPr lang="ja-JP" altLang="en-US" sz="2800" b="1" dirty="0" smtClean="0">
                <a:solidFill>
                  <a:srgbClr val="0070C0"/>
                </a:solidFill>
              </a:rPr>
              <a:t>等量分類</a:t>
            </a:r>
            <a:endParaRPr kumimoji="1" lang="ja-JP" altLang="en-US" sz="2800" b="1" dirty="0">
              <a:solidFill>
                <a:srgbClr val="0070C0"/>
              </a:solidFill>
            </a:endParaRPr>
          </a:p>
        </p:txBody>
      </p:sp>
      <p:sp>
        <p:nvSpPr>
          <p:cNvPr id="6" name="テキスト ボックス 5"/>
          <p:cNvSpPr txBox="1"/>
          <p:nvPr/>
        </p:nvSpPr>
        <p:spPr>
          <a:xfrm>
            <a:off x="577958" y="5219253"/>
            <a:ext cx="7104830" cy="338554"/>
          </a:xfrm>
          <a:prstGeom prst="rect">
            <a:avLst/>
          </a:prstGeom>
          <a:noFill/>
        </p:spPr>
        <p:txBody>
          <a:bodyPr wrap="none" rtlCol="0">
            <a:spAutoFit/>
          </a:bodyPr>
          <a:lstStyle/>
          <a:p>
            <a:r>
              <a:rPr lang="ja-JP" altLang="en-US" sz="1600" b="1" dirty="0" smtClean="0"/>
              <a:t>等量分類・・・階級数のデータ数が、等しくなるように階級区分が割り当てられる。</a:t>
            </a:r>
            <a:endParaRPr kumimoji="1" lang="ja-JP" altLang="en-US" sz="1600" b="1" dirty="0"/>
          </a:p>
        </p:txBody>
      </p:sp>
    </p:spTree>
    <p:extLst>
      <p:ext uri="{BB962C8B-B14F-4D97-AF65-F5344CB8AC3E}">
        <p14:creationId xmlns:p14="http://schemas.microsoft.com/office/powerpoint/2010/main" val="149295002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a:solidFill>
            <a:srgbClr val="FF0000"/>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507</TotalTime>
  <Words>436</Words>
  <Application>Microsoft Office PowerPoint</Application>
  <PresentationFormat>画面に合わせる (16:10)</PresentationFormat>
  <Paragraphs>45</Paragraphs>
  <Slides>16</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ＭＳ Ｐゴシック</vt:lpstr>
      <vt:lpstr>Arial</vt:lpstr>
      <vt:lpstr>Calibri</vt:lpstr>
      <vt:lpstr>Calibri Light</vt:lpstr>
      <vt:lpstr>Office テーマ</vt:lpstr>
      <vt:lpstr>PowerPoint プレゼンテーション</vt:lpstr>
      <vt:lpstr> 視覚的伝達</vt:lpstr>
      <vt:lpstr>地理空間情報の視覚化  ①属性データの視覚化</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②カルトグラムの作成（QGIS編）</vt:lpstr>
      <vt:lpstr>PowerPoint プレゼンテーション</vt:lpstr>
      <vt:lpstr>②カルトグラムの作成（GeoDa編）</vt:lpstr>
      <vt:lpstr>PowerPoint プレゼンテーション</vt:lpstr>
      <vt:lpstr>PowerPoint プレゼンテーション</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yamauchi</dc:creator>
  <cp:lastModifiedBy>yamauchi</cp:lastModifiedBy>
  <cp:revision>43</cp:revision>
  <dcterms:created xsi:type="dcterms:W3CDTF">2015-06-26T03:04:37Z</dcterms:created>
  <dcterms:modified xsi:type="dcterms:W3CDTF">2016-10-12T03:50:02Z</dcterms:modified>
</cp:coreProperties>
</file>