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37"/>
  </p:notesMasterIdLst>
  <p:sldIdLst>
    <p:sldId id="407" r:id="rId5"/>
    <p:sldId id="257" r:id="rId6"/>
    <p:sldId id="269" r:id="rId7"/>
    <p:sldId id="263" r:id="rId8"/>
    <p:sldId id="653" r:id="rId9"/>
    <p:sldId id="652" r:id="rId10"/>
    <p:sldId id="654" r:id="rId11"/>
    <p:sldId id="672" r:id="rId12"/>
    <p:sldId id="664" r:id="rId13"/>
    <p:sldId id="669" r:id="rId14"/>
    <p:sldId id="673" r:id="rId15"/>
    <p:sldId id="663" r:id="rId16"/>
    <p:sldId id="676" r:id="rId17"/>
    <p:sldId id="677" r:id="rId18"/>
    <p:sldId id="678" r:id="rId19"/>
    <p:sldId id="679" r:id="rId20"/>
    <p:sldId id="680" r:id="rId21"/>
    <p:sldId id="681" r:id="rId22"/>
    <p:sldId id="682" r:id="rId23"/>
    <p:sldId id="683" r:id="rId24"/>
    <p:sldId id="684" r:id="rId25"/>
    <p:sldId id="685" r:id="rId26"/>
    <p:sldId id="686" r:id="rId27"/>
    <p:sldId id="687" r:id="rId28"/>
    <p:sldId id="688" r:id="rId29"/>
    <p:sldId id="690" r:id="rId30"/>
    <p:sldId id="689" r:id="rId31"/>
    <p:sldId id="674" r:id="rId32"/>
    <p:sldId id="671" r:id="rId33"/>
    <p:sldId id="675" r:id="rId34"/>
    <p:sldId id="667" r:id="rId35"/>
    <p:sldId id="668" r:id="rId36"/>
  </p:sldIdLst>
  <p:sldSz cx="12192000" cy="6858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Lucida Sans Unicode" panose="020B0602030504020204" pitchFamily="34" charset="0"/>
      <p:regular r:id="rId42"/>
    </p:embeddedFont>
    <p:embeddedFont>
      <p:font typeface="Calibri Light" panose="020F0302020204030204" pitchFamily="34" charset="0"/>
      <p:regular r:id="rId43"/>
      <p:italic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FC4"/>
    <a:srgbClr val="FFCD1E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B188CE-6B4E-4D85-A26F-4948064EFF6C}" v="24" dt="2021-03-19T12:52:56.821"/>
    <p1510:client id="{A7E78490-2040-4625-8332-798963AB2291}" v="1270" dt="2021-03-21T11:59:57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77" autoAdjust="0"/>
  </p:normalViewPr>
  <p:slideViewPr>
    <p:cSldViewPr snapToGrid="0">
      <p:cViewPr>
        <p:scale>
          <a:sx n="125" d="100"/>
          <a:sy n="125" d="100"/>
        </p:scale>
        <p:origin x="-2112" y="-27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47" Type="http://schemas.openxmlformats.org/officeDocument/2006/relationships/theme" Target="theme/theme1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ENTE ANTUNES André Filipe" userId="S::andrefilipe.vicenteantunes@altran.com::6adbaf70-d303-43a4-b797-603b7ad9f4b6" providerId="AD" clId="Web-{6BB188CE-6B4E-4D85-A26F-4948064EFF6C}"/>
    <pc:docChg chg="modSld">
      <pc:chgData name="VICENTE ANTUNES André Filipe" userId="S::andrefilipe.vicenteantunes@altran.com::6adbaf70-d303-43a4-b797-603b7ad9f4b6" providerId="AD" clId="Web-{6BB188CE-6B4E-4D85-A26F-4948064EFF6C}" dt="2021-03-19T12:52:56.711" v="9" actId="20577"/>
      <pc:docMkLst>
        <pc:docMk/>
      </pc:docMkLst>
      <pc:sldChg chg="modSp">
        <pc:chgData name="VICENTE ANTUNES André Filipe" userId="S::andrefilipe.vicenteantunes@altran.com::6adbaf70-d303-43a4-b797-603b7ad9f4b6" providerId="AD" clId="Web-{6BB188CE-6B4E-4D85-A26F-4948064EFF6C}" dt="2021-03-19T12:52:56.711" v="9" actId="20577"/>
        <pc:sldMkLst>
          <pc:docMk/>
          <pc:sldMk cId="2245227479" sldId="256"/>
        </pc:sldMkLst>
        <pc:spChg chg="mod">
          <ac:chgData name="VICENTE ANTUNES André Filipe" userId="S::andrefilipe.vicenteantunes@altran.com::6adbaf70-d303-43a4-b797-603b7ad9f4b6" providerId="AD" clId="Web-{6BB188CE-6B4E-4D85-A26F-4948064EFF6C}" dt="2021-03-19T12:52:56.711" v="9" actId="20577"/>
          <ac:spMkLst>
            <pc:docMk/>
            <pc:sldMk cId="2245227479" sldId="256"/>
            <ac:spMk id="6" creationId="{00000000-0000-0000-0000-000000000000}"/>
          </ac:spMkLst>
        </pc:spChg>
      </pc:sldChg>
    </pc:docChg>
  </pc:docChgLst>
  <pc:docChgLst>
    <pc:chgData name="ANTUNES SILVA Isabel" userId="S::isabel.antunessilva@altran.com::ce1e9924-0e3f-42ec-9294-a60a9b43b38a" providerId="AD" clId="Web-{A7E78490-2040-4625-8332-798963AB2291}"/>
    <pc:docChg chg="addSld delSld modSld">
      <pc:chgData name="ANTUNES SILVA Isabel" userId="S::isabel.antunessilva@altran.com::ce1e9924-0e3f-42ec-9294-a60a9b43b38a" providerId="AD" clId="Web-{A7E78490-2040-4625-8332-798963AB2291}" dt="2021-03-21T11:59:57.884" v="1133"/>
      <pc:docMkLst>
        <pc:docMk/>
      </pc:docMkLst>
      <pc:sldChg chg="add del">
        <pc:chgData name="ANTUNES SILVA Isabel" userId="S::isabel.antunessilva@altran.com::ce1e9924-0e3f-42ec-9294-a60a9b43b38a" providerId="AD" clId="Web-{A7E78490-2040-4625-8332-798963AB2291}" dt="2021-03-21T11:39:59.263" v="168"/>
        <pc:sldMkLst>
          <pc:docMk/>
          <pc:sldMk cId="1913106508" sldId="663"/>
        </pc:sldMkLst>
      </pc:sldChg>
      <pc:sldChg chg="modSp">
        <pc:chgData name="ANTUNES SILVA Isabel" userId="S::isabel.antunessilva@altran.com::ce1e9924-0e3f-42ec-9294-a60a9b43b38a" providerId="AD" clId="Web-{A7E78490-2040-4625-8332-798963AB2291}" dt="2021-03-21T11:59:43.915" v="1131"/>
        <pc:sldMkLst>
          <pc:docMk/>
          <pc:sldMk cId="1431519372" sldId="664"/>
        </pc:sldMkLst>
        <pc:graphicFrameChg chg="mod modGraphic">
          <ac:chgData name="ANTUNES SILVA Isabel" userId="S::isabel.antunessilva@altran.com::ce1e9924-0e3f-42ec-9294-a60a9b43b38a" providerId="AD" clId="Web-{A7E78490-2040-4625-8332-798963AB2291}" dt="2021-03-21T11:59:43.915" v="1131"/>
          <ac:graphicFrameMkLst>
            <pc:docMk/>
            <pc:sldMk cId="1431519372" sldId="664"/>
            <ac:graphicFrameMk id="3" creationId="{00000000-0000-0000-0000-000000000000}"/>
          </ac:graphicFrameMkLst>
        </pc:graphicFrameChg>
      </pc:sldChg>
      <pc:sldChg chg="modSp">
        <pc:chgData name="ANTUNES SILVA Isabel" userId="S::isabel.antunessilva@altran.com::ce1e9924-0e3f-42ec-9294-a60a9b43b38a" providerId="AD" clId="Web-{A7E78490-2040-4625-8332-798963AB2291}" dt="2021-03-21T11:59:31.024" v="1118"/>
        <pc:sldMkLst>
          <pc:docMk/>
          <pc:sldMk cId="1547611432" sldId="669"/>
        </pc:sldMkLst>
        <pc:graphicFrameChg chg="mod modGraphic">
          <ac:chgData name="ANTUNES SILVA Isabel" userId="S::isabel.antunessilva@altran.com::ce1e9924-0e3f-42ec-9294-a60a9b43b38a" providerId="AD" clId="Web-{A7E78490-2040-4625-8332-798963AB2291}" dt="2021-03-21T11:59:31.024" v="1118"/>
          <ac:graphicFrameMkLst>
            <pc:docMk/>
            <pc:sldMk cId="1547611432" sldId="669"/>
            <ac:graphicFrameMk id="2" creationId="{00000000-0000-0000-0000-000000000000}"/>
          </ac:graphicFrameMkLst>
        </pc:graphicFrameChg>
      </pc:sldChg>
      <pc:sldChg chg="modSp add del replId">
        <pc:chgData name="ANTUNES SILVA Isabel" userId="S::isabel.antunessilva@altran.com::ce1e9924-0e3f-42ec-9294-a60a9b43b38a" providerId="AD" clId="Web-{A7E78490-2040-4625-8332-798963AB2291}" dt="2021-03-21T11:59:57.884" v="1133"/>
        <pc:sldMkLst>
          <pc:docMk/>
          <pc:sldMk cId="3080121424" sldId="670"/>
        </pc:sldMkLst>
        <pc:graphicFrameChg chg="mod modGraphic">
          <ac:chgData name="ANTUNES SILVA Isabel" userId="S::isabel.antunessilva@altran.com::ce1e9924-0e3f-42ec-9294-a60a9b43b38a" providerId="AD" clId="Web-{A7E78490-2040-4625-8332-798963AB2291}" dt="2021-03-21T11:44:12.214" v="373"/>
          <ac:graphicFrameMkLst>
            <pc:docMk/>
            <pc:sldMk cId="3080121424" sldId="670"/>
            <ac:graphicFrameMk id="2" creationId="{00000000-0000-0000-0000-000000000000}"/>
          </ac:graphicFrameMkLst>
        </pc:graphicFrameChg>
        <pc:graphicFrameChg chg="mod modGraphic">
          <ac:chgData name="ANTUNES SILVA Isabel" userId="S::isabel.antunessilva@altran.com::ce1e9924-0e3f-42ec-9294-a60a9b43b38a" providerId="AD" clId="Web-{A7E78490-2040-4625-8332-798963AB2291}" dt="2021-03-21T11:48:00.519" v="483"/>
          <ac:graphicFrameMkLst>
            <pc:docMk/>
            <pc:sldMk cId="3080121424" sldId="670"/>
            <ac:graphicFrameMk id="4" creationId="{00000000-0000-0000-0000-000000000000}"/>
          </ac:graphicFrameMkLst>
        </pc:graphicFrameChg>
      </pc:sldChg>
      <pc:sldChg chg="modSp add del replId">
        <pc:chgData name="ANTUNES SILVA Isabel" userId="S::isabel.antunessilva@altran.com::ce1e9924-0e3f-42ec-9294-a60a9b43b38a" providerId="AD" clId="Web-{A7E78490-2040-4625-8332-798963AB2291}" dt="2021-03-21T11:59:55.837" v="1132"/>
        <pc:sldMkLst>
          <pc:docMk/>
          <pc:sldMk cId="4124705838" sldId="671"/>
        </pc:sldMkLst>
        <pc:graphicFrameChg chg="mod modGraphic">
          <ac:chgData name="ANTUNES SILVA Isabel" userId="S::isabel.antunessilva@altran.com::ce1e9924-0e3f-42ec-9294-a60a9b43b38a" providerId="AD" clId="Web-{A7E78490-2040-4625-8332-798963AB2291}" dt="2021-03-21T11:51:53.949" v="737"/>
          <ac:graphicFrameMkLst>
            <pc:docMk/>
            <pc:sldMk cId="4124705838" sldId="671"/>
            <ac:graphicFrameMk id="2" creationId="{00000000-0000-0000-0000-000000000000}"/>
          </ac:graphicFrameMkLst>
        </pc:graphicFrameChg>
        <pc:graphicFrameChg chg="mod modGraphic">
          <ac:chgData name="ANTUNES SILVA Isabel" userId="S::isabel.antunessilva@altran.com::ce1e9924-0e3f-42ec-9294-a60a9b43b38a" providerId="AD" clId="Web-{A7E78490-2040-4625-8332-798963AB2291}" dt="2021-03-21T11:56:46.520" v="1113"/>
          <ac:graphicFrameMkLst>
            <pc:docMk/>
            <pc:sldMk cId="4124705838" sldId="671"/>
            <ac:graphicFrameMk id="4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Test result graph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Tests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F15-475C-B475-E607DEF61063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F15-475C-B475-E607DEF61063}"/>
              </c:ext>
            </c:extLst>
          </c:dPt>
          <c:cat>
            <c:strRef>
              <c:f>Sheet1!$A$2:$A$3</c:f>
              <c:strCache>
                <c:ptCount val="2"/>
                <c:pt idx="0">
                  <c:v>Pass</c:v>
                </c:pt>
                <c:pt idx="1">
                  <c:v>Fail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15-475C-B475-E607DEF61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D5D03-2A51-4483-80D8-20B4FC811CA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232D5-03D8-4B5E-9C0C-FBED2459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5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232D5-03D8-4B5E-9C0C-FBED2459A5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05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232D5-03D8-4B5E-9C0C-FBED2459A5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10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232D5-03D8-4B5E-9C0C-FBED2459A59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95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232D5-03D8-4B5E-9C0C-FBED2459A59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55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232D5-03D8-4B5E-9C0C-FBED2459A59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5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5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0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86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64592B57-BCDC-46B2-904B-5A7FDEA22156}"/>
              </a:ext>
            </a:extLst>
          </p:cNvPr>
          <p:cNvGrpSpPr/>
          <p:nvPr userDrawn="1"/>
        </p:nvGrpSpPr>
        <p:grpSpPr>
          <a:xfrm rot="10800000">
            <a:off x="0" y="-583910"/>
            <a:ext cx="8184232" cy="7441910"/>
            <a:chOff x="3847179" y="1294078"/>
            <a:chExt cx="4118037" cy="3744526"/>
          </a:xfrm>
        </p:grpSpPr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F6855C7D-FB6F-4A0D-99F6-3523A5DB1407}"/>
                </a:ext>
              </a:extLst>
            </p:cNvPr>
            <p:cNvSpPr/>
            <p:nvPr/>
          </p:nvSpPr>
          <p:spPr>
            <a:xfrm>
              <a:off x="4193316" y="2714504"/>
              <a:ext cx="3771900" cy="2324100"/>
            </a:xfrm>
            <a:custGeom>
              <a:avLst/>
              <a:gdLst>
                <a:gd name="connsiteX0" fmla="*/ 3770471 w 3771900"/>
                <a:gd name="connsiteY0" fmla="*/ 1651908 h 2324100"/>
                <a:gd name="connsiteX1" fmla="*/ 2411540 w 3771900"/>
                <a:gd name="connsiteY1" fmla="*/ 35897 h 2324100"/>
                <a:gd name="connsiteX2" fmla="*/ 976694 w 3771900"/>
                <a:gd name="connsiteY2" fmla="*/ 559486 h 2324100"/>
                <a:gd name="connsiteX3" fmla="*/ 7144 w 3771900"/>
                <a:gd name="connsiteY3" fmla="*/ 633686 h 2324100"/>
                <a:gd name="connsiteX4" fmla="*/ 3773710 w 3771900"/>
                <a:gd name="connsiteY4" fmla="*/ 2321421 h 2324100"/>
                <a:gd name="connsiteX5" fmla="*/ 3770471 w 3771900"/>
                <a:gd name="connsiteY5" fmla="*/ 1651908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1900" h="2324100">
                  <a:moveTo>
                    <a:pt x="3770471" y="1651908"/>
                  </a:moveTo>
                  <a:cubicBezTo>
                    <a:pt x="3318605" y="1380732"/>
                    <a:pt x="2548319" y="213919"/>
                    <a:pt x="2411540" y="35897"/>
                  </a:cubicBezTo>
                  <a:cubicBezTo>
                    <a:pt x="2099405" y="-85642"/>
                    <a:pt x="1609249" y="195060"/>
                    <a:pt x="976694" y="559486"/>
                  </a:cubicBezTo>
                  <a:cubicBezTo>
                    <a:pt x="388620" y="898291"/>
                    <a:pt x="51530" y="667786"/>
                    <a:pt x="7144" y="633686"/>
                  </a:cubicBezTo>
                  <a:cubicBezTo>
                    <a:pt x="793052" y="1266241"/>
                    <a:pt x="2403253" y="1964329"/>
                    <a:pt x="3773710" y="2321421"/>
                  </a:cubicBezTo>
                  <a:cubicBezTo>
                    <a:pt x="3773805" y="2144447"/>
                    <a:pt x="3770471" y="1814881"/>
                    <a:pt x="3770471" y="1651908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81910F3B-3232-4E33-8A3C-C9ECA9724E12}"/>
                </a:ext>
              </a:extLst>
            </p:cNvPr>
            <p:cNvSpPr/>
            <p:nvPr/>
          </p:nvSpPr>
          <p:spPr>
            <a:xfrm>
              <a:off x="3847179" y="1294078"/>
              <a:ext cx="4114800" cy="3086100"/>
            </a:xfrm>
            <a:custGeom>
              <a:avLst/>
              <a:gdLst>
                <a:gd name="connsiteX0" fmla="*/ 4116608 w 4114800"/>
                <a:gd name="connsiteY0" fmla="*/ 7144 h 3086100"/>
                <a:gd name="connsiteX1" fmla="*/ 377379 w 4114800"/>
                <a:gd name="connsiteY1" fmla="*/ 7144 h 3086100"/>
                <a:gd name="connsiteX2" fmla="*/ 348233 w 4114800"/>
                <a:gd name="connsiteY2" fmla="*/ 2061591 h 3086100"/>
                <a:gd name="connsiteX3" fmla="*/ 353376 w 4114800"/>
                <a:gd name="connsiteY3" fmla="*/ 2065687 h 3086100"/>
                <a:gd name="connsiteX4" fmla="*/ 1322926 w 4114800"/>
                <a:gd name="connsiteY4" fmla="*/ 1991487 h 3086100"/>
                <a:gd name="connsiteX5" fmla="*/ 2757677 w 4114800"/>
                <a:gd name="connsiteY5" fmla="*/ 1467898 h 3086100"/>
                <a:gd name="connsiteX6" fmla="*/ 4116608 w 4114800"/>
                <a:gd name="connsiteY6" fmla="*/ 3083909 h 3086100"/>
                <a:gd name="connsiteX7" fmla="*/ 4116608 w 4114800"/>
                <a:gd name="connsiteY7" fmla="*/ 7144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4800" h="3086100">
                  <a:moveTo>
                    <a:pt x="4116608" y="7144"/>
                  </a:moveTo>
                  <a:lnTo>
                    <a:pt x="377379" y="7144"/>
                  </a:lnTo>
                  <a:cubicBezTo>
                    <a:pt x="377379" y="7144"/>
                    <a:pt x="-435865" y="1427893"/>
                    <a:pt x="348233" y="2061591"/>
                  </a:cubicBezTo>
                  <a:cubicBezTo>
                    <a:pt x="349852" y="2062925"/>
                    <a:pt x="351661" y="2064353"/>
                    <a:pt x="353376" y="2065687"/>
                  </a:cubicBezTo>
                  <a:cubicBezTo>
                    <a:pt x="397858" y="2099786"/>
                    <a:pt x="734852" y="2330387"/>
                    <a:pt x="1322926" y="1991487"/>
                  </a:cubicBezTo>
                  <a:cubicBezTo>
                    <a:pt x="1955481" y="1627061"/>
                    <a:pt x="2445638" y="1346359"/>
                    <a:pt x="2757677" y="1467898"/>
                  </a:cubicBezTo>
                  <a:cubicBezTo>
                    <a:pt x="2894456" y="1645920"/>
                    <a:pt x="3664838" y="2812733"/>
                    <a:pt x="4116608" y="3083909"/>
                  </a:cubicBezTo>
                  <a:cubicBezTo>
                    <a:pt x="4116608" y="2760916"/>
                    <a:pt x="4116608" y="7144"/>
                    <a:pt x="4116608" y="7144"/>
                  </a:cubicBezTo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2035" y="3502732"/>
            <a:ext cx="3558066" cy="20586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37310" y="5571206"/>
            <a:ext cx="3558066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 and date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9B094B5A-7617-4918-B4B1-E58924F906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25237" r="7003" b="27219"/>
          <a:stretch/>
        </p:blipFill>
        <p:spPr>
          <a:xfrm>
            <a:off x="5519936" y="724932"/>
            <a:ext cx="6120000" cy="8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44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2" name="Object 1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Freeform 6"/>
          <p:cNvSpPr>
            <a:spLocks/>
          </p:cNvSpPr>
          <p:nvPr userDrawn="1"/>
        </p:nvSpPr>
        <p:spPr bwMode="auto">
          <a:xfrm>
            <a:off x="4901351" y="831584"/>
            <a:ext cx="7289800" cy="6026150"/>
          </a:xfrm>
          <a:custGeom>
            <a:avLst/>
            <a:gdLst/>
            <a:ahLst/>
            <a:cxnLst>
              <a:cxn ang="0">
                <a:pos x="0" y="1904"/>
              </a:cxn>
              <a:cxn ang="0">
                <a:pos x="8" y="1894"/>
              </a:cxn>
              <a:cxn ang="0">
                <a:pos x="20" y="1886"/>
              </a:cxn>
              <a:cxn ang="0">
                <a:pos x="146" y="1832"/>
              </a:cxn>
              <a:cxn ang="0">
                <a:pos x="344" y="1720"/>
              </a:cxn>
              <a:cxn ang="0">
                <a:pos x="484" y="1628"/>
              </a:cxn>
              <a:cxn ang="0">
                <a:pos x="754" y="1430"/>
              </a:cxn>
              <a:cxn ang="0">
                <a:pos x="1094" y="1162"/>
              </a:cxn>
              <a:cxn ang="0">
                <a:pos x="1418" y="906"/>
              </a:cxn>
              <a:cxn ang="0">
                <a:pos x="1766" y="648"/>
              </a:cxn>
              <a:cxn ang="0">
                <a:pos x="2006" y="486"/>
              </a:cxn>
              <a:cxn ang="0">
                <a:pos x="2254" y="338"/>
              </a:cxn>
              <a:cxn ang="0">
                <a:pos x="2390" y="268"/>
              </a:cxn>
              <a:cxn ang="0">
                <a:pos x="2598" y="172"/>
              </a:cxn>
              <a:cxn ang="0">
                <a:pos x="2816" y="92"/>
              </a:cxn>
              <a:cxn ang="0">
                <a:pos x="2996" y="42"/>
              </a:cxn>
              <a:cxn ang="0">
                <a:pos x="3134" y="16"/>
              </a:cxn>
              <a:cxn ang="0">
                <a:pos x="3220" y="6"/>
              </a:cxn>
              <a:cxn ang="0">
                <a:pos x="3336" y="2"/>
              </a:cxn>
              <a:cxn ang="0">
                <a:pos x="3390" y="0"/>
              </a:cxn>
              <a:cxn ang="0">
                <a:pos x="3522" y="0"/>
              </a:cxn>
              <a:cxn ang="0">
                <a:pos x="3590" y="4"/>
              </a:cxn>
              <a:cxn ang="0">
                <a:pos x="3688" y="8"/>
              </a:cxn>
              <a:cxn ang="0">
                <a:pos x="3832" y="34"/>
              </a:cxn>
              <a:cxn ang="0">
                <a:pos x="3974" y="72"/>
              </a:cxn>
              <a:cxn ang="0">
                <a:pos x="4160" y="140"/>
              </a:cxn>
              <a:cxn ang="0">
                <a:pos x="4336" y="228"/>
              </a:cxn>
              <a:cxn ang="0">
                <a:pos x="4448" y="300"/>
              </a:cxn>
              <a:cxn ang="0">
                <a:pos x="4568" y="390"/>
              </a:cxn>
              <a:cxn ang="0">
                <a:pos x="4588" y="414"/>
              </a:cxn>
              <a:cxn ang="0">
                <a:pos x="4592" y="2788"/>
              </a:cxn>
              <a:cxn ang="0">
                <a:pos x="4582" y="2808"/>
              </a:cxn>
              <a:cxn ang="0">
                <a:pos x="4514" y="2862"/>
              </a:cxn>
              <a:cxn ang="0">
                <a:pos x="4354" y="2970"/>
              </a:cxn>
              <a:cxn ang="0">
                <a:pos x="4186" y="3062"/>
              </a:cxn>
              <a:cxn ang="0">
                <a:pos x="4054" y="3122"/>
              </a:cxn>
              <a:cxn ang="0">
                <a:pos x="3828" y="3206"/>
              </a:cxn>
              <a:cxn ang="0">
                <a:pos x="3598" y="3276"/>
              </a:cxn>
              <a:cxn ang="0">
                <a:pos x="3370" y="3334"/>
              </a:cxn>
              <a:cxn ang="0">
                <a:pos x="2920" y="3432"/>
              </a:cxn>
              <a:cxn ang="0">
                <a:pos x="2498" y="3528"/>
              </a:cxn>
              <a:cxn ang="0">
                <a:pos x="2360" y="3566"/>
              </a:cxn>
              <a:cxn ang="0">
                <a:pos x="2144" y="3642"/>
              </a:cxn>
              <a:cxn ang="0">
                <a:pos x="1988" y="3716"/>
              </a:cxn>
              <a:cxn ang="0">
                <a:pos x="1878" y="3782"/>
              </a:cxn>
              <a:cxn ang="0">
                <a:pos x="1858" y="3792"/>
              </a:cxn>
              <a:cxn ang="0">
                <a:pos x="1834" y="3796"/>
              </a:cxn>
              <a:cxn ang="0">
                <a:pos x="432" y="3796"/>
              </a:cxn>
              <a:cxn ang="0">
                <a:pos x="408" y="3774"/>
              </a:cxn>
              <a:cxn ang="0">
                <a:pos x="354" y="3652"/>
              </a:cxn>
              <a:cxn ang="0">
                <a:pos x="258" y="3396"/>
              </a:cxn>
              <a:cxn ang="0">
                <a:pos x="140" y="2988"/>
              </a:cxn>
              <a:cxn ang="0">
                <a:pos x="86" y="2734"/>
              </a:cxn>
              <a:cxn ang="0">
                <a:pos x="44" y="2478"/>
              </a:cxn>
              <a:cxn ang="0">
                <a:pos x="8" y="2154"/>
              </a:cxn>
              <a:cxn ang="0">
                <a:pos x="4" y="2020"/>
              </a:cxn>
              <a:cxn ang="0">
                <a:pos x="2" y="1948"/>
              </a:cxn>
            </a:cxnLst>
            <a:rect l="0" t="0" r="r" b="b"/>
            <a:pathLst>
              <a:path w="4592" h="3796">
                <a:moveTo>
                  <a:pt x="0" y="1924"/>
                </a:moveTo>
                <a:lnTo>
                  <a:pt x="0" y="1924"/>
                </a:lnTo>
                <a:lnTo>
                  <a:pt x="0" y="1904"/>
                </a:lnTo>
                <a:lnTo>
                  <a:pt x="0" y="1904"/>
                </a:lnTo>
                <a:lnTo>
                  <a:pt x="4" y="1898"/>
                </a:lnTo>
                <a:lnTo>
                  <a:pt x="8" y="1894"/>
                </a:lnTo>
                <a:lnTo>
                  <a:pt x="14" y="1890"/>
                </a:lnTo>
                <a:lnTo>
                  <a:pt x="20" y="1886"/>
                </a:lnTo>
                <a:lnTo>
                  <a:pt x="20" y="1886"/>
                </a:lnTo>
                <a:lnTo>
                  <a:pt x="62" y="1870"/>
                </a:lnTo>
                <a:lnTo>
                  <a:pt x="104" y="1850"/>
                </a:lnTo>
                <a:lnTo>
                  <a:pt x="146" y="1832"/>
                </a:lnTo>
                <a:lnTo>
                  <a:pt x="186" y="1810"/>
                </a:lnTo>
                <a:lnTo>
                  <a:pt x="266" y="1766"/>
                </a:lnTo>
                <a:lnTo>
                  <a:pt x="344" y="1720"/>
                </a:lnTo>
                <a:lnTo>
                  <a:pt x="344" y="1720"/>
                </a:lnTo>
                <a:lnTo>
                  <a:pt x="414" y="1674"/>
                </a:lnTo>
                <a:lnTo>
                  <a:pt x="484" y="1628"/>
                </a:lnTo>
                <a:lnTo>
                  <a:pt x="552" y="1580"/>
                </a:lnTo>
                <a:lnTo>
                  <a:pt x="620" y="1530"/>
                </a:lnTo>
                <a:lnTo>
                  <a:pt x="754" y="1430"/>
                </a:lnTo>
                <a:lnTo>
                  <a:pt x="886" y="1328"/>
                </a:lnTo>
                <a:lnTo>
                  <a:pt x="886" y="1328"/>
                </a:lnTo>
                <a:lnTo>
                  <a:pt x="1094" y="1162"/>
                </a:lnTo>
                <a:lnTo>
                  <a:pt x="1304" y="996"/>
                </a:lnTo>
                <a:lnTo>
                  <a:pt x="1304" y="996"/>
                </a:lnTo>
                <a:lnTo>
                  <a:pt x="1418" y="906"/>
                </a:lnTo>
                <a:lnTo>
                  <a:pt x="1532" y="818"/>
                </a:lnTo>
                <a:lnTo>
                  <a:pt x="1648" y="732"/>
                </a:lnTo>
                <a:lnTo>
                  <a:pt x="1766" y="648"/>
                </a:lnTo>
                <a:lnTo>
                  <a:pt x="1766" y="648"/>
                </a:lnTo>
                <a:lnTo>
                  <a:pt x="1886" y="566"/>
                </a:lnTo>
                <a:lnTo>
                  <a:pt x="2006" y="486"/>
                </a:lnTo>
                <a:lnTo>
                  <a:pt x="2128" y="410"/>
                </a:lnTo>
                <a:lnTo>
                  <a:pt x="2190" y="374"/>
                </a:lnTo>
                <a:lnTo>
                  <a:pt x="2254" y="338"/>
                </a:lnTo>
                <a:lnTo>
                  <a:pt x="2254" y="338"/>
                </a:lnTo>
                <a:lnTo>
                  <a:pt x="2322" y="302"/>
                </a:lnTo>
                <a:lnTo>
                  <a:pt x="2390" y="268"/>
                </a:lnTo>
                <a:lnTo>
                  <a:pt x="2458" y="234"/>
                </a:lnTo>
                <a:lnTo>
                  <a:pt x="2528" y="202"/>
                </a:lnTo>
                <a:lnTo>
                  <a:pt x="2598" y="172"/>
                </a:lnTo>
                <a:lnTo>
                  <a:pt x="2670" y="142"/>
                </a:lnTo>
                <a:lnTo>
                  <a:pt x="2742" y="116"/>
                </a:lnTo>
                <a:lnTo>
                  <a:pt x="2816" y="92"/>
                </a:lnTo>
                <a:lnTo>
                  <a:pt x="2816" y="92"/>
                </a:lnTo>
                <a:lnTo>
                  <a:pt x="2906" y="64"/>
                </a:lnTo>
                <a:lnTo>
                  <a:pt x="2996" y="42"/>
                </a:lnTo>
                <a:lnTo>
                  <a:pt x="3042" y="32"/>
                </a:lnTo>
                <a:lnTo>
                  <a:pt x="3088" y="22"/>
                </a:lnTo>
                <a:lnTo>
                  <a:pt x="3134" y="16"/>
                </a:lnTo>
                <a:lnTo>
                  <a:pt x="3182" y="10"/>
                </a:lnTo>
                <a:lnTo>
                  <a:pt x="3182" y="10"/>
                </a:lnTo>
                <a:lnTo>
                  <a:pt x="3220" y="6"/>
                </a:lnTo>
                <a:lnTo>
                  <a:pt x="3258" y="4"/>
                </a:lnTo>
                <a:lnTo>
                  <a:pt x="3336" y="2"/>
                </a:lnTo>
                <a:lnTo>
                  <a:pt x="3336" y="2"/>
                </a:lnTo>
                <a:lnTo>
                  <a:pt x="3364" y="2"/>
                </a:lnTo>
                <a:lnTo>
                  <a:pt x="3378" y="2"/>
                </a:lnTo>
                <a:lnTo>
                  <a:pt x="3390" y="0"/>
                </a:lnTo>
                <a:lnTo>
                  <a:pt x="3390" y="0"/>
                </a:lnTo>
                <a:lnTo>
                  <a:pt x="3522" y="0"/>
                </a:lnTo>
                <a:lnTo>
                  <a:pt x="3522" y="0"/>
                </a:lnTo>
                <a:lnTo>
                  <a:pt x="3538" y="2"/>
                </a:lnTo>
                <a:lnTo>
                  <a:pt x="3556" y="4"/>
                </a:lnTo>
                <a:lnTo>
                  <a:pt x="3590" y="4"/>
                </a:lnTo>
                <a:lnTo>
                  <a:pt x="3590" y="4"/>
                </a:lnTo>
                <a:lnTo>
                  <a:pt x="3640" y="4"/>
                </a:lnTo>
                <a:lnTo>
                  <a:pt x="3688" y="8"/>
                </a:lnTo>
                <a:lnTo>
                  <a:pt x="3736" y="16"/>
                </a:lnTo>
                <a:lnTo>
                  <a:pt x="3784" y="24"/>
                </a:lnTo>
                <a:lnTo>
                  <a:pt x="3832" y="34"/>
                </a:lnTo>
                <a:lnTo>
                  <a:pt x="3880" y="46"/>
                </a:lnTo>
                <a:lnTo>
                  <a:pt x="3974" y="72"/>
                </a:lnTo>
                <a:lnTo>
                  <a:pt x="3974" y="72"/>
                </a:lnTo>
                <a:lnTo>
                  <a:pt x="4038" y="92"/>
                </a:lnTo>
                <a:lnTo>
                  <a:pt x="4100" y="114"/>
                </a:lnTo>
                <a:lnTo>
                  <a:pt x="4160" y="140"/>
                </a:lnTo>
                <a:lnTo>
                  <a:pt x="4220" y="168"/>
                </a:lnTo>
                <a:lnTo>
                  <a:pt x="4278" y="196"/>
                </a:lnTo>
                <a:lnTo>
                  <a:pt x="4336" y="228"/>
                </a:lnTo>
                <a:lnTo>
                  <a:pt x="4392" y="264"/>
                </a:lnTo>
                <a:lnTo>
                  <a:pt x="4448" y="300"/>
                </a:lnTo>
                <a:lnTo>
                  <a:pt x="4448" y="300"/>
                </a:lnTo>
                <a:lnTo>
                  <a:pt x="4508" y="344"/>
                </a:lnTo>
                <a:lnTo>
                  <a:pt x="4568" y="390"/>
                </a:lnTo>
                <a:lnTo>
                  <a:pt x="4568" y="390"/>
                </a:lnTo>
                <a:lnTo>
                  <a:pt x="4576" y="396"/>
                </a:lnTo>
                <a:lnTo>
                  <a:pt x="4582" y="404"/>
                </a:lnTo>
                <a:lnTo>
                  <a:pt x="4588" y="414"/>
                </a:lnTo>
                <a:lnTo>
                  <a:pt x="4592" y="422"/>
                </a:lnTo>
                <a:lnTo>
                  <a:pt x="4592" y="422"/>
                </a:lnTo>
                <a:lnTo>
                  <a:pt x="4592" y="2788"/>
                </a:lnTo>
                <a:lnTo>
                  <a:pt x="4592" y="2788"/>
                </a:lnTo>
                <a:lnTo>
                  <a:pt x="4588" y="2798"/>
                </a:lnTo>
                <a:lnTo>
                  <a:pt x="4582" y="2808"/>
                </a:lnTo>
                <a:lnTo>
                  <a:pt x="4564" y="2824"/>
                </a:lnTo>
                <a:lnTo>
                  <a:pt x="4564" y="2824"/>
                </a:lnTo>
                <a:lnTo>
                  <a:pt x="4514" y="2862"/>
                </a:lnTo>
                <a:lnTo>
                  <a:pt x="4462" y="2900"/>
                </a:lnTo>
                <a:lnTo>
                  <a:pt x="4408" y="2936"/>
                </a:lnTo>
                <a:lnTo>
                  <a:pt x="4354" y="2970"/>
                </a:lnTo>
                <a:lnTo>
                  <a:pt x="4300" y="3002"/>
                </a:lnTo>
                <a:lnTo>
                  <a:pt x="4244" y="3032"/>
                </a:lnTo>
                <a:lnTo>
                  <a:pt x="4186" y="3062"/>
                </a:lnTo>
                <a:lnTo>
                  <a:pt x="4128" y="3090"/>
                </a:lnTo>
                <a:lnTo>
                  <a:pt x="4128" y="3090"/>
                </a:lnTo>
                <a:lnTo>
                  <a:pt x="4054" y="3122"/>
                </a:lnTo>
                <a:lnTo>
                  <a:pt x="3980" y="3152"/>
                </a:lnTo>
                <a:lnTo>
                  <a:pt x="3904" y="3180"/>
                </a:lnTo>
                <a:lnTo>
                  <a:pt x="3828" y="3206"/>
                </a:lnTo>
                <a:lnTo>
                  <a:pt x="3752" y="3232"/>
                </a:lnTo>
                <a:lnTo>
                  <a:pt x="3676" y="3254"/>
                </a:lnTo>
                <a:lnTo>
                  <a:pt x="3598" y="3276"/>
                </a:lnTo>
                <a:lnTo>
                  <a:pt x="3520" y="3296"/>
                </a:lnTo>
                <a:lnTo>
                  <a:pt x="3520" y="3296"/>
                </a:lnTo>
                <a:lnTo>
                  <a:pt x="3370" y="3334"/>
                </a:lnTo>
                <a:lnTo>
                  <a:pt x="3220" y="3368"/>
                </a:lnTo>
                <a:lnTo>
                  <a:pt x="2920" y="3432"/>
                </a:lnTo>
                <a:lnTo>
                  <a:pt x="2920" y="3432"/>
                </a:lnTo>
                <a:lnTo>
                  <a:pt x="2778" y="3462"/>
                </a:lnTo>
                <a:lnTo>
                  <a:pt x="2638" y="3492"/>
                </a:lnTo>
                <a:lnTo>
                  <a:pt x="2498" y="3528"/>
                </a:lnTo>
                <a:lnTo>
                  <a:pt x="2430" y="3546"/>
                </a:lnTo>
                <a:lnTo>
                  <a:pt x="2360" y="3566"/>
                </a:lnTo>
                <a:lnTo>
                  <a:pt x="2360" y="3566"/>
                </a:lnTo>
                <a:lnTo>
                  <a:pt x="2250" y="3602"/>
                </a:lnTo>
                <a:lnTo>
                  <a:pt x="2196" y="3622"/>
                </a:lnTo>
                <a:lnTo>
                  <a:pt x="2144" y="3642"/>
                </a:lnTo>
                <a:lnTo>
                  <a:pt x="2092" y="3666"/>
                </a:lnTo>
                <a:lnTo>
                  <a:pt x="2040" y="3690"/>
                </a:lnTo>
                <a:lnTo>
                  <a:pt x="1988" y="3716"/>
                </a:lnTo>
                <a:lnTo>
                  <a:pt x="1938" y="3744"/>
                </a:lnTo>
                <a:lnTo>
                  <a:pt x="1938" y="3744"/>
                </a:lnTo>
                <a:lnTo>
                  <a:pt x="1878" y="3782"/>
                </a:lnTo>
                <a:lnTo>
                  <a:pt x="1878" y="3782"/>
                </a:lnTo>
                <a:lnTo>
                  <a:pt x="1868" y="3788"/>
                </a:lnTo>
                <a:lnTo>
                  <a:pt x="1858" y="3792"/>
                </a:lnTo>
                <a:lnTo>
                  <a:pt x="1846" y="3796"/>
                </a:lnTo>
                <a:lnTo>
                  <a:pt x="1834" y="3796"/>
                </a:lnTo>
                <a:lnTo>
                  <a:pt x="1834" y="3796"/>
                </a:lnTo>
                <a:lnTo>
                  <a:pt x="444" y="3796"/>
                </a:lnTo>
                <a:lnTo>
                  <a:pt x="444" y="3796"/>
                </a:lnTo>
                <a:lnTo>
                  <a:pt x="432" y="3796"/>
                </a:lnTo>
                <a:lnTo>
                  <a:pt x="422" y="3792"/>
                </a:lnTo>
                <a:lnTo>
                  <a:pt x="414" y="3784"/>
                </a:lnTo>
                <a:lnTo>
                  <a:pt x="408" y="3774"/>
                </a:lnTo>
                <a:lnTo>
                  <a:pt x="408" y="3774"/>
                </a:lnTo>
                <a:lnTo>
                  <a:pt x="380" y="3714"/>
                </a:lnTo>
                <a:lnTo>
                  <a:pt x="354" y="3652"/>
                </a:lnTo>
                <a:lnTo>
                  <a:pt x="306" y="3528"/>
                </a:lnTo>
                <a:lnTo>
                  <a:pt x="306" y="3528"/>
                </a:lnTo>
                <a:lnTo>
                  <a:pt x="258" y="3396"/>
                </a:lnTo>
                <a:lnTo>
                  <a:pt x="214" y="3260"/>
                </a:lnTo>
                <a:lnTo>
                  <a:pt x="174" y="3124"/>
                </a:lnTo>
                <a:lnTo>
                  <a:pt x="140" y="2988"/>
                </a:lnTo>
                <a:lnTo>
                  <a:pt x="140" y="2988"/>
                </a:lnTo>
                <a:lnTo>
                  <a:pt x="112" y="2860"/>
                </a:lnTo>
                <a:lnTo>
                  <a:pt x="86" y="2734"/>
                </a:lnTo>
                <a:lnTo>
                  <a:pt x="64" y="2606"/>
                </a:lnTo>
                <a:lnTo>
                  <a:pt x="44" y="2478"/>
                </a:lnTo>
                <a:lnTo>
                  <a:pt x="44" y="2478"/>
                </a:lnTo>
                <a:lnTo>
                  <a:pt x="24" y="2316"/>
                </a:lnTo>
                <a:lnTo>
                  <a:pt x="14" y="2236"/>
                </a:lnTo>
                <a:lnTo>
                  <a:pt x="8" y="2154"/>
                </a:lnTo>
                <a:lnTo>
                  <a:pt x="8" y="2154"/>
                </a:lnTo>
                <a:lnTo>
                  <a:pt x="6" y="2086"/>
                </a:lnTo>
                <a:lnTo>
                  <a:pt x="4" y="2020"/>
                </a:lnTo>
                <a:lnTo>
                  <a:pt x="4" y="2020"/>
                </a:lnTo>
                <a:lnTo>
                  <a:pt x="2" y="1972"/>
                </a:lnTo>
                <a:lnTo>
                  <a:pt x="2" y="1948"/>
                </a:lnTo>
                <a:lnTo>
                  <a:pt x="0" y="1924"/>
                </a:lnTo>
                <a:lnTo>
                  <a:pt x="0" y="1924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94195" y="2191647"/>
            <a:ext cx="4021613" cy="31602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416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4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2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6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8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2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3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5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E1C9C-4818-4842-B4F4-7F564951AD6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moqa.com/automation-practice-for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693464A-4C8A-423D-ADBD-B1151BF81C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50523" y="4200036"/>
            <a:ext cx="5933670" cy="2058654"/>
          </a:xfrm>
        </p:spPr>
        <p:txBody>
          <a:bodyPr/>
          <a:lstStyle/>
          <a:p>
            <a:pPr algn="ctr"/>
            <a:r>
              <a:rPr lang="en-US" dirty="0"/>
              <a:t>Analysis &amp; Design</a:t>
            </a:r>
            <a:br>
              <a:rPr lang="en-US" dirty="0"/>
            </a:br>
            <a:r>
              <a:rPr lang="en-US" dirty="0"/>
              <a:t>Implementation &amp; Automation</a:t>
            </a:r>
            <a:br>
              <a:rPr lang="en-US" dirty="0"/>
            </a:br>
            <a:r>
              <a:rPr lang="en-US" dirty="0"/>
              <a:t>Reporting</a:t>
            </a:r>
          </a:p>
          <a:p>
            <a:pPr algn="ctr"/>
            <a:r>
              <a:rPr lang="en-US" sz="1800" b="0" dirty="0"/>
              <a:t>Software QA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94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6847" y="1014261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Test Plan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5520" y="1537481"/>
            <a:ext cx="6565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Traceability Matrix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462563"/>
              </p:ext>
            </p:extLst>
          </p:nvPr>
        </p:nvGraphicFramePr>
        <p:xfrm>
          <a:off x="1583705" y="2199674"/>
          <a:ext cx="2418426" cy="267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918">
                  <a:extLst>
                    <a:ext uri="{9D8B030D-6E8A-4147-A177-3AD203B41FA5}">
                      <a16:colId xmlns:a16="http://schemas.microsoft.com/office/drawing/2014/main" val="689635938"/>
                    </a:ext>
                  </a:extLst>
                </a:gridCol>
                <a:gridCol w="758205">
                  <a:extLst>
                    <a:ext uri="{9D8B030D-6E8A-4147-A177-3AD203B41FA5}">
                      <a16:colId xmlns:a16="http://schemas.microsoft.com/office/drawing/2014/main" val="2947744634"/>
                    </a:ext>
                  </a:extLst>
                </a:gridCol>
                <a:gridCol w="669303">
                  <a:extLst>
                    <a:ext uri="{9D8B030D-6E8A-4147-A177-3AD203B41FA5}">
                      <a16:colId xmlns:a16="http://schemas.microsoft.com/office/drawing/2014/main" val="2485439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# Req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RF.01.01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5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Test Cases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4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aseline="0" dirty="0" smtClean="0"/>
                        <a:t>AT – 001</a:t>
                      </a:r>
                      <a:endParaRPr lang="en-US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56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aseline="0" dirty="0" smtClean="0"/>
                        <a:t>AT - 002</a:t>
                      </a:r>
                      <a:endParaRPr lang="en-US" sz="1050" dirty="0" smtClean="0"/>
                    </a:p>
                    <a:p>
                      <a:endParaRPr lang="en-US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06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aseline="0" dirty="0" smtClean="0"/>
                        <a:t>AT – 003</a:t>
                      </a:r>
                      <a:endParaRPr lang="en-US" sz="1050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97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aseline="0" dirty="0" smtClean="0"/>
                        <a:t>AT – 004</a:t>
                      </a:r>
                      <a:endParaRPr lang="en-US" sz="1050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2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aseline="0" dirty="0" smtClean="0"/>
                        <a:t>AT – 005</a:t>
                      </a:r>
                      <a:endParaRPr lang="en-US" sz="1050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X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187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D78C22-878F-44D6-9F7C-28B7713CAC74}"/>
              </a:ext>
            </a:extLst>
          </p:cNvPr>
          <p:cNvSpPr txBox="1"/>
          <p:nvPr/>
        </p:nvSpPr>
        <p:spPr>
          <a:xfrm>
            <a:off x="112172" y="6227194"/>
            <a:ext cx="48875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Software Testing, Verification and Validation</a:t>
            </a:r>
          </a:p>
        </p:txBody>
      </p:sp>
      <p:pic>
        <p:nvPicPr>
          <p:cNvPr id="8" name="Image 24">
            <a:extLst>
              <a:ext uri="{FF2B5EF4-FFF2-40B4-BE49-F238E27FC236}">
                <a16:creationId xmlns:a16="http://schemas.microsoft.com/office/drawing/2014/main" id="{912F8800-FA37-4488-9C4B-05BCCFE93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61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3. Test Specification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6" name="Image 24">
            <a:extLst>
              <a:ext uri="{FF2B5EF4-FFF2-40B4-BE49-F238E27FC236}">
                <a16:creationId xmlns:a16="http://schemas.microsoft.com/office/drawing/2014/main" id="{289B1B50-75F1-4977-9FF8-D5C2C364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95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6847" y="1130982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Test Specification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939483"/>
              </p:ext>
            </p:extLst>
          </p:nvPr>
        </p:nvGraphicFramePr>
        <p:xfrm>
          <a:off x="551988" y="2584778"/>
          <a:ext cx="10892150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394">
                  <a:extLst>
                    <a:ext uri="{9D8B030D-6E8A-4147-A177-3AD203B41FA5}">
                      <a16:colId xmlns:a16="http://schemas.microsoft.com/office/drawing/2014/main" val="3280159808"/>
                    </a:ext>
                  </a:extLst>
                </a:gridCol>
                <a:gridCol w="8917756">
                  <a:extLst>
                    <a:ext uri="{9D8B030D-6E8A-4147-A177-3AD203B41FA5}">
                      <a16:colId xmlns:a16="http://schemas.microsoft.com/office/drawing/2014/main" val="2156055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Requirement ID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RF.01.01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Requirement Title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User registration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251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95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Test ID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AT - 001</a:t>
                      </a:r>
                      <a:endParaRPr lang="en-US" sz="14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94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I insert right first name, last name, email, gender, mobile phone, date of birth, subjects, hobbies, picture and full address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80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Pre-condition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Practice form must be available in https://demoqa.com/automation-practice-form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34855"/>
                  </a:ext>
                </a:extLst>
              </a:tr>
            </a:tbl>
          </a:graphicData>
        </a:graphic>
      </p:graphicFrame>
      <p:pic>
        <p:nvPicPr>
          <p:cNvPr id="6" name="Image 24">
            <a:extLst>
              <a:ext uri="{FF2B5EF4-FFF2-40B4-BE49-F238E27FC236}">
                <a16:creationId xmlns:a16="http://schemas.microsoft.com/office/drawing/2014/main" id="{88625F8E-DE97-4AEF-9C66-0EA334D99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10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6847" y="148849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Test Specification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362699"/>
              </p:ext>
            </p:extLst>
          </p:nvPr>
        </p:nvGraphicFramePr>
        <p:xfrm>
          <a:off x="399590" y="785895"/>
          <a:ext cx="10892148" cy="6510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84">
                  <a:extLst>
                    <a:ext uri="{9D8B030D-6E8A-4147-A177-3AD203B41FA5}">
                      <a16:colId xmlns:a16="http://schemas.microsoft.com/office/drawing/2014/main" val="3997638525"/>
                    </a:ext>
                  </a:extLst>
                </a:gridCol>
                <a:gridCol w="3349591">
                  <a:extLst>
                    <a:ext uri="{9D8B030D-6E8A-4147-A177-3AD203B41FA5}">
                      <a16:colId xmlns:a16="http://schemas.microsoft.com/office/drawing/2014/main" val="1535540390"/>
                    </a:ext>
                  </a:extLst>
                </a:gridCol>
                <a:gridCol w="2932866">
                  <a:extLst>
                    <a:ext uri="{9D8B030D-6E8A-4147-A177-3AD203B41FA5}">
                      <a16:colId xmlns:a16="http://schemas.microsoft.com/office/drawing/2014/main" val="291025401"/>
                    </a:ext>
                  </a:extLst>
                </a:gridCol>
                <a:gridCol w="4143007">
                  <a:extLst>
                    <a:ext uri="{9D8B030D-6E8A-4147-A177-3AD203B41FA5}">
                      <a16:colId xmlns:a16="http://schemas.microsoft.com/office/drawing/2014/main" val="189176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Step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Action performed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Expected Result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0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 insert</a:t>
                      </a:r>
                      <a:r>
                        <a:rPr lang="en-US" sz="1100" baseline="0" dirty="0" smtClean="0"/>
                        <a:t> ${first name} in the first name textbox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${first name} = </a:t>
                      </a:r>
                      <a:r>
                        <a:rPr lang="en-US" sz="1100" b="1" baseline="0" dirty="0" smtClean="0"/>
                        <a:t>João</a:t>
                      </a:r>
                      <a:r>
                        <a:rPr lang="en-US" sz="1100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${first name} is visible in textbox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57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 insert </a:t>
                      </a:r>
                      <a:r>
                        <a:rPr lang="en-US" sz="1100" baseline="0" dirty="0" smtClean="0"/>
                        <a:t>${last name} in the last name textbox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${last name} = </a:t>
                      </a:r>
                      <a:r>
                        <a:rPr lang="en-US" sz="1100" b="1" baseline="0" dirty="0" smtClean="0"/>
                        <a:t>Santos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${last name} is visible in textbox</a:t>
                      </a:r>
                      <a:endParaRPr 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43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 insert </a:t>
                      </a:r>
                      <a:r>
                        <a:rPr lang="en-US" sz="1100" baseline="0" dirty="0" smtClean="0"/>
                        <a:t>${email} in the email textbox</a:t>
                      </a:r>
                      <a:endParaRPr lang="en-US" sz="11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${email}= </a:t>
                      </a:r>
                      <a:r>
                        <a:rPr lang="en-US" sz="1100" b="1" baseline="0" dirty="0" smtClean="0"/>
                        <a:t>joao@example.com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${email} is visible in textbox</a:t>
                      </a:r>
                      <a:endParaRPr lang="en-US" sz="11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23184"/>
                  </a:ext>
                </a:extLst>
              </a:tr>
              <a:tr h="460398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I select ${gender} in the gender radio button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${gender} = </a:t>
                      </a:r>
                      <a:r>
                        <a:rPr lang="en-US" sz="1100" b="1" baseline="0" dirty="0" smtClean="0"/>
                        <a:t>Male</a:t>
                      </a:r>
                      <a:endParaRPr lang="en-US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${gender}</a:t>
                      </a:r>
                      <a:r>
                        <a:rPr lang="en-US" sz="1100" dirty="0" smtClean="0"/>
                        <a:t> stay marked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45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 insert </a:t>
                      </a:r>
                      <a:r>
                        <a:rPr lang="en-US" sz="1100" baseline="0" dirty="0" smtClean="0"/>
                        <a:t>${mobile phone} in the mobile phone textbox</a:t>
                      </a:r>
                      <a:endParaRPr lang="en-US" sz="11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${mobile phone}= </a:t>
                      </a:r>
                      <a:r>
                        <a:rPr lang="en-US" sz="1100" b="1" baseline="0" dirty="0" smtClean="0"/>
                        <a:t>1234567890</a:t>
                      </a:r>
                      <a:r>
                        <a:rPr lang="en-US" sz="1100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${mobile phone} is visible in textbox</a:t>
                      </a:r>
                      <a:endParaRPr lang="en-US" sz="11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71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 insert </a:t>
                      </a:r>
                      <a:r>
                        <a:rPr lang="en-US" sz="1100" baseline="0" dirty="0" smtClean="0"/>
                        <a:t>${date of birth} in the date of birth textbox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${date of birth} = </a:t>
                      </a:r>
                      <a:r>
                        <a:rPr lang="en-US" sz="1100" b="1" baseline="0" dirty="0" smtClean="0"/>
                        <a:t>20 April 1980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${date of birth} is visible in textbox</a:t>
                      </a:r>
                      <a:endParaRPr lang="en-US" sz="11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6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 select </a:t>
                      </a:r>
                      <a:r>
                        <a:rPr lang="en-US" sz="1100" baseline="0" dirty="0" smtClean="0"/>
                        <a:t>${subjects} in the subjects textbox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${subjects} = </a:t>
                      </a:r>
                      <a:r>
                        <a:rPr lang="en-US" sz="1100" b="1" baseline="0" dirty="0" smtClean="0"/>
                        <a:t>Arts</a:t>
                      </a:r>
                      <a:r>
                        <a:rPr lang="en-US" sz="1100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${subjects} is visible in textbox</a:t>
                      </a:r>
                      <a:endParaRPr 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3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I select one ${hobbies} in the hobbies checkbox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${hobbies} = </a:t>
                      </a:r>
                      <a:r>
                        <a:rPr lang="en-US" sz="1100" b="1" baseline="0" dirty="0" smtClean="0"/>
                        <a:t>Sports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${hobbies} </a:t>
                      </a:r>
                      <a:r>
                        <a:rPr lang="en-US" sz="1100" dirty="0" smtClean="0"/>
                        <a:t> stay marked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955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 I click in the Choose File button and selected ${picture} 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${button} = </a:t>
                      </a:r>
                      <a:r>
                        <a:rPr lang="en-US" sz="1100" b="1" baseline="0" dirty="0" smtClean="0"/>
                        <a:t>Choose File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${picture}  = </a:t>
                      </a:r>
                      <a:r>
                        <a:rPr lang="en-US" sz="1100" b="1" baseline="0" dirty="0" smtClean="0"/>
                        <a:t>Wallpaper.jpg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/>
                        <a:t>${Layer} = </a:t>
                      </a:r>
                      <a:r>
                        <a:rPr lang="en-US" sz="1100" b="1" baseline="0" dirty="0" smtClean="0"/>
                        <a:t>No file chosen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The</a:t>
                      </a:r>
                      <a:r>
                        <a:rPr lang="en-US" sz="1100" baseline="0" dirty="0" smtClean="0"/>
                        <a:t> text of the </a:t>
                      </a:r>
                      <a:r>
                        <a:rPr lang="en-US" sz="1100" b="0" baseline="0" dirty="0" smtClean="0"/>
                        <a:t>${Layer}  is changed for ${picture}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54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 insert </a:t>
                      </a:r>
                      <a:r>
                        <a:rPr lang="en-US" sz="1100" baseline="0" dirty="0" smtClean="0"/>
                        <a:t>${Current address} } in the Current address textbox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${Current address} = </a:t>
                      </a:r>
                      <a:r>
                        <a:rPr lang="en-US" sz="1100" b="1" baseline="0" dirty="0" smtClean="0"/>
                        <a:t>Avenue, 1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${Current address} is visible in textbox</a:t>
                      </a:r>
                      <a:endParaRPr 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I select ${state} in the state </a:t>
                      </a:r>
                      <a:r>
                        <a:rPr lang="en-US" sz="1100" baseline="0" dirty="0" err="1" smtClean="0"/>
                        <a:t>combobox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${state} = </a:t>
                      </a:r>
                      <a:r>
                        <a:rPr lang="en-US" sz="1100" b="1" baseline="0" dirty="0" smtClean="0"/>
                        <a:t>NCR</a:t>
                      </a:r>
                      <a:endParaRPr lang="en-US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${state} stays  selected </a:t>
                      </a:r>
                    </a:p>
                    <a:p>
                      <a:r>
                        <a:rPr lang="en-US" sz="1100" baseline="0" dirty="0" smtClean="0"/>
                        <a:t>The  ${city} showing options relative to the state selected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I select ${city} in the city </a:t>
                      </a:r>
                      <a:r>
                        <a:rPr lang="en-US" sz="1100" baseline="0" dirty="0" err="1" smtClean="0"/>
                        <a:t>combobox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${city} = </a:t>
                      </a:r>
                      <a:r>
                        <a:rPr lang="en-US" sz="1100" b="1" baseline="0" dirty="0" smtClean="0"/>
                        <a:t>NOIDA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${city} stays  selected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44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 I click in the Submit button.  I validate the  success message.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/>
                        <a:t>${message} = </a:t>
                      </a:r>
                      <a:r>
                        <a:rPr lang="en-US" sz="11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Thanks for submitting the form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${first name} = </a:t>
                      </a:r>
                      <a:r>
                        <a:rPr lang="en-US" sz="1100" b="1" baseline="0" dirty="0" smtClean="0"/>
                        <a:t>João</a:t>
                      </a:r>
                      <a:r>
                        <a:rPr lang="en-US" sz="1100" baseline="0" dirty="0" smtClean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${last name} = </a:t>
                      </a:r>
                      <a:r>
                        <a:rPr lang="en-US" sz="1100" b="1" baseline="0" dirty="0" smtClean="0"/>
                        <a:t>Santos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${mobile phone}= </a:t>
                      </a:r>
                      <a:r>
                        <a:rPr lang="en-US" sz="1100" b="1" baseline="0" dirty="0" smtClean="0"/>
                        <a:t>1234567890</a:t>
                      </a:r>
                      <a:r>
                        <a:rPr lang="en-US" sz="1100" baseline="0" dirty="0" smtClean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${Current address} = </a:t>
                      </a:r>
                      <a:r>
                        <a:rPr lang="en-US" sz="1100" b="1" baseline="0" dirty="0" smtClean="0"/>
                        <a:t>Avenue, 1</a:t>
                      </a:r>
                      <a:endParaRPr lang="en-US" sz="11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Success </a:t>
                      </a:r>
                      <a:r>
                        <a:rPr lang="en-US" sz="1100" b="0" baseline="0" dirty="0" smtClean="0"/>
                        <a:t>${message}</a:t>
                      </a:r>
                      <a:r>
                        <a:rPr lang="en-US" sz="1100" baseline="0" dirty="0" smtClean="0"/>
                        <a:t> and Dialog shown with my data.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The Close button is active</a:t>
                      </a:r>
                      <a:endParaRPr lang="en-US" sz="11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804279"/>
                  </a:ext>
                </a:extLst>
              </a:tr>
            </a:tbl>
          </a:graphicData>
        </a:graphic>
      </p:graphicFrame>
      <p:pic>
        <p:nvPicPr>
          <p:cNvPr id="6" name="Image 24">
            <a:extLst>
              <a:ext uri="{FF2B5EF4-FFF2-40B4-BE49-F238E27FC236}">
                <a16:creationId xmlns:a16="http://schemas.microsoft.com/office/drawing/2014/main" id="{88625F8E-DE97-4AEF-9C66-0EA334D99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81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996" y="-52874"/>
            <a:ext cx="4706007" cy="696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6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6847" y="1130982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Test Specification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078302"/>
              </p:ext>
            </p:extLst>
          </p:nvPr>
        </p:nvGraphicFramePr>
        <p:xfrm>
          <a:off x="551988" y="2584778"/>
          <a:ext cx="10892150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394">
                  <a:extLst>
                    <a:ext uri="{9D8B030D-6E8A-4147-A177-3AD203B41FA5}">
                      <a16:colId xmlns:a16="http://schemas.microsoft.com/office/drawing/2014/main" val="3280159808"/>
                    </a:ext>
                  </a:extLst>
                </a:gridCol>
                <a:gridCol w="8917756">
                  <a:extLst>
                    <a:ext uri="{9D8B030D-6E8A-4147-A177-3AD203B41FA5}">
                      <a16:colId xmlns:a16="http://schemas.microsoft.com/office/drawing/2014/main" val="2156055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Requirement ID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RF.01.01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Requirement Title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User registration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251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95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Test ID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AT - 002</a:t>
                      </a:r>
                      <a:endParaRPr lang="en-US" sz="14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94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I insert right first name, last name, email, gender, mobile phone, date of birth, subjects, hobbies, picture and full address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80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Pre-condition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Practice form must be available in https://demoqa.com/automation-practice-form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34855"/>
                  </a:ext>
                </a:extLst>
              </a:tr>
            </a:tbl>
          </a:graphicData>
        </a:graphic>
      </p:graphicFrame>
      <p:pic>
        <p:nvPicPr>
          <p:cNvPr id="6" name="Image 24">
            <a:extLst>
              <a:ext uri="{FF2B5EF4-FFF2-40B4-BE49-F238E27FC236}">
                <a16:creationId xmlns:a16="http://schemas.microsoft.com/office/drawing/2014/main" id="{88625F8E-DE97-4AEF-9C66-0EA334D99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16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6847" y="148849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Test Specification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777324"/>
              </p:ext>
            </p:extLst>
          </p:nvPr>
        </p:nvGraphicFramePr>
        <p:xfrm>
          <a:off x="399590" y="785895"/>
          <a:ext cx="10892148" cy="591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84">
                  <a:extLst>
                    <a:ext uri="{9D8B030D-6E8A-4147-A177-3AD203B41FA5}">
                      <a16:colId xmlns:a16="http://schemas.microsoft.com/office/drawing/2014/main" val="3997638525"/>
                    </a:ext>
                  </a:extLst>
                </a:gridCol>
                <a:gridCol w="3349591">
                  <a:extLst>
                    <a:ext uri="{9D8B030D-6E8A-4147-A177-3AD203B41FA5}">
                      <a16:colId xmlns:a16="http://schemas.microsoft.com/office/drawing/2014/main" val="1535540390"/>
                    </a:ext>
                  </a:extLst>
                </a:gridCol>
                <a:gridCol w="2932866">
                  <a:extLst>
                    <a:ext uri="{9D8B030D-6E8A-4147-A177-3AD203B41FA5}">
                      <a16:colId xmlns:a16="http://schemas.microsoft.com/office/drawing/2014/main" val="291025401"/>
                    </a:ext>
                  </a:extLst>
                </a:gridCol>
                <a:gridCol w="4143007">
                  <a:extLst>
                    <a:ext uri="{9D8B030D-6E8A-4147-A177-3AD203B41FA5}">
                      <a16:colId xmlns:a16="http://schemas.microsoft.com/office/drawing/2014/main" val="189176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Step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Action performed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Expected Result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0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 insert</a:t>
                      </a:r>
                      <a:r>
                        <a:rPr lang="en-US" sz="1100" baseline="0" dirty="0" smtClean="0"/>
                        <a:t> ${first name} in the first name textbox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${first name} = </a:t>
                      </a:r>
                      <a:r>
                        <a:rPr lang="en-US" sz="1100" b="1" baseline="0" dirty="0" smtClean="0"/>
                        <a:t>Maria</a:t>
                      </a:r>
                      <a:r>
                        <a:rPr lang="en-US" sz="1100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${first name} is visible in textbox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57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 insert </a:t>
                      </a:r>
                      <a:r>
                        <a:rPr lang="en-US" sz="1100" baseline="0" dirty="0" smtClean="0"/>
                        <a:t>${last name} in the last name textbox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${last name} = </a:t>
                      </a:r>
                      <a:r>
                        <a:rPr lang="en-US" sz="1100" b="1" baseline="0" dirty="0" smtClean="0"/>
                        <a:t>Santos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${last name} is visible in textbox</a:t>
                      </a:r>
                      <a:endParaRPr 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43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 insert </a:t>
                      </a:r>
                      <a:r>
                        <a:rPr lang="en-US" sz="1100" baseline="0" dirty="0" smtClean="0"/>
                        <a:t>${email} in the email textbox</a:t>
                      </a:r>
                      <a:endParaRPr lang="en-US" sz="11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${email}= </a:t>
                      </a:r>
                      <a:r>
                        <a:rPr lang="en-US" sz="1100" b="1" baseline="0" dirty="0" smtClean="0"/>
                        <a:t>maria@example.com.pt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${email} is visible in textbox</a:t>
                      </a:r>
                      <a:endParaRPr lang="en-US" sz="11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2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I select ${gender} in the gender radio button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${gender} = </a:t>
                      </a:r>
                      <a:r>
                        <a:rPr lang="en-US" sz="1100" b="1" baseline="0" dirty="0" smtClean="0"/>
                        <a:t>Female</a:t>
                      </a:r>
                      <a:endParaRPr lang="en-US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${gender}</a:t>
                      </a:r>
                      <a:r>
                        <a:rPr lang="en-US" sz="1100" dirty="0" smtClean="0"/>
                        <a:t> stay marked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45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 insert </a:t>
                      </a:r>
                      <a:r>
                        <a:rPr lang="en-US" sz="1100" baseline="0" dirty="0" smtClean="0"/>
                        <a:t>${mobile phone} in the mobile phone textbox</a:t>
                      </a:r>
                      <a:endParaRPr lang="en-US" sz="11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${mobile phone}= </a:t>
                      </a:r>
                      <a:r>
                        <a:rPr lang="en-US" sz="1100" b="1" baseline="0" dirty="0" smtClean="0"/>
                        <a:t>0000000000</a:t>
                      </a:r>
                      <a:r>
                        <a:rPr lang="en-US" sz="1100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${mobile phone} is visible in textbox</a:t>
                      </a:r>
                      <a:endParaRPr lang="en-US" sz="11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71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 insert </a:t>
                      </a:r>
                      <a:r>
                        <a:rPr lang="en-US" sz="1100" baseline="0" dirty="0" smtClean="0"/>
                        <a:t>${date of birth} in the date of birth textbox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${date of birth} = </a:t>
                      </a:r>
                      <a:r>
                        <a:rPr lang="en-US" sz="1100" b="1" baseline="0" dirty="0" smtClean="0"/>
                        <a:t>20 </a:t>
                      </a:r>
                      <a:r>
                        <a:rPr lang="en-US" sz="1100" b="1" baseline="0" dirty="0" smtClean="0"/>
                        <a:t>April </a:t>
                      </a:r>
                      <a:r>
                        <a:rPr lang="en-US" sz="1100" b="1" baseline="0" dirty="0" smtClean="0"/>
                        <a:t>1980</a:t>
                      </a:r>
                      <a:endParaRPr lang="en-US" sz="11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${date of birth} is visible in textbox</a:t>
                      </a:r>
                      <a:endParaRPr lang="en-US" sz="11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6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 select  </a:t>
                      </a:r>
                      <a:r>
                        <a:rPr lang="en-US" sz="1100" baseline="0" dirty="0" smtClean="0"/>
                        <a:t>${subjects} in the subjects textbox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${subjects} = </a:t>
                      </a:r>
                      <a:r>
                        <a:rPr lang="en-US" sz="1100" b="1" baseline="0" dirty="0" smtClean="0"/>
                        <a:t>Biology, Hindi, </a:t>
                      </a:r>
                      <a:r>
                        <a:rPr lang="en-US" sz="1100" b="1" baseline="0" dirty="0" err="1" smtClean="0"/>
                        <a:t>Maths</a:t>
                      </a:r>
                      <a:endParaRPr lang="en-US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${subjects} is visible in textbox</a:t>
                      </a:r>
                      <a:endParaRPr 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3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I select all ${hobbies} in the hobbies checkbox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${hobbies} = </a:t>
                      </a:r>
                      <a:r>
                        <a:rPr lang="en-US" sz="1100" b="1" baseline="0" dirty="0" smtClean="0"/>
                        <a:t>Sports, Reading, Music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${hobbies} </a:t>
                      </a:r>
                      <a:r>
                        <a:rPr lang="en-US" sz="1100" dirty="0" smtClean="0"/>
                        <a:t> stay marked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955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 I click in the ${button} and selected ${picture} 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${button} = </a:t>
                      </a:r>
                      <a:r>
                        <a:rPr lang="en-US" sz="1100" b="1" baseline="0" dirty="0" smtClean="0"/>
                        <a:t>Choose File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${picture}  = </a:t>
                      </a:r>
                      <a:r>
                        <a:rPr lang="en-US" sz="1100" b="1" baseline="0" dirty="0" smtClean="0"/>
                        <a:t>Wallpaper.jpg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/>
                        <a:t>${Layer} = </a:t>
                      </a:r>
                      <a:r>
                        <a:rPr lang="en-US" sz="1100" b="1" baseline="0" dirty="0" smtClean="0"/>
                        <a:t>No file chosen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The</a:t>
                      </a:r>
                      <a:r>
                        <a:rPr lang="en-US" sz="1100" baseline="0" dirty="0" smtClean="0"/>
                        <a:t> text of the </a:t>
                      </a:r>
                      <a:r>
                        <a:rPr lang="en-US" sz="1100" b="0" baseline="0" dirty="0" smtClean="0"/>
                        <a:t>${Layer}  is changed for ${picture}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54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 insert </a:t>
                      </a:r>
                      <a:r>
                        <a:rPr lang="en-US" sz="1100" baseline="0" dirty="0" smtClean="0"/>
                        <a:t>${Current address} } in the Current address textbox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${Current address} = </a:t>
                      </a:r>
                      <a:r>
                        <a:rPr lang="en-US" sz="1100" b="1" baseline="0" dirty="0" smtClean="0"/>
                        <a:t>Avenue, 1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${Current address} is visible in textbox</a:t>
                      </a:r>
                      <a:endParaRPr 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I select ${state} in the state </a:t>
                      </a:r>
                      <a:r>
                        <a:rPr lang="en-US" sz="1100" baseline="0" dirty="0" err="1" smtClean="0"/>
                        <a:t>combobox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${state} = </a:t>
                      </a:r>
                      <a:r>
                        <a:rPr lang="en-US" sz="1100" b="1" baseline="0" dirty="0" smtClean="0"/>
                        <a:t>Rajasthan</a:t>
                      </a:r>
                      <a:endParaRPr lang="en-US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${state} stays  selected </a:t>
                      </a:r>
                    </a:p>
                    <a:p>
                      <a:r>
                        <a:rPr lang="en-US" sz="1100" baseline="0" dirty="0" smtClean="0"/>
                        <a:t>The  ${city} showing options relative to the state selected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I select ${city} in the city </a:t>
                      </a:r>
                      <a:r>
                        <a:rPr lang="en-US" sz="1100" baseline="0" dirty="0" err="1" smtClean="0"/>
                        <a:t>combobox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${city} = </a:t>
                      </a:r>
                      <a:r>
                        <a:rPr lang="en-US" sz="1100" b="1" baseline="0" dirty="0" smtClean="0"/>
                        <a:t>Jaipur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${city} stays  selected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44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I click in the Submit button.  I validate the  success message.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/>
                        <a:t>${message} = </a:t>
                      </a:r>
                      <a:r>
                        <a:rPr lang="en-US" sz="11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Thanks for submitting the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Success </a:t>
                      </a:r>
                      <a:r>
                        <a:rPr lang="en-US" sz="1100" b="0" baseline="0" dirty="0" smtClean="0"/>
                        <a:t>${message} </a:t>
                      </a:r>
                      <a:r>
                        <a:rPr lang="en-US" sz="1100" baseline="0" dirty="0" smtClean="0"/>
                        <a:t> and Dialog shown with my data.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The Close button is active</a:t>
                      </a:r>
                      <a:endParaRPr lang="en-US" sz="11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804279"/>
                  </a:ext>
                </a:extLst>
              </a:tr>
            </a:tbl>
          </a:graphicData>
        </a:graphic>
      </p:graphicFrame>
      <p:pic>
        <p:nvPicPr>
          <p:cNvPr id="6" name="Image 24">
            <a:extLst>
              <a:ext uri="{FF2B5EF4-FFF2-40B4-BE49-F238E27FC236}">
                <a16:creationId xmlns:a16="http://schemas.microsoft.com/office/drawing/2014/main" id="{88625F8E-DE97-4AEF-9C66-0EA334D99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22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575" y="-479"/>
            <a:ext cx="4648849" cy="685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51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6847" y="1130982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Test Specification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684162"/>
              </p:ext>
            </p:extLst>
          </p:nvPr>
        </p:nvGraphicFramePr>
        <p:xfrm>
          <a:off x="551988" y="2584778"/>
          <a:ext cx="10892150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394">
                  <a:extLst>
                    <a:ext uri="{9D8B030D-6E8A-4147-A177-3AD203B41FA5}">
                      <a16:colId xmlns:a16="http://schemas.microsoft.com/office/drawing/2014/main" val="3280159808"/>
                    </a:ext>
                  </a:extLst>
                </a:gridCol>
                <a:gridCol w="8917756">
                  <a:extLst>
                    <a:ext uri="{9D8B030D-6E8A-4147-A177-3AD203B41FA5}">
                      <a16:colId xmlns:a16="http://schemas.microsoft.com/office/drawing/2014/main" val="2156055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Requirement ID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RF.01.01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Requirement Title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User registration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251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95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Test ID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AT - 003</a:t>
                      </a:r>
                      <a:endParaRPr lang="en-US" sz="14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94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I insert right first name, last name, gender and mobile phone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80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Pre-condition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Practice form must be available in https://demoqa.com/automation-practice-form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34855"/>
                  </a:ext>
                </a:extLst>
              </a:tr>
            </a:tbl>
          </a:graphicData>
        </a:graphic>
      </p:graphicFrame>
      <p:pic>
        <p:nvPicPr>
          <p:cNvPr id="6" name="Image 24">
            <a:extLst>
              <a:ext uri="{FF2B5EF4-FFF2-40B4-BE49-F238E27FC236}">
                <a16:creationId xmlns:a16="http://schemas.microsoft.com/office/drawing/2014/main" id="{88625F8E-DE97-4AEF-9C66-0EA334D99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2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6847" y="148849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Test Specification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036073"/>
              </p:ext>
            </p:extLst>
          </p:nvPr>
        </p:nvGraphicFramePr>
        <p:xfrm>
          <a:off x="399590" y="785895"/>
          <a:ext cx="10892148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84">
                  <a:extLst>
                    <a:ext uri="{9D8B030D-6E8A-4147-A177-3AD203B41FA5}">
                      <a16:colId xmlns:a16="http://schemas.microsoft.com/office/drawing/2014/main" val="3997638525"/>
                    </a:ext>
                  </a:extLst>
                </a:gridCol>
                <a:gridCol w="3349591">
                  <a:extLst>
                    <a:ext uri="{9D8B030D-6E8A-4147-A177-3AD203B41FA5}">
                      <a16:colId xmlns:a16="http://schemas.microsoft.com/office/drawing/2014/main" val="1535540390"/>
                    </a:ext>
                  </a:extLst>
                </a:gridCol>
                <a:gridCol w="2932866">
                  <a:extLst>
                    <a:ext uri="{9D8B030D-6E8A-4147-A177-3AD203B41FA5}">
                      <a16:colId xmlns:a16="http://schemas.microsoft.com/office/drawing/2014/main" val="291025401"/>
                    </a:ext>
                  </a:extLst>
                </a:gridCol>
                <a:gridCol w="4143007">
                  <a:extLst>
                    <a:ext uri="{9D8B030D-6E8A-4147-A177-3AD203B41FA5}">
                      <a16:colId xmlns:a16="http://schemas.microsoft.com/office/drawing/2014/main" val="189176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Step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Action performed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Expected Result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0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 insert</a:t>
                      </a:r>
                      <a:r>
                        <a:rPr lang="en-US" sz="1100" baseline="0" dirty="0" smtClean="0"/>
                        <a:t> ${first name} in the first name textbox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${first name} = </a:t>
                      </a:r>
                      <a:r>
                        <a:rPr lang="en-US" sz="1100" b="1" baseline="0" dirty="0" smtClean="0"/>
                        <a:t>S</a:t>
                      </a:r>
                      <a:endParaRPr lang="en-US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${first name} is visible in textbox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57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 insert </a:t>
                      </a:r>
                      <a:r>
                        <a:rPr lang="en-US" sz="1100" baseline="0" dirty="0" smtClean="0"/>
                        <a:t>${last name} in the last name textbox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${last name} = </a:t>
                      </a:r>
                      <a:r>
                        <a:rPr lang="en-US" sz="1100" b="1" baseline="0" dirty="0" smtClean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${last name} is visible in textbox</a:t>
                      </a:r>
                      <a:endParaRPr 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43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I select ${gender} in the gender radio button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${gender} = </a:t>
                      </a:r>
                      <a:r>
                        <a:rPr lang="en-US" sz="1100" b="1" baseline="0" dirty="0" smtClean="0"/>
                        <a:t>Other</a:t>
                      </a:r>
                      <a:endParaRPr lang="en-US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${gender}</a:t>
                      </a:r>
                      <a:r>
                        <a:rPr lang="en-US" sz="1100" dirty="0" smtClean="0"/>
                        <a:t> stay marked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45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 insert </a:t>
                      </a:r>
                      <a:r>
                        <a:rPr lang="en-US" sz="1100" baseline="0" dirty="0" smtClean="0"/>
                        <a:t>${mobile phone} in the mobile phone textbox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${mobile phone}= </a:t>
                      </a:r>
                      <a:r>
                        <a:rPr lang="en-US" sz="1100" b="1" baseline="0" dirty="0" smtClean="0"/>
                        <a:t>9876543210</a:t>
                      </a:r>
                      <a:endParaRPr lang="en-US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${mobile phone} is visible in textbox</a:t>
                      </a:r>
                      <a:endParaRPr 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450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 I click in the Submit button.  I validate the  success message.</a:t>
                      </a:r>
                      <a:endParaRPr lang="en-US" sz="11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/>
                        <a:t>${message} = </a:t>
                      </a:r>
                      <a:r>
                        <a:rPr lang="en-US" sz="11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Thanks for submitting the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Success </a:t>
                      </a:r>
                      <a:r>
                        <a:rPr lang="en-US" sz="1100" b="0" baseline="0" dirty="0" smtClean="0"/>
                        <a:t>${message} </a:t>
                      </a:r>
                      <a:r>
                        <a:rPr lang="en-US" sz="1100" baseline="0" dirty="0" smtClean="0"/>
                        <a:t> and Dialog shown with my data and Date of Birth Default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The Close button is active</a:t>
                      </a:r>
                      <a:endParaRPr lang="en-US" sz="11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804279"/>
                  </a:ext>
                </a:extLst>
              </a:tr>
            </a:tbl>
          </a:graphicData>
        </a:graphic>
      </p:graphicFrame>
      <p:pic>
        <p:nvPicPr>
          <p:cNvPr id="6" name="Image 24">
            <a:extLst>
              <a:ext uri="{FF2B5EF4-FFF2-40B4-BE49-F238E27FC236}">
                <a16:creationId xmlns:a16="http://schemas.microsoft.com/office/drawing/2014/main" id="{88625F8E-DE97-4AEF-9C66-0EA334D99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33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307" y="6119472"/>
            <a:ext cx="48875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Software Testing, Verification and Validation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2534" y="1899024"/>
            <a:ext cx="10583186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30000"/>
              <a:buFont typeface="+mj-lt"/>
              <a:buAutoNum type="arabicPeriod"/>
            </a:pPr>
            <a:r>
              <a:rPr lang="pt-PT" sz="1600" dirty="0" err="1">
                <a:solidFill>
                  <a:srgbClr val="002060"/>
                </a:solidFill>
              </a:rPr>
              <a:t>Requirements</a:t>
            </a:r>
            <a:endParaRPr lang="pt-PT" sz="1600" dirty="0">
              <a:solidFill>
                <a:srgbClr val="002060"/>
              </a:solidFill>
            </a:endParaRPr>
          </a:p>
          <a:p>
            <a:pPr marL="342900" lvl="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30000"/>
              <a:buFont typeface="+mj-lt"/>
              <a:buAutoNum type="arabicPeriod"/>
            </a:pPr>
            <a:r>
              <a:rPr lang="pt-PT" sz="1600" dirty="0" err="1">
                <a:solidFill>
                  <a:srgbClr val="002060"/>
                </a:solidFill>
              </a:rPr>
              <a:t>Test</a:t>
            </a:r>
            <a:r>
              <a:rPr lang="pt-PT" sz="1600" dirty="0">
                <a:solidFill>
                  <a:srgbClr val="002060"/>
                </a:solidFill>
              </a:rPr>
              <a:t> </a:t>
            </a:r>
            <a:r>
              <a:rPr lang="pt-PT" sz="1600" dirty="0" err="1">
                <a:solidFill>
                  <a:srgbClr val="002060"/>
                </a:solidFill>
              </a:rPr>
              <a:t>plan</a:t>
            </a:r>
            <a:endParaRPr lang="pt-PT" sz="1600" dirty="0">
              <a:solidFill>
                <a:srgbClr val="002060"/>
              </a:solidFill>
            </a:endParaRPr>
          </a:p>
          <a:p>
            <a:pPr marL="342900" lvl="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30000"/>
              <a:buFont typeface="+mj-lt"/>
              <a:buAutoNum type="arabicPeriod"/>
            </a:pPr>
            <a:r>
              <a:rPr lang="pt-PT" sz="1600" dirty="0" err="1">
                <a:solidFill>
                  <a:srgbClr val="002060"/>
                </a:solidFill>
              </a:rPr>
              <a:t>Test</a:t>
            </a:r>
            <a:r>
              <a:rPr lang="pt-PT" sz="1600" dirty="0">
                <a:solidFill>
                  <a:srgbClr val="002060"/>
                </a:solidFill>
              </a:rPr>
              <a:t> </a:t>
            </a:r>
            <a:r>
              <a:rPr lang="pt-PT" sz="1600" dirty="0" err="1">
                <a:solidFill>
                  <a:srgbClr val="002060"/>
                </a:solidFill>
              </a:rPr>
              <a:t>specification</a:t>
            </a:r>
            <a:endParaRPr lang="pt-PT" sz="1600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30000"/>
              <a:buFont typeface="+mj-lt"/>
              <a:buAutoNum type="arabicPeriod"/>
            </a:pPr>
            <a:r>
              <a:rPr lang="pt-PT" sz="1600" dirty="0" err="1">
                <a:solidFill>
                  <a:srgbClr val="002060"/>
                </a:solidFill>
              </a:rPr>
              <a:t>Test</a:t>
            </a:r>
            <a:r>
              <a:rPr lang="pt-PT" sz="1600" dirty="0">
                <a:solidFill>
                  <a:srgbClr val="002060"/>
                </a:solidFill>
              </a:rPr>
              <a:t> </a:t>
            </a:r>
            <a:r>
              <a:rPr lang="pt-PT" sz="1600" dirty="0" err="1">
                <a:solidFill>
                  <a:srgbClr val="002060"/>
                </a:solidFill>
              </a:rPr>
              <a:t>automation</a:t>
            </a:r>
            <a:endParaRPr lang="pt-PT" sz="1600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30000"/>
              <a:buFont typeface="+mj-lt"/>
              <a:buAutoNum type="arabicPeriod"/>
            </a:pPr>
            <a:r>
              <a:rPr lang="pt-PT" sz="1600" dirty="0" err="1">
                <a:solidFill>
                  <a:srgbClr val="002060"/>
                </a:solidFill>
              </a:rPr>
              <a:t>Test</a:t>
            </a:r>
            <a:r>
              <a:rPr lang="pt-PT" sz="1600" dirty="0">
                <a:solidFill>
                  <a:srgbClr val="002060"/>
                </a:solidFill>
              </a:rPr>
              <a:t> </a:t>
            </a:r>
            <a:r>
              <a:rPr lang="pt-PT" sz="1600" dirty="0" err="1">
                <a:solidFill>
                  <a:srgbClr val="002060"/>
                </a:solidFill>
              </a:rPr>
              <a:t>reporting</a:t>
            </a:r>
            <a:endParaRPr lang="pt-PT" sz="1600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07" y="1021495"/>
            <a:ext cx="4887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pic>
        <p:nvPicPr>
          <p:cNvPr id="9" name="Image 24">
            <a:extLst>
              <a:ext uri="{FF2B5EF4-FFF2-40B4-BE49-F238E27FC236}">
                <a16:creationId xmlns:a16="http://schemas.microsoft.com/office/drawing/2014/main" id="{1DF5E183-DCAB-414C-B1FD-5A8BF9663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19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3339" y="-63808"/>
            <a:ext cx="4581625" cy="655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41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6847" y="1130982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Test Specification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580938"/>
              </p:ext>
            </p:extLst>
          </p:nvPr>
        </p:nvGraphicFramePr>
        <p:xfrm>
          <a:off x="551988" y="2584778"/>
          <a:ext cx="10892150" cy="230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394">
                  <a:extLst>
                    <a:ext uri="{9D8B030D-6E8A-4147-A177-3AD203B41FA5}">
                      <a16:colId xmlns:a16="http://schemas.microsoft.com/office/drawing/2014/main" val="3280159808"/>
                    </a:ext>
                  </a:extLst>
                </a:gridCol>
                <a:gridCol w="8917756">
                  <a:extLst>
                    <a:ext uri="{9D8B030D-6E8A-4147-A177-3AD203B41FA5}">
                      <a16:colId xmlns:a16="http://schemas.microsoft.com/office/drawing/2014/main" val="2156055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Requirement ID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RF.01.01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Requirement Title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User registration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251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95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Test ID</a:t>
                      </a:r>
                      <a:endParaRPr lang="en-US" sz="14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AT- 004</a:t>
                      </a:r>
                      <a:endParaRPr lang="en-US" sz="14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94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I insert right first name, last name, gender, mobile phone, date of birth, subjects, hobbies, picture, full address and invalid email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80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Pre-condition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Practice form must be available in https://demoqa.com/automation-practice-form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34855"/>
                  </a:ext>
                </a:extLst>
              </a:tr>
            </a:tbl>
          </a:graphicData>
        </a:graphic>
      </p:graphicFrame>
      <p:pic>
        <p:nvPicPr>
          <p:cNvPr id="6" name="Image 24">
            <a:extLst>
              <a:ext uri="{FF2B5EF4-FFF2-40B4-BE49-F238E27FC236}">
                <a16:creationId xmlns:a16="http://schemas.microsoft.com/office/drawing/2014/main" id="{88625F8E-DE97-4AEF-9C66-0EA334D99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57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6847" y="148849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Test Specification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76437"/>
              </p:ext>
            </p:extLst>
          </p:nvPr>
        </p:nvGraphicFramePr>
        <p:xfrm>
          <a:off x="399590" y="785895"/>
          <a:ext cx="10892148" cy="575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84">
                  <a:extLst>
                    <a:ext uri="{9D8B030D-6E8A-4147-A177-3AD203B41FA5}">
                      <a16:colId xmlns:a16="http://schemas.microsoft.com/office/drawing/2014/main" val="3997638525"/>
                    </a:ext>
                  </a:extLst>
                </a:gridCol>
                <a:gridCol w="3349591">
                  <a:extLst>
                    <a:ext uri="{9D8B030D-6E8A-4147-A177-3AD203B41FA5}">
                      <a16:colId xmlns:a16="http://schemas.microsoft.com/office/drawing/2014/main" val="1535540390"/>
                    </a:ext>
                  </a:extLst>
                </a:gridCol>
                <a:gridCol w="2932866">
                  <a:extLst>
                    <a:ext uri="{9D8B030D-6E8A-4147-A177-3AD203B41FA5}">
                      <a16:colId xmlns:a16="http://schemas.microsoft.com/office/drawing/2014/main" val="291025401"/>
                    </a:ext>
                  </a:extLst>
                </a:gridCol>
                <a:gridCol w="4143007">
                  <a:extLst>
                    <a:ext uri="{9D8B030D-6E8A-4147-A177-3AD203B41FA5}">
                      <a16:colId xmlns:a16="http://schemas.microsoft.com/office/drawing/2014/main" val="189176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Step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Action performed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Expected Result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0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 insert</a:t>
                      </a:r>
                      <a:r>
                        <a:rPr lang="en-US" sz="1100" baseline="0" dirty="0" smtClean="0"/>
                        <a:t> ${first name} in the first name textbox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${first name} = </a:t>
                      </a:r>
                      <a:r>
                        <a:rPr lang="en-US" sz="1100" b="1" baseline="0" dirty="0" smtClean="0"/>
                        <a:t>João</a:t>
                      </a:r>
                      <a:r>
                        <a:rPr lang="en-US" sz="1100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${first name} is visible in textbox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57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 insert </a:t>
                      </a:r>
                      <a:r>
                        <a:rPr lang="en-US" sz="1100" baseline="0" dirty="0" smtClean="0"/>
                        <a:t>${last name} in the last name textbox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${last name} = </a:t>
                      </a:r>
                      <a:r>
                        <a:rPr lang="en-US" sz="1100" b="1" baseline="0" dirty="0" smtClean="0"/>
                        <a:t>Santos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${last name} is visible in textbox</a:t>
                      </a:r>
                      <a:endParaRPr 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43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 insert </a:t>
                      </a:r>
                      <a:r>
                        <a:rPr lang="en-US" sz="1100" baseline="0" dirty="0" smtClean="0"/>
                        <a:t>${email} in the email textbox</a:t>
                      </a:r>
                      <a:endParaRPr lang="en-US" sz="11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${email}= </a:t>
                      </a:r>
                      <a:r>
                        <a:rPr lang="en-US" sz="1100" b="1" baseline="0" dirty="0" smtClean="0"/>
                        <a:t>@example.com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${email} is visible in textbox</a:t>
                      </a:r>
                      <a:endParaRPr lang="en-US" sz="11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2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I select ${gender} in the gender radio button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${gender} = </a:t>
                      </a:r>
                      <a:r>
                        <a:rPr lang="en-US" sz="1100" b="1" baseline="0" dirty="0" smtClean="0"/>
                        <a:t>Male</a:t>
                      </a:r>
                      <a:endParaRPr lang="en-US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${gender}</a:t>
                      </a:r>
                      <a:r>
                        <a:rPr lang="en-US" sz="1100" dirty="0" smtClean="0"/>
                        <a:t> stay marked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45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 insert </a:t>
                      </a:r>
                      <a:r>
                        <a:rPr lang="en-US" sz="1100" baseline="0" dirty="0" smtClean="0"/>
                        <a:t>${mobile phone} in the mobile phone textbox</a:t>
                      </a:r>
                      <a:endParaRPr lang="en-US" sz="11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${mobile phone}= </a:t>
                      </a:r>
                      <a:r>
                        <a:rPr lang="en-US" sz="1100" b="1" baseline="0" dirty="0" smtClean="0"/>
                        <a:t>1234567890</a:t>
                      </a:r>
                      <a:r>
                        <a:rPr lang="en-US" sz="1100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${mobile phone} is visible in textbox</a:t>
                      </a:r>
                      <a:endParaRPr lang="en-US" sz="11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71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 insert </a:t>
                      </a:r>
                      <a:r>
                        <a:rPr lang="en-US" sz="1100" baseline="0" dirty="0" smtClean="0"/>
                        <a:t>${date of birth} in the date of birth textbox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${date of birth} = </a:t>
                      </a:r>
                      <a:r>
                        <a:rPr lang="en-US" sz="1100" b="1" baseline="0" dirty="0" smtClean="0"/>
                        <a:t>20 April 1980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${date of birth} is visible in textbox</a:t>
                      </a:r>
                      <a:endParaRPr lang="en-US" sz="11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6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 insert </a:t>
                      </a:r>
                      <a:r>
                        <a:rPr lang="en-US" sz="1100" baseline="0" dirty="0" smtClean="0"/>
                        <a:t>${subjects} in the subjects textbox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${subjects} = </a:t>
                      </a:r>
                      <a:r>
                        <a:rPr lang="en-US" sz="1100" b="1" baseline="0" dirty="0" smtClean="0"/>
                        <a:t>Math</a:t>
                      </a:r>
                      <a:r>
                        <a:rPr lang="en-US" sz="1100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${subjects} is visible in textbox</a:t>
                      </a:r>
                      <a:endParaRPr 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3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I select one ${hobbies} in the hobbies checkbox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${hobbies} = </a:t>
                      </a:r>
                      <a:r>
                        <a:rPr lang="en-US" sz="1100" b="1" baseline="0" dirty="0" smtClean="0"/>
                        <a:t>Music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${hobbies} </a:t>
                      </a:r>
                      <a:r>
                        <a:rPr lang="en-US" sz="1100" dirty="0" smtClean="0"/>
                        <a:t> stay marked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955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 I click in the ${button} and selected ${picture} 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${button} = </a:t>
                      </a:r>
                      <a:r>
                        <a:rPr lang="en-US" sz="1100" b="1" baseline="0" dirty="0" smtClean="0"/>
                        <a:t>Choose File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${picture}  = </a:t>
                      </a:r>
                      <a:r>
                        <a:rPr lang="en-US" sz="1100" b="1" baseline="0" dirty="0" smtClean="0"/>
                        <a:t>Wallpaper.jpg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/>
                        <a:t>${Layer} = </a:t>
                      </a:r>
                      <a:r>
                        <a:rPr lang="en-US" sz="1100" b="1" baseline="0" dirty="0" smtClean="0"/>
                        <a:t>No file chosen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The</a:t>
                      </a:r>
                      <a:r>
                        <a:rPr lang="en-US" sz="1100" baseline="0" dirty="0" smtClean="0"/>
                        <a:t> text of the </a:t>
                      </a:r>
                      <a:r>
                        <a:rPr lang="en-US" sz="1100" b="0" baseline="0" dirty="0" smtClean="0"/>
                        <a:t>${Layer}  is changed for ${picture}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54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 insert </a:t>
                      </a:r>
                      <a:r>
                        <a:rPr lang="en-US" sz="1100" baseline="0" dirty="0" smtClean="0"/>
                        <a:t>${Current address} } in the Current address textbox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${Current address} = </a:t>
                      </a:r>
                      <a:r>
                        <a:rPr lang="en-US" sz="1100" b="1" baseline="0" dirty="0" smtClean="0"/>
                        <a:t>Avenue, 2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${Current address} is visible in textbox</a:t>
                      </a:r>
                      <a:endParaRPr 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I select ${state} in the state </a:t>
                      </a:r>
                      <a:r>
                        <a:rPr lang="en-US" sz="1100" baseline="0" dirty="0" err="1" smtClean="0"/>
                        <a:t>combobox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${state} = </a:t>
                      </a:r>
                      <a:r>
                        <a:rPr lang="en-US" sz="1100" b="1" baseline="0" dirty="0" smtClean="0"/>
                        <a:t>Haryana</a:t>
                      </a:r>
                      <a:endParaRPr lang="en-US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${state} stays  selected </a:t>
                      </a:r>
                    </a:p>
                    <a:p>
                      <a:r>
                        <a:rPr lang="en-US" sz="1100" baseline="0" dirty="0" smtClean="0"/>
                        <a:t>The  ${city} showing options relative to the state selected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I select ${city} in the city </a:t>
                      </a:r>
                      <a:r>
                        <a:rPr lang="en-US" sz="1100" baseline="0" dirty="0" err="1" smtClean="0"/>
                        <a:t>combobox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${city} = </a:t>
                      </a:r>
                      <a:r>
                        <a:rPr lang="en-US" sz="1100" b="1" baseline="0" dirty="0" err="1" smtClean="0"/>
                        <a:t>Karnal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${city} stays  selected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44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 I click in the Submit button.  I validate the  success message.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email textbox turned red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804279"/>
                  </a:ext>
                </a:extLst>
              </a:tr>
            </a:tbl>
          </a:graphicData>
        </a:graphic>
      </p:graphicFrame>
      <p:pic>
        <p:nvPicPr>
          <p:cNvPr id="6" name="Image 24">
            <a:extLst>
              <a:ext uri="{FF2B5EF4-FFF2-40B4-BE49-F238E27FC236}">
                <a16:creationId xmlns:a16="http://schemas.microsoft.com/office/drawing/2014/main" id="{88625F8E-DE97-4AEF-9C66-0EA334D99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2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410" y="173271"/>
            <a:ext cx="4202405" cy="639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9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6847" y="1130982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Test Specification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641329"/>
              </p:ext>
            </p:extLst>
          </p:nvPr>
        </p:nvGraphicFramePr>
        <p:xfrm>
          <a:off x="551988" y="2584778"/>
          <a:ext cx="10892150" cy="230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394">
                  <a:extLst>
                    <a:ext uri="{9D8B030D-6E8A-4147-A177-3AD203B41FA5}">
                      <a16:colId xmlns:a16="http://schemas.microsoft.com/office/drawing/2014/main" val="3280159808"/>
                    </a:ext>
                  </a:extLst>
                </a:gridCol>
                <a:gridCol w="8917756">
                  <a:extLst>
                    <a:ext uri="{9D8B030D-6E8A-4147-A177-3AD203B41FA5}">
                      <a16:colId xmlns:a16="http://schemas.microsoft.com/office/drawing/2014/main" val="2156055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Requirement ID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RF.01.01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Requirement Title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User registration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251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95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Test ID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smtClean="0"/>
                        <a:t>AT </a:t>
                      </a:r>
                      <a:r>
                        <a:rPr lang="en-US" sz="1400" baseline="0" dirty="0" smtClean="0"/>
                        <a:t>- 005</a:t>
                      </a:r>
                      <a:endParaRPr lang="en-US" sz="14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94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I insert right first name, last name, MAIL, gender, mobile phone, subjects, hobbies, picture, full address and invalid date of birth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80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Pre-condition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Practice form must be available in https://demoqa.com/automation-practice-form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34855"/>
                  </a:ext>
                </a:extLst>
              </a:tr>
            </a:tbl>
          </a:graphicData>
        </a:graphic>
      </p:graphicFrame>
      <p:pic>
        <p:nvPicPr>
          <p:cNvPr id="6" name="Image 24">
            <a:extLst>
              <a:ext uri="{FF2B5EF4-FFF2-40B4-BE49-F238E27FC236}">
                <a16:creationId xmlns:a16="http://schemas.microsoft.com/office/drawing/2014/main" id="{88625F8E-DE97-4AEF-9C66-0EA334D99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04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6847" y="148849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Test Specification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005802"/>
              </p:ext>
            </p:extLst>
          </p:nvPr>
        </p:nvGraphicFramePr>
        <p:xfrm>
          <a:off x="399590" y="785895"/>
          <a:ext cx="10892148" cy="575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84">
                  <a:extLst>
                    <a:ext uri="{9D8B030D-6E8A-4147-A177-3AD203B41FA5}">
                      <a16:colId xmlns:a16="http://schemas.microsoft.com/office/drawing/2014/main" val="3997638525"/>
                    </a:ext>
                  </a:extLst>
                </a:gridCol>
                <a:gridCol w="3349591">
                  <a:extLst>
                    <a:ext uri="{9D8B030D-6E8A-4147-A177-3AD203B41FA5}">
                      <a16:colId xmlns:a16="http://schemas.microsoft.com/office/drawing/2014/main" val="1535540390"/>
                    </a:ext>
                  </a:extLst>
                </a:gridCol>
                <a:gridCol w="2932866">
                  <a:extLst>
                    <a:ext uri="{9D8B030D-6E8A-4147-A177-3AD203B41FA5}">
                      <a16:colId xmlns:a16="http://schemas.microsoft.com/office/drawing/2014/main" val="291025401"/>
                    </a:ext>
                  </a:extLst>
                </a:gridCol>
                <a:gridCol w="4143007">
                  <a:extLst>
                    <a:ext uri="{9D8B030D-6E8A-4147-A177-3AD203B41FA5}">
                      <a16:colId xmlns:a16="http://schemas.microsoft.com/office/drawing/2014/main" val="189176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Step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Action performed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Expected Result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0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 insert</a:t>
                      </a:r>
                      <a:r>
                        <a:rPr lang="en-US" sz="1100" baseline="0" dirty="0" smtClean="0"/>
                        <a:t> ${first name} in the first name textbox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${first name} = </a:t>
                      </a:r>
                      <a:r>
                        <a:rPr lang="en-US" sz="1100" b="1" baseline="0" dirty="0" smtClean="0"/>
                        <a:t>João</a:t>
                      </a:r>
                      <a:r>
                        <a:rPr lang="en-US" sz="1100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${first name} is visible in textbox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57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 insert </a:t>
                      </a:r>
                      <a:r>
                        <a:rPr lang="en-US" sz="1100" baseline="0" dirty="0" smtClean="0"/>
                        <a:t>${last name} in the last name textbox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${last name} = </a:t>
                      </a:r>
                      <a:r>
                        <a:rPr lang="en-US" sz="1100" b="1" baseline="0" dirty="0" smtClean="0"/>
                        <a:t>Santos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${last name} is visible in textbox</a:t>
                      </a:r>
                      <a:endParaRPr 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43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 insert </a:t>
                      </a:r>
                      <a:r>
                        <a:rPr lang="en-US" sz="1100" baseline="0" dirty="0" smtClean="0"/>
                        <a:t>${email} in the email textbox</a:t>
                      </a:r>
                      <a:endParaRPr lang="en-US" sz="11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${email}= </a:t>
                      </a:r>
                      <a:r>
                        <a:rPr lang="en-US" sz="1100" b="1" baseline="0" dirty="0" smtClean="0"/>
                        <a:t>joao@example.com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${email} is visible in textbox</a:t>
                      </a:r>
                      <a:endParaRPr lang="en-US" sz="11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2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I select ${gender} in the gender radio button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${gender} = </a:t>
                      </a:r>
                      <a:r>
                        <a:rPr lang="en-US" sz="1100" b="1" baseline="0" dirty="0" smtClean="0"/>
                        <a:t>Male</a:t>
                      </a:r>
                      <a:endParaRPr lang="en-US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${gender}</a:t>
                      </a:r>
                      <a:r>
                        <a:rPr lang="en-US" sz="1100" dirty="0" smtClean="0"/>
                        <a:t> stay marked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45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 insert </a:t>
                      </a:r>
                      <a:r>
                        <a:rPr lang="en-US" sz="1100" baseline="0" dirty="0" smtClean="0"/>
                        <a:t>${mobile phone} in the mobile phone textbox</a:t>
                      </a:r>
                      <a:endParaRPr lang="en-US" sz="11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${mobile phone}= </a:t>
                      </a:r>
                      <a:r>
                        <a:rPr lang="en-US" sz="1100" b="1" baseline="0" dirty="0" smtClean="0"/>
                        <a:t>1234567890</a:t>
                      </a:r>
                      <a:r>
                        <a:rPr lang="en-US" sz="1100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${mobile phone} is visible in textbox</a:t>
                      </a:r>
                      <a:endParaRPr lang="en-US" sz="11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71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I insert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${date of birth} in the date of birth textbox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${date of birth} =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20 May 2100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The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${date of birth} is visible in textbox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6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 insert </a:t>
                      </a:r>
                      <a:r>
                        <a:rPr lang="en-US" sz="1100" baseline="0" dirty="0" smtClean="0"/>
                        <a:t>${subjects} in the subjects textbox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${subjects} = </a:t>
                      </a:r>
                      <a:r>
                        <a:rPr lang="en-US" sz="1100" b="1" baseline="0" dirty="0" smtClean="0"/>
                        <a:t>Arts</a:t>
                      </a:r>
                      <a:r>
                        <a:rPr lang="en-US" sz="1100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${subjects} is visible in textbox</a:t>
                      </a:r>
                      <a:endParaRPr 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3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I select one ${hobbies} in the hobbies checkbox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${hobbies} = </a:t>
                      </a:r>
                      <a:r>
                        <a:rPr lang="en-US" sz="1100" b="1" baseline="0" dirty="0" smtClean="0"/>
                        <a:t>Sports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${hobbies} </a:t>
                      </a:r>
                      <a:r>
                        <a:rPr lang="en-US" sz="1100" dirty="0" smtClean="0"/>
                        <a:t> stay marked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955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 I click in the ${button} and selected ${picture} 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${button} = </a:t>
                      </a:r>
                      <a:r>
                        <a:rPr lang="en-US" sz="1100" b="1" baseline="0" dirty="0" smtClean="0"/>
                        <a:t>Choose File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${picture}  = </a:t>
                      </a:r>
                      <a:r>
                        <a:rPr lang="en-US" sz="1100" b="1" baseline="0" dirty="0" smtClean="0"/>
                        <a:t>Wallpaper.jpg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/>
                        <a:t>${Layer} = </a:t>
                      </a:r>
                      <a:r>
                        <a:rPr lang="en-US" sz="1100" b="1" baseline="0" dirty="0" smtClean="0"/>
                        <a:t>No file chosen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The</a:t>
                      </a:r>
                      <a:r>
                        <a:rPr lang="en-US" sz="1100" baseline="0" dirty="0" smtClean="0"/>
                        <a:t> text of the </a:t>
                      </a:r>
                      <a:r>
                        <a:rPr lang="en-US" sz="1100" b="0" baseline="0" dirty="0" smtClean="0"/>
                        <a:t>${Layer}  is changed for ${picture}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54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 insert </a:t>
                      </a:r>
                      <a:r>
                        <a:rPr lang="en-US" sz="1100" baseline="0" dirty="0" smtClean="0"/>
                        <a:t>${Current address} } in the Current address textbox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${Current address} = </a:t>
                      </a:r>
                      <a:r>
                        <a:rPr lang="en-US" sz="1100" b="1" baseline="0" dirty="0" smtClean="0"/>
                        <a:t>Avenue, 1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${Current address} is visible in textbox</a:t>
                      </a:r>
                      <a:endParaRPr 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I select ${state} in the state </a:t>
                      </a:r>
                      <a:r>
                        <a:rPr lang="en-US" sz="1100" baseline="0" dirty="0" err="1" smtClean="0"/>
                        <a:t>combobox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${state} = </a:t>
                      </a:r>
                      <a:r>
                        <a:rPr lang="en-US" sz="1100" b="1" baseline="0" dirty="0" smtClean="0"/>
                        <a:t>Haryana</a:t>
                      </a:r>
                      <a:endParaRPr lang="en-US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${state} stays  selected </a:t>
                      </a:r>
                    </a:p>
                    <a:p>
                      <a:r>
                        <a:rPr lang="en-US" sz="1100" baseline="0" dirty="0" smtClean="0"/>
                        <a:t>The  ${city} showing options relative to the state selected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I select ${city} in the city </a:t>
                      </a:r>
                      <a:r>
                        <a:rPr lang="en-US" sz="1100" baseline="0" dirty="0" err="1" smtClean="0"/>
                        <a:t>combobox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${city} = </a:t>
                      </a:r>
                      <a:r>
                        <a:rPr lang="en-US" sz="1100" b="1" baseline="0" dirty="0" err="1" smtClean="0"/>
                        <a:t>Karnal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The </a:t>
                      </a:r>
                      <a:r>
                        <a:rPr lang="en-US" sz="1100" baseline="0" dirty="0" smtClean="0"/>
                        <a:t>${city} stays  selected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44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 I click in the Submit button.  I validate the  success message.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The date of birth textbox turned red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804279"/>
                  </a:ext>
                </a:extLst>
              </a:tr>
            </a:tbl>
          </a:graphicData>
        </a:graphic>
      </p:graphicFrame>
      <p:pic>
        <p:nvPicPr>
          <p:cNvPr id="6" name="Image 24">
            <a:extLst>
              <a:ext uri="{FF2B5EF4-FFF2-40B4-BE49-F238E27FC236}">
                <a16:creationId xmlns:a16="http://schemas.microsoft.com/office/drawing/2014/main" id="{88625F8E-DE97-4AEF-9C66-0EA334D99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67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286" y="13811"/>
            <a:ext cx="4677428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4700" y="103911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244C63"/>
                </a:solidFill>
                <a:latin typeface="-apple-system"/>
              </a:rPr>
              <a:t>Title</a:t>
            </a:r>
            <a:r>
              <a:rPr lang="en-US" dirty="0" smtClean="0">
                <a:solidFill>
                  <a:srgbClr val="244C63"/>
                </a:solidFill>
                <a:latin typeface="-apple-system"/>
              </a:rPr>
              <a:t>: Invalid age is accepted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4700" y="1562725"/>
            <a:ext cx="715057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Priority</a:t>
            </a:r>
            <a:r>
              <a:rPr lang="en-US" dirty="0" smtClean="0"/>
              <a:t>: High</a:t>
            </a:r>
          </a:p>
          <a:p>
            <a:endParaRPr lang="en-US" dirty="0"/>
          </a:p>
          <a:p>
            <a:r>
              <a:rPr lang="en-US" b="1" dirty="0" smtClean="0"/>
              <a:t>Description: </a:t>
            </a:r>
            <a:r>
              <a:rPr lang="en-US" dirty="0" smtClean="0"/>
              <a:t>When </a:t>
            </a:r>
            <a:r>
              <a:rPr lang="en-US" dirty="0"/>
              <a:t>entering a future date of birth in relation to the current date, the student record was processed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Test case: </a:t>
            </a:r>
            <a:r>
              <a:rPr lang="en-US" dirty="0"/>
              <a:t>TA </a:t>
            </a:r>
            <a:r>
              <a:rPr lang="en-US" dirty="0" smtClean="0"/>
              <a:t>– 005 </a:t>
            </a:r>
          </a:p>
          <a:p>
            <a:endParaRPr lang="en-US" dirty="0"/>
          </a:p>
          <a:p>
            <a:r>
              <a:rPr lang="en-US" b="1" dirty="0" smtClean="0"/>
              <a:t>Device/Build: </a:t>
            </a:r>
          </a:p>
          <a:p>
            <a:r>
              <a:rPr lang="en-US" b="1" dirty="0"/>
              <a:t>	</a:t>
            </a:r>
            <a:r>
              <a:rPr lang="en-US" dirty="0" smtClean="0"/>
              <a:t>Google Chrome (Version </a:t>
            </a:r>
            <a:r>
              <a:rPr lang="en-US" dirty="0"/>
              <a:t>90.0.4430.93</a:t>
            </a:r>
            <a:r>
              <a:rPr lang="en-US" dirty="0" smtClean="0"/>
              <a:t>) </a:t>
            </a:r>
          </a:p>
          <a:p>
            <a:r>
              <a:rPr lang="en-US" dirty="0" smtClean="0"/>
              <a:t> 	url: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demoqa.com/automation-practice-form</a:t>
            </a:r>
            <a:endParaRPr lang="en-US" dirty="0" smtClean="0"/>
          </a:p>
          <a:p>
            <a:endParaRPr lang="en-US" dirty="0" smtClean="0"/>
          </a:p>
          <a:p>
            <a:pPr lvl="0">
              <a:defRPr/>
            </a:pPr>
            <a:r>
              <a:rPr lang="en-US" b="1" dirty="0" smtClean="0"/>
              <a:t>Expected Result: </a:t>
            </a:r>
            <a:r>
              <a:rPr lang="en-US" dirty="0"/>
              <a:t>The date of birth textbox turned red</a:t>
            </a:r>
          </a:p>
          <a:p>
            <a:endParaRPr lang="en-US" dirty="0"/>
          </a:p>
          <a:p>
            <a:r>
              <a:rPr lang="en-US" b="1" dirty="0" smtClean="0"/>
              <a:t>Actual Result: </a:t>
            </a:r>
            <a:r>
              <a:rPr lang="en-US" dirty="0" smtClean="0"/>
              <a:t>Success </a:t>
            </a:r>
            <a:r>
              <a:rPr lang="en-US" dirty="0"/>
              <a:t>message and Dialog shown </a:t>
            </a:r>
            <a:r>
              <a:rPr lang="en-US" dirty="0" smtClean="0"/>
              <a:t>with data </a:t>
            </a:r>
          </a:p>
          <a:p>
            <a:endParaRPr lang="en-US" dirty="0"/>
          </a:p>
          <a:p>
            <a:r>
              <a:rPr lang="en-US" b="1" dirty="0" smtClean="0"/>
              <a:t>Evidences</a:t>
            </a:r>
            <a:r>
              <a:rPr lang="en-US" b="1" dirty="0"/>
              <a:t>: </a:t>
            </a:r>
            <a:r>
              <a:rPr lang="en-US" dirty="0"/>
              <a:t>image to the side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134" y="243841"/>
            <a:ext cx="10515600" cy="92456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558FC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BUG Report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274" y="989129"/>
            <a:ext cx="3344079" cy="488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5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4. Automation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6" name="Image 24">
            <a:extLst>
              <a:ext uri="{FF2B5EF4-FFF2-40B4-BE49-F238E27FC236}">
                <a16:creationId xmlns:a16="http://schemas.microsoft.com/office/drawing/2014/main" id="{289B1B50-75F1-4977-9FF8-D5C2C364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718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6847" y="1014261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Test Automation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6C208FDE-FC59-4987-BD71-BE10714D8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1" y="1537481"/>
            <a:ext cx="11663167" cy="43062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tIns="91440"/>
          <a:lstStyle/>
          <a:p>
            <a:pPr marL="550862" indent="-285750">
              <a:spcBef>
                <a:spcPts val="325"/>
              </a:spcBef>
              <a:spcAft>
                <a:spcPts val="1425"/>
              </a:spcAft>
              <a:buSzPct val="45000"/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GB" sz="1400" dirty="0">
                <a:solidFill>
                  <a:srgbClr val="595959"/>
                </a:solidFill>
              </a:rPr>
              <a:t>Project Repository</a:t>
            </a:r>
          </a:p>
          <a:p>
            <a:pPr marL="550862" indent="-285750">
              <a:spcBef>
                <a:spcPts val="325"/>
              </a:spcBef>
              <a:spcAft>
                <a:spcPts val="1425"/>
              </a:spcAft>
              <a:buSzPct val="45000"/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GB" sz="1400" dirty="0">
                <a:solidFill>
                  <a:srgbClr val="595959"/>
                </a:solidFill>
              </a:rPr>
              <a:t>Description</a:t>
            </a:r>
          </a:p>
          <a:p>
            <a:pPr marL="550862" indent="-285750">
              <a:spcBef>
                <a:spcPts val="325"/>
              </a:spcBef>
              <a:spcAft>
                <a:spcPts val="1425"/>
              </a:spcAft>
              <a:buSzPct val="45000"/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GB" sz="1400" dirty="0">
                <a:solidFill>
                  <a:srgbClr val="595959"/>
                </a:solidFill>
              </a:rPr>
              <a:t>Project Structure</a:t>
            </a:r>
          </a:p>
          <a:p>
            <a:pPr marL="550862" indent="-285750">
              <a:spcBef>
                <a:spcPts val="325"/>
              </a:spcBef>
              <a:spcAft>
                <a:spcPts val="1425"/>
              </a:spcAft>
              <a:buSzPct val="45000"/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GB" sz="1400" dirty="0">
                <a:solidFill>
                  <a:srgbClr val="595959"/>
                </a:solidFill>
              </a:rPr>
              <a:t>Environment Setup</a:t>
            </a:r>
          </a:p>
          <a:p>
            <a:pPr marL="550862" indent="-285750">
              <a:spcBef>
                <a:spcPts val="325"/>
              </a:spcBef>
              <a:spcAft>
                <a:spcPts val="1425"/>
              </a:spcAft>
              <a:buSzPct val="45000"/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GB" sz="1400" dirty="0">
                <a:solidFill>
                  <a:srgbClr val="595959"/>
                </a:solidFill>
              </a:rPr>
              <a:t>Usage</a:t>
            </a:r>
          </a:p>
          <a:p>
            <a:pPr marL="550862" indent="-285750">
              <a:spcBef>
                <a:spcPts val="325"/>
              </a:spcBef>
              <a:spcAft>
                <a:spcPts val="1425"/>
              </a:spcAft>
              <a:buSzPct val="45000"/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GB" sz="1400" dirty="0">
                <a:solidFill>
                  <a:srgbClr val="595959"/>
                </a:solidFill>
              </a:rPr>
              <a:t>Common Errors</a:t>
            </a:r>
          </a:p>
          <a:p>
            <a:pPr marL="1006475" lvl="1" indent="-284163">
              <a:spcBef>
                <a:spcPts val="325"/>
              </a:spcBef>
              <a:spcAft>
                <a:spcPts val="1425"/>
              </a:spcAft>
              <a:buSzPct val="45000"/>
              <a:buFont typeface="Wingdings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endParaRPr lang="en-GB" sz="1400" dirty="0">
              <a:solidFill>
                <a:srgbClr val="595959"/>
              </a:solidFill>
              <a:latin typeface="Lucida Sans Unicode" pitchFamily="32" charset="0"/>
            </a:endParaRPr>
          </a:p>
        </p:txBody>
      </p:sp>
      <p:pic>
        <p:nvPicPr>
          <p:cNvPr id="9" name="Image 24">
            <a:extLst>
              <a:ext uri="{FF2B5EF4-FFF2-40B4-BE49-F238E27FC236}">
                <a16:creationId xmlns:a16="http://schemas.microsoft.com/office/drawing/2014/main" id="{9E92E38D-8FF4-4B07-8248-DA61CA779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19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1. Requirements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6" name="Image 24">
            <a:extLst>
              <a:ext uri="{FF2B5EF4-FFF2-40B4-BE49-F238E27FC236}">
                <a16:creationId xmlns:a16="http://schemas.microsoft.com/office/drawing/2014/main" id="{289B1B50-75F1-4977-9FF8-D5C2C364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5. Reporting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6" name="Image 24">
            <a:extLst>
              <a:ext uri="{FF2B5EF4-FFF2-40B4-BE49-F238E27FC236}">
                <a16:creationId xmlns:a16="http://schemas.microsoft.com/office/drawing/2014/main" id="{289B1B50-75F1-4977-9FF8-D5C2C364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73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6847" y="1014261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Test Reporting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40607"/>
              </p:ext>
            </p:extLst>
          </p:nvPr>
        </p:nvGraphicFramePr>
        <p:xfrm>
          <a:off x="473529" y="2134180"/>
          <a:ext cx="10819782" cy="2255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476">
                  <a:extLst>
                    <a:ext uri="{9D8B030D-6E8A-4147-A177-3AD203B41FA5}">
                      <a16:colId xmlns:a16="http://schemas.microsoft.com/office/drawing/2014/main" val="2834557266"/>
                    </a:ext>
                  </a:extLst>
                </a:gridCol>
                <a:gridCol w="6450233">
                  <a:extLst>
                    <a:ext uri="{9D8B030D-6E8A-4147-A177-3AD203B41FA5}">
                      <a16:colId xmlns:a16="http://schemas.microsoft.com/office/drawing/2014/main" val="631567799"/>
                    </a:ext>
                  </a:extLst>
                </a:gridCol>
                <a:gridCol w="2756073">
                  <a:extLst>
                    <a:ext uri="{9D8B030D-6E8A-4147-A177-3AD203B41FA5}">
                      <a16:colId xmlns:a16="http://schemas.microsoft.com/office/drawing/2014/main" val="80103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Test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Test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62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TA</a:t>
                      </a:r>
                      <a:r>
                        <a:rPr lang="en-US" sz="1600" baseline="0" dirty="0" smtClean="0"/>
                        <a:t> – 001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Successful Registration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</a:t>
                      </a:r>
                      <a:r>
                        <a:rPr lang="en-US" sz="1600" baseline="0" dirty="0" smtClean="0"/>
                        <a:t> – 002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Successful Registration with three all hobbies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405820"/>
                  </a:ext>
                </a:extLst>
              </a:tr>
              <a:tr h="4012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TA</a:t>
                      </a:r>
                      <a:r>
                        <a:rPr lang="en-US" sz="1600" baseline="0" dirty="0" smtClean="0"/>
                        <a:t> – 003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Successful Registration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without not mandatory 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80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TA</a:t>
                      </a:r>
                      <a:r>
                        <a:rPr lang="en-US" sz="1600" baseline="0" dirty="0" smtClean="0"/>
                        <a:t> – 004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Unsuccessful Registration due to invalid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12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TA</a:t>
                      </a:r>
                      <a:r>
                        <a:rPr lang="en-US" sz="1600" baseline="0" dirty="0" smtClean="0"/>
                        <a:t> – 005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Unsuccessful Registration due to invalid 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354593"/>
                  </a:ext>
                </a:extLst>
              </a:tr>
            </a:tbl>
          </a:graphicData>
        </a:graphic>
      </p:graphicFrame>
      <p:pic>
        <p:nvPicPr>
          <p:cNvPr id="5" name="Image 24">
            <a:extLst>
              <a:ext uri="{FF2B5EF4-FFF2-40B4-BE49-F238E27FC236}">
                <a16:creationId xmlns:a16="http://schemas.microsoft.com/office/drawing/2014/main" id="{188BD0F2-6F15-4C78-9EF0-4B466FCD4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195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6847" y="1014261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Test Reporting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166796"/>
              </p:ext>
            </p:extLst>
          </p:nvPr>
        </p:nvGraphicFramePr>
        <p:xfrm>
          <a:off x="778235" y="2011138"/>
          <a:ext cx="50852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4718">
                  <a:extLst>
                    <a:ext uri="{9D8B030D-6E8A-4147-A177-3AD203B41FA5}">
                      <a16:colId xmlns:a16="http://schemas.microsoft.com/office/drawing/2014/main" val="2910242495"/>
                    </a:ext>
                  </a:extLst>
                </a:gridCol>
                <a:gridCol w="923826">
                  <a:extLst>
                    <a:ext uri="{9D8B030D-6E8A-4147-A177-3AD203B41FA5}">
                      <a16:colId xmlns:a16="http://schemas.microsoft.com/office/drawing/2014/main" val="2234313864"/>
                    </a:ext>
                  </a:extLst>
                </a:gridCol>
                <a:gridCol w="876693">
                  <a:extLst>
                    <a:ext uri="{9D8B030D-6E8A-4147-A177-3AD203B41FA5}">
                      <a16:colId xmlns:a16="http://schemas.microsoft.com/office/drawing/2014/main" val="628280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Number of tests executed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20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35257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59662579"/>
              </p:ext>
            </p:extLst>
          </p:nvPr>
        </p:nvGraphicFramePr>
        <p:xfrm>
          <a:off x="6355595" y="1706251"/>
          <a:ext cx="5569146" cy="394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65338" y="5186474"/>
            <a:ext cx="369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Para </a:t>
            </a:r>
            <a:r>
              <a:rPr lang="en-US" sz="1200" err="1">
                <a:solidFill>
                  <a:schemeClr val="bg2">
                    <a:lumMod val="75000"/>
                  </a:schemeClr>
                </a:solidFill>
              </a:rPr>
              <a:t>actualizar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 o </a:t>
            </a:r>
            <a:r>
              <a:rPr lang="en-US" sz="1200" err="1">
                <a:solidFill>
                  <a:schemeClr val="bg2">
                    <a:lumMod val="75000"/>
                  </a:schemeClr>
                </a:solidFill>
              </a:rPr>
              <a:t>gráfico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1200" err="1">
                <a:solidFill>
                  <a:schemeClr val="bg2">
                    <a:lumMod val="75000"/>
                  </a:schemeClr>
                </a:solidFill>
              </a:rPr>
              <a:t>clicar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 com </a:t>
            </a:r>
            <a:r>
              <a:rPr lang="en-US" sz="1200" err="1">
                <a:solidFill>
                  <a:schemeClr val="bg2">
                    <a:lumMod val="75000"/>
                  </a:schemeClr>
                </a:solidFill>
              </a:rPr>
              <a:t>botão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bg2">
                    <a:lumMod val="75000"/>
                  </a:schemeClr>
                </a:solidFill>
              </a:rPr>
              <a:t>direito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 e </a:t>
            </a:r>
            <a:r>
              <a:rPr lang="en-US" sz="1200" err="1">
                <a:solidFill>
                  <a:schemeClr val="bg2">
                    <a:lumMod val="75000"/>
                  </a:schemeClr>
                </a:solidFill>
              </a:rPr>
              <a:t>escolher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 Edit Data / </a:t>
            </a:r>
            <a:r>
              <a:rPr lang="en-US" sz="1200" err="1">
                <a:solidFill>
                  <a:schemeClr val="bg2">
                    <a:lumMod val="75000"/>
                  </a:schemeClr>
                </a:solidFill>
              </a:rPr>
              <a:t>Editar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 dados</a:t>
            </a:r>
          </a:p>
        </p:txBody>
      </p:sp>
      <p:pic>
        <p:nvPicPr>
          <p:cNvPr id="9" name="Image 24">
            <a:extLst>
              <a:ext uri="{FF2B5EF4-FFF2-40B4-BE49-F238E27FC236}">
                <a16:creationId xmlns:a16="http://schemas.microsoft.com/office/drawing/2014/main" id="{A91D7BBA-6C4F-4A51-BACD-EB2AED3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10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6847" y="1014261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Requirements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308" y="6227194"/>
            <a:ext cx="48875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Software Testing, Verification and Validation</a:t>
            </a:r>
          </a:p>
        </p:txBody>
      </p:sp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256847" y="3037113"/>
            <a:ext cx="6968545" cy="2073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tIns="91440"/>
          <a:lstStyle/>
          <a:p>
            <a:pPr marL="549275" indent="-284163">
              <a:spcBef>
                <a:spcPts val="325"/>
              </a:spcBef>
              <a:spcAft>
                <a:spcPts val="1425"/>
              </a:spcAft>
              <a:buSzPct val="45000"/>
              <a:buFont typeface="Wingdings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GB" sz="1400" dirty="0">
                <a:solidFill>
                  <a:srgbClr val="595959"/>
                </a:solidFill>
              </a:rPr>
              <a:t>The intended solution is a on-line student registration form.</a:t>
            </a:r>
          </a:p>
          <a:p>
            <a:pPr marL="549275" indent="-284163">
              <a:spcBef>
                <a:spcPts val="325"/>
              </a:spcBef>
              <a:spcAft>
                <a:spcPts val="1425"/>
              </a:spcAft>
              <a:buSzPct val="45000"/>
              <a:buFont typeface="Wingdings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GB" sz="1400" dirty="0">
                <a:solidFill>
                  <a:srgbClr val="595959"/>
                </a:solidFill>
              </a:rPr>
              <a:t>User has registration form in which he can submit his information to enrol in a course.</a:t>
            </a:r>
          </a:p>
          <a:p>
            <a:pPr marL="1006475" lvl="1" indent="-284163">
              <a:spcBef>
                <a:spcPts val="325"/>
              </a:spcBef>
              <a:spcAft>
                <a:spcPts val="1425"/>
              </a:spcAft>
              <a:buSzPct val="45000"/>
              <a:buFont typeface="Wingdings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endParaRPr lang="en-GB" sz="1400" dirty="0">
              <a:solidFill>
                <a:srgbClr val="595959"/>
              </a:solidFill>
              <a:latin typeface="Lucida Sans Unicode" pitchFamily="32" charset="0"/>
            </a:endParaRPr>
          </a:p>
        </p:txBody>
      </p:sp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7652825" y="4385037"/>
            <a:ext cx="4187075" cy="7251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tIns="91440"/>
          <a:lstStyle/>
          <a:p>
            <a:pPr marL="265112">
              <a:spcBef>
                <a:spcPts val="325"/>
              </a:spcBef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https://demoqa.com/automation-practice-form</a:t>
            </a:r>
            <a:endParaRPr lang="en-GB" sz="1400" b="1" dirty="0">
              <a:solidFill>
                <a:schemeClr val="accent1">
                  <a:lumMod val="75000"/>
                </a:schemeClr>
              </a:solidFill>
              <a:latin typeface="Lucida Sans Unicode" pitchFamily="3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8C4A29-2D81-44BB-9F2D-18F1539FA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094" y="823526"/>
            <a:ext cx="3554951" cy="3298874"/>
          </a:xfrm>
          <a:prstGeom prst="rect">
            <a:avLst/>
          </a:prstGeom>
        </p:spPr>
      </p:pic>
      <p:pic>
        <p:nvPicPr>
          <p:cNvPr id="13" name="Image 24">
            <a:extLst>
              <a:ext uri="{FF2B5EF4-FFF2-40B4-BE49-F238E27FC236}">
                <a16:creationId xmlns:a16="http://schemas.microsoft.com/office/drawing/2014/main" id="{CA51FFF8-709A-47F2-B7C9-0EBF9AA86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35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6847" y="1014261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Requirements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308" y="6227194"/>
            <a:ext cx="48875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Software Testing, Verification and Validation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10646"/>
              </p:ext>
            </p:extLst>
          </p:nvPr>
        </p:nvGraphicFramePr>
        <p:xfrm>
          <a:off x="612457" y="2834553"/>
          <a:ext cx="10336893" cy="726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650">
                  <a:extLst>
                    <a:ext uri="{9D8B030D-6E8A-4147-A177-3AD203B41FA5}">
                      <a16:colId xmlns:a16="http://schemas.microsoft.com/office/drawing/2014/main" val="1683065498"/>
                    </a:ext>
                  </a:extLst>
                </a:gridCol>
                <a:gridCol w="8863243">
                  <a:extLst>
                    <a:ext uri="{9D8B030D-6E8A-4147-A177-3AD203B41FA5}">
                      <a16:colId xmlns:a16="http://schemas.microsoft.com/office/drawing/2014/main" val="1454594261"/>
                    </a:ext>
                  </a:extLst>
                </a:gridCol>
              </a:tblGrid>
              <a:tr h="355798">
                <a:tc>
                  <a:txBody>
                    <a:bodyPr/>
                    <a:lstStyle/>
                    <a:p>
                      <a:r>
                        <a:rPr lang="en-US" sz="16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62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RF.01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User</a:t>
                      </a:r>
                      <a:r>
                        <a:rPr lang="en-US" sz="1600" baseline="0" dirty="0"/>
                        <a:t> must be able to submit his registration.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86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85520" y="1537481"/>
            <a:ext cx="6565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Level Requirements</a:t>
            </a:r>
          </a:p>
        </p:txBody>
      </p:sp>
      <p:pic>
        <p:nvPicPr>
          <p:cNvPr id="11" name="Image 24">
            <a:extLst>
              <a:ext uri="{FF2B5EF4-FFF2-40B4-BE49-F238E27FC236}">
                <a16:creationId xmlns:a16="http://schemas.microsoft.com/office/drawing/2014/main" id="{DABDAF14-93D7-46FE-A2E9-CE1A0F6EC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72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6847" y="1014261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Requirements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172" y="6227194"/>
            <a:ext cx="48875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Software Testing, Verification and Validation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545922"/>
              </p:ext>
            </p:extLst>
          </p:nvPr>
        </p:nvGraphicFramePr>
        <p:xfrm>
          <a:off x="473529" y="2134180"/>
          <a:ext cx="1031149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575">
                  <a:extLst>
                    <a:ext uri="{9D8B030D-6E8A-4147-A177-3AD203B41FA5}">
                      <a16:colId xmlns:a16="http://schemas.microsoft.com/office/drawing/2014/main" val="1683065498"/>
                    </a:ext>
                  </a:extLst>
                </a:gridCol>
                <a:gridCol w="2142921">
                  <a:extLst>
                    <a:ext uri="{9D8B030D-6E8A-4147-A177-3AD203B41FA5}">
                      <a16:colId xmlns:a16="http://schemas.microsoft.com/office/drawing/2014/main" val="2834557266"/>
                    </a:ext>
                  </a:extLst>
                </a:gridCol>
                <a:gridCol w="5961997">
                  <a:extLst>
                    <a:ext uri="{9D8B030D-6E8A-4147-A177-3AD203B41FA5}">
                      <a16:colId xmlns:a16="http://schemas.microsoft.com/office/drawing/2014/main" val="631567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HL</a:t>
                      </a:r>
                      <a:r>
                        <a:rPr lang="en-US" sz="1600" baseline="0"/>
                        <a:t> Req.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62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RF.01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RF.01.01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User registration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86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85520" y="1537481"/>
            <a:ext cx="6565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Level Requirements</a:t>
            </a:r>
          </a:p>
        </p:txBody>
      </p:sp>
      <p:pic>
        <p:nvPicPr>
          <p:cNvPr id="11" name="Image 24">
            <a:extLst>
              <a:ext uri="{FF2B5EF4-FFF2-40B4-BE49-F238E27FC236}">
                <a16:creationId xmlns:a16="http://schemas.microsoft.com/office/drawing/2014/main" id="{A657D9FC-8975-4D11-87A8-B9F521617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00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4543" y="418168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Requirements</a:t>
            </a:r>
          </a:p>
        </p:txBody>
      </p:sp>
      <p:graphicFrame>
        <p:nvGraphicFramePr>
          <p:cNvPr id="3" name="Table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12892598"/>
              </p:ext>
            </p:extLst>
          </p:nvPr>
        </p:nvGraphicFramePr>
        <p:xfrm>
          <a:off x="424543" y="1457434"/>
          <a:ext cx="10322013" cy="495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647">
                  <a:extLst>
                    <a:ext uri="{9D8B030D-6E8A-4147-A177-3AD203B41FA5}">
                      <a16:colId xmlns:a16="http://schemas.microsoft.com/office/drawing/2014/main" val="1683065498"/>
                    </a:ext>
                  </a:extLst>
                </a:gridCol>
                <a:gridCol w="8710366">
                  <a:extLst>
                    <a:ext uri="{9D8B030D-6E8A-4147-A177-3AD203B41FA5}">
                      <a16:colId xmlns:a16="http://schemas.microsoft.com/office/drawing/2014/main" val="2834557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RF.01.01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registration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62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As</a:t>
                      </a:r>
                      <a:r>
                        <a:rPr lang="en-US" sz="1200" baseline="0" dirty="0">
                          <a:solidFill>
                            <a:srgbClr val="C00000"/>
                          </a:solidFill>
                        </a:rPr>
                        <a:t> a</a:t>
                      </a:r>
                      <a:r>
                        <a:rPr lang="en-US" sz="1200" baseline="0" dirty="0"/>
                        <a:t> user </a:t>
                      </a:r>
                      <a:br>
                        <a:rPr lang="en-US" sz="1200" baseline="0" dirty="0"/>
                      </a:br>
                      <a:r>
                        <a:rPr lang="en-US" sz="1200" baseline="0" dirty="0">
                          <a:solidFill>
                            <a:srgbClr val="C00000"/>
                          </a:solidFill>
                        </a:rPr>
                        <a:t>I want </a:t>
                      </a:r>
                      <a:r>
                        <a:rPr lang="en-US" sz="1200" baseline="0" dirty="0"/>
                        <a:t>to provide my first name, last name, email, gender, mobile phone, date of birth, subjects, hobbies, picture and full address</a:t>
                      </a:r>
                    </a:p>
                    <a:p>
                      <a:r>
                        <a:rPr lang="en-US" sz="1200" baseline="0" dirty="0">
                          <a:solidFill>
                            <a:srgbClr val="C00000"/>
                          </a:solidFill>
                        </a:rPr>
                        <a:t>So that </a:t>
                      </a:r>
                      <a:r>
                        <a:rPr lang="en-US" sz="1200" baseline="0" dirty="0"/>
                        <a:t>I can submit my registration.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Acceptance</a:t>
                      </a:r>
                      <a:r>
                        <a:rPr lang="en-US" sz="1400" baseline="0"/>
                        <a:t> criteria</a:t>
                      </a:r>
                      <a:endParaRPr 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Scenario</a:t>
                      </a:r>
                      <a:r>
                        <a:rPr lang="en-US" sz="12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</a:p>
                    <a:p>
                      <a:pPr lvl="1"/>
                      <a:r>
                        <a:rPr lang="en-US" sz="1200" baseline="0" dirty="0">
                          <a:solidFill>
                            <a:srgbClr val="C00000"/>
                          </a:solidFill>
                        </a:rPr>
                        <a:t>Given:</a:t>
                      </a:r>
                      <a:r>
                        <a:rPr lang="en-US" sz="1200" baseline="0" dirty="0"/>
                        <a:t> I provide correct information for all the form fields</a:t>
                      </a:r>
                    </a:p>
                    <a:p>
                      <a:pPr lvl="1"/>
                      <a:r>
                        <a:rPr lang="en-US" sz="1200" baseline="0" dirty="0">
                          <a:solidFill>
                            <a:srgbClr val="C00000"/>
                          </a:solidFill>
                        </a:rPr>
                        <a:t>When:</a:t>
                      </a:r>
                      <a:r>
                        <a:rPr lang="en-US" sz="1200" baseline="0" dirty="0"/>
                        <a:t> I enter them in the registration form</a:t>
                      </a:r>
                    </a:p>
                    <a:p>
                      <a:pPr lvl="1"/>
                      <a:r>
                        <a:rPr lang="en-US" sz="1200" baseline="0" dirty="0">
                          <a:solidFill>
                            <a:srgbClr val="C00000"/>
                          </a:solidFill>
                        </a:rPr>
                        <a:t>Then: </a:t>
                      </a:r>
                      <a:r>
                        <a:rPr lang="en-US" sz="1200" baseline="0" dirty="0"/>
                        <a:t>I have a successful registration</a:t>
                      </a:r>
                      <a:br>
                        <a:rPr lang="en-US" sz="1200" baseline="0" dirty="0"/>
                      </a:br>
                      <a:endParaRPr lang="en-US" sz="1200" baseline="0" dirty="0"/>
                    </a:p>
                    <a:p>
                      <a:r>
                        <a:rPr lang="en-US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Scenario</a:t>
                      </a:r>
                      <a:r>
                        <a:rPr lang="en-US" sz="12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2</a:t>
                      </a:r>
                    </a:p>
                    <a:p>
                      <a:pPr lvl="1"/>
                      <a:r>
                        <a:rPr lang="en-US" sz="1200" baseline="0" dirty="0">
                          <a:solidFill>
                            <a:srgbClr val="C00000"/>
                          </a:solidFill>
                        </a:rPr>
                        <a:t>Given:</a:t>
                      </a:r>
                      <a:r>
                        <a:rPr lang="en-US" sz="1200" baseline="0" dirty="0"/>
                        <a:t> I provide valid information for all the form fields except for an invalid email</a:t>
                      </a:r>
                    </a:p>
                    <a:p>
                      <a:pPr lvl="1"/>
                      <a:r>
                        <a:rPr lang="en-US" sz="1200" baseline="0" dirty="0">
                          <a:solidFill>
                            <a:srgbClr val="C00000"/>
                          </a:solidFill>
                        </a:rPr>
                        <a:t>When:</a:t>
                      </a:r>
                      <a:r>
                        <a:rPr lang="en-US" sz="1200" baseline="0" dirty="0"/>
                        <a:t> I enter them in the registration form</a:t>
                      </a:r>
                    </a:p>
                    <a:p>
                      <a:pPr lvl="1"/>
                      <a:r>
                        <a:rPr lang="en-US" sz="1200" baseline="0" dirty="0">
                          <a:solidFill>
                            <a:srgbClr val="C00000"/>
                          </a:solidFill>
                        </a:rPr>
                        <a:t>Then: </a:t>
                      </a:r>
                      <a:r>
                        <a:rPr lang="en-US" sz="1200" baseline="0" dirty="0"/>
                        <a:t>I have an error in my email input field and an unsuccessful registration</a:t>
                      </a:r>
                      <a:endParaRPr lang="en-US" sz="1200" dirty="0"/>
                    </a:p>
                    <a:p>
                      <a:pPr lvl="1"/>
                      <a:endParaRPr lang="en-US" sz="1200" baseline="0" dirty="0"/>
                    </a:p>
                    <a:p>
                      <a:r>
                        <a:rPr lang="en-US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Scenario</a:t>
                      </a:r>
                      <a:r>
                        <a:rPr lang="en-US" sz="12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3</a:t>
                      </a:r>
                    </a:p>
                    <a:p>
                      <a:pPr lvl="1"/>
                      <a:r>
                        <a:rPr lang="en-US" sz="1200" baseline="0" dirty="0">
                          <a:solidFill>
                            <a:srgbClr val="C00000"/>
                          </a:solidFill>
                        </a:rPr>
                        <a:t>Given:</a:t>
                      </a:r>
                      <a:r>
                        <a:rPr lang="en-US" sz="1200" baseline="0" dirty="0"/>
                        <a:t> I provide valid information for all the form fields except for an invalid date of birth</a:t>
                      </a:r>
                    </a:p>
                    <a:p>
                      <a:pPr lvl="1"/>
                      <a:r>
                        <a:rPr lang="en-US" sz="1200" baseline="0" dirty="0">
                          <a:solidFill>
                            <a:srgbClr val="C00000"/>
                          </a:solidFill>
                        </a:rPr>
                        <a:t>When:</a:t>
                      </a:r>
                      <a:r>
                        <a:rPr lang="en-US" sz="1200" baseline="0" dirty="0"/>
                        <a:t> I enter them in the registration form</a:t>
                      </a:r>
                    </a:p>
                    <a:p>
                      <a:pPr lvl="1"/>
                      <a:r>
                        <a:rPr lang="en-US" sz="1200" baseline="0" dirty="0">
                          <a:solidFill>
                            <a:srgbClr val="C00000"/>
                          </a:solidFill>
                        </a:rPr>
                        <a:t>Then: </a:t>
                      </a:r>
                      <a:r>
                        <a:rPr lang="en-US" sz="1200" baseline="0" dirty="0"/>
                        <a:t>I have an error in my date of birth input field and an unsuccessful registration</a:t>
                      </a:r>
                      <a:endParaRPr lang="en-US" sz="1200" dirty="0"/>
                    </a:p>
                    <a:p>
                      <a:pPr lvl="0"/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40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Priority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80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Dependencies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3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36793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85520" y="1030134"/>
            <a:ext cx="6565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Level Requirements Details</a:t>
            </a:r>
          </a:p>
        </p:txBody>
      </p:sp>
      <p:pic>
        <p:nvPicPr>
          <p:cNvPr id="9" name="Image 24">
            <a:extLst>
              <a:ext uri="{FF2B5EF4-FFF2-40B4-BE49-F238E27FC236}">
                <a16:creationId xmlns:a16="http://schemas.microsoft.com/office/drawing/2014/main" id="{B7EFE18B-09F0-4ECA-9239-A7A442E97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695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2. Test Plan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6" name="Image 24">
            <a:extLst>
              <a:ext uri="{FF2B5EF4-FFF2-40B4-BE49-F238E27FC236}">
                <a16:creationId xmlns:a16="http://schemas.microsoft.com/office/drawing/2014/main" id="{289B1B50-75F1-4977-9FF8-D5C2C364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57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70328"/>
              </p:ext>
            </p:extLst>
          </p:nvPr>
        </p:nvGraphicFramePr>
        <p:xfrm>
          <a:off x="473529" y="2134180"/>
          <a:ext cx="11338256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70">
                  <a:extLst>
                    <a:ext uri="{9D8B030D-6E8A-4147-A177-3AD203B41FA5}">
                      <a16:colId xmlns:a16="http://schemas.microsoft.com/office/drawing/2014/main" val="1683065498"/>
                    </a:ext>
                  </a:extLst>
                </a:gridCol>
                <a:gridCol w="4062953">
                  <a:extLst>
                    <a:ext uri="{9D8B030D-6E8A-4147-A177-3AD203B41FA5}">
                      <a16:colId xmlns:a16="http://schemas.microsoft.com/office/drawing/2014/main" val="628989764"/>
                    </a:ext>
                  </a:extLst>
                </a:gridCol>
                <a:gridCol w="961534">
                  <a:extLst>
                    <a:ext uri="{9D8B030D-6E8A-4147-A177-3AD203B41FA5}">
                      <a16:colId xmlns:a16="http://schemas.microsoft.com/office/drawing/2014/main" val="2834557266"/>
                    </a:ext>
                  </a:extLst>
                </a:gridCol>
                <a:gridCol w="4524866">
                  <a:extLst>
                    <a:ext uri="{9D8B030D-6E8A-4147-A177-3AD203B41FA5}">
                      <a16:colId xmlns:a16="http://schemas.microsoft.com/office/drawing/2014/main" val="631567799"/>
                    </a:ext>
                  </a:extLst>
                </a:gridCol>
                <a:gridCol w="961533">
                  <a:extLst>
                    <a:ext uri="{9D8B030D-6E8A-4147-A177-3AD203B41FA5}">
                      <a16:colId xmlns:a16="http://schemas.microsoft.com/office/drawing/2014/main" val="80103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Req.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Requirement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Test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62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RF.01.01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User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AT - 001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Successful Registration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RF.01.01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User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AT – 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Successful Registration with three hobbies and three 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40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RF.01.01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User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AT – 003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Successful Registration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mandatory fields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80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RF.01.01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User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AT – 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Unsuccessful Registration due to invalid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063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RF.01.01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User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AT – 005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Unsuccessful Registration due to invalid 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39623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6847" y="1014261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Test Plan</a:t>
            </a:r>
          </a:p>
        </p:txBody>
      </p:sp>
      <p:pic>
        <p:nvPicPr>
          <p:cNvPr id="5" name="Image 24">
            <a:extLst>
              <a:ext uri="{FF2B5EF4-FFF2-40B4-BE49-F238E27FC236}">
                <a16:creationId xmlns:a16="http://schemas.microsoft.com/office/drawing/2014/main" id="{A19C6847-EC60-45D8-AE2E-99B0C60B3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0A90E9-4736-4454-BFE7-54A30A32E7B7}"/>
              </a:ext>
            </a:extLst>
          </p:cNvPr>
          <p:cNvSpPr txBox="1"/>
          <p:nvPr/>
        </p:nvSpPr>
        <p:spPr>
          <a:xfrm>
            <a:off x="112172" y="6227194"/>
            <a:ext cx="48875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Software Testing, Verification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4315193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111AEC0F001F439AAA6966AC67EDAD" ma:contentTypeVersion="6" ma:contentTypeDescription="Create a new document." ma:contentTypeScope="" ma:versionID="8398f854210da27859ebd367e4ebbe84">
  <xsd:schema xmlns:xsd="http://www.w3.org/2001/XMLSchema" xmlns:xs="http://www.w3.org/2001/XMLSchema" xmlns:p="http://schemas.microsoft.com/office/2006/metadata/properties" xmlns:ns2="35ad002e-b3e2-49bf-804b-0848fdb7d1ea" targetNamespace="http://schemas.microsoft.com/office/2006/metadata/properties" ma:root="true" ma:fieldsID="73d8ee19da6aa0edd5a3a7632d9b1273" ns2:_="">
    <xsd:import namespace="35ad002e-b3e2-49bf-804b-0848fdb7d1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d002e-b3e2-49bf-804b-0848fdb7d1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F351B3-DB8D-4A44-9111-C637F048ECE6}">
  <ds:schemaRefs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35ad002e-b3e2-49bf-804b-0848fdb7d1ea"/>
  </ds:schemaRefs>
</ds:datastoreItem>
</file>

<file path=customXml/itemProps2.xml><?xml version="1.0" encoding="utf-8"?>
<ds:datastoreItem xmlns:ds="http://schemas.openxmlformats.org/officeDocument/2006/customXml" ds:itemID="{EC72D5F8-5DBC-49FD-91CE-28F5261B1308}">
  <ds:schemaRefs>
    <ds:schemaRef ds:uri="35ad002e-b3e2-49bf-804b-0848fdb7d1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831197C-EEF5-4B66-BF08-BF7DBE9EBA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2550</Words>
  <Application>Microsoft Office PowerPoint</Application>
  <PresentationFormat>Widescreen</PresentationFormat>
  <Paragraphs>485</Paragraphs>
  <Slides>32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Calibri</vt:lpstr>
      <vt:lpstr>Lucida Sans Unicode</vt:lpstr>
      <vt:lpstr>Calibri Light</vt:lpstr>
      <vt:lpstr>Arial</vt:lpstr>
      <vt:lpstr>Wingdings</vt:lpstr>
      <vt:lpstr>-apple-system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BUG Report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Altran 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CAETANO David;Diogo Maio</dc:creator>
  <cp:lastModifiedBy>MENEZES SOUZA Gislaine</cp:lastModifiedBy>
  <cp:revision>161</cp:revision>
  <dcterms:created xsi:type="dcterms:W3CDTF">2019-02-22T18:13:38Z</dcterms:created>
  <dcterms:modified xsi:type="dcterms:W3CDTF">2021-05-18T17:39:36Z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0x010100C1111AEC0F001F439AAA6966AC67EDAD</vt:lpwstr>
  </property>
</Properties>
</file>