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PE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BC2AF0-7BCA-4033-9CF8-7A6B7FB80C31}" type="datetimeFigureOut">
              <a:rPr lang="es-PE" smtClean="0"/>
              <a:pPr/>
              <a:t>9/03/2018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94645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600" b="1" dirty="0" smtClean="0">
                <a:solidFill>
                  <a:schemeClr val="bg2">
                    <a:lumMod val="25000"/>
                  </a:schemeClr>
                </a:solidFill>
                <a:latin typeface="Adobe Arabic" pitchFamily="18" charset="-78"/>
                <a:cs typeface="Adobe Arabic" pitchFamily="18" charset="-78"/>
              </a:rPr>
              <a:t>Consultoría para el Diseño Informático del Sistema de Información </a:t>
            </a:r>
            <a:r>
              <a:rPr lang="es-PE" sz="3600" b="1" dirty="0" smtClean="0">
                <a:solidFill>
                  <a:schemeClr val="bg2">
                    <a:lumMod val="25000"/>
                  </a:schemeClr>
                </a:solidFill>
                <a:latin typeface="Adobe Arabic" pitchFamily="18" charset="-78"/>
                <a:cs typeface="Adobe Arabic" pitchFamily="18" charset="-78"/>
              </a:rPr>
              <a:t>Estadística de delitos de </a:t>
            </a:r>
            <a:r>
              <a:rPr lang="es-PE" sz="3600" b="1" dirty="0" smtClean="0">
                <a:solidFill>
                  <a:schemeClr val="bg2">
                    <a:lumMod val="25000"/>
                  </a:schemeClr>
                </a:solidFill>
                <a:latin typeface="Adobe Arabic" pitchFamily="18" charset="-78"/>
                <a:cs typeface="Adobe Arabic" pitchFamily="18" charset="-78"/>
              </a:rPr>
              <a:t>Lavado de Activos y el Financiamiento del Terrorismo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sz="1600" dirty="0" smtClean="0">
                <a:solidFill>
                  <a:schemeClr val="bg2">
                    <a:lumMod val="25000"/>
                  </a:schemeClr>
                </a:solidFill>
              </a:rPr>
              <a:t>Ingeniero. Carlos Enrique León Vela</a:t>
            </a:r>
            <a:r>
              <a:rPr lang="es-PE" sz="3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s-PE" sz="3200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es-PE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57192"/>
            <a:ext cx="3634620" cy="93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s-ES" sz="1600" b="1" dirty="0" smtClean="0"/>
              <a:t>Numero de procesos por año , mes , departamento, norma procesal y estado según la norma procesal</a:t>
            </a:r>
            <a:endParaRPr lang="es-PE" sz="1800" dirty="0" smtClean="0"/>
          </a:p>
          <a:p>
            <a:pPr>
              <a:buNone/>
            </a:pPr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196752"/>
          <a:ext cx="7056785" cy="429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024336"/>
                <a:gridCol w="2304257"/>
              </a:tblGrid>
              <a:tr h="460163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835981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Código del proceso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Código único del proceso cuyo delito</a:t>
                      </a:r>
                      <a:r>
                        <a:rPr lang="es-PE" sz="1400" baseline="0" dirty="0" smtClean="0"/>
                        <a:t> sea lavado de activos o financiamiento del terrorismo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506010150-2014-3-0</a:t>
                      </a:r>
                      <a:endParaRPr lang="es-PE" sz="12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Año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Año de registro</a:t>
                      </a:r>
                      <a:r>
                        <a:rPr lang="es-PE" sz="1400" baseline="0" dirty="0" smtClean="0"/>
                        <a:t> del </a:t>
                      </a:r>
                      <a:r>
                        <a:rPr lang="es-PE" sz="1400" baseline="0" dirty="0" smtClean="0"/>
                        <a:t>proceso en el sistema institucional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2016</a:t>
                      </a:r>
                      <a:endParaRPr lang="es-PE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Mes de registro del </a:t>
                      </a:r>
                      <a:r>
                        <a:rPr lang="es-PE" sz="1400" dirty="0" smtClean="0"/>
                        <a:t>proceso </a:t>
                      </a:r>
                      <a:r>
                        <a:rPr lang="es-PE" sz="1400" baseline="0" dirty="0" smtClean="0"/>
                        <a:t>en el sistema institucional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Enero</a:t>
                      </a:r>
                      <a:endParaRPr lang="es-PE" sz="1400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Norma procesal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Norma</a:t>
                      </a:r>
                      <a:r>
                        <a:rPr lang="es-PE" sz="1400" baseline="0" dirty="0" smtClean="0"/>
                        <a:t> procesal en la que esta categorizada el delito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Código de Procedimientos Penales de 1940 o Código Procesal Penal del 2004</a:t>
                      </a:r>
                      <a:endParaRPr lang="es-PE" sz="1400" dirty="0"/>
                    </a:p>
                  </a:txBody>
                  <a:tcPr/>
                </a:tc>
              </a:tr>
              <a:tr h="952732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Estado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Corresponde al estado</a:t>
                      </a:r>
                      <a:r>
                        <a:rPr lang="es-PE" sz="1600" baseline="0" dirty="0" smtClean="0"/>
                        <a:t> actual del proceso según la norma procesal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Archivo definitivo</a:t>
                      </a:r>
                      <a:endParaRPr lang="es-PE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 lvl="0"/>
            <a:r>
              <a:rPr lang="es-PE" sz="1600" b="1" dirty="0" smtClean="0"/>
              <a:t>Numero de procesos por año , mes </a:t>
            </a:r>
            <a:r>
              <a:rPr lang="es-PE" sz="1600" b="1" dirty="0" smtClean="0"/>
              <a:t>y </a:t>
            </a:r>
            <a:r>
              <a:rPr lang="es-PE" sz="1600" b="1" dirty="0" smtClean="0"/>
              <a:t>grupo de delito</a:t>
            </a:r>
          </a:p>
          <a:p>
            <a:pPr>
              <a:buNone/>
            </a:pPr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196752"/>
          <a:ext cx="7056785" cy="429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024336"/>
                <a:gridCol w="2304257"/>
              </a:tblGrid>
              <a:tr h="460163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835981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Código del proceso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Código único del proceso cuyo delito</a:t>
                      </a:r>
                      <a:r>
                        <a:rPr lang="es-PE" sz="1400" baseline="0" dirty="0" smtClean="0"/>
                        <a:t> sea lavado de activos o financiamiento del terrorismo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506010150-2014-3-0</a:t>
                      </a:r>
                      <a:endParaRPr lang="es-PE" sz="12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Año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Año de registro</a:t>
                      </a:r>
                      <a:r>
                        <a:rPr lang="es-PE" sz="1400" baseline="0" dirty="0" smtClean="0"/>
                        <a:t> del </a:t>
                      </a:r>
                      <a:r>
                        <a:rPr lang="es-PE" sz="1400" baseline="0" dirty="0" smtClean="0"/>
                        <a:t>proceso en el sistema institucional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2016</a:t>
                      </a:r>
                      <a:endParaRPr lang="es-PE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Mes de registro del </a:t>
                      </a:r>
                      <a:r>
                        <a:rPr lang="es-PE" sz="1400" dirty="0" smtClean="0"/>
                        <a:t>proceso </a:t>
                      </a:r>
                      <a:r>
                        <a:rPr lang="es-PE" sz="1400" baseline="0" dirty="0" smtClean="0"/>
                        <a:t>en el sistema institucional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Enero</a:t>
                      </a:r>
                      <a:endParaRPr lang="es-PE" sz="1400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Grupo de delito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Grupo</a:t>
                      </a:r>
                      <a:r>
                        <a:rPr lang="es-PE" sz="1400" baseline="0" dirty="0" smtClean="0"/>
                        <a:t> al cual pertenece el proceso según la esta estadística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Lavado de activos o financiamiento del terrorismo</a:t>
                      </a:r>
                      <a:endParaRPr lang="es-PE" sz="1400" dirty="0"/>
                    </a:p>
                  </a:txBody>
                  <a:tcPr/>
                </a:tc>
              </a:tr>
              <a:tr h="952732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Estado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Corresponde al estado</a:t>
                      </a:r>
                      <a:r>
                        <a:rPr lang="es-PE" sz="1600" baseline="0" dirty="0" smtClean="0"/>
                        <a:t> actual del proceso según la norma procesal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Archivo definitivo</a:t>
                      </a:r>
                      <a:endParaRPr lang="es-PE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2400" dirty="0" smtClean="0"/>
              <a:t>Reportes definidos para el ministerio estadísticas para el ministerio publico</a:t>
            </a:r>
            <a:endParaRPr lang="es-PE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PE" b="1" dirty="0" smtClean="0"/>
              <a:t>REPORTES UCJIE</a:t>
            </a:r>
            <a:endParaRPr lang="es-PE" dirty="0" smtClean="0"/>
          </a:p>
          <a:p>
            <a:pPr lvl="0"/>
            <a:r>
              <a:rPr lang="es-PE" sz="2000" dirty="0" smtClean="0"/>
              <a:t>Número de asistencias judiciales por año y mes</a:t>
            </a:r>
          </a:p>
          <a:p>
            <a:pPr lvl="0"/>
            <a:r>
              <a:rPr lang="es-PE" dirty="0" smtClean="0"/>
              <a:t>Número de asistencias judiciales por año , mes y país</a:t>
            </a:r>
          </a:p>
          <a:p>
            <a:pPr lvl="0"/>
            <a:r>
              <a:rPr lang="es-PE" dirty="0" smtClean="0"/>
              <a:t>Número de asistencias judiciales por año , mes , país y estado</a:t>
            </a:r>
          </a:p>
          <a:p>
            <a:pPr lvl="0"/>
            <a:r>
              <a:rPr lang="es-PE" dirty="0" smtClean="0"/>
              <a:t>Número de asistencias judiciales por año , mes , país y grupo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r>
              <a:rPr lang="es-PE" dirty="0" smtClean="0"/>
              <a:t>Datos enviados por reporte</a:t>
            </a:r>
          </a:p>
          <a:p>
            <a:endParaRPr lang="es-PE" dirty="0" smtClean="0"/>
          </a:p>
          <a:p>
            <a:pPr lvl="0"/>
            <a:r>
              <a:rPr lang="es-PE" dirty="0" smtClean="0"/>
              <a:t>Número de asistencias judiciales por año y mes</a:t>
            </a:r>
          </a:p>
          <a:p>
            <a:pPr lvl="0">
              <a:buFont typeface="Arial" pitchFamily="34" charset="0"/>
              <a:buChar char="•"/>
            </a:pP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988840"/>
          <a:ext cx="7056785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6"/>
                <a:gridCol w="3144111"/>
                <a:gridCol w="18864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Código de la</a:t>
                      </a:r>
                      <a:r>
                        <a:rPr lang="es-PE" sz="1600" baseline="0" dirty="0" smtClean="0"/>
                        <a:t> asistencia judicial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único de la</a:t>
                      </a:r>
                      <a:r>
                        <a:rPr lang="es-PE" baseline="0" dirty="0" smtClean="0"/>
                        <a:t> asistencia judicial </a:t>
                      </a:r>
                      <a:r>
                        <a:rPr lang="es-PE" dirty="0" smtClean="0"/>
                        <a:t>cuyo delito</a:t>
                      </a:r>
                      <a:r>
                        <a:rPr lang="es-PE" baseline="0" dirty="0" smtClean="0"/>
                        <a:t> sea lavado de activos o financiamiento del terrorismo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Año de registro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2016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Mes de registro 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>
              <a:buNone/>
            </a:pPr>
            <a:endParaRPr lang="es-PE" dirty="0" smtClean="0"/>
          </a:p>
          <a:p>
            <a:pPr lvl="0"/>
            <a:r>
              <a:rPr lang="es-PE" dirty="0" smtClean="0"/>
              <a:t>Número de asistencias judiciales por año , mes y país</a:t>
            </a:r>
          </a:p>
          <a:p>
            <a:pPr lvl="0">
              <a:buFont typeface="Arial" pitchFamily="34" charset="0"/>
              <a:buChar char="•"/>
            </a:pP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988840"/>
          <a:ext cx="705678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6"/>
                <a:gridCol w="3144111"/>
                <a:gridCol w="18864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Código de la</a:t>
                      </a:r>
                      <a:r>
                        <a:rPr lang="es-PE" sz="1600" baseline="0" dirty="0" smtClean="0"/>
                        <a:t> asistencia judicial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único de la</a:t>
                      </a:r>
                      <a:r>
                        <a:rPr lang="es-PE" baseline="0" dirty="0" smtClean="0"/>
                        <a:t> asistencia judicial </a:t>
                      </a:r>
                      <a:r>
                        <a:rPr lang="es-PE" dirty="0" smtClean="0"/>
                        <a:t>cuyo delito</a:t>
                      </a:r>
                      <a:r>
                        <a:rPr lang="es-PE" baseline="0" dirty="0" smtClean="0"/>
                        <a:t> sea lavado de activos o financiamiento del terrorismo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Año de registro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2016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Mes de registro 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País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País</a:t>
                      </a:r>
                      <a:r>
                        <a:rPr lang="es-PE" baseline="0" dirty="0" smtClean="0"/>
                        <a:t> en donde se realiza la asistencia judicial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Bolivia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>
              <a:buNone/>
            </a:pPr>
            <a:endParaRPr lang="es-PE" dirty="0" smtClean="0"/>
          </a:p>
          <a:p>
            <a:pPr lvl="0"/>
            <a:r>
              <a:rPr lang="es-PE" dirty="0" smtClean="0"/>
              <a:t>Número de asistencias judiciales por año , mes , país y estado</a:t>
            </a:r>
          </a:p>
          <a:p>
            <a:pPr lvl="0">
              <a:buFont typeface="Arial" pitchFamily="34" charset="0"/>
              <a:buChar char="•"/>
            </a:pP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628800"/>
          <a:ext cx="705678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6"/>
                <a:gridCol w="3144111"/>
                <a:gridCol w="18864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Código de la</a:t>
                      </a:r>
                      <a:r>
                        <a:rPr lang="es-PE" sz="1600" baseline="0" dirty="0" smtClean="0"/>
                        <a:t> asistencia judicial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único de la</a:t>
                      </a:r>
                      <a:r>
                        <a:rPr lang="es-PE" baseline="0" dirty="0" smtClean="0"/>
                        <a:t> asistencia judicial </a:t>
                      </a:r>
                      <a:r>
                        <a:rPr lang="es-PE" dirty="0" smtClean="0"/>
                        <a:t>cuyo delito</a:t>
                      </a:r>
                      <a:r>
                        <a:rPr lang="es-PE" baseline="0" dirty="0" smtClean="0"/>
                        <a:t> sea lavado de activos o financiamiento del terrorismo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Año de registro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2016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Mes de registro 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País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País</a:t>
                      </a:r>
                      <a:r>
                        <a:rPr lang="es-PE" baseline="0" dirty="0" smtClean="0"/>
                        <a:t> en donde se realiza la asistencia judicial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Bolivia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Según si el la</a:t>
                      </a:r>
                      <a:r>
                        <a:rPr lang="es-PE" baseline="0" dirty="0" smtClean="0"/>
                        <a:t> extradición se realiza desde el Perú hacia otro país o viceversa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Pasivo o activo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>
              <a:buNone/>
            </a:pPr>
            <a:endParaRPr lang="es-PE" dirty="0" smtClean="0"/>
          </a:p>
          <a:p>
            <a:pPr lvl="0"/>
            <a:r>
              <a:rPr lang="es-PE" dirty="0" smtClean="0"/>
              <a:t>Número de asistencias judiciales por año , mes , país y estado</a:t>
            </a:r>
          </a:p>
          <a:p>
            <a:pPr lvl="0">
              <a:buFont typeface="Arial" pitchFamily="34" charset="0"/>
              <a:buChar char="•"/>
            </a:pP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628800"/>
          <a:ext cx="705678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6"/>
                <a:gridCol w="3144111"/>
                <a:gridCol w="18864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Código de la</a:t>
                      </a:r>
                      <a:r>
                        <a:rPr lang="es-PE" sz="1600" baseline="0" dirty="0" smtClean="0"/>
                        <a:t> asistencia judicial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único de la</a:t>
                      </a:r>
                      <a:r>
                        <a:rPr lang="es-PE" baseline="0" dirty="0" smtClean="0"/>
                        <a:t> asistencia judicial </a:t>
                      </a:r>
                      <a:r>
                        <a:rPr lang="es-PE" dirty="0" smtClean="0"/>
                        <a:t>cuyo delito</a:t>
                      </a:r>
                      <a:r>
                        <a:rPr lang="es-PE" baseline="0" dirty="0" smtClean="0"/>
                        <a:t> sea lavado de activos o financiamiento del terrorismo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Año de registro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2016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Mes de registro 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País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País</a:t>
                      </a:r>
                      <a:r>
                        <a:rPr lang="es-PE" baseline="0" dirty="0" smtClean="0"/>
                        <a:t> en donde se realiza la asistencia judicial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Bolivia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Según si el la</a:t>
                      </a:r>
                      <a:r>
                        <a:rPr lang="es-PE" baseline="0" dirty="0" smtClean="0"/>
                        <a:t> extradición se realiza desde el Perú hacia otro país o viceversa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Pasivo o activo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>
              <a:buNone/>
            </a:pPr>
            <a:endParaRPr lang="es-PE" dirty="0" smtClean="0"/>
          </a:p>
          <a:p>
            <a:pPr lvl="0"/>
            <a:r>
              <a:rPr lang="es-PE" dirty="0" smtClean="0"/>
              <a:t>Número de asistencias judiciales por año , mes , país y grupo</a:t>
            </a:r>
          </a:p>
          <a:p>
            <a:pPr lvl="0">
              <a:buFont typeface="Arial" pitchFamily="34" charset="0"/>
              <a:buChar char="•"/>
            </a:pP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628800"/>
          <a:ext cx="7056785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6"/>
                <a:gridCol w="3144111"/>
                <a:gridCol w="18864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Código de la</a:t>
                      </a:r>
                      <a:r>
                        <a:rPr lang="es-PE" sz="1600" baseline="0" dirty="0" smtClean="0"/>
                        <a:t> asistencia judicial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único de la</a:t>
                      </a:r>
                      <a:r>
                        <a:rPr lang="es-PE" baseline="0" dirty="0" smtClean="0"/>
                        <a:t> asistencia judicial </a:t>
                      </a:r>
                      <a:r>
                        <a:rPr lang="es-PE" dirty="0" smtClean="0"/>
                        <a:t>cuyo delito</a:t>
                      </a:r>
                      <a:r>
                        <a:rPr lang="es-PE" baseline="0" dirty="0" smtClean="0"/>
                        <a:t> sea lavado de activos o financiamiento del terrorismo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Año de registro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dirty="0" smtClean="0"/>
                        <a:t>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2016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Mes de registro de la</a:t>
                      </a:r>
                      <a:r>
                        <a:rPr lang="es-PE" baseline="0" dirty="0" smtClean="0"/>
                        <a:t> asistencia judicial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País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País</a:t>
                      </a:r>
                      <a:r>
                        <a:rPr lang="es-PE" baseline="0" dirty="0" smtClean="0"/>
                        <a:t> en donde se realiza la asistencia judicial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Bolivia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Grupo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Grupo</a:t>
                      </a:r>
                      <a:r>
                        <a:rPr lang="es-PE" sz="1800" baseline="0" dirty="0" smtClean="0"/>
                        <a:t> al cual pertenece el proceso según la esta estadística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Lavado de activos o financiamiento del terrorismo</a:t>
                      </a:r>
                      <a:endParaRPr lang="es-PE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Publicación de estadísticas en el </a:t>
            </a:r>
            <a:r>
              <a:rPr lang="es-PE" dirty="0" err="1" smtClean="0"/>
              <a:t>inei</a:t>
            </a:r>
            <a:endParaRPr lang="es-P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814724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Sistema de Información Estadística de delitos de Lavado de Activos y el Financiamiento del Terrorismo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PE" sz="2000" dirty="0" smtClean="0"/>
              <a:t>Que es el </a:t>
            </a:r>
            <a:r>
              <a:rPr lang="es-ES" sz="2000" dirty="0" smtClean="0"/>
              <a:t>Sistema de Información Estadística de delitos de Lavado de Activos y el Financiamiento del Terrorismo</a:t>
            </a:r>
            <a:r>
              <a:rPr lang="es-PE" sz="2000" dirty="0" smtClean="0"/>
              <a:t>.</a:t>
            </a:r>
            <a:endParaRPr lang="es-PE" sz="2000" dirty="0" smtClean="0"/>
          </a:p>
          <a:p>
            <a:pPr algn="just">
              <a:buNone/>
            </a:pPr>
            <a:endParaRPr lang="es-PE" sz="2000" dirty="0" smtClean="0"/>
          </a:p>
          <a:p>
            <a:pPr algn="just">
              <a:buNone/>
            </a:pPr>
            <a:r>
              <a:rPr lang="es-PE" sz="2000" dirty="0" smtClean="0"/>
              <a:t>	Consiste en el envió automatizado de información sobre delitos de lavado de activos y financiamiento del terrorismo en la cual participan un grupo de entidades emisoras (envían información) y una entidad receptora (consolida y publica estadísticas de la información recopilada de cada una de las entidades participantes).</a:t>
            </a:r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7467600" cy="6285312"/>
          </a:xfrm>
        </p:spPr>
        <p:txBody>
          <a:bodyPr/>
          <a:lstStyle/>
          <a:p>
            <a:pPr algn="just"/>
            <a:r>
              <a:rPr lang="es-PE" dirty="0" smtClean="0"/>
              <a:t>Por que la necesidad del sistema estadístico para delitos de lavado de activos y financiamiento del terrorismo.</a:t>
            </a:r>
          </a:p>
          <a:p>
            <a:pPr algn="just">
              <a:buNone/>
            </a:pPr>
            <a:endParaRPr lang="es-PE" dirty="0" smtClean="0"/>
          </a:p>
          <a:p>
            <a:pPr algn="just">
              <a:buNone/>
            </a:pPr>
            <a:r>
              <a:rPr lang="es-PE" dirty="0" smtClean="0"/>
              <a:t>	</a:t>
            </a:r>
            <a:r>
              <a:rPr lang="es-PE" sz="2000" dirty="0" smtClean="0"/>
              <a:t>Puntualmente para cumplir la recomendación 33 </a:t>
            </a:r>
            <a:r>
              <a:rPr lang="es-ES" sz="2000" dirty="0" smtClean="0"/>
              <a:t>en el marco de las evaluaciones mutuas realizadas por GAFILAT (Grupo de Acción Financiera de Latinoamérica) para determinar la eficacia de los Sistemas contra el </a:t>
            </a:r>
            <a:r>
              <a:rPr lang="es-PE" sz="2000" dirty="0" smtClean="0"/>
              <a:t>lavado de activos y financiamiento del terrorismo </a:t>
            </a:r>
            <a:r>
              <a:rPr lang="es-ES" sz="2000" dirty="0" smtClean="0"/>
              <a:t>en los países evaluados.</a:t>
            </a:r>
          </a:p>
          <a:p>
            <a:pPr algn="just">
              <a:buNone/>
            </a:pPr>
            <a:endParaRPr lang="es-ES" sz="2000" dirty="0" smtClean="0"/>
          </a:p>
          <a:p>
            <a:pPr algn="just">
              <a:buNone/>
            </a:pPr>
            <a:r>
              <a:rPr lang="es-ES" sz="2000" dirty="0" smtClean="0"/>
              <a:t>	Para tener estadísticas de los delitos </a:t>
            </a:r>
            <a:r>
              <a:rPr lang="es-PE" sz="2000" dirty="0" smtClean="0"/>
              <a:t>lavado de activos y financiamiento del terrorismo a nivel nacional y se evalué en el tiempo como evoluciona  la lucha en el Perú contra estos delitos.</a:t>
            </a:r>
            <a:endParaRPr lang="es-ES" sz="2000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Que instituciones publicas están participando</a:t>
            </a:r>
          </a:p>
          <a:p>
            <a:endParaRPr lang="es-PE" dirty="0" smtClean="0"/>
          </a:p>
          <a:p>
            <a:pPr>
              <a:buFont typeface="Arial" pitchFamily="34" charset="0"/>
              <a:buChar char="•"/>
            </a:pPr>
            <a:r>
              <a:rPr lang="es-PE" sz="2200" b="1" dirty="0" smtClean="0"/>
              <a:t>Ministerio Publico </a:t>
            </a:r>
            <a:r>
              <a:rPr lang="es-PE" sz="2200" dirty="0" smtClean="0"/>
              <a:t>(</a:t>
            </a:r>
            <a:r>
              <a:rPr lang="es-ES" sz="2200" dirty="0" smtClean="0"/>
              <a:t>Fiscalía Especializada en Lavado de Activos y Pérdida de Dominio (FISLAPD), la Unidad de Cooperación Judicial Internacional y Extradiciones (UCJIE)</a:t>
            </a:r>
            <a:r>
              <a:rPr lang="es-PE" sz="2200" dirty="0" smtClean="0"/>
              <a:t>) - Entidad emisora.</a:t>
            </a:r>
          </a:p>
          <a:p>
            <a:pPr>
              <a:buNone/>
            </a:pPr>
            <a:endParaRPr lang="es-PE" sz="2200" dirty="0" smtClean="0"/>
          </a:p>
          <a:p>
            <a:pPr>
              <a:buFont typeface="Arial" pitchFamily="34" charset="0"/>
              <a:buChar char="•"/>
            </a:pPr>
            <a:r>
              <a:rPr lang="es-PE" sz="2200" b="1" dirty="0" smtClean="0"/>
              <a:t>Policía Nacional del Perú </a:t>
            </a:r>
            <a:r>
              <a:rPr lang="es-PE" sz="2200" dirty="0" smtClean="0"/>
              <a:t>- Entidad emisora.</a:t>
            </a:r>
          </a:p>
          <a:p>
            <a:pPr>
              <a:buNone/>
            </a:pPr>
            <a:endParaRPr lang="es-PE" sz="2200" dirty="0" smtClean="0"/>
          </a:p>
          <a:p>
            <a:pPr>
              <a:buFont typeface="Arial" pitchFamily="34" charset="0"/>
              <a:buChar char="•"/>
            </a:pPr>
            <a:r>
              <a:rPr lang="es-PE" sz="2200" b="1" dirty="0" smtClean="0"/>
              <a:t>Poder Judicial </a:t>
            </a:r>
            <a:r>
              <a:rPr lang="es-PE" sz="2200" dirty="0" smtClean="0"/>
              <a:t>- Entidad emisora.</a:t>
            </a:r>
          </a:p>
          <a:p>
            <a:pPr>
              <a:buNone/>
            </a:pPr>
            <a:endParaRPr lang="es-PE" sz="2200" dirty="0" smtClean="0"/>
          </a:p>
          <a:p>
            <a:pPr>
              <a:buFont typeface="Arial" pitchFamily="34" charset="0"/>
              <a:buChar char="•"/>
            </a:pPr>
            <a:r>
              <a:rPr lang="es-PE" sz="2200" b="1" dirty="0" smtClean="0"/>
              <a:t>Unidad de Inteligencia Financiera </a:t>
            </a:r>
            <a:r>
              <a:rPr lang="es-PE" sz="2200" dirty="0" smtClean="0"/>
              <a:t>(</a:t>
            </a:r>
            <a:r>
              <a:rPr lang="es-ES" sz="2200" dirty="0" smtClean="0"/>
              <a:t>secretaria técnica de CONTRALAFT</a:t>
            </a:r>
            <a:r>
              <a:rPr lang="es-PE" sz="2200" dirty="0" smtClean="0"/>
              <a:t>) - Entidad emisora.</a:t>
            </a:r>
          </a:p>
          <a:p>
            <a:pPr>
              <a:buNone/>
            </a:pPr>
            <a:endParaRPr lang="es-PE" sz="2200" dirty="0" smtClean="0"/>
          </a:p>
          <a:p>
            <a:pPr>
              <a:buFont typeface="Arial" pitchFamily="34" charset="0"/>
              <a:buChar char="•"/>
            </a:pPr>
            <a:r>
              <a:rPr lang="pt-BR" sz="2200" b="1" dirty="0" smtClean="0"/>
              <a:t>Instituto Nacional de Estadística e Informática </a:t>
            </a:r>
            <a:r>
              <a:rPr lang="pt-BR" sz="2200" dirty="0" smtClean="0"/>
              <a:t>-</a:t>
            </a:r>
            <a:r>
              <a:rPr lang="es-PE" sz="2200" dirty="0" smtClean="0"/>
              <a:t> Entidad </a:t>
            </a:r>
            <a:r>
              <a:rPr lang="pt-BR" sz="2200" dirty="0" smtClean="0"/>
              <a:t>receptora.</a:t>
            </a:r>
            <a:endParaRPr lang="es-PE" sz="2200" dirty="0" smtClean="0"/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r>
              <a:rPr lang="es-PE" dirty="0" smtClean="0"/>
              <a:t>	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Modelo de interoperabilidad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s-PE" sz="2000" dirty="0" smtClean="0"/>
              <a:t>	Representación grafica como se trasmitirá la información entre entidades, este proceso será mediante un mecanismo en línea.</a:t>
            </a:r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endParaRPr lang="es-PE" dirty="0" smtClean="0"/>
          </a:p>
          <a:p>
            <a:pPr>
              <a:buNone/>
            </a:pPr>
            <a:endParaRPr lang="es-PE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996952"/>
            <a:ext cx="6336704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Sistemas involucrados del ministerio publico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Para la Fiscalía Especializada en Lavado de Activos y Pérdida de Dominio (FISLAPD).</a:t>
            </a:r>
          </a:p>
          <a:p>
            <a:pPr>
              <a:buFont typeface="Arial" pitchFamily="34" charset="0"/>
              <a:buChar char="•"/>
            </a:pPr>
            <a:r>
              <a:rPr lang="es-PE" dirty="0" smtClean="0"/>
              <a:t>SIAFF </a:t>
            </a:r>
          </a:p>
          <a:p>
            <a:pPr>
              <a:buFont typeface="Arial" pitchFamily="34" charset="0"/>
              <a:buChar char="•"/>
            </a:pPr>
            <a:r>
              <a:rPr lang="es-PE" dirty="0" smtClean="0"/>
              <a:t>SGF</a:t>
            </a:r>
          </a:p>
          <a:p>
            <a:pPr>
              <a:buFont typeface="Arial" pitchFamily="34" charset="0"/>
              <a:buChar char="•"/>
            </a:pPr>
            <a:endParaRPr lang="es-PE" dirty="0" smtClean="0"/>
          </a:p>
          <a:p>
            <a:r>
              <a:rPr lang="es-ES" dirty="0" smtClean="0"/>
              <a:t>Unidad de Cooperación Judicial Internacional y Extradiciones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Sistema de ingreso de asistencias judiciales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2400" dirty="0" smtClean="0"/>
              <a:t>Reportes definidos para el ministerio estadísticas para el ministerio publico</a:t>
            </a:r>
            <a:endParaRPr lang="es-PE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PE" b="1" dirty="0" smtClean="0"/>
              <a:t>REPORTES FISLAPD</a:t>
            </a:r>
            <a:endParaRPr lang="es-PE" dirty="0" smtClean="0"/>
          </a:p>
          <a:p>
            <a:pPr lvl="0"/>
            <a:r>
              <a:rPr lang="es-PE" sz="2200" dirty="0" smtClean="0"/>
              <a:t>Numero de procesos por año y mes</a:t>
            </a:r>
          </a:p>
          <a:p>
            <a:pPr lvl="0"/>
            <a:r>
              <a:rPr lang="es-PE" sz="2200" dirty="0" smtClean="0"/>
              <a:t>Numero </a:t>
            </a:r>
            <a:r>
              <a:rPr lang="es-PE" sz="2200" dirty="0" smtClean="0"/>
              <a:t>de procesos por año , mes </a:t>
            </a:r>
            <a:r>
              <a:rPr lang="es-PE" sz="2200" dirty="0" smtClean="0"/>
              <a:t>y </a:t>
            </a:r>
            <a:r>
              <a:rPr lang="es-PE" sz="2200" dirty="0" smtClean="0"/>
              <a:t>fiscalía</a:t>
            </a:r>
          </a:p>
          <a:p>
            <a:pPr lvl="0"/>
            <a:r>
              <a:rPr lang="es-PE" sz="2200" dirty="0" smtClean="0"/>
              <a:t>Numero de procesos por año , </a:t>
            </a:r>
            <a:r>
              <a:rPr lang="es-PE" sz="2200" dirty="0" smtClean="0"/>
              <a:t>mes, </a:t>
            </a:r>
            <a:r>
              <a:rPr lang="es-PE" sz="2200" dirty="0" smtClean="0"/>
              <a:t>norma procesal y estado según la norma procesal</a:t>
            </a:r>
          </a:p>
          <a:p>
            <a:pPr lvl="0"/>
            <a:r>
              <a:rPr lang="es-PE" sz="2200" dirty="0" smtClean="0"/>
              <a:t>Numero de procesos por año , mes </a:t>
            </a:r>
            <a:r>
              <a:rPr lang="es-PE" sz="2200" dirty="0" smtClean="0"/>
              <a:t>y </a:t>
            </a:r>
            <a:r>
              <a:rPr lang="es-PE" sz="2200" dirty="0" smtClean="0"/>
              <a:t>grupo de delito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r>
              <a:rPr lang="es-PE" dirty="0" smtClean="0"/>
              <a:t>Datos enviados por reporte</a:t>
            </a:r>
          </a:p>
          <a:p>
            <a:endParaRPr lang="es-PE" dirty="0" smtClean="0"/>
          </a:p>
          <a:p>
            <a:pPr lvl="0">
              <a:buFont typeface="Arial" pitchFamily="34" charset="0"/>
              <a:buChar char="•"/>
            </a:pPr>
            <a:r>
              <a:rPr lang="es-PE" b="1" dirty="0" smtClean="0"/>
              <a:t>Numero de procesos por año y mes</a:t>
            </a:r>
          </a:p>
          <a:p>
            <a:pPr lvl="0">
              <a:buFont typeface="Arial" pitchFamily="34" charset="0"/>
              <a:buChar char="•"/>
            </a:pP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1988840"/>
          <a:ext cx="7056785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6"/>
                <a:gridCol w="3144111"/>
                <a:gridCol w="18864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Código del proceso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único del proceso cuyo delito</a:t>
                      </a:r>
                      <a:r>
                        <a:rPr lang="es-PE" baseline="0" dirty="0" smtClean="0"/>
                        <a:t> sea lavado de activos o financiamiento del terrorismo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506010150-2014-3-0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Año de registro</a:t>
                      </a:r>
                      <a:r>
                        <a:rPr lang="es-PE" baseline="0" dirty="0" smtClean="0"/>
                        <a:t> del </a:t>
                      </a:r>
                      <a:r>
                        <a:rPr lang="es-PE" baseline="0" dirty="0" smtClean="0"/>
                        <a:t>proceso en el sistema institucional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2016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Mes de registro del </a:t>
                      </a:r>
                      <a:r>
                        <a:rPr lang="es-PE" dirty="0" smtClean="0"/>
                        <a:t>proceso </a:t>
                      </a:r>
                      <a:r>
                        <a:rPr lang="es-PE" baseline="0" dirty="0" smtClean="0"/>
                        <a:t>en el sistema institucional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>
              <a:buNone/>
            </a:pPr>
            <a:endParaRPr lang="es-PE" dirty="0" smtClean="0"/>
          </a:p>
          <a:p>
            <a:pPr lvl="0">
              <a:buFont typeface="Arial" pitchFamily="34" charset="0"/>
              <a:buChar char="•"/>
            </a:pPr>
            <a:r>
              <a:rPr lang="es-ES" sz="2000" b="1" dirty="0" smtClean="0"/>
              <a:t>Numero de procesos por año , mes </a:t>
            </a:r>
            <a:r>
              <a:rPr lang="es-ES" sz="2000" b="1" dirty="0" smtClean="0"/>
              <a:t>y </a:t>
            </a:r>
            <a:r>
              <a:rPr lang="es-ES" sz="2000" b="1" dirty="0" smtClean="0"/>
              <a:t>fiscalía</a:t>
            </a: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55576" y="1772816"/>
          <a:ext cx="7056785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06"/>
                <a:gridCol w="3144111"/>
                <a:gridCol w="1886468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Ejemplo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dirty="0" smtClean="0"/>
                        <a:t>Código del proceso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Código único del proceso cuyo delito</a:t>
                      </a:r>
                      <a:r>
                        <a:rPr lang="es-PE" baseline="0" dirty="0" smtClean="0"/>
                        <a:t> sea lavado de activos o financiamiento del terrorismo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506010150-2014-3-0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Año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Año de registro</a:t>
                      </a:r>
                      <a:r>
                        <a:rPr lang="es-PE" baseline="0" dirty="0" smtClean="0"/>
                        <a:t> del </a:t>
                      </a:r>
                      <a:r>
                        <a:rPr lang="es-PE" baseline="0" dirty="0" smtClean="0"/>
                        <a:t>proceso en el sistema institucional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2016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Mes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Mes de registro del </a:t>
                      </a:r>
                      <a:r>
                        <a:rPr lang="es-PE" dirty="0" smtClean="0"/>
                        <a:t>proceso </a:t>
                      </a:r>
                      <a:r>
                        <a:rPr lang="es-PE" baseline="0" dirty="0" smtClean="0"/>
                        <a:t>en el sistema institucional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Enero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Fiscalía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Nombre de la Fiscalía donde se encuentra asignado el proceso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FISCALIA PROVINCIAL EN LO PENAL DE LIMA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197</TotalTime>
  <Words>978</Words>
  <Application>Microsoft Office PowerPoint</Application>
  <PresentationFormat>Presentación en pantalla (4:3)</PresentationFormat>
  <Paragraphs>236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Mirador</vt:lpstr>
      <vt:lpstr>Consultoría para el Diseño Informático del Sistema de Información Estadística de delitos de Lavado de Activos y el Financiamiento del Terrorismo    Ingeniero. Carlos Enrique León Vela </vt:lpstr>
      <vt:lpstr>Sistema de Información Estadística de delitos de Lavado de Activos y el Financiamiento del Terrorismo</vt:lpstr>
      <vt:lpstr>Diapositiva 3</vt:lpstr>
      <vt:lpstr>Diapositiva 4</vt:lpstr>
      <vt:lpstr>Modelo de interoperabilidad</vt:lpstr>
      <vt:lpstr>Sistemas involucrados del ministerio publico</vt:lpstr>
      <vt:lpstr>Reportes definidos para el ministerio estadísticas para el ministerio publico</vt:lpstr>
      <vt:lpstr>Diapositiva 8</vt:lpstr>
      <vt:lpstr>Diapositiva 9</vt:lpstr>
      <vt:lpstr>Diapositiva 10</vt:lpstr>
      <vt:lpstr>Diapositiva 11</vt:lpstr>
      <vt:lpstr>Reportes definidos para el ministerio estadísticas para el ministerio publico</vt:lpstr>
      <vt:lpstr>Diapositiva 13</vt:lpstr>
      <vt:lpstr>Diapositiva 14</vt:lpstr>
      <vt:lpstr>Diapositiva 15</vt:lpstr>
      <vt:lpstr>Diapositiva 16</vt:lpstr>
      <vt:lpstr>Diapositiva 17</vt:lpstr>
      <vt:lpstr>Publicación de estadísticas en el inei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interoperabilidad</dc:title>
  <dc:creator>carlos</dc:creator>
  <cp:lastModifiedBy>carlos</cp:lastModifiedBy>
  <cp:revision>40</cp:revision>
  <dcterms:created xsi:type="dcterms:W3CDTF">2017-06-21T12:42:57Z</dcterms:created>
  <dcterms:modified xsi:type="dcterms:W3CDTF">2018-03-09T15:48:48Z</dcterms:modified>
</cp:coreProperties>
</file>