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2"/>
  </p:notesMasterIdLst>
  <p:sldIdLst>
    <p:sldId id="257" r:id="rId5"/>
    <p:sldId id="260" r:id="rId6"/>
    <p:sldId id="258" r:id="rId7"/>
    <p:sldId id="259" r:id="rId8"/>
    <p:sldId id="261" r:id="rId9"/>
    <p:sldId id="262" r:id="rId10"/>
    <p:sldId id="263"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9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79D64-F855-4B72-8224-6CFC2DAB5727}" type="datetimeFigureOut">
              <a:rPr lang="zh-CN" altLang="en-US" smtClean="0"/>
              <a:t>2017/4/25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BA74A-2BAD-4063-9B0E-0563191ADAAD}" type="slidenum">
              <a:rPr lang="zh-CN" altLang="en-US" smtClean="0"/>
              <a:t>‹#›</a:t>
            </a:fld>
            <a:endParaRPr lang="zh-CN" altLang="en-US"/>
          </a:p>
        </p:txBody>
      </p:sp>
    </p:spTree>
    <p:extLst>
      <p:ext uri="{BB962C8B-B14F-4D97-AF65-F5344CB8AC3E}">
        <p14:creationId xmlns:p14="http://schemas.microsoft.com/office/powerpoint/2010/main" val="92454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F51AF7A-4719-4642-949B-CDF576CBF6A2}" type="slidenum">
              <a:rPr lang="en-US" smtClean="0">
                <a:solidFill>
                  <a:prstClr val="black"/>
                </a:solidFill>
              </a:rPr>
              <a:pPr/>
              <a:t>1</a:t>
            </a:fld>
            <a:endParaRPr lang="en-US" smtClean="0">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bwMode="auto">
          <a:xfrm>
            <a:off x="636588" y="4324130"/>
            <a:ext cx="5484812" cy="4434473"/>
          </a:xfrm>
          <a:prstGeom prst="rect">
            <a:avLst/>
          </a:prstGeom>
          <a:solidFill>
            <a:srgbClr val="FFFFFF"/>
          </a:solidFill>
          <a:ln>
            <a:miter lim="800000"/>
            <a:headEnd/>
            <a:tailEnd/>
          </a:ln>
        </p:spPr>
        <p:txBody>
          <a:bodyPr lIns="89684" tIns="44842" rIns="89684" bIns="44842"/>
          <a:lstStyle/>
          <a:p>
            <a:pPr eaLnBrk="1" hangingPunct="1"/>
            <a:r>
              <a:rPr lang="en-US" sz="1100" b="1" smtClean="0"/>
              <a:t>Point out requirements to enter and leave (exit) each phase</a:t>
            </a:r>
          </a:p>
          <a:p>
            <a:pPr eaLnBrk="1" hangingPunct="1"/>
            <a:r>
              <a:rPr lang="en-US" sz="1100" smtClean="0"/>
              <a:t>-Note the activities, and importance of JCIDS documents (ICD) to guide each phase.</a:t>
            </a:r>
          </a:p>
          <a:p>
            <a:pPr eaLnBrk="1" hangingPunct="1"/>
            <a:r>
              <a:rPr lang="en-US" sz="1100" smtClean="0"/>
              <a:t>-The enter and exit bullets on these charts are “generic” to all programs.  Read about program specific “exit criteria” in the DAG.</a:t>
            </a:r>
          </a:p>
          <a:p>
            <a:pPr eaLnBrk="1" hangingPunct="1"/>
            <a:r>
              <a:rPr lang="en-US" sz="1100" b="1" smtClean="0"/>
              <a:t>Materiel Solution Analysis:</a:t>
            </a:r>
            <a:r>
              <a:rPr lang="en-US" sz="1100" smtClean="0"/>
              <a:t>  The purpose of this phase is different from Concept Refinement (CR).  The AoA during CR was conducted to “refine” the materiel solutions prioritized in the ICD.  The ICD no longer does this, so the AoA is now focused on alternative solutions provided from a number of sources:  “a diversified range of large and small businesses”.</a:t>
            </a:r>
          </a:p>
          <a:p>
            <a:pPr eaLnBrk="1" hangingPunct="1"/>
            <a:r>
              <a:rPr lang="en-US" sz="1100" b="1" smtClean="0"/>
              <a:t>Revisions to JCIDS: </a:t>
            </a:r>
            <a:r>
              <a:rPr lang="en-US" sz="1100" smtClean="0"/>
              <a:t>Because portions of the 5000.02, like the MSA phase, take into account upcoming changes to JCIDS, these changes should be pointed out.</a:t>
            </a:r>
          </a:p>
          <a:p>
            <a:pPr eaLnBrk="1" hangingPunct="1"/>
            <a:r>
              <a:rPr lang="en-US" sz="1100" smtClean="0"/>
              <a:t>-The Functional Solutions Analysis (FSA) part of the Capabilities-Based Assessment (CBA) has been eliminated.  </a:t>
            </a:r>
          </a:p>
          <a:p>
            <a:pPr eaLnBrk="1" hangingPunct="1"/>
            <a:r>
              <a:rPr lang="en-US" sz="1100" smtClean="0"/>
              <a:t>-ICD will no longer contain a prioritized list of potential materiel alternatives.  The ICD will define non-materiel options, DOTMLPF and policy changes that may lead to a Joint DCR.  If non-materiel approaches are not sufficient to mitigate the warfighting capability gap, and a materiel solution is required, the ICD will make a recommendation on the </a:t>
            </a:r>
            <a:r>
              <a:rPr lang="en-US" sz="1100" u="sng" smtClean="0"/>
              <a:t>type</a:t>
            </a:r>
            <a:r>
              <a:rPr lang="en-US" sz="1100" smtClean="0"/>
              <a:t> of materiel solution preferred:  IT system, evolution of existing systems with significant capability improvement, or a transformational approach for “breakout” systems that differ significantly in form, function, operation and capabilities from existing systems and offer significant improvement over current capabilities or transform how the mission is accomplished. </a:t>
            </a:r>
          </a:p>
          <a:p>
            <a:pPr eaLnBrk="1" hangingPunct="1"/>
            <a:r>
              <a:rPr lang="en-US" sz="1100" smtClean="0"/>
              <a:t>-These materiel options will be investigated during the MSA phase during the AoA. </a:t>
            </a:r>
            <a:r>
              <a:rPr lang="en-US" sz="1100" b="1" smtClean="0"/>
              <a:t>Concurrent with the AoA, a draft CDD (see draft CJCSI 3170.01G) will be prepared to guide the TD phase activities.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DAEFAE1-EE2D-4989-8118-99E6B867278E}" type="slidenum">
              <a:rPr lang="en-US" smtClean="0"/>
              <a:pPr/>
              <a:t>2</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bwMode="auto">
          <a:xfrm>
            <a:off x="657225" y="4324130"/>
            <a:ext cx="5829300" cy="4280953"/>
          </a:xfrm>
          <a:prstGeom prst="rect">
            <a:avLst/>
          </a:prstGeom>
          <a:solidFill>
            <a:srgbClr val="FFFFFF"/>
          </a:solidFill>
          <a:ln>
            <a:miter lim="800000"/>
            <a:headEnd/>
            <a:tailEnd/>
          </a:ln>
        </p:spPr>
        <p:txBody>
          <a:bodyPr lIns="89684" tIns="44842" rIns="89684" bIns="44842"/>
          <a:lstStyle/>
          <a:p>
            <a:pPr eaLnBrk="1" hangingPunct="1"/>
            <a:r>
              <a:rPr lang="en-US" sz="1100" smtClean="0"/>
              <a:t>-</a:t>
            </a:r>
            <a:r>
              <a:rPr lang="en-US" sz="1100" b="1" smtClean="0"/>
              <a:t>Materiel Solution:</a:t>
            </a:r>
            <a:r>
              <a:rPr lang="en-US" sz="1100" smtClean="0"/>
              <a:t>  Previously, the term “preferred solution” was used to describe what the MDA approved at MS A.  “Approved materiel solution” makes a clearer statement.</a:t>
            </a:r>
          </a:p>
          <a:p>
            <a:pPr eaLnBrk="1" hangingPunct="1"/>
            <a:r>
              <a:rPr lang="en-US" sz="1100" smtClean="0"/>
              <a:t>-</a:t>
            </a:r>
            <a:r>
              <a:rPr lang="en-US" sz="1100" b="1" smtClean="0"/>
              <a:t>Technology Development Strategy</a:t>
            </a:r>
            <a:r>
              <a:rPr lang="en-US" sz="1100" smtClean="0"/>
              <a:t> must be approved before release of final RFP for TD phase.</a:t>
            </a:r>
          </a:p>
          <a:p>
            <a:pPr eaLnBrk="1" hangingPunct="1"/>
            <a:r>
              <a:rPr lang="en-US" sz="1100" smtClean="0"/>
              <a:t>-</a:t>
            </a:r>
            <a:r>
              <a:rPr lang="en-US" sz="1100" b="1" smtClean="0"/>
              <a:t>Milestone A Certification</a:t>
            </a:r>
            <a:r>
              <a:rPr lang="en-US" sz="1100" smtClean="0"/>
              <a:t>, </a:t>
            </a:r>
            <a:r>
              <a:rPr lang="en-US" sz="1100" b="1" smtClean="0"/>
              <a:t>(MDA Program Certification)</a:t>
            </a:r>
            <a:r>
              <a:rPr lang="en-US" sz="1100" smtClean="0"/>
              <a:t> at Milestone A, is a statutory requirement (see backup slide).  It is a signed MFR from the MDA; cannot be delegated.  </a:t>
            </a:r>
          </a:p>
          <a:p>
            <a:pPr eaLnBrk="1" hangingPunct="1"/>
            <a:r>
              <a:rPr lang="en-US" sz="1100" smtClean="0"/>
              <a:t>-</a:t>
            </a:r>
            <a:r>
              <a:rPr lang="en-US" sz="1100" b="1" smtClean="0"/>
              <a:t>Component Cost Estimate (CCE):</a:t>
            </a:r>
            <a:r>
              <a:rPr lang="en-US" sz="1100" smtClean="0"/>
              <a:t> a new name for Component Cost Analysis (CCA)</a:t>
            </a:r>
          </a:p>
          <a:p>
            <a:pPr eaLnBrk="1" hangingPunct="1"/>
            <a:r>
              <a:rPr lang="en-US" sz="1100" smtClean="0"/>
              <a:t>-</a:t>
            </a:r>
            <a:r>
              <a:rPr lang="en-US" sz="1100" b="1" smtClean="0"/>
              <a:t>Item Unique Identification (IUID) Implementation Plan.</a:t>
            </a:r>
            <a:r>
              <a:rPr lang="en-US" sz="1100" smtClean="0"/>
              <a:t> DoDI 8320.04, requires unique IUID identifiers be established to enable items to be tracked and traced throughout their lifecycle </a:t>
            </a:r>
          </a:p>
          <a:p>
            <a:pPr eaLnBrk="1" hangingPunct="1"/>
            <a:r>
              <a:rPr lang="en-US" sz="1100" smtClean="0"/>
              <a:t>-</a:t>
            </a:r>
            <a:r>
              <a:rPr lang="en-US" sz="1100" b="1" smtClean="0"/>
              <a:t>Life Cycle Signature Support Plan</a:t>
            </a:r>
            <a:r>
              <a:rPr lang="en-US" sz="1100" smtClean="0"/>
              <a:t>.  </a:t>
            </a:r>
            <a:r>
              <a:rPr lang="en-US" sz="1100" u="sng" smtClean="0"/>
              <a:t>Signature</a:t>
            </a:r>
            <a:r>
              <a:rPr lang="en-US" sz="1100" smtClean="0"/>
              <a:t>. A distinctive basic characteristic or set of characteristics that consistently re-occurs and uniquely identifies a piece of equipment, activity, individual, or event.  </a:t>
            </a:r>
            <a:r>
              <a:rPr lang="en-US" sz="1100" u="sng" smtClean="0"/>
              <a:t>Life-Cycle Signature Support Plans</a:t>
            </a:r>
            <a:r>
              <a:rPr lang="en-US" sz="1100" smtClean="0"/>
              <a:t>. A management plan that is applied throughout the life of a signature-dependent acquisition that bases all programmatic decisions on the anticipated mission-related and economic benefits derived over the life of a signature-dependent acquisition. See DoDD 5250.01.</a:t>
            </a:r>
          </a:p>
          <a:p>
            <a:pPr eaLnBrk="1" hangingPunct="1"/>
            <a:r>
              <a:rPr lang="en-US" sz="1100" smtClean="0"/>
              <a:t>-</a:t>
            </a:r>
            <a:r>
              <a:rPr lang="en-US" sz="1100" b="1" smtClean="0"/>
              <a:t>Systems Engineering Plan.</a:t>
            </a:r>
            <a:r>
              <a:rPr lang="en-US" sz="1100" smtClean="0"/>
              <a:t>  PM prepares a SEP for each milestone review, beginning with MS A.  At MS A, the SEP supports the TDS; at MS B or later, the SEP supports the Acquisition Strategy.  The SEP  describes the program’s overall technical approach, including key technical risks, processes, resources, metrics, and applicable performance incentives.  It also details the timing, conduct, and success criteria for technical reviews.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969E9A9-9E47-4943-B937-533D0C6E236C}" type="slidenum">
              <a:rPr lang="en-US" smtClean="0">
                <a:solidFill>
                  <a:prstClr val="black"/>
                </a:solidFill>
              </a:rPr>
              <a:pPr/>
              <a:t>3</a:t>
            </a:fld>
            <a:endParaRPr lang="en-US" smtClean="0">
              <a:solidFill>
                <a:prstClr val="black"/>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bwMode="auto">
          <a:xfrm>
            <a:off x="608013" y="4362510"/>
            <a:ext cx="5484812" cy="4113041"/>
          </a:xfrm>
          <a:prstGeom prst="rect">
            <a:avLst/>
          </a:prstGeom>
          <a:solidFill>
            <a:srgbClr val="FFFFFF"/>
          </a:solidFill>
          <a:ln>
            <a:miter lim="800000"/>
            <a:headEnd/>
            <a:tailEnd/>
          </a:ln>
        </p:spPr>
        <p:txBody>
          <a:bodyPr lIns="89684" tIns="44842" rIns="89684" bIns="44842"/>
          <a:lstStyle/>
          <a:p>
            <a:pPr eaLnBrk="1" hangingPunct="1"/>
            <a:r>
              <a:rPr lang="en-US" sz="1100" smtClean="0"/>
              <a:t>The blue bold items in italics highlight the emphasis on systems engineering in technology development.</a:t>
            </a:r>
          </a:p>
          <a:p>
            <a:pPr eaLnBrk="1" hangingPunct="1"/>
            <a:r>
              <a:rPr lang="en-US" sz="1100" b="1" smtClean="0"/>
              <a:t>Competitive Prototyping:  </a:t>
            </a:r>
            <a:r>
              <a:rPr lang="en-US" sz="1100" smtClean="0"/>
              <a:t>Two or more competing teams producing prototypes of the system and/or key system elements.</a:t>
            </a:r>
          </a:p>
          <a:p>
            <a:pPr eaLnBrk="1" hangingPunct="1"/>
            <a:r>
              <a:rPr lang="en-US" sz="1100" smtClean="0"/>
              <a:t>RAM Strategy:  Reliability, Availability, and Maintainability strategy that includes a reliability growth program is documented in the SEP, in the LCSP, and assessed during tech reviews, T&amp;E and Program Support Reviews.</a:t>
            </a:r>
            <a:endParaRPr lang="en-US" sz="1100" b="1" smtClean="0"/>
          </a:p>
          <a:p>
            <a:pPr eaLnBrk="1" hangingPunct="1"/>
            <a:r>
              <a:rPr lang="en-US" sz="1100" b="1" smtClean="0"/>
              <a:t>Preliminary Design Review (PDR).</a:t>
            </a:r>
          </a:p>
          <a:p>
            <a:pPr eaLnBrk="1" hangingPunct="1"/>
            <a:r>
              <a:rPr lang="en-US" sz="1100" smtClean="0"/>
              <a:t>-A PDR will be conducted for the candidate design(s) to establish the allocated baseline (hardware, software, human/support systems) and underlying architectures and to define a high-confidence design.  </a:t>
            </a:r>
          </a:p>
          <a:p>
            <a:pPr eaLnBrk="1" hangingPunct="1"/>
            <a:r>
              <a:rPr lang="en-US" sz="1100" smtClean="0"/>
              <a:t>-A successful PDR informs requirements trades; improves cost estimates; and identifies remaining design, integration, and manufacturing risks.  </a:t>
            </a:r>
          </a:p>
          <a:p>
            <a:pPr eaLnBrk="1" hangingPunct="1"/>
            <a:r>
              <a:rPr lang="en-US" sz="1100" smtClean="0"/>
              <a:t>-The PDR will be conducted at the system level and include user representatives and associated certification authorities. </a:t>
            </a:r>
          </a:p>
          <a:p>
            <a:pPr eaLnBrk="1" hangingPunct="1"/>
            <a:r>
              <a:rPr lang="en-US" sz="1100" smtClean="0"/>
              <a:t>-A PDR Report is provided to the MDA at Milestone B and includes recommended requirements trades based upon an assessment of cost, schedule, and performance risk.</a:t>
            </a:r>
          </a:p>
          <a:p>
            <a:pPr eaLnBrk="1" hangingPunct="1"/>
            <a:r>
              <a:rPr lang="en-US" sz="1100" smtClean="0"/>
              <a:t>-Note:  The CDD KPPs and other performance attributes should reflect the trades from the PDR report; however, the CDD must be approved before MS B.   The requirements trades recommended at MS B could be the “derived” technical requirements, not sure.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636508E-8286-454C-A9CF-E779F86841D1}" type="slidenum">
              <a:rPr lang="en-US" smtClean="0">
                <a:solidFill>
                  <a:prstClr val="black"/>
                </a:solidFill>
              </a:rPr>
              <a:pPr/>
              <a:t>4</a:t>
            </a:fld>
            <a:endParaRPr lang="en-US" smtClean="0">
              <a:solidFill>
                <a:prstClr val="black"/>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bwMode="auto">
          <a:xfrm>
            <a:off x="865188" y="4324130"/>
            <a:ext cx="5029200" cy="4114641"/>
          </a:xfrm>
          <a:prstGeom prst="rect">
            <a:avLst/>
          </a:prstGeom>
          <a:solidFill>
            <a:srgbClr val="FFFFFF"/>
          </a:solidFill>
          <a:ln>
            <a:miter lim="800000"/>
            <a:headEnd/>
            <a:tailEnd/>
          </a:ln>
        </p:spPr>
        <p:txBody>
          <a:bodyPr lIns="89684" tIns="44842" rIns="89684" bIns="44842"/>
          <a:lstStyle/>
          <a:p>
            <a:pPr eaLnBrk="1" hangingPunct="1"/>
            <a:r>
              <a:rPr lang="en-US" b="1" smtClean="0"/>
              <a:t>Program Initiation (not “new start”).</a:t>
            </a:r>
            <a:r>
              <a:rPr lang="en-US" smtClean="0"/>
              <a:t>  Effort was a new start in PPBE when funding for MSA and TD phases were sought)</a:t>
            </a:r>
          </a:p>
          <a:p>
            <a:pPr eaLnBrk="1" hangingPunct="1"/>
            <a:r>
              <a:rPr lang="en-US" smtClean="0"/>
              <a:t>-</a:t>
            </a:r>
            <a:r>
              <a:rPr lang="en-US" b="1" smtClean="0"/>
              <a:t>Important:</a:t>
            </a:r>
            <a:r>
              <a:rPr lang="en-US" smtClean="0"/>
              <a:t>  at MS B PM must demonstrate “full funding” in FYDP – i.e., at least 6 years of funding.</a:t>
            </a:r>
          </a:p>
          <a:p>
            <a:pPr eaLnBrk="1" hangingPunct="1"/>
            <a:r>
              <a:rPr lang="en-US" smtClean="0"/>
              <a:t>-PM was probably assigned prior to MS A – need someone in charge to get ready for MS A and B.</a:t>
            </a:r>
          </a:p>
          <a:p>
            <a:pPr eaLnBrk="1" hangingPunct="1"/>
            <a:r>
              <a:rPr lang="en-US" smtClean="0"/>
              <a:t>-Content of acq strategy is in DAG, Chapt. 2.  </a:t>
            </a:r>
          </a:p>
          <a:p>
            <a:pPr eaLnBrk="1" hangingPunct="1"/>
            <a:r>
              <a:rPr lang="en-US" smtClean="0"/>
              <a:t>-Acq Strategy must be approved before release of final RFP for EMD.</a:t>
            </a:r>
          </a:p>
          <a:p>
            <a:pPr eaLnBrk="1" hangingPunct="1"/>
            <a:r>
              <a:rPr lang="en-US" smtClean="0"/>
              <a:t>-APB reflects KPPs, and other data for schedule and cost – all related to the CDD and to key programmatic activities (such as T&amp;E)</a:t>
            </a:r>
          </a:p>
          <a:p>
            <a:pPr eaLnBrk="1" hangingPunct="1"/>
            <a:r>
              <a:rPr lang="en-US" smtClean="0"/>
              <a:t>-Certification required by Congress (see backup).  Nothing in required certification not already required by 5000.02.</a:t>
            </a:r>
          </a:p>
          <a:p>
            <a:pPr eaLnBrk="1" hangingPunct="1"/>
            <a:r>
              <a:rPr lang="en-US" smtClean="0"/>
              <a:t>-Exit criteria is program specific (e.g., attain first flight prior to MS C).</a:t>
            </a:r>
          </a:p>
          <a:p>
            <a:pPr eaLnBrk="1" hangingPunct="1"/>
            <a:r>
              <a:rPr lang="en-US" smtClean="0"/>
              <a:t>-Type of contract:  If MDAP and cost-type is chosen, needs written determination by MDA.  DAG will have to address this.  Waiting for MS B to get decision is no-go.  Need contractor proposals in hand prior to MS B for obvious reasons.</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C764264-7B99-475B-A238-FD776AA4656F}" type="slidenum">
              <a:rPr lang="en-US" smtClean="0">
                <a:solidFill>
                  <a:prstClr val="black"/>
                </a:solidFill>
              </a:rPr>
              <a:pPr/>
              <a:t>5</a:t>
            </a:fld>
            <a:endParaRPr lang="en-US" smtClean="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bwMode="auto">
          <a:xfrm>
            <a:off x="636588" y="4324130"/>
            <a:ext cx="5484812" cy="4114641"/>
          </a:xfrm>
          <a:prstGeom prst="rect">
            <a:avLst/>
          </a:prstGeom>
          <a:solidFill>
            <a:srgbClr val="FFFFFF"/>
          </a:solidFill>
          <a:ln>
            <a:miter lim="800000"/>
            <a:headEnd/>
            <a:tailEnd/>
          </a:ln>
        </p:spPr>
        <p:txBody>
          <a:bodyPr lIns="89684" tIns="44842" rIns="89684" bIns="44842"/>
          <a:lstStyle/>
          <a:p>
            <a:pPr eaLnBrk="1" hangingPunct="1"/>
            <a:r>
              <a:rPr lang="en-US" b="1" smtClean="0"/>
              <a:t>PDR conducted if not conducted prior to MS B.  </a:t>
            </a:r>
            <a:r>
              <a:rPr lang="en-US" smtClean="0"/>
              <a:t>Applies to programs that enter at MS B, or if design changes occur during TD that require PDR after EMD contract award.  PDR report provided by PM to MDA.</a:t>
            </a:r>
            <a:endParaRPr lang="en-US" b="1" smtClean="0"/>
          </a:p>
          <a:p>
            <a:pPr eaLnBrk="1" hangingPunct="1"/>
            <a:r>
              <a:rPr lang="en-US" b="1" smtClean="0"/>
              <a:t>Post-PDR Assessment required if PDR conducted after MS B</a:t>
            </a:r>
            <a:r>
              <a:rPr lang="en-US" smtClean="0"/>
              <a:t>.  Same rules as for pre-MS B PDR (see Technology Development chart), to include ADM.</a:t>
            </a:r>
          </a:p>
          <a:p>
            <a:pPr eaLnBrk="1" hangingPunct="1"/>
            <a:r>
              <a:rPr lang="en-US" b="1" smtClean="0"/>
              <a:t>Post CDR Assessment:</a:t>
            </a:r>
          </a:p>
          <a:p>
            <a:pPr eaLnBrk="1" hangingPunct="1"/>
            <a:r>
              <a:rPr lang="en-US" smtClean="0"/>
              <a:t>-System-Level CDR Conducted as soon as practicable after Program Initiation</a:t>
            </a:r>
          </a:p>
          <a:p>
            <a:pPr eaLnBrk="1" hangingPunct="1"/>
            <a:r>
              <a:rPr lang="en-US" smtClean="0"/>
              <a:t>-PM Provides a Post-CDR Report </a:t>
            </a:r>
          </a:p>
          <a:p>
            <a:pPr eaLnBrk="1" hangingPunct="1"/>
            <a:r>
              <a:rPr lang="en-US" smtClean="0"/>
              <a:t>-MDA Reviews the Post-CDR Report and the PM’s Plans to Resolve or Mitigate Issues/Risks</a:t>
            </a:r>
          </a:p>
          <a:p>
            <a:pPr eaLnBrk="1" hangingPunct="1"/>
            <a:r>
              <a:rPr lang="en-US" smtClean="0"/>
              <a:t>-Results of the Post-CDR Assessment are Documented in an ADM</a:t>
            </a:r>
          </a:p>
          <a:p>
            <a:pPr eaLnBrk="1" hangingPunct="1"/>
            <a:r>
              <a:rPr lang="en-US" b="1" smtClean="0"/>
              <a:t>Note use of Production-Representative articles.  </a:t>
            </a:r>
            <a:r>
              <a:rPr lang="en-US" smtClean="0"/>
              <a:t>Previous 5000.2 said, “prototypes or EDMs”.  Even though DAU defines EDMs as production representative, there is no DoD-level standard use of the term.  The use of production-representative articles is particularly important for those programs that do not have LRIP and MS C is the production decision.</a:t>
            </a:r>
            <a:endParaRPr lang="en-US" b="1" smtClean="0"/>
          </a:p>
          <a:p>
            <a:pPr eaLnBrk="1" hangingPunct="1"/>
            <a:endParaRPr lang="en-US" b="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430C835-7D73-41AE-8323-220BF49024E3}" type="slidenum">
              <a:rPr lang="en-US" smtClean="0">
                <a:solidFill>
                  <a:prstClr val="black"/>
                </a:solidFill>
              </a:rPr>
              <a:pPr/>
              <a:t>6</a:t>
            </a:fld>
            <a:endParaRPr lang="en-US" smtClean="0">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bwMode="auto">
          <a:xfrm>
            <a:off x="865188" y="4324130"/>
            <a:ext cx="5029200" cy="4114641"/>
          </a:xfrm>
          <a:prstGeom prst="rect">
            <a:avLst/>
          </a:prstGeom>
          <a:solidFill>
            <a:srgbClr val="FFFFFF"/>
          </a:solidFill>
          <a:ln>
            <a:miter lim="800000"/>
            <a:headEnd/>
            <a:tailEnd/>
          </a:ln>
        </p:spPr>
        <p:txBody>
          <a:bodyPr lIns="89684" tIns="44842" rIns="89684" bIns="44842"/>
          <a:lstStyle/>
          <a:p>
            <a:pPr eaLnBrk="1" hangingPunct="1"/>
            <a:r>
              <a:rPr lang="en-US" smtClean="0"/>
              <a:t>No change from 2003 DoDI 5000.02.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CE3F80E-6761-493A-95F8-80B54E6C0779}" type="slidenum">
              <a:rPr lang="en-US" smtClean="0">
                <a:solidFill>
                  <a:prstClr val="black"/>
                </a:solidFill>
              </a:rPr>
              <a:pPr/>
              <a:t>7</a:t>
            </a:fld>
            <a:endParaRPr lang="en-US" smtClean="0">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bwMode="auto">
          <a:xfrm>
            <a:off x="636588" y="4324130"/>
            <a:ext cx="5484812" cy="4114641"/>
          </a:xfrm>
          <a:prstGeom prst="rect">
            <a:avLst/>
          </a:prstGeom>
          <a:solidFill>
            <a:srgbClr val="FFFFFF"/>
          </a:solidFill>
          <a:ln>
            <a:miter lim="800000"/>
            <a:headEnd/>
            <a:tailEnd/>
          </a:ln>
        </p:spPr>
        <p:txBody>
          <a:bodyPr lIns="89684" tIns="44842" rIns="89684" bIns="44842"/>
          <a:lstStyle/>
          <a:p>
            <a:pPr eaLnBrk="1" hangingPunct="1"/>
            <a:r>
              <a:rPr lang="en-US" smtClean="0"/>
              <a:t>Essentially same as the 2003 DoDI 5000.02.</a:t>
            </a:r>
          </a:p>
          <a:p>
            <a:pPr eaLnBrk="1" hangingPunct="1"/>
            <a:r>
              <a:rPr lang="en-US" b="1" smtClean="0"/>
              <a:t>Guided By:</a:t>
            </a:r>
            <a:r>
              <a:rPr lang="en-US" smtClean="0"/>
              <a:t>  DoDI 5000.02 indicates what documents “guide” the phase activities for MSA, TD and EMD; however, it does not state what documents guide Production and Deployment.  So, shown here some obvious documents that guide the activities.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357041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16397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47450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650C42-A7CB-47DD-8649-BFA1A120E1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0126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8FC403-26CE-494F-A518-136122408B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24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3A1028-8907-4316-A175-22C1A1EC3B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9556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8694F1-DCBE-4288-900E-22045D62AA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0867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50F6487-B150-44B4-9314-DA6CAA3F7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8476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3003FFB-B7B8-459B-8DF5-F2CB958BA6E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0500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51A731-F216-458F-B61F-7D66937372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7359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E0706B-CA37-4C46-BFD8-109BAEA2AA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96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191500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439024-17D7-4CA4-92C5-BF5FC7E3DF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0682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99E45E-80D0-446C-B293-4618AB67B7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87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7694AD4-ABC5-4262-8FC7-5E6F594760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0688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650C42-A7CB-47DD-8649-BFA1A120E1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7740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8FC403-26CE-494F-A518-136122408B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890594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3A1028-8907-4316-A175-22C1A1EC3B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1923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8694F1-DCBE-4288-900E-22045D62AA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2473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50F6487-B150-44B4-9314-DA6CAA3F7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81667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3003FFB-B7B8-459B-8DF5-F2CB958BA6E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33855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51A731-F216-458F-B61F-7D66937372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832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919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E0706B-CA37-4C46-BFD8-109BAEA2AA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4168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439024-17D7-4CA4-92C5-BF5FC7E3DF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005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99E45E-80D0-446C-B293-4618AB67B7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003706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7694AD4-ABC5-4262-8FC7-5E6F594760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8105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650C42-A7CB-47DD-8649-BFA1A120E1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945710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8FC403-26CE-494F-A518-136122408B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5961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3A1028-8907-4316-A175-22C1A1EC3B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69304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8694F1-DCBE-4288-900E-22045D62AA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9788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50F6487-B150-44B4-9314-DA6CAA3F7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26567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3003FFB-B7B8-459B-8DF5-F2CB958BA6E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74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37405917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51A731-F216-458F-B61F-7D66937372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45568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E0706B-CA37-4C46-BFD8-109BAEA2AA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90594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439024-17D7-4CA4-92C5-BF5FC7E3DF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654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699E45E-80D0-446C-B293-4618AB67B7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14944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7694AD4-ABC5-4262-8FC7-5E6F594760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297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258793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33073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52849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399252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BC2DDD-43E1-4AB6-AF83-48D2B48F5E84}"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375507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C2DDD-43E1-4AB6-AF83-48D2B48F5E84}" type="datetimeFigureOut">
              <a:rPr lang="zh-CN" altLang="en-US" smtClean="0"/>
              <a:t>2017/4/25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6C937-14A5-44F5-9534-61D6EF97D9B9}" type="slidenum">
              <a:rPr lang="zh-CN" altLang="en-US" smtClean="0"/>
              <a:t>‹#›</a:t>
            </a:fld>
            <a:endParaRPr lang="zh-CN" altLang="en-US"/>
          </a:p>
        </p:txBody>
      </p:sp>
    </p:spTree>
    <p:extLst>
      <p:ext uri="{BB962C8B-B14F-4D97-AF65-F5344CB8AC3E}">
        <p14:creationId xmlns:p14="http://schemas.microsoft.com/office/powerpoint/2010/main" val="229651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67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fontAlgn="base">
              <a:spcBef>
                <a:spcPct val="0"/>
              </a:spcBef>
              <a:spcAft>
                <a:spcPct val="0"/>
              </a:spcAft>
              <a:defRPr/>
            </a:pPr>
            <a:endParaRPr lang="en-US">
              <a:solidFill>
                <a:srgbClr val="000000"/>
              </a:solidFill>
            </a:endParaRPr>
          </a:p>
        </p:txBody>
      </p:sp>
      <p:sp>
        <p:nvSpPr>
          <p:cNvPr id="1667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lgn="ctr" fontAlgn="base">
              <a:spcBef>
                <a:spcPct val="0"/>
              </a:spcBef>
              <a:spcAft>
                <a:spcPct val="0"/>
              </a:spcAft>
              <a:defRPr/>
            </a:pPr>
            <a:endParaRPr lang="en-US">
              <a:solidFill>
                <a:srgbClr val="000000"/>
              </a:solidFill>
            </a:endParaRPr>
          </a:p>
        </p:txBody>
      </p:sp>
      <p:sp>
        <p:nvSpPr>
          <p:cNvPr id="1667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B4757199-4353-4E81-B68F-8A61C0A96B04}" type="slidenum">
              <a:rPr lang="en-US">
                <a:solidFill>
                  <a:srgbClr val="000000"/>
                </a:solidFill>
              </a:rPr>
              <a:pPr fontAlgn="base">
                <a:spcBef>
                  <a:spcPct val="0"/>
                </a:spcBef>
                <a:spcAft>
                  <a:spcPct val="0"/>
                </a:spcAft>
                <a:defRPr/>
              </a:pPr>
              <a:t>‹#›</a:t>
            </a:fld>
            <a:endParaRPr lang="en-US">
              <a:solidFill>
                <a:srgbClr val="000000"/>
              </a:solidFill>
            </a:endParaRPr>
          </a:p>
        </p:txBody>
      </p:sp>
      <p:pic>
        <p:nvPicPr>
          <p:cNvPr id="2055" name="Picture 7" descr="refined logo"/>
          <p:cNvPicPr>
            <a:picLocks noChangeAspect="1" noChangeArrowheads="1"/>
          </p:cNvPicPr>
          <p:nvPr userDrawn="1"/>
        </p:nvPicPr>
        <p:blipFill>
          <a:blip r:embed="rId13"/>
          <a:srcRect/>
          <a:stretch>
            <a:fillRect/>
          </a:stretch>
        </p:blipFill>
        <p:spPr bwMode="auto">
          <a:xfrm>
            <a:off x="63500" y="52388"/>
            <a:ext cx="1460500" cy="822325"/>
          </a:xfrm>
          <a:prstGeom prst="rect">
            <a:avLst/>
          </a:prstGeom>
          <a:noFill/>
          <a:ln w="9525">
            <a:noFill/>
            <a:miter lim="800000"/>
            <a:headEnd/>
            <a:tailEnd/>
          </a:ln>
        </p:spPr>
      </p:pic>
      <p:sp>
        <p:nvSpPr>
          <p:cNvPr id="1076" name="Line 52"/>
          <p:cNvSpPr>
            <a:spLocks noChangeShapeType="1"/>
          </p:cNvSpPr>
          <p:nvPr userDrawn="1"/>
        </p:nvSpPr>
        <p:spPr bwMode="auto">
          <a:xfrm flipH="1">
            <a:off x="2041525" y="755650"/>
            <a:ext cx="7102475" cy="6350"/>
          </a:xfrm>
          <a:prstGeom prst="line">
            <a:avLst/>
          </a:prstGeom>
          <a:noFill/>
          <a:ln w="6350">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078" name="Line 54"/>
          <p:cNvSpPr>
            <a:spLocks noChangeShapeType="1"/>
          </p:cNvSpPr>
          <p:nvPr userDrawn="1"/>
        </p:nvSpPr>
        <p:spPr bwMode="auto">
          <a:xfrm flipV="1">
            <a:off x="0" y="812800"/>
            <a:ext cx="9144000" cy="25400"/>
          </a:xfrm>
          <a:prstGeom prst="line">
            <a:avLst/>
          </a:prstGeom>
          <a:noFill/>
          <a:ln w="9525">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667083" name="Text Box 11"/>
          <p:cNvSpPr txBox="1">
            <a:spLocks noChangeArrowheads="1"/>
          </p:cNvSpPr>
          <p:nvPr userDrawn="1"/>
        </p:nvSpPr>
        <p:spPr bwMode="auto">
          <a:xfrm>
            <a:off x="11113" y="6610350"/>
            <a:ext cx="715962" cy="244475"/>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1000" b="1">
                <a:solidFill>
                  <a:srgbClr val="000000"/>
                </a:solidFill>
                <a:latin typeface="Arial Narrow" pitchFamily="34" charset="0"/>
              </a:rPr>
              <a:t>3 Dec 2008</a:t>
            </a:r>
          </a:p>
        </p:txBody>
      </p:sp>
      <p:sp>
        <p:nvSpPr>
          <p:cNvPr id="1667084" name="Text Box 12"/>
          <p:cNvSpPr txBox="1">
            <a:spLocks noChangeArrowheads="1"/>
          </p:cNvSpPr>
          <p:nvPr userDrawn="1"/>
        </p:nvSpPr>
        <p:spPr bwMode="auto">
          <a:xfrm>
            <a:off x="8742363" y="6597650"/>
            <a:ext cx="354012" cy="26035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fld id="{0672B0DA-4FBB-48D4-8520-EDEBB66D97CF}" type="slidenum">
              <a:rPr lang="en-US" sz="1100" b="1">
                <a:solidFill>
                  <a:srgbClr val="000000"/>
                </a:solidFill>
              </a:rPr>
              <a:pPr algn="ctr" fontAlgn="base">
                <a:spcBef>
                  <a:spcPct val="0"/>
                </a:spcBef>
                <a:spcAft>
                  <a:spcPct val="0"/>
                </a:spcAft>
                <a:defRPr/>
              </a:pPr>
              <a:t>‹#›</a:t>
            </a:fld>
            <a:endParaRPr lang="en-US" sz="1100" b="1">
              <a:solidFill>
                <a:srgbClr val="000000"/>
              </a:solidFill>
            </a:endParaRPr>
          </a:p>
        </p:txBody>
      </p:sp>
    </p:spTree>
    <p:extLst>
      <p:ext uri="{BB962C8B-B14F-4D97-AF65-F5344CB8AC3E}">
        <p14:creationId xmlns:p14="http://schemas.microsoft.com/office/powerpoint/2010/main" val="1452822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67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fontAlgn="base">
              <a:spcBef>
                <a:spcPct val="0"/>
              </a:spcBef>
              <a:spcAft>
                <a:spcPct val="0"/>
              </a:spcAft>
              <a:defRPr/>
            </a:pPr>
            <a:endParaRPr lang="en-US">
              <a:solidFill>
                <a:srgbClr val="000000"/>
              </a:solidFill>
            </a:endParaRPr>
          </a:p>
        </p:txBody>
      </p:sp>
      <p:sp>
        <p:nvSpPr>
          <p:cNvPr id="1667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lgn="ctr" fontAlgn="base">
              <a:spcBef>
                <a:spcPct val="0"/>
              </a:spcBef>
              <a:spcAft>
                <a:spcPct val="0"/>
              </a:spcAft>
              <a:defRPr/>
            </a:pPr>
            <a:endParaRPr lang="en-US">
              <a:solidFill>
                <a:srgbClr val="000000"/>
              </a:solidFill>
            </a:endParaRPr>
          </a:p>
        </p:txBody>
      </p:sp>
      <p:sp>
        <p:nvSpPr>
          <p:cNvPr id="1667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B4757199-4353-4E81-B68F-8A61C0A96B04}" type="slidenum">
              <a:rPr lang="en-US">
                <a:solidFill>
                  <a:srgbClr val="000000"/>
                </a:solidFill>
              </a:rPr>
              <a:pPr fontAlgn="base">
                <a:spcBef>
                  <a:spcPct val="0"/>
                </a:spcBef>
                <a:spcAft>
                  <a:spcPct val="0"/>
                </a:spcAft>
                <a:defRPr/>
              </a:pPr>
              <a:t>‹#›</a:t>
            </a:fld>
            <a:endParaRPr lang="en-US">
              <a:solidFill>
                <a:srgbClr val="000000"/>
              </a:solidFill>
            </a:endParaRPr>
          </a:p>
        </p:txBody>
      </p:sp>
      <p:pic>
        <p:nvPicPr>
          <p:cNvPr id="2055" name="Picture 7" descr="refined logo"/>
          <p:cNvPicPr>
            <a:picLocks noChangeAspect="1" noChangeArrowheads="1"/>
          </p:cNvPicPr>
          <p:nvPr userDrawn="1"/>
        </p:nvPicPr>
        <p:blipFill>
          <a:blip r:embed="rId13"/>
          <a:srcRect/>
          <a:stretch>
            <a:fillRect/>
          </a:stretch>
        </p:blipFill>
        <p:spPr bwMode="auto">
          <a:xfrm>
            <a:off x="63500" y="52388"/>
            <a:ext cx="1460500" cy="822325"/>
          </a:xfrm>
          <a:prstGeom prst="rect">
            <a:avLst/>
          </a:prstGeom>
          <a:noFill/>
          <a:ln w="9525">
            <a:noFill/>
            <a:miter lim="800000"/>
            <a:headEnd/>
            <a:tailEnd/>
          </a:ln>
        </p:spPr>
      </p:pic>
      <p:sp>
        <p:nvSpPr>
          <p:cNvPr id="1076" name="Line 52"/>
          <p:cNvSpPr>
            <a:spLocks noChangeShapeType="1"/>
          </p:cNvSpPr>
          <p:nvPr userDrawn="1"/>
        </p:nvSpPr>
        <p:spPr bwMode="auto">
          <a:xfrm flipH="1">
            <a:off x="2041525" y="755650"/>
            <a:ext cx="7102475" cy="6350"/>
          </a:xfrm>
          <a:prstGeom prst="line">
            <a:avLst/>
          </a:prstGeom>
          <a:noFill/>
          <a:ln w="6350">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078" name="Line 54"/>
          <p:cNvSpPr>
            <a:spLocks noChangeShapeType="1"/>
          </p:cNvSpPr>
          <p:nvPr userDrawn="1"/>
        </p:nvSpPr>
        <p:spPr bwMode="auto">
          <a:xfrm flipV="1">
            <a:off x="0" y="812800"/>
            <a:ext cx="9144000" cy="25400"/>
          </a:xfrm>
          <a:prstGeom prst="line">
            <a:avLst/>
          </a:prstGeom>
          <a:noFill/>
          <a:ln w="9525">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667083" name="Text Box 11"/>
          <p:cNvSpPr txBox="1">
            <a:spLocks noChangeArrowheads="1"/>
          </p:cNvSpPr>
          <p:nvPr userDrawn="1"/>
        </p:nvSpPr>
        <p:spPr bwMode="auto">
          <a:xfrm>
            <a:off x="11113" y="6610350"/>
            <a:ext cx="715962" cy="244475"/>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1000" b="1">
                <a:solidFill>
                  <a:srgbClr val="000000"/>
                </a:solidFill>
                <a:latin typeface="Arial Narrow" pitchFamily="34" charset="0"/>
              </a:rPr>
              <a:t>3 Dec 2008</a:t>
            </a:r>
          </a:p>
        </p:txBody>
      </p:sp>
      <p:sp>
        <p:nvSpPr>
          <p:cNvPr id="1667084" name="Text Box 12"/>
          <p:cNvSpPr txBox="1">
            <a:spLocks noChangeArrowheads="1"/>
          </p:cNvSpPr>
          <p:nvPr userDrawn="1"/>
        </p:nvSpPr>
        <p:spPr bwMode="auto">
          <a:xfrm>
            <a:off x="8742363" y="6597650"/>
            <a:ext cx="354012" cy="26035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fld id="{0672B0DA-4FBB-48D4-8520-EDEBB66D97CF}" type="slidenum">
              <a:rPr lang="en-US" sz="1100" b="1">
                <a:solidFill>
                  <a:srgbClr val="000000"/>
                </a:solidFill>
              </a:rPr>
              <a:pPr algn="ctr" fontAlgn="base">
                <a:spcBef>
                  <a:spcPct val="0"/>
                </a:spcBef>
                <a:spcAft>
                  <a:spcPct val="0"/>
                </a:spcAft>
                <a:defRPr/>
              </a:pPr>
              <a:t>‹#›</a:t>
            </a:fld>
            <a:endParaRPr lang="en-US" sz="1100" b="1">
              <a:solidFill>
                <a:srgbClr val="000000"/>
              </a:solidFill>
            </a:endParaRPr>
          </a:p>
        </p:txBody>
      </p:sp>
    </p:spTree>
    <p:extLst>
      <p:ext uri="{BB962C8B-B14F-4D97-AF65-F5344CB8AC3E}">
        <p14:creationId xmlns:p14="http://schemas.microsoft.com/office/powerpoint/2010/main" val="749894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67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fontAlgn="base">
              <a:spcBef>
                <a:spcPct val="0"/>
              </a:spcBef>
              <a:spcAft>
                <a:spcPct val="0"/>
              </a:spcAft>
              <a:defRPr/>
            </a:pPr>
            <a:endParaRPr lang="en-US">
              <a:solidFill>
                <a:srgbClr val="000000"/>
              </a:solidFill>
            </a:endParaRPr>
          </a:p>
        </p:txBody>
      </p:sp>
      <p:sp>
        <p:nvSpPr>
          <p:cNvPr id="1667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lgn="ctr" fontAlgn="base">
              <a:spcBef>
                <a:spcPct val="0"/>
              </a:spcBef>
              <a:spcAft>
                <a:spcPct val="0"/>
              </a:spcAft>
              <a:defRPr/>
            </a:pPr>
            <a:endParaRPr lang="en-US">
              <a:solidFill>
                <a:srgbClr val="000000"/>
              </a:solidFill>
            </a:endParaRPr>
          </a:p>
        </p:txBody>
      </p:sp>
      <p:sp>
        <p:nvSpPr>
          <p:cNvPr id="1667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B4757199-4353-4E81-B68F-8A61C0A96B04}" type="slidenum">
              <a:rPr lang="en-US">
                <a:solidFill>
                  <a:srgbClr val="000000"/>
                </a:solidFill>
              </a:rPr>
              <a:pPr fontAlgn="base">
                <a:spcBef>
                  <a:spcPct val="0"/>
                </a:spcBef>
                <a:spcAft>
                  <a:spcPct val="0"/>
                </a:spcAft>
                <a:defRPr/>
              </a:pPr>
              <a:t>‹#›</a:t>
            </a:fld>
            <a:endParaRPr lang="en-US">
              <a:solidFill>
                <a:srgbClr val="000000"/>
              </a:solidFill>
            </a:endParaRPr>
          </a:p>
        </p:txBody>
      </p:sp>
      <p:pic>
        <p:nvPicPr>
          <p:cNvPr id="2055" name="Picture 7" descr="refined logo"/>
          <p:cNvPicPr>
            <a:picLocks noChangeAspect="1" noChangeArrowheads="1"/>
          </p:cNvPicPr>
          <p:nvPr userDrawn="1"/>
        </p:nvPicPr>
        <p:blipFill>
          <a:blip r:embed="rId13"/>
          <a:srcRect/>
          <a:stretch>
            <a:fillRect/>
          </a:stretch>
        </p:blipFill>
        <p:spPr bwMode="auto">
          <a:xfrm>
            <a:off x="63500" y="52388"/>
            <a:ext cx="1460500" cy="822325"/>
          </a:xfrm>
          <a:prstGeom prst="rect">
            <a:avLst/>
          </a:prstGeom>
          <a:noFill/>
          <a:ln w="9525">
            <a:noFill/>
            <a:miter lim="800000"/>
            <a:headEnd/>
            <a:tailEnd/>
          </a:ln>
        </p:spPr>
      </p:pic>
      <p:sp>
        <p:nvSpPr>
          <p:cNvPr id="1076" name="Line 52"/>
          <p:cNvSpPr>
            <a:spLocks noChangeShapeType="1"/>
          </p:cNvSpPr>
          <p:nvPr userDrawn="1"/>
        </p:nvSpPr>
        <p:spPr bwMode="auto">
          <a:xfrm flipH="1">
            <a:off x="2041525" y="755650"/>
            <a:ext cx="7102475" cy="6350"/>
          </a:xfrm>
          <a:prstGeom prst="line">
            <a:avLst/>
          </a:prstGeom>
          <a:noFill/>
          <a:ln w="6350">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078" name="Line 54"/>
          <p:cNvSpPr>
            <a:spLocks noChangeShapeType="1"/>
          </p:cNvSpPr>
          <p:nvPr userDrawn="1"/>
        </p:nvSpPr>
        <p:spPr bwMode="auto">
          <a:xfrm flipV="1">
            <a:off x="0" y="812800"/>
            <a:ext cx="9144000" cy="25400"/>
          </a:xfrm>
          <a:prstGeom prst="line">
            <a:avLst/>
          </a:prstGeom>
          <a:noFill/>
          <a:ln w="9525">
            <a:solidFill>
              <a:srgbClr val="FF3300"/>
            </a:solidFill>
            <a:round/>
            <a:headEnd/>
            <a:tailEnd/>
          </a:ln>
        </p:spPr>
        <p:txBody>
          <a:bodyPr/>
          <a:lstStyle/>
          <a:p>
            <a:pPr algn="ctr" fontAlgn="base">
              <a:spcBef>
                <a:spcPct val="0"/>
              </a:spcBef>
              <a:spcAft>
                <a:spcPct val="0"/>
              </a:spcAft>
              <a:defRPr/>
            </a:pPr>
            <a:endParaRPr lang="en-US" sz="1100" b="1">
              <a:solidFill>
                <a:srgbClr val="000000"/>
              </a:solidFill>
              <a:latin typeface="Arial Narrow" pitchFamily="34" charset="0"/>
            </a:endParaRPr>
          </a:p>
        </p:txBody>
      </p:sp>
      <p:sp>
        <p:nvSpPr>
          <p:cNvPr id="1667083" name="Text Box 11"/>
          <p:cNvSpPr txBox="1">
            <a:spLocks noChangeArrowheads="1"/>
          </p:cNvSpPr>
          <p:nvPr userDrawn="1"/>
        </p:nvSpPr>
        <p:spPr bwMode="auto">
          <a:xfrm>
            <a:off x="11113" y="6610350"/>
            <a:ext cx="715962" cy="244475"/>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1000" b="1">
                <a:solidFill>
                  <a:srgbClr val="000000"/>
                </a:solidFill>
                <a:latin typeface="Arial Narrow" pitchFamily="34" charset="0"/>
              </a:rPr>
              <a:t>3 Dec 2008</a:t>
            </a:r>
          </a:p>
        </p:txBody>
      </p:sp>
      <p:sp>
        <p:nvSpPr>
          <p:cNvPr id="1667084" name="Text Box 12"/>
          <p:cNvSpPr txBox="1">
            <a:spLocks noChangeArrowheads="1"/>
          </p:cNvSpPr>
          <p:nvPr userDrawn="1"/>
        </p:nvSpPr>
        <p:spPr bwMode="auto">
          <a:xfrm>
            <a:off x="8742363" y="6597650"/>
            <a:ext cx="354012" cy="260350"/>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fld id="{0672B0DA-4FBB-48D4-8520-EDEBB66D97CF}" type="slidenum">
              <a:rPr lang="en-US" sz="1100" b="1">
                <a:solidFill>
                  <a:srgbClr val="000000"/>
                </a:solidFill>
              </a:rPr>
              <a:pPr algn="ctr" fontAlgn="base">
                <a:spcBef>
                  <a:spcPct val="0"/>
                </a:spcBef>
                <a:spcAft>
                  <a:spcPct val="0"/>
                </a:spcAft>
                <a:defRPr/>
              </a:pPr>
              <a:t>‹#›</a:t>
            </a:fld>
            <a:endParaRPr lang="en-US" sz="1100" b="1">
              <a:solidFill>
                <a:srgbClr val="000000"/>
              </a:solidFill>
            </a:endParaRPr>
          </a:p>
        </p:txBody>
      </p:sp>
    </p:spTree>
    <p:extLst>
      <p:ext uri="{BB962C8B-B14F-4D97-AF65-F5344CB8AC3E}">
        <p14:creationId xmlns:p14="http://schemas.microsoft.com/office/powerpoint/2010/main" val="16757617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3130550" y="1390650"/>
            <a:ext cx="2863850" cy="2000250"/>
          </a:xfrm>
          <a:prstGeom prst="rect">
            <a:avLst/>
          </a:prstGeom>
          <a:solidFill>
            <a:srgbClr val="FFFF99"/>
          </a:solidFill>
          <a:ln w="9525">
            <a:solidFill>
              <a:schemeClr val="tx1"/>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5603" name="Rectangle 8"/>
          <p:cNvSpPr>
            <a:spLocks noChangeArrowheads="1"/>
          </p:cNvSpPr>
          <p:nvPr/>
        </p:nvSpPr>
        <p:spPr bwMode="auto">
          <a:xfrm>
            <a:off x="3076575" y="1584325"/>
            <a:ext cx="2816225" cy="609600"/>
          </a:xfrm>
          <a:prstGeom prst="rect">
            <a:avLst/>
          </a:prstGeom>
          <a:noFill/>
          <a:ln w="9525">
            <a:noFill/>
            <a:miter lim="800000"/>
            <a:headEnd/>
            <a:tailEnd/>
          </a:ln>
        </p:spPr>
        <p:txBody>
          <a:bodyPr lIns="0" tIns="0" rIns="0" bIns="0">
            <a:spAutoFit/>
          </a:bodyPr>
          <a:lstStyle/>
          <a:p>
            <a:pPr algn="ctr" fontAlgn="base">
              <a:spcBef>
                <a:spcPct val="0"/>
              </a:spcBef>
              <a:spcAft>
                <a:spcPct val="0"/>
              </a:spcAft>
            </a:pPr>
            <a:r>
              <a:rPr lang="en-US" sz="2000" b="1" dirty="0">
                <a:solidFill>
                  <a:srgbClr val="0000CC"/>
                </a:solidFill>
              </a:rPr>
              <a:t>Materiel Solution</a:t>
            </a:r>
          </a:p>
          <a:p>
            <a:pPr algn="ctr" fontAlgn="base">
              <a:spcBef>
                <a:spcPct val="0"/>
              </a:spcBef>
              <a:spcAft>
                <a:spcPct val="0"/>
              </a:spcAft>
            </a:pPr>
            <a:r>
              <a:rPr lang="en-US" sz="2000" b="1" dirty="0">
                <a:solidFill>
                  <a:srgbClr val="0000CC"/>
                </a:solidFill>
              </a:rPr>
              <a:t>Analysis</a:t>
            </a:r>
          </a:p>
        </p:txBody>
      </p:sp>
      <p:sp>
        <p:nvSpPr>
          <p:cNvPr id="25604" name="Freeform 10"/>
          <p:cNvSpPr>
            <a:spLocks/>
          </p:cNvSpPr>
          <p:nvPr/>
        </p:nvSpPr>
        <p:spPr bwMode="auto">
          <a:xfrm>
            <a:off x="2943225" y="2533650"/>
            <a:ext cx="422275" cy="493713"/>
          </a:xfrm>
          <a:custGeom>
            <a:avLst/>
            <a:gdLst>
              <a:gd name="T0" fmla="*/ 655575627 w 136"/>
              <a:gd name="T1" fmla="*/ 0 h 162"/>
              <a:gd name="T2" fmla="*/ 0 w 136"/>
              <a:gd name="T3" fmla="*/ 752324043 h 162"/>
              <a:gd name="T4" fmla="*/ 655575627 w 136"/>
              <a:gd name="T5" fmla="*/ 1504645039 h 162"/>
              <a:gd name="T6" fmla="*/ 1311148150 w 136"/>
              <a:gd name="T7" fmla="*/ 752324043 h 162"/>
              <a:gd name="T8" fmla="*/ 655575627 w 136"/>
              <a:gd name="T9" fmla="*/ 0 h 162"/>
              <a:gd name="T10" fmla="*/ 0 60000 65536"/>
              <a:gd name="T11" fmla="*/ 0 60000 65536"/>
              <a:gd name="T12" fmla="*/ 0 60000 65536"/>
              <a:gd name="T13" fmla="*/ 0 60000 65536"/>
              <a:gd name="T14" fmla="*/ 0 60000 65536"/>
              <a:gd name="T15" fmla="*/ 0 w 136"/>
              <a:gd name="T16" fmla="*/ 0 h 162"/>
              <a:gd name="T17" fmla="*/ 136 w 136"/>
              <a:gd name="T18" fmla="*/ 162 h 162"/>
            </a:gdLst>
            <a:ahLst/>
            <a:cxnLst>
              <a:cxn ang="T10">
                <a:pos x="T0" y="T1"/>
              </a:cxn>
              <a:cxn ang="T11">
                <a:pos x="T2" y="T3"/>
              </a:cxn>
              <a:cxn ang="T12">
                <a:pos x="T4" y="T5"/>
              </a:cxn>
              <a:cxn ang="T13">
                <a:pos x="T6" y="T7"/>
              </a:cxn>
              <a:cxn ang="T14">
                <a:pos x="T8" y="T9"/>
              </a:cxn>
            </a:cxnLst>
            <a:rect l="T15" t="T16" r="T17" b="T18"/>
            <a:pathLst>
              <a:path w="136" h="162">
                <a:moveTo>
                  <a:pt x="68" y="0"/>
                </a:moveTo>
                <a:lnTo>
                  <a:pt x="0" y="81"/>
                </a:lnTo>
                <a:lnTo>
                  <a:pt x="68" y="162"/>
                </a:lnTo>
                <a:lnTo>
                  <a:pt x="136" y="81"/>
                </a:lnTo>
                <a:lnTo>
                  <a:pt x="68" y="0"/>
                </a:lnTo>
                <a:close/>
              </a:path>
            </a:pathLst>
          </a:custGeom>
          <a:solidFill>
            <a:srgbClr val="FFFF00"/>
          </a:solidFill>
          <a:ln w="28575" cap="rnd">
            <a:solidFill>
              <a:srgbClr val="0000CC"/>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5605" name="Rectangle 11"/>
          <p:cNvSpPr>
            <a:spLocks noChangeArrowheads="1"/>
          </p:cNvSpPr>
          <p:nvPr/>
        </p:nvSpPr>
        <p:spPr bwMode="auto">
          <a:xfrm>
            <a:off x="3516313" y="2427288"/>
            <a:ext cx="1287212" cy="664797"/>
          </a:xfrm>
          <a:prstGeom prst="rect">
            <a:avLst/>
          </a:prstGeom>
          <a:noFill/>
          <a:ln w="9525">
            <a:noFill/>
            <a:miter lim="800000"/>
            <a:headEnd/>
            <a:tailEnd/>
          </a:ln>
        </p:spPr>
        <p:txBody>
          <a:bodyPr wrap="none" lIns="0" tIns="0" rIns="0" bIns="0">
            <a:spAutoFit/>
          </a:bodyPr>
          <a:lstStyle/>
          <a:p>
            <a:pPr eaLnBrk="0" fontAlgn="base" hangingPunct="0">
              <a:lnSpc>
                <a:spcPct val="90000"/>
              </a:lnSpc>
              <a:spcBef>
                <a:spcPct val="0"/>
              </a:spcBef>
              <a:spcAft>
                <a:spcPct val="0"/>
              </a:spcAft>
            </a:pPr>
            <a:r>
              <a:rPr lang="en-US" sz="1600" b="1" dirty="0">
                <a:solidFill>
                  <a:srgbClr val="0000CC"/>
                </a:solidFill>
              </a:rPr>
              <a:t>Materiel</a:t>
            </a:r>
          </a:p>
          <a:p>
            <a:pPr eaLnBrk="0" fontAlgn="base" hangingPunct="0">
              <a:lnSpc>
                <a:spcPct val="90000"/>
              </a:lnSpc>
              <a:spcBef>
                <a:spcPct val="0"/>
              </a:spcBef>
              <a:spcAft>
                <a:spcPct val="0"/>
              </a:spcAft>
            </a:pPr>
            <a:r>
              <a:rPr lang="en-US" sz="1600" b="1" dirty="0">
                <a:solidFill>
                  <a:srgbClr val="0000CC"/>
                </a:solidFill>
              </a:rPr>
              <a:t>Development</a:t>
            </a:r>
          </a:p>
          <a:p>
            <a:pPr eaLnBrk="0" fontAlgn="base" hangingPunct="0">
              <a:lnSpc>
                <a:spcPct val="90000"/>
              </a:lnSpc>
              <a:spcBef>
                <a:spcPct val="0"/>
              </a:spcBef>
              <a:spcAft>
                <a:spcPct val="0"/>
              </a:spcAft>
            </a:pPr>
            <a:r>
              <a:rPr lang="en-US" sz="1600" b="1" dirty="0">
                <a:solidFill>
                  <a:srgbClr val="0000CC"/>
                </a:solidFill>
              </a:rPr>
              <a:t>Decision </a:t>
            </a:r>
            <a:endParaRPr lang="en-US" sz="1600" dirty="0">
              <a:solidFill>
                <a:srgbClr val="0000CC"/>
              </a:solidFill>
              <a:latin typeface="Times New Roman" pitchFamily="18" charset="0"/>
            </a:endParaRPr>
          </a:p>
        </p:txBody>
      </p:sp>
      <p:sp>
        <p:nvSpPr>
          <p:cNvPr id="1553422" name="Rectangle 14"/>
          <p:cNvSpPr>
            <a:spLocks noChangeArrowheads="1"/>
          </p:cNvSpPr>
          <p:nvPr/>
        </p:nvSpPr>
        <p:spPr bwMode="auto">
          <a:xfrm>
            <a:off x="2698750" y="204788"/>
            <a:ext cx="4883774" cy="646331"/>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3600" b="1" dirty="0">
                <a:solidFill>
                  <a:srgbClr val="000000"/>
                </a:solidFill>
                <a:latin typeface="Arial Narrow" pitchFamily="34" charset="0"/>
              </a:rPr>
              <a:t>Materiel Solution Analysis</a:t>
            </a:r>
          </a:p>
        </p:txBody>
      </p:sp>
      <p:sp>
        <p:nvSpPr>
          <p:cNvPr id="25607" name="Rectangle 15"/>
          <p:cNvSpPr>
            <a:spLocks noChangeArrowheads="1"/>
          </p:cNvSpPr>
          <p:nvPr/>
        </p:nvSpPr>
        <p:spPr bwMode="auto">
          <a:xfrm>
            <a:off x="207578" y="1460610"/>
            <a:ext cx="2661745" cy="1200329"/>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u="sng" dirty="0">
                <a:solidFill>
                  <a:srgbClr val="800000"/>
                </a:solidFill>
                <a:latin typeface="Arial Narrow" pitchFamily="34" charset="0"/>
              </a:rPr>
              <a:t>Purpose</a:t>
            </a:r>
            <a:r>
              <a:rPr lang="en-US" sz="2400" b="1" dirty="0">
                <a:solidFill>
                  <a:srgbClr val="800000"/>
                </a:solidFill>
                <a:latin typeface="Arial Narrow" pitchFamily="34" charset="0"/>
              </a:rPr>
              <a:t>:</a:t>
            </a:r>
            <a:r>
              <a:rPr lang="en-US" sz="2400" b="1" dirty="0">
                <a:solidFill>
                  <a:srgbClr val="000000"/>
                </a:solidFill>
              </a:rPr>
              <a:t>  </a:t>
            </a:r>
            <a:r>
              <a:rPr lang="en-US" sz="2400" dirty="0">
                <a:solidFill>
                  <a:srgbClr val="0000CC"/>
                </a:solidFill>
                <a:latin typeface="Arial Narrow" pitchFamily="34" charset="0"/>
              </a:rPr>
              <a:t>Assess potential materiel solutions</a:t>
            </a:r>
          </a:p>
        </p:txBody>
      </p:sp>
      <p:sp>
        <p:nvSpPr>
          <p:cNvPr id="25608" name="Rectangle 17"/>
          <p:cNvSpPr>
            <a:spLocks noChangeArrowheads="1"/>
          </p:cNvSpPr>
          <p:nvPr/>
        </p:nvSpPr>
        <p:spPr bwMode="auto">
          <a:xfrm>
            <a:off x="735013" y="3494135"/>
            <a:ext cx="8078787" cy="2393950"/>
          </a:xfrm>
          <a:prstGeom prst="rect">
            <a:avLst/>
          </a:prstGeom>
          <a:noFill/>
          <a:ln w="9525">
            <a:noFill/>
            <a:miter lim="800000"/>
            <a:headEnd/>
            <a:tailEnd/>
          </a:ln>
        </p:spPr>
        <p:txBody>
          <a:bodyPr lIns="92075" tIns="46038" rIns="92075" bIns="46038"/>
          <a:lstStyle/>
          <a:p>
            <a:pPr marL="171450" indent="-171450" eaLnBrk="0" fontAlgn="base" hangingPunct="0">
              <a:spcBef>
                <a:spcPct val="0"/>
              </a:spcBef>
              <a:spcAft>
                <a:spcPct val="20000"/>
              </a:spcAft>
              <a:buClr>
                <a:srgbClr val="000000"/>
              </a:buClr>
              <a:buSzPct val="120000"/>
              <a:buFontTx/>
              <a:buChar char="•"/>
            </a:pPr>
            <a:r>
              <a:rPr lang="en-US" sz="2400" b="1" u="sng" dirty="0">
                <a:solidFill>
                  <a:srgbClr val="800000"/>
                </a:solidFill>
                <a:latin typeface="Arial Narrow" pitchFamily="34" charset="0"/>
              </a:rPr>
              <a:t>Enter</a:t>
            </a:r>
            <a:r>
              <a:rPr lang="en-US" sz="2400" b="1" dirty="0">
                <a:solidFill>
                  <a:srgbClr val="800000"/>
                </a:solidFill>
                <a:latin typeface="Arial Narrow" pitchFamily="34" charset="0"/>
              </a:rPr>
              <a:t>:</a:t>
            </a:r>
            <a:r>
              <a:rPr lang="en-US" sz="2400" b="1" dirty="0">
                <a:solidFill>
                  <a:srgbClr val="000000"/>
                </a:solidFill>
                <a:latin typeface="Arial Narrow" pitchFamily="34" charset="0"/>
              </a:rPr>
              <a:t>  </a:t>
            </a:r>
            <a:r>
              <a:rPr lang="en-US" sz="2400" dirty="0">
                <a:solidFill>
                  <a:srgbClr val="000000"/>
                </a:solidFill>
                <a:latin typeface="Arial Narrow" pitchFamily="34" charset="0"/>
              </a:rPr>
              <a:t>Approved ICD and study guidance for conducting </a:t>
            </a:r>
            <a:r>
              <a:rPr lang="en-US" sz="2400" dirty="0" err="1">
                <a:solidFill>
                  <a:srgbClr val="000000"/>
                </a:solidFill>
                <a:latin typeface="Arial Narrow" pitchFamily="34" charset="0"/>
              </a:rPr>
              <a:t>AoA</a:t>
            </a:r>
            <a:r>
              <a:rPr lang="en-US" sz="2400" dirty="0">
                <a:solidFill>
                  <a:srgbClr val="000000"/>
                </a:solidFill>
                <a:latin typeface="Arial Narrow" pitchFamily="34" charset="0"/>
              </a:rPr>
              <a:t>.</a:t>
            </a:r>
          </a:p>
          <a:p>
            <a:pPr marL="171450" indent="-171450" eaLnBrk="0" fontAlgn="base" hangingPunct="0">
              <a:spcBef>
                <a:spcPct val="0"/>
              </a:spcBef>
              <a:spcAft>
                <a:spcPct val="20000"/>
              </a:spcAft>
              <a:buClr>
                <a:srgbClr val="000000"/>
              </a:buClr>
              <a:buSzPct val="120000"/>
              <a:buFontTx/>
              <a:buChar char="•"/>
            </a:pPr>
            <a:r>
              <a:rPr lang="en-US" sz="2400" b="1" u="sng" dirty="0">
                <a:solidFill>
                  <a:srgbClr val="800000"/>
                </a:solidFill>
                <a:latin typeface="Arial Narrow" pitchFamily="34" charset="0"/>
              </a:rPr>
              <a:t>Activities</a:t>
            </a:r>
            <a:r>
              <a:rPr lang="en-US" sz="2400" b="1" dirty="0">
                <a:solidFill>
                  <a:srgbClr val="800000"/>
                </a:solidFill>
                <a:latin typeface="Arial Narrow" pitchFamily="34" charset="0"/>
              </a:rPr>
              <a:t>:</a:t>
            </a:r>
            <a:r>
              <a:rPr lang="en-US" sz="2400" b="1" dirty="0">
                <a:solidFill>
                  <a:srgbClr val="000000"/>
                </a:solidFill>
                <a:latin typeface="Arial Narrow" pitchFamily="34" charset="0"/>
              </a:rPr>
              <a:t> </a:t>
            </a:r>
            <a:r>
              <a:rPr lang="en-US" sz="2400" dirty="0">
                <a:solidFill>
                  <a:srgbClr val="000000"/>
                </a:solidFill>
                <a:latin typeface="Arial Narrow" pitchFamily="34" charset="0"/>
              </a:rPr>
              <a:t>Conduct </a:t>
            </a:r>
            <a:r>
              <a:rPr lang="en-US" sz="2400" dirty="0" err="1">
                <a:solidFill>
                  <a:srgbClr val="000000"/>
                </a:solidFill>
                <a:latin typeface="Arial Narrow" pitchFamily="34" charset="0"/>
              </a:rPr>
              <a:t>AoA</a:t>
            </a:r>
            <a:r>
              <a:rPr lang="en-US" sz="2400" dirty="0">
                <a:solidFill>
                  <a:srgbClr val="000000"/>
                </a:solidFill>
                <a:latin typeface="Arial Narrow" pitchFamily="34" charset="0"/>
              </a:rPr>
              <a:t>, develop Technology Development Strategy (TDS)</a:t>
            </a:r>
            <a:r>
              <a:rPr lang="en-US" sz="2400" b="1" dirty="0">
                <a:solidFill>
                  <a:srgbClr val="000000"/>
                </a:solidFill>
                <a:latin typeface="Arial Narrow" pitchFamily="34" charset="0"/>
              </a:rPr>
              <a:t> </a:t>
            </a:r>
            <a:r>
              <a:rPr lang="en-US" sz="2400" dirty="0">
                <a:solidFill>
                  <a:srgbClr val="000000"/>
                </a:solidFill>
                <a:latin typeface="Arial Narrow" pitchFamily="34" charset="0"/>
              </a:rPr>
              <a:t>&amp; </a:t>
            </a:r>
            <a:r>
              <a:rPr lang="en-US" sz="2400" dirty="0">
                <a:solidFill>
                  <a:srgbClr val="0000CC"/>
                </a:solidFill>
                <a:latin typeface="Arial Narrow" pitchFamily="34" charset="0"/>
              </a:rPr>
              <a:t>draft CDD</a:t>
            </a:r>
          </a:p>
          <a:p>
            <a:pPr marL="171450" indent="-171450" eaLnBrk="0" fontAlgn="base" hangingPunct="0">
              <a:spcBef>
                <a:spcPct val="0"/>
              </a:spcBef>
              <a:spcAft>
                <a:spcPct val="20000"/>
              </a:spcAft>
              <a:buClr>
                <a:srgbClr val="000000"/>
              </a:buClr>
              <a:buSzPct val="120000"/>
              <a:buFontTx/>
              <a:buChar char="•"/>
            </a:pPr>
            <a:r>
              <a:rPr lang="en-US" sz="2400" b="1" u="sng" dirty="0">
                <a:solidFill>
                  <a:srgbClr val="800000"/>
                </a:solidFill>
                <a:latin typeface="Arial Narrow" pitchFamily="34" charset="0"/>
              </a:rPr>
              <a:t>Guided by</a:t>
            </a:r>
            <a:r>
              <a:rPr lang="en-US" sz="2400" b="1" dirty="0">
                <a:solidFill>
                  <a:srgbClr val="800000"/>
                </a:solidFill>
                <a:latin typeface="Arial Narrow" pitchFamily="34" charset="0"/>
              </a:rPr>
              <a:t>:</a:t>
            </a:r>
            <a:r>
              <a:rPr lang="en-US" sz="2400" b="1" dirty="0">
                <a:solidFill>
                  <a:srgbClr val="000000"/>
                </a:solidFill>
                <a:latin typeface="Arial Narrow" pitchFamily="34" charset="0"/>
              </a:rPr>
              <a:t>  </a:t>
            </a:r>
            <a:r>
              <a:rPr lang="en-US" sz="2400" dirty="0">
                <a:solidFill>
                  <a:srgbClr val="000000"/>
                </a:solidFill>
                <a:latin typeface="Arial Narrow" pitchFamily="34" charset="0"/>
              </a:rPr>
              <a:t>ICD and </a:t>
            </a:r>
            <a:r>
              <a:rPr lang="en-US" sz="2400" dirty="0" err="1">
                <a:solidFill>
                  <a:srgbClr val="000000"/>
                </a:solidFill>
                <a:latin typeface="Arial Narrow" pitchFamily="34" charset="0"/>
              </a:rPr>
              <a:t>AoA</a:t>
            </a:r>
            <a:r>
              <a:rPr lang="en-US" sz="2400" dirty="0">
                <a:solidFill>
                  <a:srgbClr val="000000"/>
                </a:solidFill>
                <a:latin typeface="Arial Narrow" pitchFamily="34" charset="0"/>
              </a:rPr>
              <a:t> Plan</a:t>
            </a:r>
          </a:p>
          <a:p>
            <a:pPr marL="171450" indent="-171450" eaLnBrk="0" fontAlgn="base" hangingPunct="0">
              <a:spcBef>
                <a:spcPct val="0"/>
              </a:spcBef>
              <a:spcAft>
                <a:spcPct val="20000"/>
              </a:spcAft>
              <a:buClr>
                <a:srgbClr val="000000"/>
              </a:buClr>
              <a:buSzPct val="120000"/>
              <a:buFontTx/>
              <a:buChar char="•"/>
            </a:pPr>
            <a:r>
              <a:rPr lang="en-US" sz="2400" b="1" u="sng" dirty="0">
                <a:solidFill>
                  <a:srgbClr val="800000"/>
                </a:solidFill>
                <a:latin typeface="Arial Narrow" pitchFamily="34" charset="0"/>
              </a:rPr>
              <a:t>Exit</a:t>
            </a:r>
            <a:r>
              <a:rPr lang="en-US" sz="2400" dirty="0">
                <a:solidFill>
                  <a:srgbClr val="800000"/>
                </a:solidFill>
                <a:latin typeface="Arial Narrow" pitchFamily="34" charset="0"/>
              </a:rPr>
              <a:t>:</a:t>
            </a:r>
            <a:r>
              <a:rPr lang="en-US" sz="2400" dirty="0">
                <a:solidFill>
                  <a:srgbClr val="000000"/>
                </a:solidFill>
                <a:latin typeface="Arial Narrow" pitchFamily="34" charset="0"/>
              </a:rPr>
              <a:t>  </a:t>
            </a:r>
            <a:r>
              <a:rPr lang="en-US" sz="2400" dirty="0">
                <a:solidFill>
                  <a:srgbClr val="0000CC"/>
                </a:solidFill>
                <a:latin typeface="Arial Narrow" pitchFamily="34" charset="0"/>
              </a:rPr>
              <a:t>Materiel solution to capability need in ICD recommended by lead Component conducting </a:t>
            </a:r>
            <a:r>
              <a:rPr lang="en-US" sz="2400" dirty="0" err="1">
                <a:solidFill>
                  <a:srgbClr val="0000CC"/>
                </a:solidFill>
                <a:latin typeface="Arial Narrow" pitchFamily="34" charset="0"/>
              </a:rPr>
              <a:t>AoA</a:t>
            </a:r>
            <a:r>
              <a:rPr lang="en-US" sz="2400" dirty="0">
                <a:solidFill>
                  <a:srgbClr val="000000"/>
                </a:solidFill>
                <a:latin typeface="Arial Narrow" pitchFamily="34" charset="0"/>
              </a:rPr>
              <a:t>, and phase-specific exit criteria have been satisfied</a:t>
            </a:r>
          </a:p>
        </p:txBody>
      </p:sp>
      <p:sp>
        <p:nvSpPr>
          <p:cNvPr id="25609" name="Text Box 19"/>
          <p:cNvSpPr txBox="1">
            <a:spLocks noChangeArrowheads="1"/>
          </p:cNvSpPr>
          <p:nvPr/>
        </p:nvSpPr>
        <p:spPr bwMode="auto">
          <a:xfrm>
            <a:off x="2606675" y="6391275"/>
            <a:ext cx="2719014" cy="292388"/>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300" b="1" dirty="0">
                <a:solidFill>
                  <a:srgbClr val="000000"/>
                </a:solidFill>
              </a:rPr>
              <a:t>New terms/requirements in </a:t>
            </a:r>
            <a:r>
              <a:rPr lang="en-US" sz="1300" b="1" i="1" dirty="0">
                <a:solidFill>
                  <a:srgbClr val="0000CC"/>
                </a:solidFill>
              </a:rPr>
              <a:t>blue</a:t>
            </a:r>
            <a:endParaRPr lang="en-US" sz="1300" b="1" i="1" dirty="0">
              <a:solidFill>
                <a:srgbClr val="0000CC"/>
              </a:solidFill>
            </a:endParaRPr>
          </a:p>
        </p:txBody>
      </p:sp>
      <p:grpSp>
        <p:nvGrpSpPr>
          <p:cNvPr id="25610" name="Group 20"/>
          <p:cNvGrpSpPr>
            <a:grpSpLocks/>
          </p:cNvGrpSpPr>
          <p:nvPr/>
        </p:nvGrpSpPr>
        <p:grpSpPr bwMode="auto">
          <a:xfrm>
            <a:off x="5600700" y="843181"/>
            <a:ext cx="795338" cy="544512"/>
            <a:chOff x="1610" y="551"/>
            <a:chExt cx="501" cy="343"/>
          </a:xfrm>
        </p:grpSpPr>
        <p:sp>
          <p:nvSpPr>
            <p:cNvPr id="25611" name="Freeform 21"/>
            <p:cNvSpPr>
              <a:spLocks/>
            </p:cNvSpPr>
            <p:nvPr/>
          </p:nvSpPr>
          <p:spPr bwMode="auto">
            <a:xfrm>
              <a:off x="1610" y="551"/>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5612" name="Rectangle 22"/>
            <p:cNvSpPr>
              <a:spLocks noChangeArrowheads="1"/>
            </p:cNvSpPr>
            <p:nvPr/>
          </p:nvSpPr>
          <p:spPr bwMode="auto">
            <a:xfrm>
              <a:off x="1789" y="607"/>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dirty="0">
                  <a:solidFill>
                    <a:srgbClr val="FFFFFF"/>
                  </a:solidFill>
                </a:rPr>
                <a:t>A</a:t>
              </a:r>
              <a:endParaRPr lang="en-US" sz="2800" dirty="0">
                <a:solidFill>
                  <a:srgbClr val="FFFFFF"/>
                </a:solidFill>
                <a:latin typeface="Times New Roman" pitchFamily="18" charset="0"/>
              </a:endParaRPr>
            </a:p>
          </p:txBody>
        </p:sp>
      </p:grpSp>
    </p:spTree>
    <p:extLst>
      <p:ext uri="{BB962C8B-B14F-4D97-AF65-F5344CB8AC3E}">
        <p14:creationId xmlns:p14="http://schemas.microsoft.com/office/powerpoint/2010/main" val="13345153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633538" y="844489"/>
            <a:ext cx="6604000" cy="2022475"/>
          </a:xfrm>
          <a:prstGeom prst="rect">
            <a:avLst/>
          </a:prstGeom>
          <a:noFill/>
          <a:ln w="12700">
            <a:noFill/>
            <a:miter lim="800000"/>
            <a:headEnd/>
            <a:tailEnd/>
          </a:ln>
        </p:spPr>
        <p:txBody>
          <a:bodyPr lIns="65533" tIns="32766" rIns="65533" bIns="32766"/>
          <a:lstStyle/>
          <a:p>
            <a:pPr marL="119063" indent="-119063" algn="l" defTabSz="693738">
              <a:spcAft>
                <a:spcPct val="5000"/>
              </a:spcAft>
              <a:buSzPct val="105000"/>
            </a:pPr>
            <a:r>
              <a:rPr lang="en-US" sz="2400" dirty="0">
                <a:solidFill>
                  <a:srgbClr val="800000"/>
                </a:solidFill>
              </a:rPr>
              <a:t>MDA approves:</a:t>
            </a:r>
          </a:p>
          <a:p>
            <a:pPr marL="409575" lvl="1" indent="-176213" algn="l" defTabSz="693738">
              <a:spcAft>
                <a:spcPct val="5000"/>
              </a:spcAft>
              <a:buSzPct val="125000"/>
              <a:buFontTx/>
              <a:buChar char="•"/>
            </a:pPr>
            <a:r>
              <a:rPr lang="en-US" sz="2400" b="0" dirty="0">
                <a:solidFill>
                  <a:srgbClr val="0000CC"/>
                </a:solidFill>
              </a:rPr>
              <a:t>Materiel solution</a:t>
            </a:r>
          </a:p>
          <a:p>
            <a:pPr marL="409575" lvl="1" indent="-176213" algn="l" defTabSz="693738">
              <a:spcAft>
                <a:spcPct val="5000"/>
              </a:spcAft>
              <a:buSzPct val="125000"/>
              <a:buFontTx/>
              <a:buChar char="•"/>
            </a:pPr>
            <a:r>
              <a:rPr lang="en-US" sz="2400" b="0" dirty="0"/>
              <a:t>Technology Development Strategy (TDS)</a:t>
            </a:r>
          </a:p>
          <a:p>
            <a:pPr marL="409575" lvl="1" indent="-176213" algn="l" defTabSz="693738">
              <a:spcAft>
                <a:spcPct val="5000"/>
              </a:spcAft>
              <a:buSzPct val="125000"/>
              <a:buFontTx/>
              <a:buChar char="•"/>
            </a:pPr>
            <a:r>
              <a:rPr lang="en-US" sz="2400" b="0" dirty="0"/>
              <a:t>Exit criteria for next phase</a:t>
            </a:r>
          </a:p>
          <a:p>
            <a:pPr marL="409575" lvl="1" indent="-176213" algn="l" defTabSz="693738">
              <a:spcAft>
                <a:spcPct val="5000"/>
              </a:spcAft>
              <a:buSzPct val="125000"/>
              <a:buFontTx/>
              <a:buChar char="•"/>
            </a:pPr>
            <a:r>
              <a:rPr lang="en-US" sz="2400" b="0" dirty="0">
                <a:solidFill>
                  <a:srgbClr val="0000CC"/>
                </a:solidFill>
              </a:rPr>
              <a:t>Milestone A Certification (10 USC 2366a)</a:t>
            </a:r>
          </a:p>
          <a:p>
            <a:pPr marL="409575" lvl="1" indent="-176213" algn="l" defTabSz="693738">
              <a:spcAft>
                <a:spcPct val="5000"/>
              </a:spcAft>
              <a:buSzPct val="125000"/>
              <a:buFontTx/>
              <a:buChar char="•"/>
            </a:pPr>
            <a:r>
              <a:rPr lang="en-US" sz="2400" b="0" dirty="0"/>
              <a:t>Acquisition Decision Memorandum (ADM)</a:t>
            </a:r>
          </a:p>
        </p:txBody>
      </p:sp>
      <p:sp>
        <p:nvSpPr>
          <p:cNvPr id="26627" name="Rectangle 3"/>
          <p:cNvSpPr>
            <a:spLocks noChangeArrowheads="1"/>
          </p:cNvSpPr>
          <p:nvPr/>
        </p:nvSpPr>
        <p:spPr bwMode="auto">
          <a:xfrm>
            <a:off x="234950" y="0"/>
            <a:ext cx="8651875" cy="1117600"/>
          </a:xfrm>
          <a:prstGeom prst="rect">
            <a:avLst/>
          </a:prstGeom>
          <a:noFill/>
          <a:ln w="12700">
            <a:noFill/>
            <a:miter lim="800000"/>
            <a:headEnd/>
            <a:tailEnd/>
          </a:ln>
        </p:spPr>
        <p:txBody>
          <a:bodyPr wrap="none" anchor="ctr"/>
          <a:lstStyle/>
          <a:p>
            <a:endParaRPr lang="en-US"/>
          </a:p>
        </p:txBody>
      </p:sp>
      <p:sp>
        <p:nvSpPr>
          <p:cNvPr id="26628" name="Text Box 4"/>
          <p:cNvSpPr txBox="1">
            <a:spLocks noChangeArrowheads="1"/>
          </p:cNvSpPr>
          <p:nvPr/>
        </p:nvSpPr>
        <p:spPr bwMode="auto">
          <a:xfrm>
            <a:off x="2400300" y="55563"/>
            <a:ext cx="4451350" cy="641350"/>
          </a:xfrm>
          <a:prstGeom prst="rect">
            <a:avLst/>
          </a:prstGeom>
          <a:noFill/>
          <a:ln w="12700">
            <a:noFill/>
            <a:miter lim="800000"/>
            <a:headEnd/>
            <a:tailEnd/>
          </a:ln>
        </p:spPr>
        <p:txBody>
          <a:bodyPr>
            <a:spAutoFit/>
          </a:bodyPr>
          <a:lstStyle/>
          <a:p>
            <a:pPr eaLnBrk="0" hangingPunct="0"/>
            <a:r>
              <a:rPr lang="en-US" sz="3600">
                <a:solidFill>
                  <a:schemeClr val="bg1"/>
                </a:solidFill>
                <a:latin typeface="Arial" charset="0"/>
              </a:rPr>
              <a:t>Milestone A </a:t>
            </a:r>
            <a:endParaRPr lang="en-US" sz="2800">
              <a:solidFill>
                <a:schemeClr val="bg1"/>
              </a:solidFill>
              <a:latin typeface="Arial" charset="0"/>
            </a:endParaRPr>
          </a:p>
        </p:txBody>
      </p:sp>
      <p:sp>
        <p:nvSpPr>
          <p:cNvPr id="26629" name="Text Box 5"/>
          <p:cNvSpPr txBox="1">
            <a:spLocks noChangeArrowheads="1"/>
          </p:cNvSpPr>
          <p:nvPr/>
        </p:nvSpPr>
        <p:spPr bwMode="auto">
          <a:xfrm>
            <a:off x="1708947" y="3236259"/>
            <a:ext cx="6189516" cy="584775"/>
          </a:xfrm>
          <a:prstGeom prst="rect">
            <a:avLst/>
          </a:prstGeom>
          <a:noFill/>
          <a:ln w="9525">
            <a:noFill/>
            <a:miter lim="800000"/>
            <a:headEnd/>
            <a:tailEnd/>
          </a:ln>
        </p:spPr>
        <p:txBody>
          <a:bodyPr wrap="none">
            <a:spAutoFit/>
          </a:bodyPr>
          <a:lstStyle/>
          <a:p>
            <a:pPr eaLnBrk="0" hangingPunct="0">
              <a:spcAft>
                <a:spcPct val="5000"/>
              </a:spcAft>
              <a:buSzPct val="105000"/>
              <a:buFont typeface="Arial" charset="0"/>
              <a:buNone/>
            </a:pPr>
            <a:r>
              <a:rPr lang="en-US" sz="3200" dirty="0"/>
              <a:t>Statutory &amp; Regulatory Requirements</a:t>
            </a:r>
          </a:p>
        </p:txBody>
      </p:sp>
      <p:sp>
        <p:nvSpPr>
          <p:cNvPr id="26630" name="Rectangle 7"/>
          <p:cNvSpPr>
            <a:spLocks noChangeArrowheads="1"/>
          </p:cNvSpPr>
          <p:nvPr/>
        </p:nvSpPr>
        <p:spPr bwMode="auto">
          <a:xfrm>
            <a:off x="538163" y="3770265"/>
            <a:ext cx="8178800" cy="2827338"/>
          </a:xfrm>
          <a:prstGeom prst="rect">
            <a:avLst/>
          </a:prstGeom>
          <a:solidFill>
            <a:srgbClr val="FFCC99"/>
          </a:solidFill>
          <a:ln w="28575">
            <a:solidFill>
              <a:schemeClr val="tx1"/>
            </a:solidFill>
            <a:miter lim="800000"/>
            <a:headEnd/>
            <a:tailEnd/>
          </a:ln>
        </p:spPr>
        <p:txBody>
          <a:bodyPr wrap="none" anchor="ctr"/>
          <a:lstStyle/>
          <a:p>
            <a:pPr eaLnBrk="0" hangingPunct="0"/>
            <a:endParaRPr lang="en-US" sz="1800">
              <a:solidFill>
                <a:srgbClr val="00FFFF"/>
              </a:solidFill>
              <a:latin typeface="Arial" charset="0"/>
            </a:endParaRPr>
          </a:p>
        </p:txBody>
      </p:sp>
      <p:sp>
        <p:nvSpPr>
          <p:cNvPr id="26631" name="Line 8"/>
          <p:cNvSpPr>
            <a:spLocks noChangeShapeType="1"/>
          </p:cNvSpPr>
          <p:nvPr/>
        </p:nvSpPr>
        <p:spPr bwMode="auto">
          <a:xfrm>
            <a:off x="4714875" y="3720010"/>
            <a:ext cx="0" cy="2784475"/>
          </a:xfrm>
          <a:prstGeom prst="line">
            <a:avLst/>
          </a:prstGeom>
          <a:noFill/>
          <a:ln w="9525">
            <a:solidFill>
              <a:schemeClr val="tx1"/>
            </a:solidFill>
            <a:round/>
            <a:headEnd/>
            <a:tailEnd/>
          </a:ln>
        </p:spPr>
        <p:txBody>
          <a:bodyPr/>
          <a:lstStyle/>
          <a:p>
            <a:endParaRPr lang="en-US"/>
          </a:p>
        </p:txBody>
      </p:sp>
      <p:sp>
        <p:nvSpPr>
          <p:cNvPr id="26632" name="Text Box 9"/>
          <p:cNvSpPr txBox="1">
            <a:spLocks noChangeArrowheads="1"/>
          </p:cNvSpPr>
          <p:nvPr/>
        </p:nvSpPr>
        <p:spPr bwMode="auto">
          <a:xfrm>
            <a:off x="557213" y="3798840"/>
            <a:ext cx="4206875" cy="2781300"/>
          </a:xfrm>
          <a:prstGeom prst="rect">
            <a:avLst/>
          </a:prstGeom>
          <a:noFill/>
          <a:ln w="9525">
            <a:noFill/>
            <a:miter lim="800000"/>
            <a:headEnd/>
            <a:tailEnd/>
          </a:ln>
        </p:spPr>
        <p:txBody>
          <a:bodyPr>
            <a:spAutoFit/>
          </a:bodyPr>
          <a:lstStyle/>
          <a:p>
            <a:pPr marL="60325" indent="-60325" algn="l" eaLnBrk="0" hangingPunct="0">
              <a:buFontTx/>
              <a:buChar char="•"/>
            </a:pPr>
            <a:r>
              <a:rPr lang="en-US" sz="1600" b="0" dirty="0"/>
              <a:t>Acquisition Decision Memorandum (ADM)</a:t>
            </a:r>
          </a:p>
          <a:p>
            <a:pPr marL="60325" indent="-60325" algn="l" eaLnBrk="0" hangingPunct="0">
              <a:buFontTx/>
              <a:buChar char="•"/>
            </a:pPr>
            <a:r>
              <a:rPr lang="en-US" sz="1600" b="0" dirty="0"/>
              <a:t>Analysis of Alternatives (</a:t>
            </a:r>
            <a:r>
              <a:rPr lang="en-US" sz="1600" b="0" dirty="0" err="1"/>
              <a:t>AoA</a:t>
            </a:r>
            <a:r>
              <a:rPr lang="en-US" sz="1600" b="0" dirty="0"/>
              <a:t>)</a:t>
            </a:r>
          </a:p>
          <a:p>
            <a:pPr marL="60325" indent="-60325" algn="l" eaLnBrk="0" hangingPunct="0">
              <a:buFontTx/>
              <a:buChar char="•"/>
            </a:pPr>
            <a:r>
              <a:rPr lang="en-US" sz="1600" b="0" dirty="0"/>
              <a:t>Acquisition Information Assurance Strategy</a:t>
            </a:r>
          </a:p>
          <a:p>
            <a:pPr marL="60325" indent="-60325" algn="l" eaLnBrk="0" hangingPunct="0">
              <a:buFontTx/>
              <a:buChar char="•"/>
            </a:pPr>
            <a:r>
              <a:rPr lang="en-US" sz="1600" b="0" dirty="0"/>
              <a:t>Clinger-Cohen Act (CCA) Compliance</a:t>
            </a:r>
          </a:p>
          <a:p>
            <a:pPr marL="60325" indent="-60325" algn="l" eaLnBrk="0" hangingPunct="0">
              <a:buFontTx/>
              <a:buChar char="•"/>
            </a:pPr>
            <a:r>
              <a:rPr lang="en-US" sz="1600" b="0" dirty="0"/>
              <a:t>Clinger-Cohen Act Certification (MAIS)</a:t>
            </a:r>
          </a:p>
          <a:p>
            <a:pPr marL="60325" indent="-60325" algn="l" eaLnBrk="0" hangingPunct="0">
              <a:buFontTx/>
              <a:buChar char="•"/>
            </a:pPr>
            <a:r>
              <a:rPr lang="en-US" sz="1600" b="0" dirty="0"/>
              <a:t>CIO Confirmation of CCA Compliance for all non-MAIS IT</a:t>
            </a:r>
          </a:p>
          <a:p>
            <a:pPr marL="60325" indent="-60325" algn="l" eaLnBrk="0" hangingPunct="0">
              <a:buFontTx/>
              <a:buChar char="•"/>
            </a:pPr>
            <a:r>
              <a:rPr lang="en-US" sz="1600" b="0" dirty="0"/>
              <a:t>Consideration of Technology Issues</a:t>
            </a:r>
          </a:p>
          <a:p>
            <a:pPr marL="60325" indent="-60325" algn="l" eaLnBrk="0" hangingPunct="0">
              <a:buFontTx/>
              <a:buChar char="•"/>
            </a:pPr>
            <a:r>
              <a:rPr lang="en-US" sz="1600" b="0" dirty="0">
                <a:solidFill>
                  <a:srgbClr val="0000CC"/>
                </a:solidFill>
              </a:rPr>
              <a:t>Component Cost Estimate (CCE)</a:t>
            </a:r>
          </a:p>
          <a:p>
            <a:pPr marL="60325" indent="-60325" algn="l" eaLnBrk="0" hangingPunct="0">
              <a:buFontTx/>
              <a:buChar char="•"/>
            </a:pPr>
            <a:r>
              <a:rPr lang="en-US" sz="1600" b="0" dirty="0"/>
              <a:t>Economic Analysis (MAIS)</a:t>
            </a:r>
          </a:p>
          <a:p>
            <a:pPr marL="60325" indent="-60325" algn="l" eaLnBrk="0" hangingPunct="0">
              <a:buFontTx/>
              <a:buChar char="•"/>
            </a:pPr>
            <a:r>
              <a:rPr lang="en-US" sz="1600" b="0" dirty="0"/>
              <a:t>Exit Criteria</a:t>
            </a:r>
          </a:p>
        </p:txBody>
      </p:sp>
      <p:sp>
        <p:nvSpPr>
          <p:cNvPr id="26633" name="Text Box 10"/>
          <p:cNvSpPr txBox="1">
            <a:spLocks noChangeArrowheads="1"/>
          </p:cNvSpPr>
          <p:nvPr/>
        </p:nvSpPr>
        <p:spPr bwMode="auto">
          <a:xfrm>
            <a:off x="4850528" y="3783074"/>
            <a:ext cx="4217988" cy="2800767"/>
          </a:xfrm>
          <a:prstGeom prst="rect">
            <a:avLst/>
          </a:prstGeom>
          <a:noFill/>
          <a:ln w="9525">
            <a:noFill/>
            <a:miter lim="800000"/>
            <a:headEnd/>
            <a:tailEnd/>
          </a:ln>
        </p:spPr>
        <p:txBody>
          <a:bodyPr>
            <a:spAutoFit/>
          </a:bodyPr>
          <a:lstStyle/>
          <a:p>
            <a:pPr algn="l" eaLnBrk="0" hangingPunct="0">
              <a:buFontTx/>
              <a:buChar char="•"/>
            </a:pPr>
            <a:r>
              <a:rPr lang="en-US" sz="1600" b="0" dirty="0"/>
              <a:t>Exit Criteria</a:t>
            </a:r>
          </a:p>
          <a:p>
            <a:pPr algn="l" eaLnBrk="0" hangingPunct="0">
              <a:buFontTx/>
              <a:buChar char="•"/>
            </a:pPr>
            <a:r>
              <a:rPr lang="en-US" sz="1600" b="0" dirty="0"/>
              <a:t>Initial Capabilities Document (ICD)</a:t>
            </a:r>
          </a:p>
          <a:p>
            <a:pPr algn="l" eaLnBrk="0" hangingPunct="0">
              <a:buFontTx/>
              <a:buChar char="•"/>
            </a:pPr>
            <a:r>
              <a:rPr lang="en-US" sz="1600" b="0" dirty="0">
                <a:solidFill>
                  <a:srgbClr val="0000CC"/>
                </a:solidFill>
              </a:rPr>
              <a:t>Item Unique Identification (IUID) </a:t>
            </a:r>
            <a:r>
              <a:rPr lang="en-US" sz="1600" b="0" dirty="0" smtClean="0">
                <a:solidFill>
                  <a:srgbClr val="0000CC"/>
                </a:solidFill>
              </a:rPr>
              <a:t>Implementation</a:t>
            </a:r>
          </a:p>
          <a:p>
            <a:pPr algn="l" eaLnBrk="0" hangingPunct="0"/>
            <a:r>
              <a:rPr lang="en-US" sz="1600" b="0" dirty="0" smtClean="0">
                <a:solidFill>
                  <a:srgbClr val="0000CC"/>
                </a:solidFill>
              </a:rPr>
              <a:t>  Plan</a:t>
            </a:r>
            <a:endParaRPr lang="en-US" sz="1600" b="0" dirty="0">
              <a:solidFill>
                <a:srgbClr val="0000CC"/>
              </a:solidFill>
            </a:endParaRPr>
          </a:p>
          <a:p>
            <a:pPr algn="l" eaLnBrk="0" hangingPunct="0">
              <a:buFontTx/>
              <a:buChar char="•"/>
            </a:pPr>
            <a:r>
              <a:rPr lang="en-US" sz="1600" b="0" dirty="0">
                <a:solidFill>
                  <a:srgbClr val="0000CC"/>
                </a:solidFill>
              </a:rPr>
              <a:t>Life Cycle Signature Support Plan</a:t>
            </a:r>
          </a:p>
          <a:p>
            <a:pPr algn="l" eaLnBrk="0" hangingPunct="0">
              <a:buFontTx/>
              <a:buChar char="•"/>
            </a:pPr>
            <a:r>
              <a:rPr lang="en-US" sz="1600" b="0" dirty="0"/>
              <a:t>Market Research</a:t>
            </a:r>
          </a:p>
          <a:p>
            <a:pPr algn="l" eaLnBrk="0" hangingPunct="0">
              <a:buFontTx/>
              <a:buChar char="•"/>
            </a:pPr>
            <a:r>
              <a:rPr lang="en-US" sz="1600" b="0" dirty="0">
                <a:solidFill>
                  <a:srgbClr val="0000CC"/>
                </a:solidFill>
              </a:rPr>
              <a:t>MDA Program Certification</a:t>
            </a:r>
          </a:p>
          <a:p>
            <a:pPr algn="l" eaLnBrk="0" hangingPunct="0">
              <a:buFontTx/>
              <a:buChar char="•"/>
            </a:pPr>
            <a:r>
              <a:rPr lang="en-US" sz="1600" b="0" dirty="0"/>
              <a:t>Program Protection Plan (PPP)</a:t>
            </a:r>
          </a:p>
          <a:p>
            <a:pPr algn="l" eaLnBrk="0" hangingPunct="0">
              <a:buFontTx/>
              <a:buChar char="•"/>
            </a:pPr>
            <a:r>
              <a:rPr lang="en-US" sz="1600" b="0" dirty="0">
                <a:solidFill>
                  <a:srgbClr val="0000CC"/>
                </a:solidFill>
              </a:rPr>
              <a:t>Systems Engineering Plan (SEP)</a:t>
            </a:r>
          </a:p>
          <a:p>
            <a:pPr algn="l" eaLnBrk="0" hangingPunct="0">
              <a:buFontTx/>
              <a:buChar char="•"/>
            </a:pPr>
            <a:r>
              <a:rPr lang="en-US" sz="1600" b="0" dirty="0"/>
              <a:t>Technology Development Strategy (TDS)</a:t>
            </a:r>
          </a:p>
          <a:p>
            <a:pPr algn="l" eaLnBrk="0" hangingPunct="0">
              <a:buFontTx/>
              <a:buChar char="•"/>
            </a:pPr>
            <a:r>
              <a:rPr lang="en-US" sz="1600" b="0" dirty="0"/>
              <a:t>Test &amp; Evaluation Strategy (TES)</a:t>
            </a:r>
          </a:p>
        </p:txBody>
      </p:sp>
      <p:sp>
        <p:nvSpPr>
          <p:cNvPr id="1634315" name="Text Box 11"/>
          <p:cNvSpPr txBox="1">
            <a:spLocks noChangeArrowheads="1"/>
          </p:cNvSpPr>
          <p:nvPr/>
        </p:nvSpPr>
        <p:spPr bwMode="auto">
          <a:xfrm>
            <a:off x="2552700" y="157163"/>
            <a:ext cx="4451350" cy="646331"/>
          </a:xfrm>
          <a:prstGeom prst="rect">
            <a:avLst/>
          </a:prstGeom>
          <a:noFill/>
          <a:ln w="12700">
            <a:noFill/>
            <a:miter lim="800000"/>
            <a:headEnd/>
            <a:tailEnd/>
          </a:ln>
          <a:effectLst/>
        </p:spPr>
        <p:txBody>
          <a:bodyPr>
            <a:spAutoFit/>
          </a:bodyPr>
          <a:lstStyle/>
          <a:p>
            <a:pPr eaLnBrk="0" hangingPunct="0">
              <a:defRPr/>
            </a:pPr>
            <a:r>
              <a:rPr lang="en-US" sz="3600" dirty="0"/>
              <a:t>Milestone A </a:t>
            </a:r>
          </a:p>
        </p:txBody>
      </p:sp>
      <p:sp>
        <p:nvSpPr>
          <p:cNvPr id="26635" name="Text Box 13"/>
          <p:cNvSpPr txBox="1">
            <a:spLocks noChangeArrowheads="1"/>
          </p:cNvSpPr>
          <p:nvPr/>
        </p:nvSpPr>
        <p:spPr bwMode="auto">
          <a:xfrm>
            <a:off x="2797175" y="6530539"/>
            <a:ext cx="2719014" cy="292388"/>
          </a:xfrm>
          <a:prstGeom prst="rect">
            <a:avLst/>
          </a:prstGeom>
          <a:noFill/>
          <a:ln w="9525">
            <a:noFill/>
            <a:miter lim="800000"/>
            <a:headEnd/>
            <a:tailEnd/>
          </a:ln>
        </p:spPr>
        <p:txBody>
          <a:bodyPr wrap="none">
            <a:spAutoFit/>
          </a:bodyPr>
          <a:lstStyle/>
          <a:p>
            <a:r>
              <a:rPr lang="en-US" sz="1300" dirty="0">
                <a:latin typeface="Arial" charset="0"/>
              </a:rPr>
              <a:t>New terms/requirements in </a:t>
            </a:r>
            <a:r>
              <a:rPr lang="en-US" sz="1300" i="1" dirty="0" smtClean="0">
                <a:solidFill>
                  <a:srgbClr val="0000CC"/>
                </a:solidFill>
                <a:latin typeface="Arial" charset="0"/>
              </a:rPr>
              <a:t>blue</a:t>
            </a:r>
            <a:endParaRPr lang="en-US" sz="1300" i="1" dirty="0">
              <a:solidFill>
                <a:srgbClr val="0000CC"/>
              </a:solidFill>
              <a:latin typeface="Arial" charset="0"/>
            </a:endParaRPr>
          </a:p>
        </p:txBody>
      </p:sp>
    </p:spTree>
    <p:extLst>
      <p:ext uri="{BB962C8B-B14F-4D97-AF65-F5344CB8AC3E}">
        <p14:creationId xmlns:p14="http://schemas.microsoft.com/office/powerpoint/2010/main" val="4793815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4" name="Rectangle 4"/>
          <p:cNvSpPr>
            <a:spLocks noChangeArrowheads="1"/>
          </p:cNvSpPr>
          <p:nvPr/>
        </p:nvSpPr>
        <p:spPr bwMode="auto">
          <a:xfrm>
            <a:off x="2892425" y="120650"/>
            <a:ext cx="4757585" cy="646331"/>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3600" b="1" dirty="0">
                <a:solidFill>
                  <a:srgbClr val="000000"/>
                </a:solidFill>
                <a:latin typeface="Arial Narrow" pitchFamily="34" charset="0"/>
              </a:rPr>
              <a:t>Technology Development</a:t>
            </a:r>
          </a:p>
        </p:txBody>
      </p:sp>
      <p:sp>
        <p:nvSpPr>
          <p:cNvPr id="28678" name="Rectangle 9"/>
          <p:cNvSpPr>
            <a:spLocks noChangeArrowheads="1"/>
          </p:cNvSpPr>
          <p:nvPr/>
        </p:nvSpPr>
        <p:spPr bwMode="auto">
          <a:xfrm>
            <a:off x="203200" y="1234080"/>
            <a:ext cx="4116552" cy="1569660"/>
          </a:xfrm>
          <a:prstGeom prst="rect">
            <a:avLst/>
          </a:prstGeom>
          <a:noFill/>
          <a:ln w="9525">
            <a:noFill/>
            <a:miter lim="800000"/>
            <a:headEnd/>
            <a:tailEnd/>
          </a:ln>
        </p:spPr>
        <p:txBody>
          <a:bodyPr wrap="square">
            <a:spAutoFit/>
          </a:bodyPr>
          <a:lstStyle/>
          <a:p>
            <a:pPr fontAlgn="base">
              <a:spcBef>
                <a:spcPct val="0"/>
              </a:spcBef>
              <a:spcAft>
                <a:spcPct val="0"/>
              </a:spcAft>
            </a:pPr>
            <a:r>
              <a:rPr lang="en-US" sz="2400" b="1" u="sng" dirty="0">
                <a:solidFill>
                  <a:srgbClr val="800000"/>
                </a:solidFill>
                <a:latin typeface="Arial Narrow" pitchFamily="34" charset="0"/>
              </a:rPr>
              <a:t>Purpose</a:t>
            </a:r>
            <a:r>
              <a:rPr lang="en-US" sz="2400" b="1" dirty="0">
                <a:solidFill>
                  <a:srgbClr val="800000"/>
                </a:solidFill>
                <a:latin typeface="Arial Narrow" pitchFamily="34" charset="0"/>
              </a:rPr>
              <a:t>:</a:t>
            </a:r>
            <a:r>
              <a:rPr lang="en-US" sz="2400" b="1" dirty="0">
                <a:solidFill>
                  <a:srgbClr val="000000"/>
                </a:solidFill>
                <a:latin typeface="Arial Narrow" pitchFamily="34" charset="0"/>
              </a:rPr>
              <a:t>  </a:t>
            </a:r>
            <a:r>
              <a:rPr lang="en-US" sz="2400" dirty="0">
                <a:solidFill>
                  <a:srgbClr val="000000"/>
                </a:solidFill>
                <a:latin typeface="Arial Narrow" pitchFamily="34" charset="0"/>
              </a:rPr>
              <a:t>Reduce </a:t>
            </a:r>
            <a:r>
              <a:rPr lang="en-US" sz="2400" dirty="0">
                <a:solidFill>
                  <a:srgbClr val="000000"/>
                </a:solidFill>
                <a:latin typeface="Arial Narrow" pitchFamily="34" charset="0"/>
              </a:rPr>
              <a:t>technology </a:t>
            </a:r>
            <a:r>
              <a:rPr lang="en-US" sz="2400" dirty="0">
                <a:solidFill>
                  <a:srgbClr val="000000"/>
                </a:solidFill>
                <a:latin typeface="Arial Narrow" pitchFamily="34" charset="0"/>
              </a:rPr>
              <a:t>r</a:t>
            </a:r>
            <a:r>
              <a:rPr lang="en-US" sz="2400" dirty="0">
                <a:solidFill>
                  <a:srgbClr val="000000"/>
                </a:solidFill>
                <a:latin typeface="Arial Narrow" pitchFamily="34" charset="0"/>
              </a:rPr>
              <a:t>isk</a:t>
            </a:r>
            <a:r>
              <a:rPr lang="en-US" sz="2400" dirty="0">
                <a:solidFill>
                  <a:srgbClr val="000000"/>
                </a:solidFill>
                <a:latin typeface="Arial Narrow" pitchFamily="34" charset="0"/>
              </a:rPr>
              <a:t>, </a:t>
            </a:r>
            <a:r>
              <a:rPr lang="en-US" sz="2400" dirty="0">
                <a:solidFill>
                  <a:srgbClr val="0000CC"/>
                </a:solidFill>
                <a:latin typeface="Arial Narrow" pitchFamily="34" charset="0"/>
              </a:rPr>
              <a:t>Demonstrate Critical Technology on Prototypes, Complete Preliminary Design</a:t>
            </a:r>
          </a:p>
        </p:txBody>
      </p:sp>
      <p:sp>
        <p:nvSpPr>
          <p:cNvPr id="28679" name="Rectangle 10"/>
          <p:cNvSpPr>
            <a:spLocks noChangeArrowheads="1"/>
          </p:cNvSpPr>
          <p:nvPr/>
        </p:nvSpPr>
        <p:spPr bwMode="auto">
          <a:xfrm>
            <a:off x="406400" y="3084778"/>
            <a:ext cx="8313738" cy="3100388"/>
          </a:xfrm>
          <a:prstGeom prst="rect">
            <a:avLst/>
          </a:prstGeom>
          <a:noFill/>
          <a:ln w="9525">
            <a:noFill/>
            <a:miter lim="800000"/>
            <a:headEnd/>
            <a:tailEnd/>
          </a:ln>
        </p:spPr>
        <p:txBody>
          <a:bodyPr lIns="92075" tIns="46038" rIns="92075" bIns="46038"/>
          <a:lstStyle/>
          <a:p>
            <a:pPr marL="171450" indent="-171450" eaLnBrk="0" fontAlgn="base" hangingPunct="0">
              <a:spcBef>
                <a:spcPct val="0"/>
              </a:spcBef>
              <a:spcAft>
                <a:spcPct val="20000"/>
              </a:spcAft>
              <a:buClr>
                <a:srgbClr val="000000"/>
              </a:buClr>
              <a:buSzPct val="75000"/>
              <a:buFont typeface="Wingdings" pitchFamily="2" charset="2"/>
              <a:buNone/>
            </a:pPr>
            <a:r>
              <a:rPr lang="en-US" sz="2200" b="1" u="sng" dirty="0">
                <a:solidFill>
                  <a:srgbClr val="800000"/>
                </a:solidFill>
                <a:latin typeface="Arial Narrow" pitchFamily="34" charset="0"/>
              </a:rPr>
              <a:t>Enter</a:t>
            </a:r>
            <a:r>
              <a:rPr lang="en-US" sz="2200" b="1" dirty="0">
                <a:solidFill>
                  <a:srgbClr val="800000"/>
                </a:solidFill>
                <a:latin typeface="Arial Narrow" pitchFamily="34" charset="0"/>
              </a:rPr>
              <a:t>:</a:t>
            </a:r>
            <a:r>
              <a:rPr lang="en-US" sz="2200" b="1" dirty="0">
                <a:solidFill>
                  <a:srgbClr val="000000"/>
                </a:solidFill>
                <a:latin typeface="Arial Narrow" pitchFamily="34" charset="0"/>
              </a:rPr>
              <a:t>  </a:t>
            </a:r>
            <a:r>
              <a:rPr lang="en-US" sz="2200" dirty="0">
                <a:solidFill>
                  <a:srgbClr val="000000"/>
                </a:solidFill>
                <a:latin typeface="Arial Narrow" pitchFamily="34" charset="0"/>
              </a:rPr>
              <a:t>MDA </a:t>
            </a:r>
            <a:r>
              <a:rPr lang="en-US" sz="2200" i="1" dirty="0">
                <a:solidFill>
                  <a:srgbClr val="0000CC"/>
                </a:solidFill>
                <a:latin typeface="Arial Narrow" pitchFamily="34" charset="0"/>
              </a:rPr>
              <a:t>approved materiel solution</a:t>
            </a:r>
            <a:r>
              <a:rPr lang="en-US" sz="2200" dirty="0">
                <a:solidFill>
                  <a:srgbClr val="000000"/>
                </a:solidFill>
                <a:latin typeface="Arial Narrow" pitchFamily="34" charset="0"/>
              </a:rPr>
              <a:t> and TDS; </a:t>
            </a:r>
            <a:r>
              <a:rPr lang="en-US" sz="2200" i="1" dirty="0">
                <a:solidFill>
                  <a:srgbClr val="0000CC"/>
                </a:solidFill>
                <a:latin typeface="Arial Narrow" pitchFamily="34" charset="0"/>
              </a:rPr>
              <a:t>funding for TD phase activities</a:t>
            </a:r>
          </a:p>
          <a:p>
            <a:pPr marL="171450" indent="-171450" eaLnBrk="0" fontAlgn="base" hangingPunct="0">
              <a:spcBef>
                <a:spcPct val="0"/>
              </a:spcBef>
              <a:spcAft>
                <a:spcPct val="20000"/>
              </a:spcAft>
              <a:buClr>
                <a:srgbClr val="FFFF00"/>
              </a:buClr>
              <a:buSzPct val="120000"/>
              <a:buFont typeface="Arial" charset="0"/>
              <a:buNone/>
            </a:pPr>
            <a:r>
              <a:rPr lang="en-US" sz="2200" b="1" u="sng" dirty="0">
                <a:solidFill>
                  <a:srgbClr val="800000"/>
                </a:solidFill>
                <a:latin typeface="Arial Narrow" pitchFamily="34" charset="0"/>
              </a:rPr>
              <a:t>Activities</a:t>
            </a:r>
            <a:r>
              <a:rPr lang="en-US" sz="2200" b="1" dirty="0">
                <a:solidFill>
                  <a:srgbClr val="800000"/>
                </a:solidFill>
                <a:latin typeface="Arial Narrow" pitchFamily="34" charset="0"/>
              </a:rPr>
              <a:t>:</a:t>
            </a:r>
            <a:r>
              <a:rPr lang="en-US" sz="2200" dirty="0">
                <a:solidFill>
                  <a:srgbClr val="000000"/>
                </a:solidFill>
                <a:latin typeface="Arial Narrow" pitchFamily="34" charset="0"/>
              </a:rPr>
              <a:t> </a:t>
            </a:r>
            <a:r>
              <a:rPr lang="en-US" sz="2200" i="1" dirty="0">
                <a:solidFill>
                  <a:srgbClr val="0000CC"/>
                </a:solidFill>
                <a:latin typeface="Arial Narrow" pitchFamily="34" charset="0"/>
              </a:rPr>
              <a:t>Competitive prototyping; Develop RAM strategy; conduct Preliminary Design Review (PDR)</a:t>
            </a:r>
          </a:p>
          <a:p>
            <a:pPr marL="171450" indent="-171450" eaLnBrk="0" fontAlgn="base" hangingPunct="0">
              <a:spcBef>
                <a:spcPct val="0"/>
              </a:spcBef>
              <a:spcAft>
                <a:spcPct val="20000"/>
              </a:spcAft>
              <a:buClr>
                <a:srgbClr val="FFFF00"/>
              </a:buClr>
              <a:buSzPct val="120000"/>
              <a:buFont typeface="Arial" charset="0"/>
              <a:buNone/>
            </a:pPr>
            <a:r>
              <a:rPr lang="en-US" sz="2200" b="1" u="sng" dirty="0">
                <a:solidFill>
                  <a:srgbClr val="800000"/>
                </a:solidFill>
                <a:latin typeface="Arial Narrow" pitchFamily="34" charset="0"/>
              </a:rPr>
              <a:t>Guided by</a:t>
            </a:r>
            <a:r>
              <a:rPr lang="en-US" sz="2200" b="1" dirty="0">
                <a:solidFill>
                  <a:srgbClr val="800000"/>
                </a:solidFill>
                <a:latin typeface="Arial Narrow" pitchFamily="34" charset="0"/>
              </a:rPr>
              <a:t>:</a:t>
            </a:r>
            <a:r>
              <a:rPr lang="en-US" sz="2200" b="1" dirty="0">
                <a:solidFill>
                  <a:srgbClr val="000000"/>
                </a:solidFill>
                <a:latin typeface="Arial Narrow" pitchFamily="34" charset="0"/>
              </a:rPr>
              <a:t>  </a:t>
            </a:r>
            <a:r>
              <a:rPr lang="en-US" sz="2200" dirty="0">
                <a:solidFill>
                  <a:srgbClr val="000000"/>
                </a:solidFill>
                <a:latin typeface="Arial Narrow" pitchFamily="34" charset="0"/>
              </a:rPr>
              <a:t>ICD &amp; TDS </a:t>
            </a:r>
            <a:r>
              <a:rPr lang="en-US" sz="2200" i="1" dirty="0">
                <a:solidFill>
                  <a:srgbClr val="0000CC"/>
                </a:solidFill>
                <a:latin typeface="Arial Narrow" pitchFamily="34" charset="0"/>
              </a:rPr>
              <a:t>and supported by SE planning</a:t>
            </a:r>
          </a:p>
          <a:p>
            <a:pPr marL="171450" indent="-171450" eaLnBrk="0" fontAlgn="base" hangingPunct="0">
              <a:spcBef>
                <a:spcPct val="0"/>
              </a:spcBef>
              <a:spcAft>
                <a:spcPct val="20000"/>
              </a:spcAft>
              <a:buClr>
                <a:srgbClr val="000000"/>
              </a:buClr>
              <a:buSzPct val="75000"/>
              <a:buFont typeface="Wingdings" pitchFamily="2" charset="2"/>
              <a:buNone/>
            </a:pPr>
            <a:r>
              <a:rPr lang="en-US" sz="2200" b="1" u="sng" dirty="0">
                <a:solidFill>
                  <a:srgbClr val="800000"/>
                </a:solidFill>
                <a:latin typeface="Arial Narrow" pitchFamily="34" charset="0"/>
              </a:rPr>
              <a:t>Exit</a:t>
            </a:r>
            <a:r>
              <a:rPr lang="en-US" sz="2200" b="1" dirty="0">
                <a:solidFill>
                  <a:srgbClr val="800000"/>
                </a:solidFill>
                <a:latin typeface="Arial Narrow" pitchFamily="34" charset="0"/>
              </a:rPr>
              <a:t>:</a:t>
            </a:r>
            <a:r>
              <a:rPr lang="en-US" sz="2200" b="1" dirty="0">
                <a:solidFill>
                  <a:srgbClr val="000000"/>
                </a:solidFill>
                <a:latin typeface="Arial Narrow" pitchFamily="34" charset="0"/>
              </a:rPr>
              <a:t>  </a:t>
            </a:r>
            <a:r>
              <a:rPr lang="en-US" sz="2200" dirty="0">
                <a:solidFill>
                  <a:srgbClr val="000000"/>
                </a:solidFill>
                <a:latin typeface="Arial Narrow" pitchFamily="34" charset="0"/>
              </a:rPr>
              <a:t>Affordable increment of military-useful capability identified; technology  demonstrated in relevant environment; manufacturing risks identified; </a:t>
            </a:r>
            <a:r>
              <a:rPr lang="en-US" sz="2200" i="1" dirty="0">
                <a:solidFill>
                  <a:srgbClr val="0000CC"/>
                </a:solidFill>
                <a:latin typeface="Arial Narrow" pitchFamily="34" charset="0"/>
              </a:rPr>
              <a:t>PDR conducted for candidate solutions</a:t>
            </a:r>
            <a:r>
              <a:rPr lang="en-US" sz="2200" dirty="0">
                <a:solidFill>
                  <a:srgbClr val="000000"/>
                </a:solidFill>
                <a:latin typeface="Arial Narrow" pitchFamily="34" charset="0"/>
              </a:rPr>
              <a:t>; system or increment ready for production within short time frame (normally less than 5 years </a:t>
            </a:r>
            <a:r>
              <a:rPr lang="en-US" sz="2200" i="1" dirty="0">
                <a:solidFill>
                  <a:srgbClr val="0000CC"/>
                </a:solidFill>
                <a:latin typeface="Arial Narrow" pitchFamily="34" charset="0"/>
              </a:rPr>
              <a:t>for weapon systems</a:t>
            </a:r>
            <a:r>
              <a:rPr lang="en-US" sz="2200" dirty="0">
                <a:solidFill>
                  <a:srgbClr val="000000"/>
                </a:solidFill>
                <a:latin typeface="Arial Narrow" pitchFamily="34" charset="0"/>
              </a:rPr>
              <a:t>)</a:t>
            </a:r>
          </a:p>
        </p:txBody>
      </p:sp>
      <p:sp>
        <p:nvSpPr>
          <p:cNvPr id="28680" name="Text Box 12"/>
          <p:cNvSpPr txBox="1">
            <a:spLocks noChangeArrowheads="1"/>
          </p:cNvSpPr>
          <p:nvPr/>
        </p:nvSpPr>
        <p:spPr bwMode="auto">
          <a:xfrm>
            <a:off x="2606675" y="6381750"/>
            <a:ext cx="2719014" cy="292388"/>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300" b="1" dirty="0">
                <a:solidFill>
                  <a:srgbClr val="000000"/>
                </a:solidFill>
              </a:rPr>
              <a:t>New terms/requirements </a:t>
            </a:r>
            <a:r>
              <a:rPr lang="en-US" sz="1300" b="1" dirty="0">
                <a:solidFill>
                  <a:srgbClr val="000000"/>
                </a:solidFill>
              </a:rPr>
              <a:t>in </a:t>
            </a:r>
            <a:r>
              <a:rPr lang="en-US" sz="1300" b="1" i="1" dirty="0">
                <a:solidFill>
                  <a:srgbClr val="0000CC"/>
                </a:solidFill>
              </a:rPr>
              <a:t>blue</a:t>
            </a:r>
            <a:endParaRPr lang="en-US" sz="1300" b="1" i="1" dirty="0">
              <a:solidFill>
                <a:srgbClr val="0000CC"/>
              </a:solidFill>
            </a:endParaRPr>
          </a:p>
        </p:txBody>
      </p:sp>
      <p:grpSp>
        <p:nvGrpSpPr>
          <p:cNvPr id="14" name="Group 13"/>
          <p:cNvGrpSpPr/>
          <p:nvPr/>
        </p:nvGrpSpPr>
        <p:grpSpPr>
          <a:xfrm>
            <a:off x="4343101" y="884238"/>
            <a:ext cx="3890963" cy="1993900"/>
            <a:chOff x="3381375" y="884238"/>
            <a:chExt cx="3890963" cy="1993900"/>
          </a:xfrm>
        </p:grpSpPr>
        <p:sp>
          <p:nvSpPr>
            <p:cNvPr id="28674" name="Rectangle 2"/>
            <p:cNvSpPr>
              <a:spLocks noChangeArrowheads="1"/>
            </p:cNvSpPr>
            <p:nvPr/>
          </p:nvSpPr>
          <p:spPr bwMode="auto">
            <a:xfrm>
              <a:off x="3856038" y="1428750"/>
              <a:ext cx="3038475" cy="1449388"/>
            </a:xfrm>
            <a:prstGeom prst="rect">
              <a:avLst/>
            </a:prstGeom>
            <a:solidFill>
              <a:schemeClr val="accent1"/>
            </a:solidFill>
            <a:ln w="9525">
              <a:solidFill>
                <a:schemeClr val="tx1"/>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8675" name="Rectangle 3"/>
            <p:cNvSpPr>
              <a:spLocks noChangeArrowheads="1"/>
            </p:cNvSpPr>
            <p:nvPr/>
          </p:nvSpPr>
          <p:spPr bwMode="auto">
            <a:xfrm>
              <a:off x="4510088" y="1660525"/>
              <a:ext cx="1798637" cy="730250"/>
            </a:xfrm>
            <a:prstGeom prst="rect">
              <a:avLst/>
            </a:prstGeom>
            <a:noFill/>
            <a:ln w="9525">
              <a:noFill/>
              <a:miter lim="800000"/>
              <a:headEnd/>
              <a:tailEnd/>
            </a:ln>
          </p:spPr>
          <p:txBody>
            <a:bodyPr wrap="none" lIns="0" tIns="0" rIns="0" bIns="0">
              <a:spAutoFit/>
            </a:bodyPr>
            <a:lstStyle/>
            <a:p>
              <a:pPr algn="ctr" eaLnBrk="0" fontAlgn="base" hangingPunct="0">
                <a:spcBef>
                  <a:spcPct val="0"/>
                </a:spcBef>
                <a:spcAft>
                  <a:spcPct val="0"/>
                </a:spcAft>
              </a:pPr>
              <a:r>
                <a:rPr lang="en-US" sz="2400">
                  <a:solidFill>
                    <a:srgbClr val="000000"/>
                  </a:solidFill>
                </a:rPr>
                <a:t>Technology</a:t>
              </a:r>
            </a:p>
            <a:p>
              <a:pPr algn="ctr" eaLnBrk="0" fontAlgn="base" hangingPunct="0">
                <a:spcBef>
                  <a:spcPct val="0"/>
                </a:spcBef>
                <a:spcAft>
                  <a:spcPct val="0"/>
                </a:spcAft>
              </a:pPr>
              <a:r>
                <a:rPr lang="en-US" sz="2400">
                  <a:solidFill>
                    <a:srgbClr val="000000"/>
                  </a:solidFill>
                </a:rPr>
                <a:t>Development</a:t>
              </a:r>
              <a:endParaRPr lang="en-US" sz="2400">
                <a:solidFill>
                  <a:srgbClr val="000000"/>
                </a:solidFill>
                <a:latin typeface="Times New Roman" pitchFamily="18" charset="0"/>
              </a:endParaRPr>
            </a:p>
          </p:txBody>
        </p:sp>
        <p:grpSp>
          <p:nvGrpSpPr>
            <p:cNvPr id="28677" name="Group 16"/>
            <p:cNvGrpSpPr>
              <a:grpSpLocks/>
            </p:cNvGrpSpPr>
            <p:nvPr/>
          </p:nvGrpSpPr>
          <p:grpSpPr bwMode="auto">
            <a:xfrm>
              <a:off x="3381375" y="893763"/>
              <a:ext cx="795338" cy="544512"/>
              <a:chOff x="2130" y="563"/>
              <a:chExt cx="501" cy="343"/>
            </a:xfrm>
          </p:grpSpPr>
          <p:sp>
            <p:nvSpPr>
              <p:cNvPr id="28684" name="Freeform 6"/>
              <p:cNvSpPr>
                <a:spLocks/>
              </p:cNvSpPr>
              <p:nvPr/>
            </p:nvSpPr>
            <p:spPr bwMode="auto">
              <a:xfrm>
                <a:off x="2130" y="563"/>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8685" name="Rectangle 7"/>
              <p:cNvSpPr>
                <a:spLocks noChangeArrowheads="1"/>
              </p:cNvSpPr>
              <p:nvPr/>
            </p:nvSpPr>
            <p:spPr bwMode="auto">
              <a:xfrm>
                <a:off x="2303" y="637"/>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dirty="0">
                    <a:solidFill>
                      <a:srgbClr val="FFFFFF"/>
                    </a:solidFill>
                  </a:rPr>
                  <a:t>A</a:t>
                </a:r>
                <a:endParaRPr lang="en-US" sz="2800" dirty="0">
                  <a:solidFill>
                    <a:srgbClr val="FFFFFF"/>
                  </a:solidFill>
                  <a:latin typeface="Times New Roman" pitchFamily="18" charset="0"/>
                </a:endParaRPr>
              </a:p>
            </p:txBody>
          </p:sp>
        </p:grpSp>
        <p:grpSp>
          <p:nvGrpSpPr>
            <p:cNvPr id="28681" name="Group 13"/>
            <p:cNvGrpSpPr>
              <a:grpSpLocks/>
            </p:cNvGrpSpPr>
            <p:nvPr/>
          </p:nvGrpSpPr>
          <p:grpSpPr bwMode="auto">
            <a:xfrm>
              <a:off x="6477000" y="884238"/>
              <a:ext cx="795338" cy="554037"/>
              <a:chOff x="678" y="689"/>
              <a:chExt cx="501" cy="349"/>
            </a:xfrm>
          </p:grpSpPr>
          <p:sp>
            <p:nvSpPr>
              <p:cNvPr id="28682" name="Freeform 14"/>
              <p:cNvSpPr>
                <a:spLocks/>
              </p:cNvSpPr>
              <p:nvPr/>
            </p:nvSpPr>
            <p:spPr bwMode="auto">
              <a:xfrm>
                <a:off x="678" y="689"/>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28683" name="Rectangle 15"/>
              <p:cNvSpPr>
                <a:spLocks noChangeArrowheads="1"/>
              </p:cNvSpPr>
              <p:nvPr/>
            </p:nvSpPr>
            <p:spPr bwMode="auto">
              <a:xfrm>
                <a:off x="857" y="769"/>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dirty="0">
                    <a:solidFill>
                      <a:srgbClr val="FFFFFF"/>
                    </a:solidFill>
                  </a:rPr>
                  <a:t>B</a:t>
                </a:r>
              </a:p>
            </p:txBody>
          </p:sp>
        </p:grpSp>
      </p:grpSp>
    </p:spTree>
    <p:extLst>
      <p:ext uri="{BB962C8B-B14F-4D97-AF65-F5344CB8AC3E}">
        <p14:creationId xmlns:p14="http://schemas.microsoft.com/office/powerpoint/2010/main" val="6230961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781175" y="1441450"/>
            <a:ext cx="6070600" cy="3843338"/>
          </a:xfrm>
          <a:prstGeom prst="rect">
            <a:avLst/>
          </a:prstGeom>
          <a:noFill/>
          <a:ln w="12700">
            <a:noFill/>
            <a:miter lim="800000"/>
            <a:headEnd/>
            <a:tailEnd/>
          </a:ln>
        </p:spPr>
        <p:txBody>
          <a:bodyPr lIns="65533" tIns="32766" rIns="65533" bIns="32766"/>
          <a:lstStyle/>
          <a:p>
            <a:pPr marL="228600" indent="-228600" defTabSz="693738" fontAlgn="base">
              <a:spcBef>
                <a:spcPct val="0"/>
              </a:spcBef>
              <a:spcAft>
                <a:spcPct val="25000"/>
              </a:spcAft>
              <a:buSzPct val="120000"/>
              <a:tabLst>
                <a:tab pos="457200" algn="l"/>
              </a:tabLst>
            </a:pPr>
            <a:r>
              <a:rPr lang="en-US" sz="2400" b="1" dirty="0">
                <a:solidFill>
                  <a:srgbClr val="800000"/>
                </a:solidFill>
                <a:latin typeface="Arial Narrow" pitchFamily="34" charset="0"/>
              </a:rPr>
              <a:t>MDA approves:</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Program Initiation (for most programs)</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Entry into</a:t>
            </a:r>
            <a:r>
              <a:rPr lang="en-US" sz="2400" b="1" dirty="0">
                <a:solidFill>
                  <a:srgbClr val="000000"/>
                </a:solidFill>
                <a:latin typeface="Arial Narrow" pitchFamily="34" charset="0"/>
              </a:rPr>
              <a:t> </a:t>
            </a:r>
            <a:r>
              <a:rPr lang="en-US" sz="2400" b="1" dirty="0">
                <a:solidFill>
                  <a:srgbClr val="0000FF"/>
                </a:solidFill>
                <a:latin typeface="Arial Narrow" pitchFamily="34" charset="0"/>
              </a:rPr>
              <a:t>EMD</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Acquisition Strategy </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Acquisition Program Baseline</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LRIP quantities</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Exit criteria for next phase</a:t>
            </a:r>
          </a:p>
          <a:p>
            <a:pPr marL="631825" lvl="1" indent="-288925" defTabSz="693738" fontAlgn="base">
              <a:spcBef>
                <a:spcPct val="0"/>
              </a:spcBef>
              <a:spcAft>
                <a:spcPct val="25000"/>
              </a:spcAft>
              <a:buSzPct val="120000"/>
              <a:buFontTx/>
              <a:buChar char="•"/>
              <a:tabLst>
                <a:tab pos="457200" algn="l"/>
              </a:tabLst>
            </a:pPr>
            <a:r>
              <a:rPr lang="en-US" sz="2400" b="1" dirty="0">
                <a:solidFill>
                  <a:srgbClr val="0000CC"/>
                </a:solidFill>
                <a:latin typeface="Arial Narrow" pitchFamily="34" charset="0"/>
              </a:rPr>
              <a:t>Type of Contract</a:t>
            </a:r>
          </a:p>
          <a:p>
            <a:pPr marL="631825" lvl="1" indent="-288925" defTabSz="693738" fontAlgn="base">
              <a:spcBef>
                <a:spcPct val="0"/>
              </a:spcBef>
              <a:spcAft>
                <a:spcPct val="25000"/>
              </a:spcAft>
              <a:buSzPct val="120000"/>
              <a:buFontTx/>
              <a:buChar char="•"/>
              <a:tabLst>
                <a:tab pos="457200" algn="l"/>
              </a:tabLst>
            </a:pPr>
            <a:r>
              <a:rPr lang="en-US" sz="2400" b="1" dirty="0">
                <a:solidFill>
                  <a:srgbClr val="0000CC"/>
                </a:solidFill>
                <a:latin typeface="Arial Narrow" pitchFamily="34" charset="0"/>
              </a:rPr>
              <a:t>Milestone B Certification (10 USC 2366b)</a:t>
            </a:r>
          </a:p>
          <a:p>
            <a:pPr marL="631825" lvl="1" indent="-288925" defTabSz="693738" fontAlgn="base">
              <a:spcBef>
                <a:spcPct val="0"/>
              </a:spcBef>
              <a:spcAft>
                <a:spcPct val="25000"/>
              </a:spcAft>
              <a:buSzPct val="120000"/>
              <a:buFontTx/>
              <a:buChar char="•"/>
              <a:tabLst>
                <a:tab pos="457200" algn="l"/>
              </a:tabLst>
            </a:pPr>
            <a:r>
              <a:rPr lang="en-US" sz="2400" dirty="0">
                <a:solidFill>
                  <a:srgbClr val="000000"/>
                </a:solidFill>
                <a:latin typeface="Arial Narrow" pitchFamily="34" charset="0"/>
              </a:rPr>
              <a:t>ADM</a:t>
            </a:r>
          </a:p>
          <a:p>
            <a:pPr marL="228600" indent="-228600" defTabSz="693738" fontAlgn="base">
              <a:spcBef>
                <a:spcPct val="0"/>
              </a:spcBef>
              <a:spcAft>
                <a:spcPct val="25000"/>
              </a:spcAft>
              <a:buSzPct val="120000"/>
              <a:tabLst>
                <a:tab pos="457200" algn="l"/>
              </a:tabLst>
            </a:pPr>
            <a:endParaRPr lang="en-US" sz="2000" dirty="0">
              <a:solidFill>
                <a:srgbClr val="000000"/>
              </a:solidFill>
            </a:endParaRPr>
          </a:p>
        </p:txBody>
      </p:sp>
      <p:sp>
        <p:nvSpPr>
          <p:cNvPr id="29699" name="Rectangle 3"/>
          <p:cNvSpPr>
            <a:spLocks noChangeArrowheads="1"/>
          </p:cNvSpPr>
          <p:nvPr/>
        </p:nvSpPr>
        <p:spPr bwMode="auto">
          <a:xfrm>
            <a:off x="234950" y="0"/>
            <a:ext cx="8651875" cy="1117600"/>
          </a:xfrm>
          <a:prstGeom prst="rect">
            <a:avLst/>
          </a:prstGeom>
          <a:noFill/>
          <a:ln w="12700">
            <a:noFill/>
            <a:miter lim="800000"/>
            <a:headEnd/>
            <a:tailEn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29700" name="Text Box 4"/>
          <p:cNvSpPr txBox="1">
            <a:spLocks noChangeArrowheads="1"/>
          </p:cNvSpPr>
          <p:nvPr/>
        </p:nvSpPr>
        <p:spPr bwMode="auto">
          <a:xfrm>
            <a:off x="2400300" y="55563"/>
            <a:ext cx="4451350" cy="641350"/>
          </a:xfrm>
          <a:prstGeom prst="rect">
            <a:avLst/>
          </a:prstGeom>
          <a:noFill/>
          <a:ln w="12700">
            <a:noFill/>
            <a:miter lim="800000"/>
            <a:headEnd/>
            <a:tailEnd/>
          </a:ln>
        </p:spPr>
        <p:txBody>
          <a:bodyPr>
            <a:spAutoFit/>
          </a:bodyPr>
          <a:lstStyle/>
          <a:p>
            <a:pPr algn="ctr" eaLnBrk="0" fontAlgn="base" hangingPunct="0">
              <a:spcBef>
                <a:spcPct val="0"/>
              </a:spcBef>
              <a:spcAft>
                <a:spcPct val="0"/>
              </a:spcAft>
            </a:pPr>
            <a:r>
              <a:rPr lang="en-US" sz="3600" b="1">
                <a:solidFill>
                  <a:srgbClr val="FFFFFF"/>
                </a:solidFill>
              </a:rPr>
              <a:t>Milestone A </a:t>
            </a:r>
            <a:endParaRPr lang="en-US" sz="2800" b="1">
              <a:solidFill>
                <a:srgbClr val="FFFFFF"/>
              </a:solidFill>
            </a:endParaRPr>
          </a:p>
        </p:txBody>
      </p:sp>
      <p:sp>
        <p:nvSpPr>
          <p:cNvPr id="1774602" name="Text Box 10"/>
          <p:cNvSpPr txBox="1">
            <a:spLocks noChangeArrowheads="1"/>
          </p:cNvSpPr>
          <p:nvPr/>
        </p:nvSpPr>
        <p:spPr bwMode="auto">
          <a:xfrm>
            <a:off x="2552700" y="157163"/>
            <a:ext cx="4451350" cy="646331"/>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defRPr/>
            </a:pPr>
            <a:r>
              <a:rPr lang="en-US" sz="3600" b="1" dirty="0">
                <a:solidFill>
                  <a:srgbClr val="000000"/>
                </a:solidFill>
                <a:latin typeface="Arial Narrow" pitchFamily="34" charset="0"/>
              </a:rPr>
              <a:t>Milestone B </a:t>
            </a:r>
          </a:p>
        </p:txBody>
      </p:sp>
      <p:sp>
        <p:nvSpPr>
          <p:cNvPr id="29702" name="Text Box 13"/>
          <p:cNvSpPr txBox="1">
            <a:spLocks noChangeArrowheads="1"/>
          </p:cNvSpPr>
          <p:nvPr/>
        </p:nvSpPr>
        <p:spPr bwMode="auto">
          <a:xfrm>
            <a:off x="2654300" y="6010275"/>
            <a:ext cx="2719014" cy="292388"/>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300" b="1" dirty="0">
                <a:solidFill>
                  <a:srgbClr val="000000"/>
                </a:solidFill>
              </a:rPr>
              <a:t>New terms/requirements in </a:t>
            </a:r>
            <a:r>
              <a:rPr lang="en-US" sz="1300" b="1" i="1" dirty="0">
                <a:solidFill>
                  <a:srgbClr val="0000CC"/>
                </a:solidFill>
              </a:rPr>
              <a:t>blue</a:t>
            </a:r>
            <a:endParaRPr lang="en-US" sz="1300" b="1" i="1" dirty="0">
              <a:solidFill>
                <a:srgbClr val="0000CC"/>
              </a:solidFill>
            </a:endParaRPr>
          </a:p>
        </p:txBody>
      </p:sp>
    </p:spTree>
    <p:extLst>
      <p:ext uri="{BB962C8B-B14F-4D97-AF65-F5344CB8AC3E}">
        <p14:creationId xmlns:p14="http://schemas.microsoft.com/office/powerpoint/2010/main" val="11100471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328738" y="1725613"/>
            <a:ext cx="6410325" cy="1566862"/>
          </a:xfrm>
          <a:prstGeom prst="rect">
            <a:avLst/>
          </a:prstGeom>
          <a:solidFill>
            <a:srgbClr val="FFCC00"/>
          </a:solidFill>
          <a:ln w="12700" algn="ctr">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endParaRPr lang="en-US" sz="1100">
              <a:solidFill>
                <a:srgbClr val="000000"/>
              </a:solidFill>
            </a:endParaRPr>
          </a:p>
        </p:txBody>
      </p:sp>
      <p:sp>
        <p:nvSpPr>
          <p:cNvPr id="32771" name="Text Box 7"/>
          <p:cNvSpPr txBox="1">
            <a:spLocks noChangeArrowheads="1"/>
          </p:cNvSpPr>
          <p:nvPr/>
        </p:nvSpPr>
        <p:spPr bwMode="auto">
          <a:xfrm>
            <a:off x="1690688" y="1785938"/>
            <a:ext cx="5830887" cy="3667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b="1" dirty="0">
                <a:solidFill>
                  <a:srgbClr val="0000FF"/>
                </a:solidFill>
              </a:rPr>
              <a:t>Engineering and Manufacturing Development </a:t>
            </a:r>
          </a:p>
        </p:txBody>
      </p:sp>
      <p:sp>
        <p:nvSpPr>
          <p:cNvPr id="1537038" name="Rectangle 14"/>
          <p:cNvSpPr>
            <a:spLocks noChangeArrowheads="1"/>
          </p:cNvSpPr>
          <p:nvPr/>
        </p:nvSpPr>
        <p:spPr bwMode="auto">
          <a:xfrm>
            <a:off x="1311309" y="142051"/>
            <a:ext cx="7941598" cy="563231"/>
          </a:xfrm>
          <a:prstGeom prst="rect">
            <a:avLst/>
          </a:prstGeom>
          <a:noFill/>
          <a:ln w="9525" algn="ctr">
            <a:noFill/>
            <a:miter lim="800000"/>
            <a:headEnd/>
            <a:tailEnd/>
          </a:ln>
          <a:effectLst/>
        </p:spPr>
        <p:txBody>
          <a:bodyPr wrap="none">
            <a:spAutoFit/>
          </a:bodyPr>
          <a:lstStyle/>
          <a:p>
            <a:pPr algn="ctr" fontAlgn="base">
              <a:lnSpc>
                <a:spcPct val="85000"/>
              </a:lnSpc>
              <a:spcBef>
                <a:spcPct val="0"/>
              </a:spcBef>
              <a:spcAft>
                <a:spcPct val="0"/>
              </a:spcAft>
              <a:defRPr/>
            </a:pPr>
            <a:r>
              <a:rPr lang="en-US" sz="3600" b="1" dirty="0">
                <a:solidFill>
                  <a:srgbClr val="000000"/>
                </a:solidFill>
                <a:latin typeface="Arial Narrow" pitchFamily="34" charset="0"/>
              </a:rPr>
              <a:t>Engineering &amp; Manufacturing Development</a:t>
            </a:r>
          </a:p>
        </p:txBody>
      </p:sp>
      <p:sp>
        <p:nvSpPr>
          <p:cNvPr id="32773" name="Text Box 15"/>
          <p:cNvSpPr txBox="1">
            <a:spLocks noChangeArrowheads="1"/>
          </p:cNvSpPr>
          <p:nvPr/>
        </p:nvSpPr>
        <p:spPr bwMode="auto">
          <a:xfrm>
            <a:off x="1241425" y="984250"/>
            <a:ext cx="6853238" cy="707886"/>
          </a:xfrm>
          <a:prstGeom prst="rect">
            <a:avLst/>
          </a:prstGeom>
          <a:noFill/>
          <a:ln w="9525">
            <a:noFill/>
            <a:miter lim="800000"/>
            <a:headEnd/>
            <a:tailEnd/>
          </a:ln>
        </p:spPr>
        <p:txBody>
          <a:bodyPr>
            <a:spAutoFit/>
          </a:bodyPr>
          <a:lstStyle/>
          <a:p>
            <a:pPr marL="280988" indent="-168275" eaLnBrk="0" fontAlgn="base" hangingPunct="0">
              <a:spcBef>
                <a:spcPct val="25000"/>
              </a:spcBef>
              <a:spcAft>
                <a:spcPct val="0"/>
              </a:spcAft>
            </a:pPr>
            <a:r>
              <a:rPr lang="en-US" sz="2000" dirty="0">
                <a:solidFill>
                  <a:srgbClr val="800000"/>
                </a:solidFill>
                <a:latin typeface="Arial Narrow" pitchFamily="34" charset="0"/>
              </a:rPr>
              <a:t>Purpose:</a:t>
            </a:r>
            <a:r>
              <a:rPr lang="en-US" sz="2000" dirty="0">
                <a:solidFill>
                  <a:srgbClr val="0033CC"/>
                </a:solidFill>
                <a:latin typeface="Arial Narrow" pitchFamily="34" charset="0"/>
              </a:rPr>
              <a:t> </a:t>
            </a:r>
            <a:r>
              <a:rPr lang="en-US" sz="2000" dirty="0">
                <a:solidFill>
                  <a:srgbClr val="000000"/>
                </a:solidFill>
                <a:latin typeface="Arial Narrow" pitchFamily="34" charset="0"/>
              </a:rPr>
              <a:t>Develop a system or increment of capability, develop an affordable manufacturing process, </a:t>
            </a:r>
            <a:r>
              <a:rPr lang="en-US" sz="2000" dirty="0">
                <a:solidFill>
                  <a:srgbClr val="0000CC"/>
                </a:solidFill>
                <a:latin typeface="Arial Narrow" pitchFamily="34" charset="0"/>
              </a:rPr>
              <a:t>minimize logistics footprint </a:t>
            </a:r>
          </a:p>
        </p:txBody>
      </p:sp>
      <p:grpSp>
        <p:nvGrpSpPr>
          <p:cNvPr id="32774" name="Group 26"/>
          <p:cNvGrpSpPr>
            <a:grpSpLocks/>
          </p:cNvGrpSpPr>
          <p:nvPr/>
        </p:nvGrpSpPr>
        <p:grpSpPr bwMode="auto">
          <a:xfrm>
            <a:off x="942975" y="1189038"/>
            <a:ext cx="795338" cy="554037"/>
            <a:chOff x="678" y="689"/>
            <a:chExt cx="501" cy="349"/>
          </a:xfrm>
        </p:grpSpPr>
        <p:sp>
          <p:nvSpPr>
            <p:cNvPr id="32789" name="Freeform 18"/>
            <p:cNvSpPr>
              <a:spLocks/>
            </p:cNvSpPr>
            <p:nvPr/>
          </p:nvSpPr>
          <p:spPr bwMode="auto">
            <a:xfrm>
              <a:off x="678" y="689"/>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32790" name="Rectangle 19"/>
            <p:cNvSpPr>
              <a:spLocks noChangeArrowheads="1"/>
            </p:cNvSpPr>
            <p:nvPr/>
          </p:nvSpPr>
          <p:spPr bwMode="auto">
            <a:xfrm>
              <a:off x="857" y="769"/>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a:solidFill>
                    <a:srgbClr val="FFFFFF"/>
                  </a:solidFill>
                </a:rPr>
                <a:t>B</a:t>
              </a:r>
            </a:p>
          </p:txBody>
        </p:sp>
      </p:grpSp>
      <p:sp>
        <p:nvSpPr>
          <p:cNvPr id="32775" name="Text Box 20"/>
          <p:cNvSpPr txBox="1">
            <a:spLocks noChangeArrowheads="1"/>
          </p:cNvSpPr>
          <p:nvPr/>
        </p:nvSpPr>
        <p:spPr bwMode="auto">
          <a:xfrm>
            <a:off x="1243013" y="2071081"/>
            <a:ext cx="1792287" cy="584775"/>
          </a:xfrm>
          <a:prstGeom prst="rect">
            <a:avLst/>
          </a:prstGeom>
          <a:noFill/>
          <a:ln w="9525">
            <a:noFill/>
            <a:miter lim="800000"/>
            <a:headEnd/>
            <a:tailEnd/>
          </a:ln>
        </p:spPr>
        <p:txBody>
          <a:bodyPr>
            <a:spAutoFit/>
          </a:bodyPr>
          <a:lstStyle/>
          <a:p>
            <a:pPr algn="ctr" fontAlgn="base">
              <a:spcBef>
                <a:spcPct val="0"/>
              </a:spcBef>
              <a:spcAft>
                <a:spcPct val="0"/>
              </a:spcAft>
            </a:pPr>
            <a:r>
              <a:rPr lang="en-US" sz="1600" b="1" dirty="0">
                <a:solidFill>
                  <a:srgbClr val="0000FF"/>
                </a:solidFill>
              </a:rPr>
              <a:t>Integrated System Design</a:t>
            </a:r>
          </a:p>
        </p:txBody>
      </p:sp>
      <p:sp>
        <p:nvSpPr>
          <p:cNvPr id="32776" name="Text Box 21"/>
          <p:cNvSpPr txBox="1">
            <a:spLocks noChangeArrowheads="1"/>
          </p:cNvSpPr>
          <p:nvPr/>
        </p:nvSpPr>
        <p:spPr bwMode="auto">
          <a:xfrm>
            <a:off x="4551363" y="2071081"/>
            <a:ext cx="3281362" cy="830997"/>
          </a:xfrm>
          <a:prstGeom prst="rect">
            <a:avLst/>
          </a:prstGeom>
          <a:noFill/>
          <a:ln w="9525">
            <a:noFill/>
            <a:miter lim="800000"/>
            <a:headEnd/>
            <a:tailEnd/>
          </a:ln>
        </p:spPr>
        <p:txBody>
          <a:bodyPr>
            <a:spAutoFit/>
          </a:bodyPr>
          <a:lstStyle/>
          <a:p>
            <a:pPr algn="ctr" fontAlgn="base">
              <a:spcBef>
                <a:spcPct val="0"/>
              </a:spcBef>
              <a:spcAft>
                <a:spcPct val="0"/>
              </a:spcAft>
            </a:pPr>
            <a:r>
              <a:rPr lang="en-US" sz="1600" b="1" dirty="0">
                <a:solidFill>
                  <a:srgbClr val="0000FF"/>
                </a:solidFill>
              </a:rPr>
              <a:t>System Capability &amp; Manufacturing Process Demonstration</a:t>
            </a:r>
          </a:p>
        </p:txBody>
      </p:sp>
      <p:sp>
        <p:nvSpPr>
          <p:cNvPr id="32777" name="Rectangle 22"/>
          <p:cNvSpPr>
            <a:spLocks noChangeArrowheads="1"/>
          </p:cNvSpPr>
          <p:nvPr/>
        </p:nvSpPr>
        <p:spPr bwMode="auto">
          <a:xfrm>
            <a:off x="66675" y="3389313"/>
            <a:ext cx="4103688" cy="2922587"/>
          </a:xfrm>
          <a:prstGeom prst="rect">
            <a:avLst/>
          </a:prstGeom>
          <a:noFill/>
          <a:ln w="9525">
            <a:noFill/>
            <a:miter lim="800000"/>
            <a:headEnd/>
            <a:tailEnd/>
          </a:ln>
        </p:spPr>
        <p:txBody>
          <a:bodyPr lIns="92042" tIns="46022" rIns="92042" bIns="46022"/>
          <a:lstStyle/>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Enter</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00"/>
                </a:solidFill>
                <a:latin typeface="Arial Narrow" pitchFamily="34" charset="0"/>
              </a:rPr>
              <a:t>Mature Technology; Approved Requirements; Full Funding in FYDP</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Activities</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CC"/>
                </a:solidFill>
                <a:latin typeface="Arial Narrow" pitchFamily="34" charset="0"/>
              </a:rPr>
              <a:t>Define System of System Functionality &amp; Interfaces</a:t>
            </a:r>
            <a:r>
              <a:rPr lang="en-US" dirty="0">
                <a:solidFill>
                  <a:srgbClr val="000000"/>
                </a:solidFill>
                <a:latin typeface="Arial Narrow" pitchFamily="34" charset="0"/>
              </a:rPr>
              <a:t>, Complete Detailed Design, </a:t>
            </a:r>
            <a:r>
              <a:rPr lang="en-US" dirty="0">
                <a:solidFill>
                  <a:srgbClr val="0000CC"/>
                </a:solidFill>
                <a:latin typeface="Arial Narrow" pitchFamily="34" charset="0"/>
              </a:rPr>
              <a:t>System-Level PDR (as needed)/CDR, Establish Product Baseline, </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Guided by</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00"/>
                </a:solidFill>
                <a:latin typeface="Arial Narrow" pitchFamily="34" charset="0"/>
              </a:rPr>
              <a:t>CDD, </a:t>
            </a:r>
            <a:r>
              <a:rPr lang="en-US" dirty="0" err="1">
                <a:solidFill>
                  <a:srgbClr val="0000CC"/>
                </a:solidFill>
                <a:latin typeface="Arial Narrow" pitchFamily="34" charset="0"/>
              </a:rPr>
              <a:t>Acq</a:t>
            </a:r>
            <a:r>
              <a:rPr lang="en-US" dirty="0">
                <a:solidFill>
                  <a:srgbClr val="0000CC"/>
                </a:solidFill>
                <a:latin typeface="Arial Narrow" pitchFamily="34" charset="0"/>
              </a:rPr>
              <a:t> Strategy, SEP &amp; TEMP</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Exit</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CC"/>
                </a:solidFill>
                <a:latin typeface="Arial Narrow" pitchFamily="34" charset="0"/>
              </a:rPr>
              <a:t>Complete System-Level CDR and Post-CDR Assessments by MDA</a:t>
            </a:r>
          </a:p>
        </p:txBody>
      </p:sp>
      <p:sp>
        <p:nvSpPr>
          <p:cNvPr id="32778" name="Line 23"/>
          <p:cNvSpPr>
            <a:spLocks noChangeShapeType="1"/>
          </p:cNvSpPr>
          <p:nvPr/>
        </p:nvSpPr>
        <p:spPr bwMode="auto">
          <a:xfrm rot="394394" flipV="1">
            <a:off x="1431925" y="2852738"/>
            <a:ext cx="357188" cy="587375"/>
          </a:xfrm>
          <a:prstGeom prst="line">
            <a:avLst/>
          </a:prstGeom>
          <a:noFill/>
          <a:ln w="57150">
            <a:solidFill>
              <a:srgbClr val="FF0000"/>
            </a:solidFill>
            <a:round/>
            <a:headEnd/>
            <a:tailEnd type="triangle" w="med" len="me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2779" name="Line 24"/>
          <p:cNvSpPr>
            <a:spLocks noChangeShapeType="1"/>
          </p:cNvSpPr>
          <p:nvPr/>
        </p:nvSpPr>
        <p:spPr bwMode="auto">
          <a:xfrm rot="14668985" flipV="1">
            <a:off x="6161088" y="3044825"/>
            <a:ext cx="668338" cy="122237"/>
          </a:xfrm>
          <a:prstGeom prst="line">
            <a:avLst/>
          </a:prstGeom>
          <a:noFill/>
          <a:ln w="57150">
            <a:solidFill>
              <a:srgbClr val="FF0000"/>
            </a:solidFill>
            <a:round/>
            <a:headEnd/>
            <a:tailEnd type="triangle" w="med" len="me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2780" name="Rectangle 25"/>
          <p:cNvSpPr>
            <a:spLocks noChangeArrowheads="1"/>
          </p:cNvSpPr>
          <p:nvPr/>
        </p:nvSpPr>
        <p:spPr bwMode="auto">
          <a:xfrm>
            <a:off x="4298950" y="3389313"/>
            <a:ext cx="4740275" cy="3106737"/>
          </a:xfrm>
          <a:prstGeom prst="rect">
            <a:avLst/>
          </a:prstGeom>
          <a:noFill/>
          <a:ln w="9525">
            <a:noFill/>
            <a:miter lim="800000"/>
            <a:headEnd/>
            <a:tailEnd/>
          </a:ln>
        </p:spPr>
        <p:txBody>
          <a:bodyPr lIns="92042" tIns="46022" rIns="92042" bIns="46022"/>
          <a:lstStyle/>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Enter</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CC"/>
                </a:solidFill>
                <a:latin typeface="Arial Narrow" pitchFamily="34" charset="0"/>
              </a:rPr>
              <a:t>Post-CDR Assessment and Establishment of initial Product Baseline</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Activities</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00"/>
                </a:solidFill>
                <a:latin typeface="Arial Narrow" pitchFamily="34" charset="0"/>
              </a:rPr>
              <a:t>Developmental Testing (DT) Assesses Progress Against Technical Parameters, and Operational Assessments (OA) Against CDD </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Guided by</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00"/>
                </a:solidFill>
                <a:latin typeface="Arial Narrow" pitchFamily="34" charset="0"/>
              </a:rPr>
              <a:t>CDD, </a:t>
            </a:r>
            <a:r>
              <a:rPr lang="en-US" dirty="0" err="1">
                <a:solidFill>
                  <a:srgbClr val="0000CC"/>
                </a:solidFill>
                <a:latin typeface="Arial Narrow" pitchFamily="34" charset="0"/>
              </a:rPr>
              <a:t>Acq</a:t>
            </a:r>
            <a:r>
              <a:rPr lang="en-US" dirty="0">
                <a:solidFill>
                  <a:srgbClr val="0000CC"/>
                </a:solidFill>
                <a:latin typeface="Arial Narrow" pitchFamily="34" charset="0"/>
              </a:rPr>
              <a:t> Strategy, SEP &amp; TEMP</a:t>
            </a:r>
          </a:p>
          <a:p>
            <a:pPr marL="112713" indent="-112713" eaLnBrk="0" fontAlgn="base" hangingPunct="0">
              <a:spcBef>
                <a:spcPct val="0"/>
              </a:spcBef>
              <a:spcAft>
                <a:spcPct val="15000"/>
              </a:spcAft>
              <a:buClr>
                <a:srgbClr val="000099"/>
              </a:buClr>
              <a:buSzPct val="120000"/>
              <a:buFontTx/>
              <a:buChar char="•"/>
            </a:pPr>
            <a:r>
              <a:rPr lang="en-US" b="1" u="sng" dirty="0">
                <a:solidFill>
                  <a:srgbClr val="800000"/>
                </a:solidFill>
                <a:latin typeface="Arial Narrow" pitchFamily="34" charset="0"/>
              </a:rPr>
              <a:t>Exit</a:t>
            </a:r>
            <a:r>
              <a:rPr lang="en-US" b="1" dirty="0">
                <a:solidFill>
                  <a:srgbClr val="800000"/>
                </a:solidFill>
                <a:latin typeface="Arial Narrow" pitchFamily="34" charset="0"/>
              </a:rPr>
              <a:t>:</a:t>
            </a:r>
            <a:r>
              <a:rPr lang="en-US" b="1" dirty="0">
                <a:solidFill>
                  <a:srgbClr val="000000"/>
                </a:solidFill>
                <a:latin typeface="Arial Narrow" pitchFamily="34" charset="0"/>
              </a:rPr>
              <a:t> </a:t>
            </a:r>
            <a:r>
              <a:rPr lang="en-US" dirty="0">
                <a:solidFill>
                  <a:srgbClr val="000000"/>
                </a:solidFill>
                <a:latin typeface="Arial Narrow" pitchFamily="34" charset="0"/>
              </a:rPr>
              <a:t>System Demonstrated in Intended Environment using </a:t>
            </a:r>
            <a:r>
              <a:rPr lang="en-US" dirty="0">
                <a:solidFill>
                  <a:srgbClr val="0000CC"/>
                </a:solidFill>
                <a:latin typeface="Arial Narrow" pitchFamily="34" charset="0"/>
              </a:rPr>
              <a:t>production-representative articles; Manufacturing Processes Demonstrated</a:t>
            </a:r>
            <a:r>
              <a:rPr lang="en-US" dirty="0">
                <a:solidFill>
                  <a:srgbClr val="000000"/>
                </a:solidFill>
                <a:latin typeface="Arial Narrow" pitchFamily="34" charset="0"/>
              </a:rPr>
              <a:t>; Meets Exit Criteria and MS C Entrance Requirements</a:t>
            </a:r>
          </a:p>
        </p:txBody>
      </p:sp>
      <p:sp>
        <p:nvSpPr>
          <p:cNvPr id="32781" name="Text Box 27"/>
          <p:cNvSpPr txBox="1">
            <a:spLocks noChangeArrowheads="1"/>
          </p:cNvSpPr>
          <p:nvPr/>
        </p:nvSpPr>
        <p:spPr bwMode="auto">
          <a:xfrm>
            <a:off x="2606675" y="6515100"/>
            <a:ext cx="2719014" cy="292388"/>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300" b="1" dirty="0">
                <a:solidFill>
                  <a:srgbClr val="000000"/>
                </a:solidFill>
              </a:rPr>
              <a:t>New terms/requirements in </a:t>
            </a:r>
            <a:r>
              <a:rPr lang="en-US" sz="1300" b="1" i="1" dirty="0">
                <a:solidFill>
                  <a:srgbClr val="0000CC"/>
                </a:solidFill>
              </a:rPr>
              <a:t>blue</a:t>
            </a:r>
            <a:endParaRPr lang="en-US" sz="1300" b="1" i="1" dirty="0">
              <a:solidFill>
                <a:srgbClr val="0000CC"/>
              </a:solidFill>
            </a:endParaRPr>
          </a:p>
        </p:txBody>
      </p:sp>
      <p:sp>
        <p:nvSpPr>
          <p:cNvPr id="32782" name="Text Box 29"/>
          <p:cNvSpPr txBox="1">
            <a:spLocks noChangeArrowheads="1"/>
          </p:cNvSpPr>
          <p:nvPr/>
        </p:nvSpPr>
        <p:spPr bwMode="auto">
          <a:xfrm>
            <a:off x="4071938" y="2746375"/>
            <a:ext cx="1684337" cy="535517"/>
          </a:xfrm>
          <a:prstGeom prst="rect">
            <a:avLst/>
          </a:prstGeom>
          <a:noFill/>
          <a:ln w="9525">
            <a:noFill/>
            <a:miter lim="800000"/>
            <a:headEnd/>
            <a:tailEnd/>
          </a:ln>
        </p:spPr>
        <p:txBody>
          <a:bodyPr lIns="91426" tIns="45713" rIns="91426" bIns="45713">
            <a:spAutoFit/>
          </a:bodyPr>
          <a:lstStyle/>
          <a:p>
            <a:pPr eaLnBrk="0" fontAlgn="base" hangingPunct="0">
              <a:lnSpc>
                <a:spcPct val="90000"/>
              </a:lnSpc>
              <a:spcBef>
                <a:spcPct val="0"/>
              </a:spcBef>
              <a:spcAft>
                <a:spcPct val="0"/>
              </a:spcAft>
            </a:pPr>
            <a:r>
              <a:rPr lang="en-US" sz="1600" b="1" dirty="0">
                <a:solidFill>
                  <a:srgbClr val="0000FF"/>
                </a:solidFill>
                <a:latin typeface="Arial Narrow" pitchFamily="34" charset="0"/>
              </a:rPr>
              <a:t>Post CDR</a:t>
            </a:r>
          </a:p>
          <a:p>
            <a:pPr eaLnBrk="0" fontAlgn="base" hangingPunct="0">
              <a:lnSpc>
                <a:spcPct val="90000"/>
              </a:lnSpc>
              <a:spcBef>
                <a:spcPct val="0"/>
              </a:spcBef>
              <a:spcAft>
                <a:spcPct val="0"/>
              </a:spcAft>
            </a:pPr>
            <a:r>
              <a:rPr lang="en-US" sz="1600" b="1" dirty="0">
                <a:solidFill>
                  <a:srgbClr val="0000FF"/>
                </a:solidFill>
                <a:latin typeface="Arial Narrow" pitchFamily="34" charset="0"/>
              </a:rPr>
              <a:t>Assessment</a:t>
            </a:r>
          </a:p>
        </p:txBody>
      </p:sp>
      <p:sp>
        <p:nvSpPr>
          <p:cNvPr id="32783" name="Text Box 30"/>
          <p:cNvSpPr txBox="1">
            <a:spLocks noChangeArrowheads="1"/>
          </p:cNvSpPr>
          <p:nvPr/>
        </p:nvSpPr>
        <p:spPr bwMode="auto">
          <a:xfrm>
            <a:off x="2181225" y="2743200"/>
            <a:ext cx="1371600" cy="535517"/>
          </a:xfrm>
          <a:prstGeom prst="rect">
            <a:avLst/>
          </a:prstGeom>
          <a:noFill/>
          <a:ln w="9525">
            <a:noFill/>
            <a:miter lim="800000"/>
            <a:headEnd/>
            <a:tailEnd/>
          </a:ln>
        </p:spPr>
        <p:txBody>
          <a:bodyPr lIns="91426" tIns="45713" rIns="91426" bIns="45713">
            <a:spAutoFit/>
          </a:bodyPr>
          <a:lstStyle/>
          <a:p>
            <a:pPr eaLnBrk="0" fontAlgn="base" hangingPunct="0">
              <a:lnSpc>
                <a:spcPct val="90000"/>
              </a:lnSpc>
              <a:spcBef>
                <a:spcPct val="0"/>
              </a:spcBef>
              <a:spcAft>
                <a:spcPct val="0"/>
              </a:spcAft>
            </a:pPr>
            <a:r>
              <a:rPr lang="en-US" sz="1600" b="1" dirty="0">
                <a:solidFill>
                  <a:srgbClr val="0000CC"/>
                </a:solidFill>
                <a:latin typeface="Arial Narrow" pitchFamily="34" charset="0"/>
              </a:rPr>
              <a:t>Post PDR</a:t>
            </a:r>
          </a:p>
          <a:p>
            <a:pPr eaLnBrk="0" fontAlgn="base" hangingPunct="0">
              <a:lnSpc>
                <a:spcPct val="90000"/>
              </a:lnSpc>
              <a:spcBef>
                <a:spcPct val="0"/>
              </a:spcBef>
              <a:spcAft>
                <a:spcPct val="0"/>
              </a:spcAft>
            </a:pPr>
            <a:r>
              <a:rPr lang="en-US" sz="1600" b="1" dirty="0">
                <a:solidFill>
                  <a:srgbClr val="0000CC"/>
                </a:solidFill>
                <a:latin typeface="Arial Narrow" pitchFamily="34" charset="0"/>
              </a:rPr>
              <a:t>Assessment</a:t>
            </a:r>
          </a:p>
        </p:txBody>
      </p:sp>
      <p:sp>
        <p:nvSpPr>
          <p:cNvPr id="32784" name="AutoShape 31"/>
          <p:cNvSpPr>
            <a:spLocks noChangeAspect="1" noChangeArrowheads="1"/>
          </p:cNvSpPr>
          <p:nvPr/>
        </p:nvSpPr>
        <p:spPr bwMode="auto">
          <a:xfrm>
            <a:off x="2046288" y="2851150"/>
            <a:ext cx="228600" cy="271463"/>
          </a:xfrm>
          <a:prstGeom prst="diamond">
            <a:avLst/>
          </a:prstGeom>
          <a:solidFill>
            <a:srgbClr val="FFFF00"/>
          </a:solidFill>
          <a:ln w="19050">
            <a:solidFill>
              <a:schemeClr val="tx1"/>
            </a:solidFill>
            <a:prstDash val="dash"/>
            <a:miter lim="800000"/>
            <a:headEnd type="none" w="sm" len="sm"/>
            <a:tailEnd type="none" w="sm" len="sm"/>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2785" name="AutoShape 32"/>
          <p:cNvSpPr>
            <a:spLocks noChangeAspect="1" noChangeArrowheads="1"/>
          </p:cNvSpPr>
          <p:nvPr/>
        </p:nvSpPr>
        <p:spPr bwMode="auto">
          <a:xfrm>
            <a:off x="3894138" y="2841625"/>
            <a:ext cx="228600" cy="271463"/>
          </a:xfrm>
          <a:prstGeom prst="diamond">
            <a:avLst/>
          </a:prstGeom>
          <a:solidFill>
            <a:srgbClr val="FFFF00"/>
          </a:solidFill>
          <a:ln w="19050">
            <a:solidFill>
              <a:schemeClr val="tx1"/>
            </a:solidFill>
            <a:miter lim="800000"/>
            <a:headEnd type="none" w="sm" len="sm"/>
            <a:tailEnd type="none" w="sm" len="sm"/>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grpSp>
        <p:nvGrpSpPr>
          <p:cNvPr id="32786" name="Group 33"/>
          <p:cNvGrpSpPr>
            <a:grpSpLocks/>
          </p:cNvGrpSpPr>
          <p:nvPr/>
        </p:nvGrpSpPr>
        <p:grpSpPr bwMode="auto">
          <a:xfrm>
            <a:off x="7310438" y="1187450"/>
            <a:ext cx="795337" cy="554038"/>
            <a:chOff x="357" y="592"/>
            <a:chExt cx="501" cy="349"/>
          </a:xfrm>
        </p:grpSpPr>
        <p:sp>
          <p:nvSpPr>
            <p:cNvPr id="32787" name="Freeform 34"/>
            <p:cNvSpPr>
              <a:spLocks/>
            </p:cNvSpPr>
            <p:nvPr/>
          </p:nvSpPr>
          <p:spPr bwMode="auto">
            <a:xfrm>
              <a:off x="357" y="592"/>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32788" name="Rectangle 35"/>
            <p:cNvSpPr>
              <a:spLocks noChangeArrowheads="1"/>
            </p:cNvSpPr>
            <p:nvPr/>
          </p:nvSpPr>
          <p:spPr bwMode="auto">
            <a:xfrm>
              <a:off x="536" y="672"/>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a:solidFill>
                    <a:srgbClr val="FFFFFF"/>
                  </a:solidFill>
                </a:rPr>
                <a:t>C</a:t>
              </a:r>
            </a:p>
          </p:txBody>
        </p:sp>
      </p:grpSp>
    </p:spTree>
    <p:extLst>
      <p:ext uri="{BB962C8B-B14F-4D97-AF65-F5344CB8AC3E}">
        <p14:creationId xmlns:p14="http://schemas.microsoft.com/office/powerpoint/2010/main" val="28951008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234950" y="0"/>
            <a:ext cx="8651875" cy="1117600"/>
          </a:xfrm>
          <a:prstGeom prst="rect">
            <a:avLst/>
          </a:prstGeom>
          <a:noFill/>
          <a:ln w="12700">
            <a:noFill/>
            <a:miter lim="800000"/>
            <a:headEnd/>
            <a:tailEn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3795" name="Text Box 4"/>
          <p:cNvSpPr txBox="1">
            <a:spLocks noChangeArrowheads="1"/>
          </p:cNvSpPr>
          <p:nvPr/>
        </p:nvSpPr>
        <p:spPr bwMode="auto">
          <a:xfrm>
            <a:off x="2400300" y="55563"/>
            <a:ext cx="4451350" cy="641350"/>
          </a:xfrm>
          <a:prstGeom prst="rect">
            <a:avLst/>
          </a:prstGeom>
          <a:noFill/>
          <a:ln w="12700">
            <a:noFill/>
            <a:miter lim="800000"/>
            <a:headEnd/>
            <a:tailEnd/>
          </a:ln>
        </p:spPr>
        <p:txBody>
          <a:bodyPr>
            <a:spAutoFit/>
          </a:bodyPr>
          <a:lstStyle/>
          <a:p>
            <a:pPr algn="ctr" eaLnBrk="0" fontAlgn="base" hangingPunct="0">
              <a:spcBef>
                <a:spcPct val="0"/>
              </a:spcBef>
              <a:spcAft>
                <a:spcPct val="0"/>
              </a:spcAft>
            </a:pPr>
            <a:r>
              <a:rPr lang="en-US" sz="3600" b="1">
                <a:solidFill>
                  <a:srgbClr val="FFFFFF"/>
                </a:solidFill>
              </a:rPr>
              <a:t>Milestone A </a:t>
            </a:r>
            <a:endParaRPr lang="en-US" sz="2800" b="1">
              <a:solidFill>
                <a:srgbClr val="FFFFFF"/>
              </a:solidFill>
            </a:endParaRPr>
          </a:p>
        </p:txBody>
      </p:sp>
      <p:sp>
        <p:nvSpPr>
          <p:cNvPr id="1778693" name="Text Box 5"/>
          <p:cNvSpPr txBox="1">
            <a:spLocks noChangeArrowheads="1"/>
          </p:cNvSpPr>
          <p:nvPr/>
        </p:nvSpPr>
        <p:spPr bwMode="auto">
          <a:xfrm>
            <a:off x="2552700" y="157163"/>
            <a:ext cx="4451350" cy="646331"/>
          </a:xfrm>
          <a:prstGeom prst="rect">
            <a:avLst/>
          </a:prstGeom>
          <a:noFill/>
          <a:ln w="12700">
            <a:noFill/>
            <a:miter lim="800000"/>
            <a:headEnd/>
            <a:tailEnd/>
          </a:ln>
          <a:effectLst/>
        </p:spPr>
        <p:txBody>
          <a:bodyPr>
            <a:spAutoFit/>
          </a:bodyPr>
          <a:lstStyle/>
          <a:p>
            <a:pPr algn="ctr" eaLnBrk="0" fontAlgn="base" hangingPunct="0">
              <a:spcBef>
                <a:spcPct val="0"/>
              </a:spcBef>
              <a:spcAft>
                <a:spcPct val="0"/>
              </a:spcAft>
              <a:defRPr/>
            </a:pPr>
            <a:r>
              <a:rPr lang="en-US" sz="3600" b="1" dirty="0">
                <a:solidFill>
                  <a:srgbClr val="000000"/>
                </a:solidFill>
                <a:latin typeface="Arial Narrow" pitchFamily="34" charset="0"/>
              </a:rPr>
              <a:t>Milestone C </a:t>
            </a:r>
          </a:p>
        </p:txBody>
      </p:sp>
      <p:sp>
        <p:nvSpPr>
          <p:cNvPr id="33797" name="Text Box 6"/>
          <p:cNvSpPr txBox="1">
            <a:spLocks noChangeArrowheads="1"/>
          </p:cNvSpPr>
          <p:nvPr/>
        </p:nvSpPr>
        <p:spPr bwMode="auto">
          <a:xfrm>
            <a:off x="914400" y="1087821"/>
            <a:ext cx="7620000" cy="4007219"/>
          </a:xfrm>
          <a:prstGeom prst="rect">
            <a:avLst/>
          </a:prstGeom>
          <a:noFill/>
          <a:ln w="12700">
            <a:noFill/>
            <a:miter lim="800000"/>
            <a:headEnd/>
            <a:tailEnd/>
          </a:ln>
        </p:spPr>
        <p:txBody>
          <a:bodyPr wrap="square" lIns="91407" tIns="45704" rIns="91407" bIns="45704">
            <a:spAutoFit/>
          </a:bodyPr>
          <a:lstStyle/>
          <a:p>
            <a:pPr marL="174625" indent="-174625" eaLnBrk="0" fontAlgn="base" hangingPunct="0">
              <a:spcBef>
                <a:spcPct val="0"/>
              </a:spcBef>
              <a:spcAft>
                <a:spcPct val="40000"/>
              </a:spcAft>
              <a:tabLst>
                <a:tab pos="393700" algn="l"/>
                <a:tab pos="688975" algn="l"/>
              </a:tabLst>
            </a:pPr>
            <a:r>
              <a:rPr lang="en-US" sz="2400" b="1" dirty="0">
                <a:solidFill>
                  <a:srgbClr val="800000"/>
                </a:solidFill>
                <a:latin typeface="Arial Narrow" pitchFamily="34" charset="0"/>
              </a:rPr>
              <a:t>MDA Approves:</a:t>
            </a:r>
          </a:p>
          <a:p>
            <a:pPr marL="577850" lvl="1" indent="-288925" eaLnBrk="0" fontAlgn="base" hangingPunct="0">
              <a:spcBef>
                <a:spcPct val="0"/>
              </a:spcBef>
              <a:spcAft>
                <a:spcPct val="40000"/>
              </a:spcAft>
              <a:buSzPct val="120000"/>
              <a:buFontTx/>
              <a:buChar char="•"/>
              <a:tabLst>
                <a:tab pos="393700" algn="l"/>
                <a:tab pos="688975" algn="l"/>
              </a:tabLst>
            </a:pPr>
            <a:r>
              <a:rPr lang="en-US" sz="2400" dirty="0">
                <a:solidFill>
                  <a:srgbClr val="000000"/>
                </a:solidFill>
                <a:latin typeface="Arial Narrow" pitchFamily="34" charset="0"/>
              </a:rPr>
              <a:t>Updated Acquisition Strategy and Acquisition Program Baseline</a:t>
            </a:r>
          </a:p>
          <a:p>
            <a:pPr marL="577850" lvl="1" indent="-288925" eaLnBrk="0" fontAlgn="base" hangingPunct="0">
              <a:spcBef>
                <a:spcPct val="0"/>
              </a:spcBef>
              <a:spcAft>
                <a:spcPct val="40000"/>
              </a:spcAft>
              <a:buSzPct val="120000"/>
              <a:buFontTx/>
              <a:buChar char="•"/>
              <a:tabLst>
                <a:tab pos="393700" algn="l"/>
                <a:tab pos="688975" algn="l"/>
              </a:tabLst>
            </a:pPr>
            <a:r>
              <a:rPr lang="en-US" sz="2400" dirty="0">
                <a:solidFill>
                  <a:srgbClr val="000000"/>
                </a:solidFill>
                <a:latin typeface="Arial Narrow" pitchFamily="34" charset="0"/>
              </a:rPr>
              <a:t>Entry into LRIP for systems that require a LRIP, into production or procurement for systems that do not require LRIP, or into limited deployment for MAIS programs or software intensive systems with no production components</a:t>
            </a:r>
          </a:p>
          <a:p>
            <a:pPr marL="577850" lvl="1" indent="-288925" eaLnBrk="0" fontAlgn="base" hangingPunct="0">
              <a:spcBef>
                <a:spcPct val="0"/>
              </a:spcBef>
              <a:spcAft>
                <a:spcPct val="40000"/>
              </a:spcAft>
              <a:buSzPct val="120000"/>
              <a:buFontTx/>
              <a:buChar char="•"/>
              <a:tabLst>
                <a:tab pos="393700" algn="l"/>
                <a:tab pos="688975" algn="l"/>
              </a:tabLst>
            </a:pPr>
            <a:r>
              <a:rPr lang="en-US" sz="2400" dirty="0">
                <a:solidFill>
                  <a:srgbClr val="000000"/>
                </a:solidFill>
                <a:latin typeface="Arial Narrow" pitchFamily="34" charset="0"/>
              </a:rPr>
              <a:t>Exit criteria for LRIP if appropriate</a:t>
            </a:r>
          </a:p>
          <a:p>
            <a:pPr marL="577850" lvl="1" indent="-288925" eaLnBrk="0" fontAlgn="base" hangingPunct="0">
              <a:spcBef>
                <a:spcPct val="0"/>
              </a:spcBef>
              <a:spcAft>
                <a:spcPct val="40000"/>
              </a:spcAft>
              <a:buSzPct val="120000"/>
              <a:buFontTx/>
              <a:buChar char="•"/>
              <a:tabLst>
                <a:tab pos="393700" algn="l"/>
                <a:tab pos="688975" algn="l"/>
              </a:tabLst>
            </a:pPr>
            <a:r>
              <a:rPr lang="en-US" sz="2400" dirty="0">
                <a:solidFill>
                  <a:srgbClr val="000000"/>
                </a:solidFill>
                <a:latin typeface="Arial Narrow" pitchFamily="34" charset="0"/>
              </a:rPr>
              <a:t>Acquisition Decision Memorandum</a:t>
            </a:r>
          </a:p>
        </p:txBody>
      </p:sp>
    </p:spTree>
    <p:extLst>
      <p:ext uri="{BB962C8B-B14F-4D97-AF65-F5344CB8AC3E}">
        <p14:creationId xmlns:p14="http://schemas.microsoft.com/office/powerpoint/2010/main" val="24089600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18" name="Rectangle 14"/>
          <p:cNvSpPr>
            <a:spLocks noChangeArrowheads="1"/>
          </p:cNvSpPr>
          <p:nvPr/>
        </p:nvSpPr>
        <p:spPr bwMode="auto">
          <a:xfrm>
            <a:off x="2517742" y="-3175"/>
            <a:ext cx="4830168" cy="646331"/>
          </a:xfrm>
          <a:prstGeom prst="rect">
            <a:avLst/>
          </a:prstGeom>
          <a:noFill/>
          <a:ln w="9525" algn="ctr">
            <a:noFill/>
            <a:miter lim="800000"/>
            <a:headEnd/>
            <a:tailEnd/>
          </a:ln>
          <a:effectLst/>
        </p:spPr>
        <p:txBody>
          <a:bodyPr wrap="none">
            <a:spAutoFit/>
          </a:bodyPr>
          <a:lstStyle/>
          <a:p>
            <a:pPr algn="ctr" fontAlgn="base">
              <a:spcBef>
                <a:spcPct val="0"/>
              </a:spcBef>
              <a:spcAft>
                <a:spcPct val="0"/>
              </a:spcAft>
              <a:defRPr/>
            </a:pPr>
            <a:r>
              <a:rPr lang="en-US" sz="3600" b="1" dirty="0">
                <a:solidFill>
                  <a:srgbClr val="000000"/>
                </a:solidFill>
                <a:latin typeface="Arial Narrow" pitchFamily="34" charset="0"/>
              </a:rPr>
              <a:t>Production &amp; Deployment</a:t>
            </a:r>
          </a:p>
        </p:txBody>
      </p:sp>
      <p:sp>
        <p:nvSpPr>
          <p:cNvPr id="35850" name="Rectangle 23"/>
          <p:cNvSpPr>
            <a:spLocks noChangeArrowheads="1"/>
          </p:cNvSpPr>
          <p:nvPr/>
        </p:nvSpPr>
        <p:spPr bwMode="auto">
          <a:xfrm>
            <a:off x="136525" y="2753427"/>
            <a:ext cx="5065713" cy="2671762"/>
          </a:xfrm>
          <a:prstGeom prst="rect">
            <a:avLst/>
          </a:prstGeom>
          <a:noFill/>
          <a:ln w="9525">
            <a:noFill/>
            <a:miter lim="800000"/>
            <a:headEnd/>
            <a:tailEnd/>
          </a:ln>
        </p:spPr>
        <p:txBody>
          <a:bodyPr lIns="92042" tIns="46022" rIns="92042" bIns="46022"/>
          <a:lstStyle/>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Enter</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Acceptable performance in DT &amp; OA; mature software; no significant manufacturing risks; approved CPD; </a:t>
            </a:r>
            <a:r>
              <a:rPr lang="en-US" sz="2000" dirty="0">
                <a:solidFill>
                  <a:srgbClr val="0000FF"/>
                </a:solidFill>
                <a:latin typeface="Arial Narrow" pitchFamily="34" charset="0"/>
              </a:rPr>
              <a:t>refined integrated architecture</a:t>
            </a:r>
            <a:r>
              <a:rPr lang="en-US" sz="2000" dirty="0">
                <a:solidFill>
                  <a:srgbClr val="000000"/>
                </a:solidFill>
                <a:latin typeface="Arial Narrow" pitchFamily="34" charset="0"/>
              </a:rPr>
              <a:t>; acceptable interoperability and operational supportability; demonstration of affordability; fully funded;  phased for rapid deployment.</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Activities</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IOT&amp;E, LFT&amp;E and Interoperability Testing of Production-Representative Articles; </a:t>
            </a:r>
            <a:r>
              <a:rPr lang="en-US" sz="2000" dirty="0">
                <a:solidFill>
                  <a:srgbClr val="0000FF"/>
                </a:solidFill>
                <a:latin typeface="Arial Narrow" pitchFamily="34" charset="0"/>
              </a:rPr>
              <a:t>IOC possible</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Guided by</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CPD, TEMP </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Exit</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System Operationally Effective, Suitable and Ready for Full-Rate Production</a:t>
            </a:r>
          </a:p>
        </p:txBody>
      </p:sp>
      <p:sp>
        <p:nvSpPr>
          <p:cNvPr id="35851" name="Rectangle 24"/>
          <p:cNvSpPr>
            <a:spLocks noChangeArrowheads="1"/>
          </p:cNvSpPr>
          <p:nvPr/>
        </p:nvSpPr>
        <p:spPr bwMode="auto">
          <a:xfrm>
            <a:off x="5227637" y="2775441"/>
            <a:ext cx="3916363" cy="2659062"/>
          </a:xfrm>
          <a:prstGeom prst="rect">
            <a:avLst/>
          </a:prstGeom>
          <a:noFill/>
          <a:ln w="9525">
            <a:noFill/>
            <a:miter lim="800000"/>
            <a:headEnd/>
            <a:tailEnd/>
          </a:ln>
        </p:spPr>
        <p:txBody>
          <a:bodyPr lIns="92042" tIns="46022" rIns="92042" bIns="46022"/>
          <a:lstStyle/>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Enter</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Beyond LRIP &amp; LFT&amp;E Reports (OSD T&amp;E/LFT&amp;E programs) Submitted to Congress  </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Activities</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Full-Rate Production; Fielding and Support of Fielded Systems; IOC/FOC</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Guided by</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err="1">
                <a:solidFill>
                  <a:srgbClr val="000066"/>
                </a:solidFill>
                <a:latin typeface="Arial Narrow" pitchFamily="34" charset="0"/>
              </a:rPr>
              <a:t>Acq</a:t>
            </a:r>
            <a:r>
              <a:rPr lang="en-US" sz="2000" dirty="0">
                <a:solidFill>
                  <a:srgbClr val="000066"/>
                </a:solidFill>
                <a:latin typeface="Arial Narrow" pitchFamily="34" charset="0"/>
              </a:rPr>
              <a:t> Strategy &amp; Life Cycle</a:t>
            </a:r>
            <a:r>
              <a:rPr lang="en-US" sz="2000" dirty="0">
                <a:solidFill>
                  <a:srgbClr val="000000"/>
                </a:solidFill>
                <a:latin typeface="Arial Narrow" pitchFamily="34" charset="0"/>
              </a:rPr>
              <a:t> Sustainment Plan</a:t>
            </a:r>
            <a:r>
              <a:rPr lang="en-US" sz="2000" b="1" dirty="0">
                <a:solidFill>
                  <a:srgbClr val="000000"/>
                </a:solidFill>
                <a:latin typeface="Arial Narrow" pitchFamily="34" charset="0"/>
              </a:rPr>
              <a:t> </a:t>
            </a:r>
          </a:p>
          <a:p>
            <a:pPr marL="112713" indent="-112713" eaLnBrk="0" fontAlgn="base" hangingPunct="0">
              <a:spcBef>
                <a:spcPct val="0"/>
              </a:spcBef>
              <a:spcAft>
                <a:spcPct val="10000"/>
              </a:spcAft>
              <a:buClr>
                <a:srgbClr val="000099"/>
              </a:buClr>
              <a:buSzPct val="120000"/>
              <a:buFontTx/>
              <a:buChar char="•"/>
            </a:pPr>
            <a:r>
              <a:rPr lang="en-US" sz="2000" b="1" u="sng" dirty="0">
                <a:solidFill>
                  <a:srgbClr val="800000"/>
                </a:solidFill>
                <a:latin typeface="Arial Narrow" pitchFamily="34" charset="0"/>
              </a:rPr>
              <a:t>Exit</a:t>
            </a:r>
            <a:r>
              <a:rPr lang="en-US" sz="2000" b="1" dirty="0">
                <a:solidFill>
                  <a:srgbClr val="800000"/>
                </a:solidFill>
                <a:latin typeface="Arial Narrow" pitchFamily="34" charset="0"/>
              </a:rPr>
              <a:t>:</a:t>
            </a:r>
            <a:r>
              <a:rPr lang="en-US" sz="2000" b="1" dirty="0">
                <a:solidFill>
                  <a:srgbClr val="000000"/>
                </a:solidFill>
                <a:latin typeface="Arial Narrow" pitchFamily="34" charset="0"/>
              </a:rPr>
              <a:t> </a:t>
            </a:r>
            <a:r>
              <a:rPr lang="en-US" sz="2000" dirty="0">
                <a:solidFill>
                  <a:srgbClr val="000000"/>
                </a:solidFill>
                <a:latin typeface="Arial Narrow" pitchFamily="34" charset="0"/>
              </a:rPr>
              <a:t>Full Operational Capability; Deployment Complete</a:t>
            </a:r>
          </a:p>
        </p:txBody>
      </p:sp>
      <p:sp>
        <p:nvSpPr>
          <p:cNvPr id="35853" name="Text Box 26"/>
          <p:cNvSpPr txBox="1">
            <a:spLocks noChangeArrowheads="1"/>
          </p:cNvSpPr>
          <p:nvPr/>
        </p:nvSpPr>
        <p:spPr bwMode="auto">
          <a:xfrm>
            <a:off x="867099" y="858122"/>
            <a:ext cx="8434551" cy="461665"/>
          </a:xfrm>
          <a:prstGeom prst="rect">
            <a:avLst/>
          </a:prstGeom>
          <a:noFill/>
          <a:ln w="9525">
            <a:noFill/>
            <a:miter lim="800000"/>
            <a:headEnd/>
            <a:tailEnd/>
          </a:ln>
        </p:spPr>
        <p:txBody>
          <a:bodyPr wrap="square">
            <a:spAutoFit/>
          </a:bodyPr>
          <a:lstStyle/>
          <a:p>
            <a:pPr marL="280988" indent="-168275" eaLnBrk="0" fontAlgn="base" hangingPunct="0">
              <a:spcBef>
                <a:spcPct val="25000"/>
              </a:spcBef>
              <a:spcAft>
                <a:spcPct val="0"/>
              </a:spcAft>
            </a:pPr>
            <a:r>
              <a:rPr lang="en-US" sz="2400" b="1" dirty="0">
                <a:solidFill>
                  <a:srgbClr val="800000"/>
                </a:solidFill>
                <a:latin typeface="Arial Narrow" pitchFamily="34" charset="0"/>
              </a:rPr>
              <a:t>Purpose:</a:t>
            </a:r>
            <a:r>
              <a:rPr lang="en-US" sz="2400" b="1" dirty="0">
                <a:solidFill>
                  <a:srgbClr val="0033CC"/>
                </a:solidFill>
                <a:latin typeface="Arial Narrow" pitchFamily="34" charset="0"/>
              </a:rPr>
              <a:t> </a:t>
            </a:r>
            <a:r>
              <a:rPr lang="en-US" sz="2400" dirty="0">
                <a:solidFill>
                  <a:srgbClr val="000000"/>
                </a:solidFill>
                <a:latin typeface="Arial Narrow" pitchFamily="34" charset="0"/>
              </a:rPr>
              <a:t>Achieve an operational Capability that satisfies mission needs </a:t>
            </a:r>
          </a:p>
        </p:txBody>
      </p:sp>
      <p:grpSp>
        <p:nvGrpSpPr>
          <p:cNvPr id="18" name="Group 17"/>
          <p:cNvGrpSpPr/>
          <p:nvPr/>
        </p:nvGrpSpPr>
        <p:grpSpPr>
          <a:xfrm>
            <a:off x="298716" y="782140"/>
            <a:ext cx="7080250" cy="2204711"/>
            <a:chOff x="566738" y="892502"/>
            <a:chExt cx="7080250" cy="2204711"/>
          </a:xfrm>
        </p:grpSpPr>
        <p:sp>
          <p:nvSpPr>
            <p:cNvPr id="35842" name="Rectangle 2"/>
            <p:cNvSpPr>
              <a:spLocks noChangeArrowheads="1"/>
            </p:cNvSpPr>
            <p:nvPr/>
          </p:nvSpPr>
          <p:spPr bwMode="auto">
            <a:xfrm>
              <a:off x="981075" y="1473200"/>
              <a:ext cx="6665913" cy="1347788"/>
            </a:xfrm>
            <a:prstGeom prst="rect">
              <a:avLst/>
            </a:prstGeom>
            <a:solidFill>
              <a:srgbClr val="00CC66"/>
            </a:solidFill>
            <a:ln w="12700" algn="ctr">
              <a:noFill/>
              <a:miter lim="800000"/>
              <a:headEnd type="none" w="sm" len="sm"/>
              <a:tailEnd type="none" w="sm" len="sm"/>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5843" name="Text Box 4"/>
            <p:cNvSpPr txBox="1">
              <a:spLocks noChangeArrowheads="1"/>
            </p:cNvSpPr>
            <p:nvPr/>
          </p:nvSpPr>
          <p:spPr bwMode="auto">
            <a:xfrm>
              <a:off x="2052638" y="1460500"/>
              <a:ext cx="4914900" cy="396875"/>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000">
                  <a:solidFill>
                    <a:srgbClr val="000000"/>
                  </a:solidFill>
                </a:rPr>
                <a:t>Production &amp; Deployment</a:t>
              </a:r>
            </a:p>
          </p:txBody>
        </p:sp>
        <p:sp>
          <p:nvSpPr>
            <p:cNvPr id="35844" name="Text Box 6"/>
            <p:cNvSpPr txBox="1">
              <a:spLocks noChangeArrowheads="1"/>
            </p:cNvSpPr>
            <p:nvPr/>
          </p:nvSpPr>
          <p:spPr bwMode="auto">
            <a:xfrm>
              <a:off x="3983038" y="1979613"/>
              <a:ext cx="1054100" cy="754062"/>
            </a:xfrm>
            <a:prstGeom prst="rect">
              <a:avLst/>
            </a:prstGeom>
            <a:noFill/>
            <a:ln w="9525">
              <a:noFill/>
              <a:miter lim="800000"/>
              <a:headEnd/>
              <a:tailEnd/>
            </a:ln>
          </p:spPr>
          <p:txBody>
            <a:bodyPr>
              <a:spAutoFit/>
            </a:bodyPr>
            <a:lstStyle/>
            <a:p>
              <a:pPr eaLnBrk="0" fontAlgn="base" hangingPunct="0">
                <a:lnSpc>
                  <a:spcPct val="90000"/>
                </a:lnSpc>
                <a:spcBef>
                  <a:spcPct val="0"/>
                </a:spcBef>
                <a:spcAft>
                  <a:spcPct val="0"/>
                </a:spcAft>
              </a:pPr>
              <a:r>
                <a:rPr lang="en-US" sz="1600">
                  <a:solidFill>
                    <a:srgbClr val="000000"/>
                  </a:solidFill>
                </a:rPr>
                <a:t>FRP</a:t>
              </a:r>
            </a:p>
            <a:p>
              <a:pPr eaLnBrk="0" fontAlgn="base" hangingPunct="0">
                <a:lnSpc>
                  <a:spcPct val="90000"/>
                </a:lnSpc>
                <a:spcBef>
                  <a:spcPct val="0"/>
                </a:spcBef>
                <a:spcAft>
                  <a:spcPct val="0"/>
                </a:spcAft>
              </a:pPr>
              <a:r>
                <a:rPr lang="en-US" sz="1600">
                  <a:solidFill>
                    <a:srgbClr val="000000"/>
                  </a:solidFill>
                </a:rPr>
                <a:t>Decision</a:t>
              </a:r>
            </a:p>
            <a:p>
              <a:pPr eaLnBrk="0" fontAlgn="base" hangingPunct="0">
                <a:lnSpc>
                  <a:spcPct val="90000"/>
                </a:lnSpc>
                <a:spcBef>
                  <a:spcPct val="0"/>
                </a:spcBef>
                <a:spcAft>
                  <a:spcPct val="0"/>
                </a:spcAft>
              </a:pPr>
              <a:r>
                <a:rPr lang="en-US" sz="1600">
                  <a:solidFill>
                    <a:srgbClr val="000000"/>
                  </a:solidFill>
                </a:rPr>
                <a:t>Review</a:t>
              </a:r>
            </a:p>
          </p:txBody>
        </p:sp>
        <p:sp>
          <p:nvSpPr>
            <p:cNvPr id="35846" name="Text Box 16"/>
            <p:cNvSpPr txBox="1">
              <a:spLocks noChangeArrowheads="1"/>
            </p:cNvSpPr>
            <p:nvPr/>
          </p:nvSpPr>
          <p:spPr bwMode="auto">
            <a:xfrm>
              <a:off x="992188" y="2312988"/>
              <a:ext cx="1377950" cy="3365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1600">
                  <a:solidFill>
                    <a:srgbClr val="000000"/>
                  </a:solidFill>
                </a:rPr>
                <a:t>LRIP/IOT&amp;E</a:t>
              </a:r>
            </a:p>
          </p:txBody>
        </p:sp>
        <p:grpSp>
          <p:nvGrpSpPr>
            <p:cNvPr id="35847" name="Group 30"/>
            <p:cNvGrpSpPr>
              <a:grpSpLocks/>
            </p:cNvGrpSpPr>
            <p:nvPr/>
          </p:nvGrpSpPr>
          <p:grpSpPr bwMode="auto">
            <a:xfrm>
              <a:off x="566738" y="892502"/>
              <a:ext cx="795337" cy="554038"/>
              <a:chOff x="357" y="592"/>
              <a:chExt cx="501" cy="349"/>
            </a:xfrm>
          </p:grpSpPr>
          <p:sp>
            <p:nvSpPr>
              <p:cNvPr id="35856" name="Freeform 19"/>
              <p:cNvSpPr>
                <a:spLocks/>
              </p:cNvSpPr>
              <p:nvPr/>
            </p:nvSpPr>
            <p:spPr bwMode="auto">
              <a:xfrm>
                <a:off x="357" y="592"/>
                <a:ext cx="501" cy="343"/>
              </a:xfrm>
              <a:custGeom>
                <a:avLst/>
                <a:gdLst>
                  <a:gd name="T0" fmla="*/ 395 w 318"/>
                  <a:gd name="T1" fmla="*/ 0 h 247"/>
                  <a:gd name="T2" fmla="*/ 0 w 318"/>
                  <a:gd name="T3" fmla="*/ 476 h 247"/>
                  <a:gd name="T4" fmla="*/ 789 w 318"/>
                  <a:gd name="T5" fmla="*/ 476 h 247"/>
                  <a:gd name="T6" fmla="*/ 395 w 318"/>
                  <a:gd name="T7" fmla="*/ 0 h 247"/>
                  <a:gd name="T8" fmla="*/ 0 60000 65536"/>
                  <a:gd name="T9" fmla="*/ 0 60000 65536"/>
                  <a:gd name="T10" fmla="*/ 0 60000 65536"/>
                  <a:gd name="T11" fmla="*/ 0 60000 65536"/>
                  <a:gd name="T12" fmla="*/ 0 w 318"/>
                  <a:gd name="T13" fmla="*/ 0 h 247"/>
                  <a:gd name="T14" fmla="*/ 318 w 318"/>
                  <a:gd name="T15" fmla="*/ 247 h 247"/>
                </a:gdLst>
                <a:ahLst/>
                <a:cxnLst>
                  <a:cxn ang="T8">
                    <a:pos x="T0" y="T1"/>
                  </a:cxn>
                  <a:cxn ang="T9">
                    <a:pos x="T2" y="T3"/>
                  </a:cxn>
                  <a:cxn ang="T10">
                    <a:pos x="T4" y="T5"/>
                  </a:cxn>
                  <a:cxn ang="T11">
                    <a:pos x="T6" y="T7"/>
                  </a:cxn>
                </a:cxnLst>
                <a:rect l="T12" t="T13" r="T14" b="T15"/>
                <a:pathLst>
                  <a:path w="318" h="247">
                    <a:moveTo>
                      <a:pt x="159" y="0"/>
                    </a:moveTo>
                    <a:lnTo>
                      <a:pt x="0" y="247"/>
                    </a:lnTo>
                    <a:lnTo>
                      <a:pt x="318" y="247"/>
                    </a:lnTo>
                    <a:lnTo>
                      <a:pt x="159" y="0"/>
                    </a:lnTo>
                    <a:close/>
                  </a:path>
                </a:pathLst>
              </a:custGeom>
              <a:solidFill>
                <a:srgbClr val="0033CC"/>
              </a:solidFill>
              <a:ln w="26988" cap="rnd">
                <a:solidFill>
                  <a:srgbClr val="FFFF00"/>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sp>
            <p:nvSpPr>
              <p:cNvPr id="35857" name="Rectangle 20"/>
              <p:cNvSpPr>
                <a:spLocks noChangeArrowheads="1"/>
              </p:cNvSpPr>
              <p:nvPr/>
            </p:nvSpPr>
            <p:spPr bwMode="auto">
              <a:xfrm>
                <a:off x="536" y="672"/>
                <a:ext cx="162" cy="269"/>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800" b="1" dirty="0">
                    <a:solidFill>
                      <a:srgbClr val="FFFFFF"/>
                    </a:solidFill>
                  </a:rPr>
                  <a:t>C</a:t>
                </a:r>
              </a:p>
            </p:txBody>
          </p:sp>
        </p:grpSp>
        <p:sp>
          <p:nvSpPr>
            <p:cNvPr id="35848" name="Line 21"/>
            <p:cNvSpPr>
              <a:spLocks noChangeShapeType="1"/>
            </p:cNvSpPr>
            <p:nvPr/>
          </p:nvSpPr>
          <p:spPr bwMode="auto">
            <a:xfrm rot="195287" flipV="1">
              <a:off x="1339850" y="2725738"/>
              <a:ext cx="196850" cy="371475"/>
            </a:xfrm>
            <a:prstGeom prst="line">
              <a:avLst/>
            </a:prstGeom>
            <a:noFill/>
            <a:ln w="76200">
              <a:solidFill>
                <a:srgbClr val="FF0000"/>
              </a:solidFill>
              <a:round/>
              <a:headEnd/>
              <a:tailEnd type="triangle" w="med" len="me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5849" name="Line 22"/>
            <p:cNvSpPr>
              <a:spLocks noChangeShapeType="1"/>
            </p:cNvSpPr>
            <p:nvPr/>
          </p:nvSpPr>
          <p:spPr bwMode="auto">
            <a:xfrm rot="195287" flipH="1" flipV="1">
              <a:off x="7083425" y="2693988"/>
              <a:ext cx="254000" cy="363537"/>
            </a:xfrm>
            <a:prstGeom prst="line">
              <a:avLst/>
            </a:prstGeom>
            <a:noFill/>
            <a:ln w="76200">
              <a:solidFill>
                <a:srgbClr val="FF0000"/>
              </a:solidFill>
              <a:round/>
              <a:headEnd/>
              <a:tailEnd type="triangle" w="med" len="med"/>
            </a:ln>
          </p:spPr>
          <p:txBody>
            <a:bodyPr wrap="none" anchor="ctr"/>
            <a:lstStyle/>
            <a:p>
              <a:pPr algn="ctr" fontAlgn="base">
                <a:spcBef>
                  <a:spcPct val="0"/>
                </a:spcBef>
                <a:spcAft>
                  <a:spcPct val="0"/>
                </a:spcAft>
              </a:pPr>
              <a:endParaRPr lang="en-US" sz="1100" b="1">
                <a:solidFill>
                  <a:srgbClr val="000000"/>
                </a:solidFill>
                <a:latin typeface="Arial Narrow" pitchFamily="34" charset="0"/>
              </a:endParaRPr>
            </a:p>
          </p:txBody>
        </p:sp>
        <p:sp>
          <p:nvSpPr>
            <p:cNvPr id="35852" name="Text Box 25"/>
            <p:cNvSpPr txBox="1">
              <a:spLocks noChangeArrowheads="1"/>
            </p:cNvSpPr>
            <p:nvPr/>
          </p:nvSpPr>
          <p:spPr bwMode="auto">
            <a:xfrm>
              <a:off x="5172075" y="2208213"/>
              <a:ext cx="2438400" cy="581025"/>
            </a:xfrm>
            <a:prstGeom prst="rect">
              <a:avLst/>
            </a:prstGeom>
            <a:noFill/>
            <a:ln w="9525">
              <a:noFill/>
              <a:miter lim="800000"/>
              <a:headEnd/>
              <a:tailEnd/>
            </a:ln>
          </p:spPr>
          <p:txBody>
            <a:bodyPr lIns="91407" tIns="45704" rIns="91407" bIns="45704">
              <a:spAutoFit/>
            </a:bodyPr>
            <a:lstStyle/>
            <a:p>
              <a:pPr algn="ctr" eaLnBrk="0" fontAlgn="base" hangingPunct="0">
                <a:spcBef>
                  <a:spcPct val="0"/>
                </a:spcBef>
                <a:spcAft>
                  <a:spcPct val="0"/>
                </a:spcAft>
              </a:pPr>
              <a:r>
                <a:rPr lang="en-US" sz="1600">
                  <a:solidFill>
                    <a:srgbClr val="000000"/>
                  </a:solidFill>
                </a:rPr>
                <a:t>Full-Rate Production &amp; Deployment</a:t>
              </a:r>
            </a:p>
          </p:txBody>
        </p:sp>
        <p:sp>
          <p:nvSpPr>
            <p:cNvPr id="35854" name="Freeform 28"/>
            <p:cNvSpPr>
              <a:spLocks/>
            </p:cNvSpPr>
            <p:nvPr/>
          </p:nvSpPr>
          <p:spPr bwMode="auto">
            <a:xfrm>
              <a:off x="3562350" y="2124075"/>
              <a:ext cx="422275" cy="493713"/>
            </a:xfrm>
            <a:custGeom>
              <a:avLst/>
              <a:gdLst>
                <a:gd name="T0" fmla="*/ 655575627 w 136"/>
                <a:gd name="T1" fmla="*/ 0 h 162"/>
                <a:gd name="T2" fmla="*/ 0 w 136"/>
                <a:gd name="T3" fmla="*/ 752324043 h 162"/>
                <a:gd name="T4" fmla="*/ 655575627 w 136"/>
                <a:gd name="T5" fmla="*/ 1504645039 h 162"/>
                <a:gd name="T6" fmla="*/ 1311148150 w 136"/>
                <a:gd name="T7" fmla="*/ 752324043 h 162"/>
                <a:gd name="T8" fmla="*/ 655575627 w 136"/>
                <a:gd name="T9" fmla="*/ 0 h 162"/>
                <a:gd name="T10" fmla="*/ 0 60000 65536"/>
                <a:gd name="T11" fmla="*/ 0 60000 65536"/>
                <a:gd name="T12" fmla="*/ 0 60000 65536"/>
                <a:gd name="T13" fmla="*/ 0 60000 65536"/>
                <a:gd name="T14" fmla="*/ 0 60000 65536"/>
                <a:gd name="T15" fmla="*/ 0 w 136"/>
                <a:gd name="T16" fmla="*/ 0 h 162"/>
                <a:gd name="T17" fmla="*/ 136 w 136"/>
                <a:gd name="T18" fmla="*/ 162 h 162"/>
              </a:gdLst>
              <a:ahLst/>
              <a:cxnLst>
                <a:cxn ang="T10">
                  <a:pos x="T0" y="T1"/>
                </a:cxn>
                <a:cxn ang="T11">
                  <a:pos x="T2" y="T3"/>
                </a:cxn>
                <a:cxn ang="T12">
                  <a:pos x="T4" y="T5"/>
                </a:cxn>
                <a:cxn ang="T13">
                  <a:pos x="T6" y="T7"/>
                </a:cxn>
                <a:cxn ang="T14">
                  <a:pos x="T8" y="T9"/>
                </a:cxn>
              </a:cxnLst>
              <a:rect l="T15" t="T16" r="T17" b="T18"/>
              <a:pathLst>
                <a:path w="136" h="162">
                  <a:moveTo>
                    <a:pt x="68" y="0"/>
                  </a:moveTo>
                  <a:lnTo>
                    <a:pt x="0" y="81"/>
                  </a:lnTo>
                  <a:lnTo>
                    <a:pt x="68" y="162"/>
                  </a:lnTo>
                  <a:lnTo>
                    <a:pt x="136" y="81"/>
                  </a:lnTo>
                  <a:lnTo>
                    <a:pt x="68" y="0"/>
                  </a:lnTo>
                  <a:close/>
                </a:path>
              </a:pathLst>
            </a:custGeom>
            <a:solidFill>
              <a:srgbClr val="FFFF00"/>
            </a:solidFill>
            <a:ln w="28575" cap="rnd">
              <a:solidFill>
                <a:srgbClr val="0000CC"/>
              </a:solidFill>
              <a:miter lim="800000"/>
              <a:headEnd/>
              <a:tailEnd/>
            </a:ln>
          </p:spPr>
          <p:txBody>
            <a:bodyPr/>
            <a:lstStyle/>
            <a:p>
              <a:pPr algn="ctr" fontAlgn="base">
                <a:spcBef>
                  <a:spcPct val="0"/>
                </a:spcBef>
                <a:spcAft>
                  <a:spcPct val="0"/>
                </a:spcAft>
              </a:pPr>
              <a:endParaRPr lang="en-US" sz="1100" b="1">
                <a:solidFill>
                  <a:srgbClr val="000000"/>
                </a:solidFill>
                <a:latin typeface="Arial Narrow" pitchFamily="34" charset="0"/>
              </a:endParaRPr>
            </a:p>
          </p:txBody>
        </p:sp>
      </p:grpSp>
      <p:sp>
        <p:nvSpPr>
          <p:cNvPr id="35855" name="Text Box 29"/>
          <p:cNvSpPr txBox="1">
            <a:spLocks noChangeArrowheads="1"/>
          </p:cNvSpPr>
          <p:nvPr/>
        </p:nvSpPr>
        <p:spPr bwMode="auto">
          <a:xfrm>
            <a:off x="2606675" y="6496050"/>
            <a:ext cx="2719014" cy="292388"/>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300" b="1" dirty="0">
                <a:solidFill>
                  <a:srgbClr val="000000"/>
                </a:solidFill>
              </a:rPr>
              <a:t>New terms/requirements in </a:t>
            </a:r>
            <a:r>
              <a:rPr lang="en-US" sz="1300" b="1" i="1" dirty="0">
                <a:solidFill>
                  <a:srgbClr val="0000CC"/>
                </a:solidFill>
              </a:rPr>
              <a:t>blue</a:t>
            </a:r>
            <a:endParaRPr lang="en-US" sz="1300" b="1" i="1" dirty="0">
              <a:solidFill>
                <a:srgbClr val="0000CC"/>
              </a:solidFill>
            </a:endParaRPr>
          </a:p>
        </p:txBody>
      </p:sp>
    </p:spTree>
    <p:extLst>
      <p:ext uri="{BB962C8B-B14F-4D97-AF65-F5344CB8AC3E}">
        <p14:creationId xmlns:p14="http://schemas.microsoft.com/office/powerpoint/2010/main" val="22214853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2074</Words>
  <Application>Microsoft Office PowerPoint</Application>
  <PresentationFormat>全屏显示(4:3)</PresentationFormat>
  <Paragraphs>164</Paragraphs>
  <Slides>7</Slides>
  <Notes>7</Notes>
  <HiddenSlides>0</HiddenSlides>
  <MMClips>0</MMClips>
  <ScaleCrop>false</ScaleCrop>
  <HeadingPairs>
    <vt:vector size="4" baseType="variant">
      <vt:variant>
        <vt:lpstr>主题</vt:lpstr>
      </vt:variant>
      <vt:variant>
        <vt:i4>4</vt:i4>
      </vt:variant>
      <vt:variant>
        <vt:lpstr>幻灯片标题</vt:lpstr>
      </vt:variant>
      <vt:variant>
        <vt:i4>7</vt:i4>
      </vt:variant>
    </vt:vector>
  </HeadingPairs>
  <TitlesOfParts>
    <vt:vector size="11" baseType="lpstr">
      <vt:lpstr>Office 主题​​</vt:lpstr>
      <vt:lpstr>2_Default Design</vt:lpstr>
      <vt:lpstr>3_Default Design</vt:lpstr>
      <vt:lpstr>4_Default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LR048</dc:creator>
  <cp:lastModifiedBy>LR048</cp:lastModifiedBy>
  <cp:revision>1</cp:revision>
  <dcterms:created xsi:type="dcterms:W3CDTF">2017-04-25T03:48:47Z</dcterms:created>
  <dcterms:modified xsi:type="dcterms:W3CDTF">2017-04-25T03:54:05Z</dcterms:modified>
</cp:coreProperties>
</file>