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330" r:id="rId3"/>
    <p:sldId id="296" r:id="rId4"/>
    <p:sldId id="297" r:id="rId5"/>
    <p:sldId id="298" r:id="rId6"/>
    <p:sldId id="299" r:id="rId7"/>
    <p:sldId id="300" r:id="rId8"/>
    <p:sldId id="301" r:id="rId9"/>
    <p:sldId id="302" r:id="rId10"/>
    <p:sldId id="303" r:id="rId11"/>
    <p:sldId id="259" r:id="rId12"/>
    <p:sldId id="260" r:id="rId13"/>
    <p:sldId id="305" r:id="rId14"/>
    <p:sldId id="306" r:id="rId15"/>
    <p:sldId id="307" r:id="rId16"/>
    <p:sldId id="308" r:id="rId17"/>
    <p:sldId id="309" r:id="rId18"/>
    <p:sldId id="310" r:id="rId19"/>
    <p:sldId id="312" r:id="rId20"/>
    <p:sldId id="313" r:id="rId21"/>
    <p:sldId id="314" r:id="rId22"/>
    <p:sldId id="315" r:id="rId23"/>
    <p:sldId id="316" r:id="rId24"/>
    <p:sldId id="318" r:id="rId25"/>
    <p:sldId id="304" r:id="rId26"/>
    <p:sldId id="317" r:id="rId27"/>
    <p:sldId id="319" r:id="rId28"/>
    <p:sldId id="320" r:id="rId29"/>
    <p:sldId id="321" r:id="rId30"/>
    <p:sldId id="322" r:id="rId31"/>
    <p:sldId id="323" r:id="rId32"/>
    <p:sldId id="324" r:id="rId33"/>
    <p:sldId id="325" r:id="rId34"/>
    <p:sldId id="326" r:id="rId35"/>
    <p:sldId id="327" r:id="rId36"/>
    <p:sldId id="328" r:id="rId37"/>
    <p:sldId id="329" r:id="rId38"/>
    <p:sldId id="279" r:id="rId39"/>
  </p:sldIdLst>
  <p:sldSz cx="9144000" cy="5143500" type="screen16x9"/>
  <p:notesSz cx="6858000" cy="9144000"/>
  <p:embeddedFontLst>
    <p:embeddedFont>
      <p:font typeface="Amatic SC" panose="00000500000000000000" pitchFamily="2" charset="-79"/>
      <p:regular r:id="rId41"/>
      <p:bold r:id="rId42"/>
    </p:embeddedFont>
    <p:embeddedFont>
      <p:font typeface="Baskerville Old Face" panose="02020602080505020303" pitchFamily="18" charset="0"/>
      <p:regular r:id="rId43"/>
    </p:embeddedFont>
    <p:embeddedFont>
      <p:font typeface="Book Antiqua" panose="02040602050305030304" pitchFamily="18" charset="0"/>
      <p:regular r:id="rId44"/>
      <p:bold r:id="rId45"/>
      <p:italic r:id="rId46"/>
      <p:boldItalic r:id="rId47"/>
    </p:embeddedFont>
    <p:embeddedFont>
      <p:font typeface="Imprint MT Shadow" panose="04020605060303030202" pitchFamily="82" charset="0"/>
      <p:regular r:id="rId48"/>
    </p:embeddedFont>
    <p:embeddedFont>
      <p:font typeface="Merriweather"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5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‹Nº›</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latin typeface="Imprint MT Shadow" panose="04020605060303030202" pitchFamily="82" charset="0"/>
              </a:rPr>
              <a:t>DEFENSA HITO 4 </a:t>
            </a:r>
            <a:endParaRPr sz="6000" dirty="0">
              <a:latin typeface="Imprint MT Shadow" panose="04020605060303030202" pitchFamily="82" charset="0"/>
            </a:endParaRPr>
          </a:p>
        </p:txBody>
      </p:sp>
      <p:sp>
        <p:nvSpPr>
          <p:cNvPr id="3" name="Marcador de texto 2">
            <a:extLst>
              <a:ext uri="{FF2B5EF4-FFF2-40B4-BE49-F238E27FC236}">
                <a16:creationId xmlns:a16="http://schemas.microsoft.com/office/drawing/2014/main" id="{1B1A627A-C0CA-9AF1-BA44-9CD059B3BC92}"/>
              </a:ext>
            </a:extLst>
          </p:cNvPr>
          <p:cNvSpPr txBox="1">
            <a:spLocks/>
          </p:cNvSpPr>
          <p:nvPr/>
        </p:nvSpPr>
        <p:spPr>
          <a:xfrm>
            <a:off x="1690577" y="3547819"/>
            <a:ext cx="5465135" cy="7477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s-BO" sz="1600" dirty="0">
                <a:solidFill>
                  <a:schemeClr val="bg1">
                    <a:lumMod val="85000"/>
                  </a:schemeClr>
                </a:solidFill>
                <a:latin typeface="Book Antiqua" panose="02040602050305030304" pitchFamily="18" charset="0"/>
              </a:rPr>
              <a:t>ESTUDIANTE: GISEL LIZBETH HUANCA CALLISAYA </a:t>
            </a:r>
          </a:p>
        </p:txBody>
      </p:sp>
      <p:pic>
        <p:nvPicPr>
          <p:cNvPr id="4" name="Imagen 3">
            <a:extLst>
              <a:ext uri="{FF2B5EF4-FFF2-40B4-BE49-F238E27FC236}">
                <a16:creationId xmlns:a16="http://schemas.microsoft.com/office/drawing/2014/main" id="{5AFE405B-AA32-E3B4-9986-FA4DADB40416}"/>
              </a:ext>
            </a:extLst>
          </p:cNvPr>
          <p:cNvPicPr>
            <a:picLocks noChangeAspect="1"/>
          </p:cNvPicPr>
          <p:nvPr/>
        </p:nvPicPr>
        <p:blipFill>
          <a:blip r:embed="rId3"/>
          <a:stretch>
            <a:fillRect/>
          </a:stretch>
        </p:blipFill>
        <p:spPr>
          <a:xfrm>
            <a:off x="7497949" y="160800"/>
            <a:ext cx="1327076" cy="765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9E3A-9EA8-37FB-9CF7-C983F5CDFDC0}"/>
              </a:ext>
            </a:extLst>
          </p:cNvPr>
          <p:cNvSpPr>
            <a:spLocks noGrp="1"/>
          </p:cNvSpPr>
          <p:nvPr>
            <p:ph type="title"/>
          </p:nvPr>
        </p:nvSpPr>
        <p:spPr>
          <a:xfrm>
            <a:off x="5029380" y="1988850"/>
            <a:ext cx="3577410" cy="582900"/>
          </a:xfrm>
        </p:spPr>
        <p:txBody>
          <a:bodyPr/>
          <a:lstStyle/>
          <a:p>
            <a:r>
              <a:rPr lang="es-BO" sz="2800" dirty="0"/>
              <a:t>8. A que se refiere cuando se habla de eventos en TRIGGERS</a:t>
            </a:r>
          </a:p>
        </p:txBody>
      </p:sp>
      <p:sp>
        <p:nvSpPr>
          <p:cNvPr id="3" name="Marcador de texto 2">
            <a:extLst>
              <a:ext uri="{FF2B5EF4-FFF2-40B4-BE49-F238E27FC236}">
                <a16:creationId xmlns:a16="http://schemas.microsoft.com/office/drawing/2014/main" id="{A9256ED5-DB0E-8F04-2C7F-6CBE738331CC}"/>
              </a:ext>
            </a:extLst>
          </p:cNvPr>
          <p:cNvSpPr>
            <a:spLocks noGrp="1"/>
          </p:cNvSpPr>
          <p:nvPr>
            <p:ph type="body" idx="1"/>
          </p:nvPr>
        </p:nvSpPr>
        <p:spPr>
          <a:xfrm>
            <a:off x="537210" y="1096770"/>
            <a:ext cx="4492170" cy="3498600"/>
          </a:xfrm>
        </p:spPr>
        <p:txBody>
          <a:bodyPr/>
          <a:lstStyle/>
          <a:p>
            <a:pPr marL="76200" indent="0">
              <a:buNone/>
            </a:pPr>
            <a:r>
              <a:rPr lang="es-BO" sz="1800" dirty="0"/>
              <a:t>Los TRIGGER son procedimientos que se ejecutarán según nuestras indicaciones cuando se realicen operaciones sobre la información de la base de datos. </a:t>
            </a:r>
          </a:p>
          <a:p>
            <a:pPr marL="76200" indent="0">
              <a:buNone/>
            </a:pPr>
            <a:r>
              <a:rPr lang="es-BO" sz="1800" dirty="0"/>
              <a:t>Estas operaciones pueden ser de actualización (UPDATE), inserción (INSERT) y borrado (DELETE).</a:t>
            </a:r>
          </a:p>
        </p:txBody>
      </p:sp>
      <p:sp>
        <p:nvSpPr>
          <p:cNvPr id="4" name="Marcador de número de diapositiva 3">
            <a:extLst>
              <a:ext uri="{FF2B5EF4-FFF2-40B4-BE49-F238E27FC236}">
                <a16:creationId xmlns:a16="http://schemas.microsoft.com/office/drawing/2014/main" id="{695885B6-74DF-5618-ACB6-EA02D3274E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10</a:t>
            </a:fld>
            <a:endParaRPr lang="es-BO"/>
          </a:p>
        </p:txBody>
      </p:sp>
      <p:pic>
        <p:nvPicPr>
          <p:cNvPr id="5" name="Imagen 4">
            <a:extLst>
              <a:ext uri="{FF2B5EF4-FFF2-40B4-BE49-F238E27FC236}">
                <a16:creationId xmlns:a16="http://schemas.microsoft.com/office/drawing/2014/main" id="{1F9D7635-EE4E-BB77-10D1-D2D8C08FA173}"/>
              </a:ext>
            </a:extLst>
          </p:cNvPr>
          <p:cNvPicPr>
            <a:picLocks noChangeAspect="1"/>
          </p:cNvPicPr>
          <p:nvPr/>
        </p:nvPicPr>
        <p:blipFill>
          <a:blip r:embed="rId2"/>
          <a:stretch>
            <a:fillRect/>
          </a:stretch>
        </p:blipFill>
        <p:spPr>
          <a:xfrm>
            <a:off x="7106314" y="1"/>
            <a:ext cx="2346031" cy="1096770"/>
          </a:xfrm>
          <a:prstGeom prst="rect">
            <a:avLst/>
          </a:prstGeom>
        </p:spPr>
      </p:pic>
    </p:spTree>
    <p:extLst>
      <p:ext uri="{BB962C8B-B14F-4D97-AF65-F5344CB8AC3E}">
        <p14:creationId xmlns:p14="http://schemas.microsoft.com/office/powerpoint/2010/main" val="46525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900" y="1582071"/>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2. </a:t>
            </a:r>
            <a:r>
              <a:rPr lang="es-BO" sz="6000" dirty="0"/>
              <a:t>P</a:t>
            </a:r>
            <a:r>
              <a:rPr lang="en" sz="6000" dirty="0"/>
              <a:t>arte practica </a:t>
            </a:r>
            <a:endParaRPr sz="6000"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Imagen 2">
            <a:extLst>
              <a:ext uri="{FF2B5EF4-FFF2-40B4-BE49-F238E27FC236}">
                <a16:creationId xmlns:a16="http://schemas.microsoft.com/office/drawing/2014/main" id="{235270EC-5525-0750-8FB1-6B61D2FB300B}"/>
              </a:ext>
            </a:extLst>
          </p:cNvPr>
          <p:cNvPicPr>
            <a:picLocks noChangeAspect="1"/>
          </p:cNvPicPr>
          <p:nvPr/>
        </p:nvPicPr>
        <p:blipFill>
          <a:blip r:embed="rId3"/>
          <a:stretch>
            <a:fillRect/>
          </a:stretch>
        </p:blipFill>
        <p:spPr>
          <a:xfrm>
            <a:off x="7497949" y="160800"/>
            <a:ext cx="1327076" cy="765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5008621" y="2161799"/>
            <a:ext cx="3486637"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s-BO" dirty="0"/>
              <a:t>9. Crear la siguiente Base de datos y sus registros.</a:t>
            </a:r>
            <a:r>
              <a:rPr lang="en" dirty="0"/>
              <a:t>.</a:t>
            </a:r>
            <a:endParaRPr dirty="0"/>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Imagen 2">
            <a:extLst>
              <a:ext uri="{FF2B5EF4-FFF2-40B4-BE49-F238E27FC236}">
                <a16:creationId xmlns:a16="http://schemas.microsoft.com/office/drawing/2014/main" id="{185565BD-1DC6-65C9-E3F0-CFEE59592CB3}"/>
              </a:ext>
            </a:extLst>
          </p:cNvPr>
          <p:cNvPicPr>
            <a:picLocks noChangeAspect="1"/>
          </p:cNvPicPr>
          <p:nvPr/>
        </p:nvPicPr>
        <p:blipFill>
          <a:blip r:embed="rId3"/>
          <a:stretch>
            <a:fillRect/>
          </a:stretch>
        </p:blipFill>
        <p:spPr>
          <a:xfrm>
            <a:off x="736989" y="313718"/>
            <a:ext cx="3640701" cy="4516061"/>
          </a:xfrm>
          <a:prstGeom prst="rect">
            <a:avLst/>
          </a:prstGeom>
        </p:spPr>
      </p:pic>
      <p:pic>
        <p:nvPicPr>
          <p:cNvPr id="6" name="Imagen 5">
            <a:extLst>
              <a:ext uri="{FF2B5EF4-FFF2-40B4-BE49-F238E27FC236}">
                <a16:creationId xmlns:a16="http://schemas.microsoft.com/office/drawing/2014/main" id="{8D318C85-E39D-1EF9-426B-D18F3251A5F5}"/>
              </a:ext>
            </a:extLst>
          </p:cNvPr>
          <p:cNvPicPr>
            <a:picLocks noChangeAspect="1"/>
          </p:cNvPicPr>
          <p:nvPr/>
        </p:nvPicPr>
        <p:blipFill>
          <a:blip r:embed="rId4"/>
          <a:stretch>
            <a:fillRect/>
          </a:stretch>
        </p:blipFill>
        <p:spPr>
          <a:xfrm>
            <a:off x="6911766" y="0"/>
            <a:ext cx="2540579" cy="1187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25EB1FA-5053-4E33-38D7-D0CD976E5722}"/>
              </a:ext>
            </a:extLst>
          </p:cNvPr>
          <p:cNvSpPr>
            <a:spLocks noGrp="1"/>
          </p:cNvSpPr>
          <p:nvPr>
            <p:ph type="body" idx="1"/>
          </p:nvPr>
        </p:nvSpPr>
        <p:spPr>
          <a:xfrm>
            <a:off x="1832400" y="1087380"/>
            <a:ext cx="5479200" cy="819900"/>
          </a:xfrm>
        </p:spPr>
        <p:txBody>
          <a:bodyPr/>
          <a:lstStyle/>
          <a:p>
            <a:pPr marL="101600" indent="0">
              <a:buNone/>
            </a:pPr>
            <a:r>
              <a:rPr lang="en-US" dirty="0"/>
              <a:t>Crear la base de </a:t>
            </a:r>
            <a:r>
              <a:rPr lang="en-US" dirty="0" err="1"/>
              <a:t>datos</a:t>
            </a:r>
            <a:r>
              <a:rPr lang="en-US" dirty="0"/>
              <a:t> “</a:t>
            </a:r>
            <a:r>
              <a:rPr lang="en-US" dirty="0" err="1"/>
              <a:t>Procesual</a:t>
            </a:r>
            <a:r>
              <a:rPr lang="en-US" dirty="0"/>
              <a:t> </a:t>
            </a:r>
            <a:r>
              <a:rPr lang="en-US" dirty="0" err="1"/>
              <a:t>hito</a:t>
            </a:r>
            <a:r>
              <a:rPr lang="en-US" dirty="0"/>
              <a:t> 4”</a:t>
            </a:r>
            <a:endParaRPr lang="es-BO" dirty="0"/>
          </a:p>
        </p:txBody>
      </p:sp>
      <p:sp>
        <p:nvSpPr>
          <p:cNvPr id="3" name="Marcador de número de diapositiva 2">
            <a:extLst>
              <a:ext uri="{FF2B5EF4-FFF2-40B4-BE49-F238E27FC236}">
                <a16:creationId xmlns:a16="http://schemas.microsoft.com/office/drawing/2014/main" id="{F7B66A2B-3F45-B61E-5875-EA2539D8FF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13</a:t>
            </a:fld>
            <a:endParaRPr lang="es-BO"/>
          </a:p>
        </p:txBody>
      </p:sp>
      <p:pic>
        <p:nvPicPr>
          <p:cNvPr id="5" name="Imagen 4">
            <a:extLst>
              <a:ext uri="{FF2B5EF4-FFF2-40B4-BE49-F238E27FC236}">
                <a16:creationId xmlns:a16="http://schemas.microsoft.com/office/drawing/2014/main" id="{146118AA-FE03-C5E1-68AC-D87FA4E189C1}"/>
              </a:ext>
            </a:extLst>
          </p:cNvPr>
          <p:cNvPicPr>
            <a:picLocks noChangeAspect="1"/>
          </p:cNvPicPr>
          <p:nvPr/>
        </p:nvPicPr>
        <p:blipFill>
          <a:blip r:embed="rId2"/>
          <a:stretch>
            <a:fillRect/>
          </a:stretch>
        </p:blipFill>
        <p:spPr>
          <a:xfrm>
            <a:off x="1602860" y="2396629"/>
            <a:ext cx="3598578" cy="266561"/>
          </a:xfrm>
          <a:prstGeom prst="rect">
            <a:avLst/>
          </a:prstGeom>
        </p:spPr>
      </p:pic>
      <p:pic>
        <p:nvPicPr>
          <p:cNvPr id="7" name="Imagen 6">
            <a:extLst>
              <a:ext uri="{FF2B5EF4-FFF2-40B4-BE49-F238E27FC236}">
                <a16:creationId xmlns:a16="http://schemas.microsoft.com/office/drawing/2014/main" id="{7FBA75DE-9482-0797-F76B-FB738C788B31}"/>
              </a:ext>
            </a:extLst>
          </p:cNvPr>
          <p:cNvPicPr>
            <a:picLocks noChangeAspect="1"/>
          </p:cNvPicPr>
          <p:nvPr/>
        </p:nvPicPr>
        <p:blipFill>
          <a:blip r:embed="rId3"/>
          <a:stretch>
            <a:fillRect/>
          </a:stretch>
        </p:blipFill>
        <p:spPr>
          <a:xfrm>
            <a:off x="1602860" y="3019259"/>
            <a:ext cx="2386210" cy="238621"/>
          </a:xfrm>
          <a:prstGeom prst="rect">
            <a:avLst/>
          </a:prstGeom>
        </p:spPr>
      </p:pic>
      <p:pic>
        <p:nvPicPr>
          <p:cNvPr id="9" name="Imagen 8">
            <a:extLst>
              <a:ext uri="{FF2B5EF4-FFF2-40B4-BE49-F238E27FC236}">
                <a16:creationId xmlns:a16="http://schemas.microsoft.com/office/drawing/2014/main" id="{97F7C531-1845-9BB4-2F54-57C1ACF127E0}"/>
              </a:ext>
            </a:extLst>
          </p:cNvPr>
          <p:cNvPicPr>
            <a:picLocks noChangeAspect="1"/>
          </p:cNvPicPr>
          <p:nvPr/>
        </p:nvPicPr>
        <p:blipFill>
          <a:blip r:embed="rId4"/>
          <a:stretch>
            <a:fillRect/>
          </a:stretch>
        </p:blipFill>
        <p:spPr>
          <a:xfrm>
            <a:off x="5968340" y="2299518"/>
            <a:ext cx="1915700" cy="1439481"/>
          </a:xfrm>
          <a:prstGeom prst="rect">
            <a:avLst/>
          </a:prstGeom>
        </p:spPr>
      </p:pic>
      <p:pic>
        <p:nvPicPr>
          <p:cNvPr id="10" name="Imagen 9">
            <a:extLst>
              <a:ext uri="{FF2B5EF4-FFF2-40B4-BE49-F238E27FC236}">
                <a16:creationId xmlns:a16="http://schemas.microsoft.com/office/drawing/2014/main" id="{95A19762-D92D-485A-60D3-76EC0D618536}"/>
              </a:ext>
            </a:extLst>
          </p:cNvPr>
          <p:cNvPicPr>
            <a:picLocks noChangeAspect="1"/>
          </p:cNvPicPr>
          <p:nvPr/>
        </p:nvPicPr>
        <p:blipFill>
          <a:blip r:embed="rId5"/>
          <a:stretch>
            <a:fillRect/>
          </a:stretch>
        </p:blipFill>
        <p:spPr>
          <a:xfrm>
            <a:off x="6911766" y="0"/>
            <a:ext cx="2540579" cy="1187721"/>
          </a:xfrm>
          <a:prstGeom prst="rect">
            <a:avLst/>
          </a:prstGeom>
        </p:spPr>
      </p:pic>
    </p:spTree>
    <p:extLst>
      <p:ext uri="{BB962C8B-B14F-4D97-AF65-F5344CB8AC3E}">
        <p14:creationId xmlns:p14="http://schemas.microsoft.com/office/powerpoint/2010/main" val="343833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1EB18B7-7A9C-26F8-65F1-F5A9C94811EF}"/>
              </a:ext>
            </a:extLst>
          </p:cNvPr>
          <p:cNvSpPr>
            <a:spLocks noGrp="1"/>
          </p:cNvSpPr>
          <p:nvPr>
            <p:ph type="body" idx="1"/>
          </p:nvPr>
        </p:nvSpPr>
        <p:spPr>
          <a:xfrm>
            <a:off x="1832400" y="1018800"/>
            <a:ext cx="5479200" cy="819900"/>
          </a:xfrm>
        </p:spPr>
        <p:txBody>
          <a:bodyPr/>
          <a:lstStyle/>
          <a:p>
            <a:pPr marL="101600" indent="0">
              <a:buNone/>
            </a:pPr>
            <a:r>
              <a:rPr lang="en-US" dirty="0"/>
              <a:t>Crear la </a:t>
            </a:r>
            <a:r>
              <a:rPr lang="en-US" dirty="0" err="1"/>
              <a:t>tabla</a:t>
            </a:r>
            <a:r>
              <a:rPr lang="en-US" dirty="0"/>
              <a:t> “Proyecto” </a:t>
            </a:r>
            <a:endParaRPr lang="es-BO" dirty="0"/>
          </a:p>
        </p:txBody>
      </p:sp>
      <p:sp>
        <p:nvSpPr>
          <p:cNvPr id="3" name="Marcador de número de diapositiva 2">
            <a:extLst>
              <a:ext uri="{FF2B5EF4-FFF2-40B4-BE49-F238E27FC236}">
                <a16:creationId xmlns:a16="http://schemas.microsoft.com/office/drawing/2014/main" id="{48AE1848-9A21-2DAF-9139-78F46E43B4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14</a:t>
            </a:fld>
            <a:endParaRPr lang="es-BO"/>
          </a:p>
        </p:txBody>
      </p:sp>
      <p:pic>
        <p:nvPicPr>
          <p:cNvPr id="5" name="Imagen 4">
            <a:extLst>
              <a:ext uri="{FF2B5EF4-FFF2-40B4-BE49-F238E27FC236}">
                <a16:creationId xmlns:a16="http://schemas.microsoft.com/office/drawing/2014/main" id="{81D435A6-1F31-1967-5765-7E5C46BACF3C}"/>
              </a:ext>
            </a:extLst>
          </p:cNvPr>
          <p:cNvPicPr>
            <a:picLocks noChangeAspect="1"/>
          </p:cNvPicPr>
          <p:nvPr/>
        </p:nvPicPr>
        <p:blipFill>
          <a:blip r:embed="rId2"/>
          <a:stretch>
            <a:fillRect/>
          </a:stretch>
        </p:blipFill>
        <p:spPr>
          <a:xfrm>
            <a:off x="2540841" y="2144251"/>
            <a:ext cx="4062317" cy="1201680"/>
          </a:xfrm>
          <a:prstGeom prst="rect">
            <a:avLst/>
          </a:prstGeom>
        </p:spPr>
      </p:pic>
      <p:pic>
        <p:nvPicPr>
          <p:cNvPr id="6" name="Imagen 5">
            <a:extLst>
              <a:ext uri="{FF2B5EF4-FFF2-40B4-BE49-F238E27FC236}">
                <a16:creationId xmlns:a16="http://schemas.microsoft.com/office/drawing/2014/main" id="{7DC2FA3E-758A-C790-7B9E-9D9B2452B97A}"/>
              </a:ext>
            </a:extLst>
          </p:cNvPr>
          <p:cNvPicPr>
            <a:picLocks noChangeAspect="1"/>
          </p:cNvPicPr>
          <p:nvPr/>
        </p:nvPicPr>
        <p:blipFill>
          <a:blip r:embed="rId3"/>
          <a:stretch>
            <a:fillRect/>
          </a:stretch>
        </p:blipFill>
        <p:spPr>
          <a:xfrm>
            <a:off x="6911766" y="0"/>
            <a:ext cx="2540579" cy="1187721"/>
          </a:xfrm>
          <a:prstGeom prst="rect">
            <a:avLst/>
          </a:prstGeom>
        </p:spPr>
      </p:pic>
    </p:spTree>
    <p:extLst>
      <p:ext uri="{BB962C8B-B14F-4D97-AF65-F5344CB8AC3E}">
        <p14:creationId xmlns:p14="http://schemas.microsoft.com/office/powerpoint/2010/main" val="329739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7E3932A-6BC5-F426-E611-66B713FD3C98}"/>
              </a:ext>
            </a:extLst>
          </p:cNvPr>
          <p:cNvSpPr>
            <a:spLocks noGrp="1"/>
          </p:cNvSpPr>
          <p:nvPr>
            <p:ph type="body" idx="1"/>
          </p:nvPr>
        </p:nvSpPr>
        <p:spPr>
          <a:xfrm>
            <a:off x="2038139" y="1178820"/>
            <a:ext cx="5479200" cy="819900"/>
          </a:xfrm>
        </p:spPr>
        <p:txBody>
          <a:bodyPr/>
          <a:lstStyle/>
          <a:p>
            <a:pPr marL="101600" indent="0">
              <a:buNone/>
            </a:pPr>
            <a:r>
              <a:rPr lang="en-US" dirty="0"/>
              <a:t>Crear la </a:t>
            </a:r>
            <a:r>
              <a:rPr lang="en-US" dirty="0" err="1"/>
              <a:t>tabla</a:t>
            </a:r>
            <a:r>
              <a:rPr lang="en-US" dirty="0"/>
              <a:t> “</a:t>
            </a:r>
            <a:r>
              <a:rPr lang="en-US" dirty="0" err="1"/>
              <a:t>Departamento</a:t>
            </a:r>
            <a:r>
              <a:rPr lang="en-US" dirty="0"/>
              <a:t>”</a:t>
            </a:r>
            <a:endParaRPr lang="es-BO" dirty="0"/>
          </a:p>
        </p:txBody>
      </p:sp>
      <p:sp>
        <p:nvSpPr>
          <p:cNvPr id="3" name="Marcador de número de diapositiva 2">
            <a:extLst>
              <a:ext uri="{FF2B5EF4-FFF2-40B4-BE49-F238E27FC236}">
                <a16:creationId xmlns:a16="http://schemas.microsoft.com/office/drawing/2014/main" id="{CDC2F47F-879D-57BF-1DC1-4FE3D7C59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15</a:t>
            </a:fld>
            <a:endParaRPr lang="es-BO"/>
          </a:p>
        </p:txBody>
      </p:sp>
      <p:pic>
        <p:nvPicPr>
          <p:cNvPr id="5" name="Imagen 4">
            <a:extLst>
              <a:ext uri="{FF2B5EF4-FFF2-40B4-BE49-F238E27FC236}">
                <a16:creationId xmlns:a16="http://schemas.microsoft.com/office/drawing/2014/main" id="{C72DD60E-8A67-5FB6-D62C-0B0D784EB4AB}"/>
              </a:ext>
            </a:extLst>
          </p:cNvPr>
          <p:cNvPicPr>
            <a:picLocks noChangeAspect="1"/>
          </p:cNvPicPr>
          <p:nvPr/>
        </p:nvPicPr>
        <p:blipFill>
          <a:blip r:embed="rId2"/>
          <a:stretch>
            <a:fillRect/>
          </a:stretch>
        </p:blipFill>
        <p:spPr>
          <a:xfrm>
            <a:off x="2576093" y="2314499"/>
            <a:ext cx="4403291" cy="1230332"/>
          </a:xfrm>
          <a:prstGeom prst="rect">
            <a:avLst/>
          </a:prstGeom>
        </p:spPr>
      </p:pic>
      <p:pic>
        <p:nvPicPr>
          <p:cNvPr id="6" name="Imagen 5">
            <a:extLst>
              <a:ext uri="{FF2B5EF4-FFF2-40B4-BE49-F238E27FC236}">
                <a16:creationId xmlns:a16="http://schemas.microsoft.com/office/drawing/2014/main" id="{7CE3D2E0-6ED3-1245-B471-BCB8E63CC395}"/>
              </a:ext>
            </a:extLst>
          </p:cNvPr>
          <p:cNvPicPr>
            <a:picLocks noChangeAspect="1"/>
          </p:cNvPicPr>
          <p:nvPr/>
        </p:nvPicPr>
        <p:blipFill>
          <a:blip r:embed="rId3"/>
          <a:stretch>
            <a:fillRect/>
          </a:stretch>
        </p:blipFill>
        <p:spPr>
          <a:xfrm>
            <a:off x="6911766" y="0"/>
            <a:ext cx="2540579" cy="1187721"/>
          </a:xfrm>
          <a:prstGeom prst="rect">
            <a:avLst/>
          </a:prstGeom>
        </p:spPr>
      </p:pic>
    </p:spTree>
    <p:extLst>
      <p:ext uri="{BB962C8B-B14F-4D97-AF65-F5344CB8AC3E}">
        <p14:creationId xmlns:p14="http://schemas.microsoft.com/office/powerpoint/2010/main" val="392395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4D5F60C-3421-3566-90A7-D465EF742CF6}"/>
              </a:ext>
            </a:extLst>
          </p:cNvPr>
          <p:cNvSpPr>
            <a:spLocks noGrp="1"/>
          </p:cNvSpPr>
          <p:nvPr>
            <p:ph type="body" idx="1"/>
          </p:nvPr>
        </p:nvSpPr>
        <p:spPr>
          <a:xfrm>
            <a:off x="1832400" y="1212140"/>
            <a:ext cx="5479200" cy="819900"/>
          </a:xfrm>
        </p:spPr>
        <p:txBody>
          <a:bodyPr/>
          <a:lstStyle/>
          <a:p>
            <a:pPr marL="101600" indent="0">
              <a:buNone/>
            </a:pPr>
            <a:r>
              <a:rPr lang="es-BO" dirty="0">
                <a:solidFill>
                  <a:srgbClr val="F55D4B"/>
                </a:solidFill>
              </a:rPr>
              <a:t>Crear la tabla “Provincia”</a:t>
            </a:r>
          </a:p>
          <a:p>
            <a:pPr marL="101600" indent="0">
              <a:buNone/>
            </a:pPr>
            <a:endParaRPr lang="es-BO" dirty="0">
              <a:solidFill>
                <a:srgbClr val="F55D4B"/>
              </a:solidFill>
            </a:endParaRPr>
          </a:p>
        </p:txBody>
      </p:sp>
      <p:sp>
        <p:nvSpPr>
          <p:cNvPr id="3" name="Marcador de número de diapositiva 2">
            <a:extLst>
              <a:ext uri="{FF2B5EF4-FFF2-40B4-BE49-F238E27FC236}">
                <a16:creationId xmlns:a16="http://schemas.microsoft.com/office/drawing/2014/main" id="{8517AEA6-5D20-805B-A191-5A95E2E79D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16</a:t>
            </a:fld>
            <a:endParaRPr lang="es-BO"/>
          </a:p>
        </p:txBody>
      </p:sp>
      <p:pic>
        <p:nvPicPr>
          <p:cNvPr id="5" name="Imagen 4">
            <a:extLst>
              <a:ext uri="{FF2B5EF4-FFF2-40B4-BE49-F238E27FC236}">
                <a16:creationId xmlns:a16="http://schemas.microsoft.com/office/drawing/2014/main" id="{A14BE1FF-8C26-7CD9-6B26-6CA36535AE2F}"/>
              </a:ext>
            </a:extLst>
          </p:cNvPr>
          <p:cNvPicPr>
            <a:picLocks noChangeAspect="1"/>
          </p:cNvPicPr>
          <p:nvPr/>
        </p:nvPicPr>
        <p:blipFill>
          <a:blip r:embed="rId2"/>
          <a:stretch>
            <a:fillRect/>
          </a:stretch>
        </p:blipFill>
        <p:spPr>
          <a:xfrm>
            <a:off x="2396087" y="2032040"/>
            <a:ext cx="4801213" cy="1400757"/>
          </a:xfrm>
          <a:prstGeom prst="rect">
            <a:avLst/>
          </a:prstGeom>
        </p:spPr>
      </p:pic>
      <p:pic>
        <p:nvPicPr>
          <p:cNvPr id="7" name="Imagen 6">
            <a:extLst>
              <a:ext uri="{FF2B5EF4-FFF2-40B4-BE49-F238E27FC236}">
                <a16:creationId xmlns:a16="http://schemas.microsoft.com/office/drawing/2014/main" id="{1F06B94D-5636-DF5F-6980-0E7DDE768FEE}"/>
              </a:ext>
            </a:extLst>
          </p:cNvPr>
          <p:cNvPicPr>
            <a:picLocks noChangeAspect="1"/>
          </p:cNvPicPr>
          <p:nvPr/>
        </p:nvPicPr>
        <p:blipFill>
          <a:blip r:embed="rId3"/>
          <a:stretch>
            <a:fillRect/>
          </a:stretch>
        </p:blipFill>
        <p:spPr>
          <a:xfrm>
            <a:off x="6911766" y="0"/>
            <a:ext cx="2540579" cy="1187721"/>
          </a:xfrm>
          <a:prstGeom prst="rect">
            <a:avLst/>
          </a:prstGeom>
        </p:spPr>
      </p:pic>
    </p:spTree>
    <p:extLst>
      <p:ext uri="{BB962C8B-B14F-4D97-AF65-F5344CB8AC3E}">
        <p14:creationId xmlns:p14="http://schemas.microsoft.com/office/powerpoint/2010/main" val="38171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19EE267-CACB-6E3C-5CE5-B9756818B7E6}"/>
              </a:ext>
            </a:extLst>
          </p:cNvPr>
          <p:cNvSpPr>
            <a:spLocks noGrp="1"/>
          </p:cNvSpPr>
          <p:nvPr>
            <p:ph type="body" idx="1"/>
          </p:nvPr>
        </p:nvSpPr>
        <p:spPr>
          <a:xfrm>
            <a:off x="1832400" y="1041660"/>
            <a:ext cx="5479200" cy="819900"/>
          </a:xfrm>
        </p:spPr>
        <p:txBody>
          <a:bodyPr/>
          <a:lstStyle/>
          <a:p>
            <a:pPr marL="101600" indent="0">
              <a:buNone/>
            </a:pPr>
            <a:r>
              <a:rPr lang="en-US" dirty="0"/>
              <a:t>Crear la table “Persona”</a:t>
            </a:r>
            <a:endParaRPr lang="es-BO" dirty="0"/>
          </a:p>
        </p:txBody>
      </p:sp>
      <p:sp>
        <p:nvSpPr>
          <p:cNvPr id="3" name="Marcador de número de diapositiva 2">
            <a:extLst>
              <a:ext uri="{FF2B5EF4-FFF2-40B4-BE49-F238E27FC236}">
                <a16:creationId xmlns:a16="http://schemas.microsoft.com/office/drawing/2014/main" id="{F0E4C2B0-9DAA-0535-D66E-583CF455C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17</a:t>
            </a:fld>
            <a:endParaRPr lang="es-BO"/>
          </a:p>
        </p:txBody>
      </p:sp>
      <p:pic>
        <p:nvPicPr>
          <p:cNvPr id="5" name="Imagen 4">
            <a:extLst>
              <a:ext uri="{FF2B5EF4-FFF2-40B4-BE49-F238E27FC236}">
                <a16:creationId xmlns:a16="http://schemas.microsoft.com/office/drawing/2014/main" id="{8D553D4E-4E8F-5528-9565-6A15A41C7FE0}"/>
              </a:ext>
            </a:extLst>
          </p:cNvPr>
          <p:cNvPicPr>
            <a:picLocks noChangeAspect="1"/>
          </p:cNvPicPr>
          <p:nvPr/>
        </p:nvPicPr>
        <p:blipFill>
          <a:blip r:embed="rId2"/>
          <a:stretch>
            <a:fillRect/>
          </a:stretch>
        </p:blipFill>
        <p:spPr>
          <a:xfrm>
            <a:off x="2356320" y="1953000"/>
            <a:ext cx="4431360" cy="2564114"/>
          </a:xfrm>
          <a:prstGeom prst="rect">
            <a:avLst/>
          </a:prstGeom>
        </p:spPr>
      </p:pic>
      <p:pic>
        <p:nvPicPr>
          <p:cNvPr id="6" name="Imagen 5">
            <a:extLst>
              <a:ext uri="{FF2B5EF4-FFF2-40B4-BE49-F238E27FC236}">
                <a16:creationId xmlns:a16="http://schemas.microsoft.com/office/drawing/2014/main" id="{86534D1F-142A-152C-2E9B-2D0CE9713104}"/>
              </a:ext>
            </a:extLst>
          </p:cNvPr>
          <p:cNvPicPr>
            <a:picLocks noChangeAspect="1"/>
          </p:cNvPicPr>
          <p:nvPr/>
        </p:nvPicPr>
        <p:blipFill>
          <a:blip r:embed="rId3"/>
          <a:stretch>
            <a:fillRect/>
          </a:stretch>
        </p:blipFill>
        <p:spPr>
          <a:xfrm>
            <a:off x="6911766" y="0"/>
            <a:ext cx="2540579" cy="1187721"/>
          </a:xfrm>
          <a:prstGeom prst="rect">
            <a:avLst/>
          </a:prstGeom>
        </p:spPr>
      </p:pic>
    </p:spTree>
    <p:extLst>
      <p:ext uri="{BB962C8B-B14F-4D97-AF65-F5344CB8AC3E}">
        <p14:creationId xmlns:p14="http://schemas.microsoft.com/office/powerpoint/2010/main" val="36333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E3A8AEB-EBBA-2DE5-53A8-D7BCCFBAF1AB}"/>
              </a:ext>
            </a:extLst>
          </p:cNvPr>
          <p:cNvSpPr>
            <a:spLocks noGrp="1"/>
          </p:cNvSpPr>
          <p:nvPr>
            <p:ph type="body" idx="1"/>
          </p:nvPr>
        </p:nvSpPr>
        <p:spPr>
          <a:xfrm>
            <a:off x="1832399" y="1315980"/>
            <a:ext cx="5479200" cy="819900"/>
          </a:xfrm>
        </p:spPr>
        <p:txBody>
          <a:bodyPr/>
          <a:lstStyle/>
          <a:p>
            <a:pPr marL="101600" indent="0">
              <a:buNone/>
            </a:pPr>
            <a:r>
              <a:rPr lang="es-BO" dirty="0"/>
              <a:t>Crear la tabla </a:t>
            </a:r>
            <a:r>
              <a:rPr lang="en-US" dirty="0"/>
              <a:t>“ </a:t>
            </a:r>
            <a:r>
              <a:rPr lang="en-US" dirty="0" err="1"/>
              <a:t>Detalle</a:t>
            </a:r>
            <a:r>
              <a:rPr lang="en-US" dirty="0"/>
              <a:t> de </a:t>
            </a:r>
            <a:r>
              <a:rPr lang="en-US" dirty="0" err="1"/>
              <a:t>proyecto</a:t>
            </a:r>
            <a:r>
              <a:rPr lang="en-US" dirty="0"/>
              <a:t>”</a:t>
            </a:r>
            <a:endParaRPr lang="es-BO" dirty="0"/>
          </a:p>
        </p:txBody>
      </p:sp>
      <p:sp>
        <p:nvSpPr>
          <p:cNvPr id="3" name="Marcador de número de diapositiva 2">
            <a:extLst>
              <a:ext uri="{FF2B5EF4-FFF2-40B4-BE49-F238E27FC236}">
                <a16:creationId xmlns:a16="http://schemas.microsoft.com/office/drawing/2014/main" id="{DE20296D-020E-6400-E2CE-4EB26DB935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18</a:t>
            </a:fld>
            <a:endParaRPr lang="es-BO"/>
          </a:p>
        </p:txBody>
      </p:sp>
      <p:pic>
        <p:nvPicPr>
          <p:cNvPr id="5" name="Imagen 4">
            <a:extLst>
              <a:ext uri="{FF2B5EF4-FFF2-40B4-BE49-F238E27FC236}">
                <a16:creationId xmlns:a16="http://schemas.microsoft.com/office/drawing/2014/main" id="{A4C982FB-0E3A-80FE-ECFB-F48C75A3832A}"/>
              </a:ext>
            </a:extLst>
          </p:cNvPr>
          <p:cNvPicPr>
            <a:picLocks noChangeAspect="1"/>
          </p:cNvPicPr>
          <p:nvPr/>
        </p:nvPicPr>
        <p:blipFill>
          <a:blip r:embed="rId2"/>
          <a:stretch>
            <a:fillRect/>
          </a:stretch>
        </p:blipFill>
        <p:spPr>
          <a:xfrm>
            <a:off x="2271391" y="2222079"/>
            <a:ext cx="4601217" cy="1476581"/>
          </a:xfrm>
          <a:prstGeom prst="rect">
            <a:avLst/>
          </a:prstGeom>
        </p:spPr>
      </p:pic>
      <p:pic>
        <p:nvPicPr>
          <p:cNvPr id="6" name="Imagen 5">
            <a:extLst>
              <a:ext uri="{FF2B5EF4-FFF2-40B4-BE49-F238E27FC236}">
                <a16:creationId xmlns:a16="http://schemas.microsoft.com/office/drawing/2014/main" id="{DD617637-1EC8-1C1B-A580-8D7BF379EB4B}"/>
              </a:ext>
            </a:extLst>
          </p:cNvPr>
          <p:cNvPicPr>
            <a:picLocks noChangeAspect="1"/>
          </p:cNvPicPr>
          <p:nvPr/>
        </p:nvPicPr>
        <p:blipFill>
          <a:blip r:embed="rId3"/>
          <a:stretch>
            <a:fillRect/>
          </a:stretch>
        </p:blipFill>
        <p:spPr>
          <a:xfrm>
            <a:off x="7018091" y="0"/>
            <a:ext cx="2540579" cy="1187721"/>
          </a:xfrm>
          <a:prstGeom prst="rect">
            <a:avLst/>
          </a:prstGeom>
        </p:spPr>
      </p:pic>
    </p:spTree>
    <p:extLst>
      <p:ext uri="{BB962C8B-B14F-4D97-AF65-F5344CB8AC3E}">
        <p14:creationId xmlns:p14="http://schemas.microsoft.com/office/powerpoint/2010/main" val="397514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C285C92-0AA7-C171-8778-D04EC4A02FAE}"/>
              </a:ext>
            </a:extLst>
          </p:cNvPr>
          <p:cNvSpPr>
            <a:spLocks noGrp="1"/>
          </p:cNvSpPr>
          <p:nvPr>
            <p:ph type="body" idx="1"/>
          </p:nvPr>
        </p:nvSpPr>
        <p:spPr>
          <a:xfrm>
            <a:off x="457200" y="3607310"/>
            <a:ext cx="8229600" cy="428100"/>
          </a:xfrm>
        </p:spPr>
        <p:txBody>
          <a:bodyPr/>
          <a:lstStyle/>
          <a:p>
            <a:r>
              <a:rPr lang="en-US" sz="2800" dirty="0"/>
              <a:t>INSERTAR DATOS A LA TABLA “PROYECTO”</a:t>
            </a:r>
            <a:endParaRPr lang="es-BO" sz="2800" dirty="0"/>
          </a:p>
        </p:txBody>
      </p:sp>
      <p:sp>
        <p:nvSpPr>
          <p:cNvPr id="3" name="Marcador de número de diapositiva 2">
            <a:extLst>
              <a:ext uri="{FF2B5EF4-FFF2-40B4-BE49-F238E27FC236}">
                <a16:creationId xmlns:a16="http://schemas.microsoft.com/office/drawing/2014/main" id="{CE5BBD14-98F8-C33C-2A50-90464B2E4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19</a:t>
            </a:fld>
            <a:endParaRPr lang="es-BO"/>
          </a:p>
        </p:txBody>
      </p:sp>
      <p:pic>
        <p:nvPicPr>
          <p:cNvPr id="5" name="Imagen 4">
            <a:extLst>
              <a:ext uri="{FF2B5EF4-FFF2-40B4-BE49-F238E27FC236}">
                <a16:creationId xmlns:a16="http://schemas.microsoft.com/office/drawing/2014/main" id="{38143E3B-244D-35D3-70E5-9B67E384F67D}"/>
              </a:ext>
            </a:extLst>
          </p:cNvPr>
          <p:cNvPicPr>
            <a:picLocks noChangeAspect="1"/>
          </p:cNvPicPr>
          <p:nvPr/>
        </p:nvPicPr>
        <p:blipFill>
          <a:blip r:embed="rId2"/>
          <a:stretch>
            <a:fillRect/>
          </a:stretch>
        </p:blipFill>
        <p:spPr>
          <a:xfrm>
            <a:off x="2594440" y="1536190"/>
            <a:ext cx="3955119" cy="1563411"/>
          </a:xfrm>
          <a:prstGeom prst="rect">
            <a:avLst/>
          </a:prstGeom>
        </p:spPr>
      </p:pic>
      <p:pic>
        <p:nvPicPr>
          <p:cNvPr id="6" name="Imagen 5">
            <a:extLst>
              <a:ext uri="{FF2B5EF4-FFF2-40B4-BE49-F238E27FC236}">
                <a16:creationId xmlns:a16="http://schemas.microsoft.com/office/drawing/2014/main" id="{95881788-AF8C-9426-A260-F83D5E660357}"/>
              </a:ext>
            </a:extLst>
          </p:cNvPr>
          <p:cNvPicPr>
            <a:picLocks noChangeAspect="1"/>
          </p:cNvPicPr>
          <p:nvPr/>
        </p:nvPicPr>
        <p:blipFill>
          <a:blip r:embed="rId3"/>
          <a:stretch>
            <a:fillRect/>
          </a:stretch>
        </p:blipFill>
        <p:spPr>
          <a:xfrm>
            <a:off x="-318374" y="0"/>
            <a:ext cx="2540579" cy="1187721"/>
          </a:xfrm>
          <a:prstGeom prst="rect">
            <a:avLst/>
          </a:prstGeom>
        </p:spPr>
      </p:pic>
    </p:spTree>
    <p:extLst>
      <p:ext uri="{BB962C8B-B14F-4D97-AF65-F5344CB8AC3E}">
        <p14:creationId xmlns:p14="http://schemas.microsoft.com/office/powerpoint/2010/main" val="293513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05506-D6E6-CB21-5C4C-FCAB94639221}"/>
              </a:ext>
            </a:extLst>
          </p:cNvPr>
          <p:cNvSpPr>
            <a:spLocks noGrp="1"/>
          </p:cNvSpPr>
          <p:nvPr>
            <p:ph type="ctrTitle"/>
          </p:nvPr>
        </p:nvSpPr>
        <p:spPr>
          <a:xfrm>
            <a:off x="1469749" y="1805298"/>
            <a:ext cx="6028200" cy="1159800"/>
          </a:xfrm>
        </p:spPr>
        <p:txBody>
          <a:bodyPr/>
          <a:lstStyle/>
          <a:p>
            <a:r>
              <a:rPr lang="en-US" dirty="0"/>
              <a:t>1. MANEJO DE CONCEPTOS</a:t>
            </a:r>
            <a:endParaRPr lang="es-BO" dirty="0"/>
          </a:p>
        </p:txBody>
      </p:sp>
      <p:sp>
        <p:nvSpPr>
          <p:cNvPr id="4" name="Marcador de número de diapositiva 3">
            <a:extLst>
              <a:ext uri="{FF2B5EF4-FFF2-40B4-BE49-F238E27FC236}">
                <a16:creationId xmlns:a16="http://schemas.microsoft.com/office/drawing/2014/main" id="{CF0011F4-128B-980D-DD82-C5D94851CA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a:t>
            </a:fld>
            <a:endParaRPr lang="es-BO"/>
          </a:p>
        </p:txBody>
      </p:sp>
      <p:pic>
        <p:nvPicPr>
          <p:cNvPr id="6" name="Imagen 5">
            <a:extLst>
              <a:ext uri="{FF2B5EF4-FFF2-40B4-BE49-F238E27FC236}">
                <a16:creationId xmlns:a16="http://schemas.microsoft.com/office/drawing/2014/main" id="{17924AA1-1CA8-7593-1B15-5A615EFDFF19}"/>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295591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B73FA2D-E0EE-16EE-AF36-5880BB6F6114}"/>
              </a:ext>
            </a:extLst>
          </p:cNvPr>
          <p:cNvSpPr>
            <a:spLocks noGrp="1"/>
          </p:cNvSpPr>
          <p:nvPr>
            <p:ph type="body" idx="1"/>
          </p:nvPr>
        </p:nvSpPr>
        <p:spPr>
          <a:xfrm>
            <a:off x="457199" y="3405291"/>
            <a:ext cx="8229600" cy="428100"/>
          </a:xfrm>
        </p:spPr>
        <p:txBody>
          <a:bodyPr/>
          <a:lstStyle/>
          <a:p>
            <a:r>
              <a:rPr lang="en-US" sz="2800" dirty="0" err="1"/>
              <a:t>Insertar</a:t>
            </a:r>
            <a:r>
              <a:rPr lang="en-US" sz="2800" dirty="0"/>
              <a:t> </a:t>
            </a:r>
            <a:r>
              <a:rPr lang="en-US" sz="2800" dirty="0" err="1"/>
              <a:t>datos</a:t>
            </a:r>
            <a:r>
              <a:rPr lang="en-US" sz="2800" dirty="0"/>
              <a:t> a la </a:t>
            </a:r>
            <a:r>
              <a:rPr lang="en-US" sz="2800" dirty="0" err="1"/>
              <a:t>Tabla</a:t>
            </a:r>
            <a:r>
              <a:rPr lang="en-US" sz="2800" dirty="0"/>
              <a:t> “</a:t>
            </a:r>
            <a:r>
              <a:rPr lang="en-US" sz="2800" dirty="0" err="1"/>
              <a:t>departamento</a:t>
            </a:r>
            <a:r>
              <a:rPr lang="en-US" sz="2800" dirty="0"/>
              <a:t>”</a:t>
            </a:r>
            <a:endParaRPr lang="es-BO" sz="2800" dirty="0"/>
          </a:p>
        </p:txBody>
      </p:sp>
      <p:sp>
        <p:nvSpPr>
          <p:cNvPr id="3" name="Marcador de número de diapositiva 2">
            <a:extLst>
              <a:ext uri="{FF2B5EF4-FFF2-40B4-BE49-F238E27FC236}">
                <a16:creationId xmlns:a16="http://schemas.microsoft.com/office/drawing/2014/main" id="{D30C7CD5-149E-330E-78B5-AEB89A339D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20</a:t>
            </a:fld>
            <a:endParaRPr lang="es-BO"/>
          </a:p>
        </p:txBody>
      </p:sp>
      <p:pic>
        <p:nvPicPr>
          <p:cNvPr id="5" name="Imagen 4">
            <a:extLst>
              <a:ext uri="{FF2B5EF4-FFF2-40B4-BE49-F238E27FC236}">
                <a16:creationId xmlns:a16="http://schemas.microsoft.com/office/drawing/2014/main" id="{08FDF0F8-114A-9DFA-87C5-9242461BB64D}"/>
              </a:ext>
            </a:extLst>
          </p:cNvPr>
          <p:cNvPicPr>
            <a:picLocks noChangeAspect="1"/>
          </p:cNvPicPr>
          <p:nvPr/>
        </p:nvPicPr>
        <p:blipFill>
          <a:blip r:embed="rId2"/>
          <a:stretch>
            <a:fillRect/>
          </a:stretch>
        </p:blipFill>
        <p:spPr>
          <a:xfrm>
            <a:off x="3085891" y="1524896"/>
            <a:ext cx="2972215" cy="1514686"/>
          </a:xfrm>
          <a:prstGeom prst="rect">
            <a:avLst/>
          </a:prstGeom>
        </p:spPr>
      </p:pic>
      <p:pic>
        <p:nvPicPr>
          <p:cNvPr id="6" name="Imagen 5">
            <a:extLst>
              <a:ext uri="{FF2B5EF4-FFF2-40B4-BE49-F238E27FC236}">
                <a16:creationId xmlns:a16="http://schemas.microsoft.com/office/drawing/2014/main" id="{165C5337-FF92-D614-A6E4-20B072FBB2CC}"/>
              </a:ext>
            </a:extLst>
          </p:cNvPr>
          <p:cNvPicPr>
            <a:picLocks noChangeAspect="1"/>
          </p:cNvPicPr>
          <p:nvPr/>
        </p:nvPicPr>
        <p:blipFill>
          <a:blip r:embed="rId3"/>
          <a:stretch>
            <a:fillRect/>
          </a:stretch>
        </p:blipFill>
        <p:spPr>
          <a:xfrm>
            <a:off x="-318374" y="0"/>
            <a:ext cx="2540579" cy="1187721"/>
          </a:xfrm>
          <a:prstGeom prst="rect">
            <a:avLst/>
          </a:prstGeom>
        </p:spPr>
      </p:pic>
    </p:spTree>
    <p:extLst>
      <p:ext uri="{BB962C8B-B14F-4D97-AF65-F5344CB8AC3E}">
        <p14:creationId xmlns:p14="http://schemas.microsoft.com/office/powerpoint/2010/main" val="133594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8FF9473-507B-F64E-C777-83031D9AD348}"/>
              </a:ext>
            </a:extLst>
          </p:cNvPr>
          <p:cNvSpPr>
            <a:spLocks noGrp="1"/>
          </p:cNvSpPr>
          <p:nvPr>
            <p:ph type="body" idx="1"/>
          </p:nvPr>
        </p:nvSpPr>
        <p:spPr>
          <a:xfrm>
            <a:off x="457200" y="3734901"/>
            <a:ext cx="8229600" cy="428100"/>
          </a:xfrm>
        </p:spPr>
        <p:txBody>
          <a:bodyPr/>
          <a:lstStyle/>
          <a:p>
            <a:r>
              <a:rPr lang="en-US" sz="2800" dirty="0" err="1"/>
              <a:t>Insertar</a:t>
            </a:r>
            <a:r>
              <a:rPr lang="en-US" sz="2800" dirty="0"/>
              <a:t> </a:t>
            </a:r>
            <a:r>
              <a:rPr lang="en-US" sz="2800" dirty="0" err="1"/>
              <a:t>datos</a:t>
            </a:r>
            <a:r>
              <a:rPr lang="en-US" sz="2800" dirty="0"/>
              <a:t> a la </a:t>
            </a:r>
            <a:r>
              <a:rPr lang="en-US" sz="2800" dirty="0" err="1"/>
              <a:t>tabla</a:t>
            </a:r>
            <a:r>
              <a:rPr lang="en-US" sz="2800" dirty="0"/>
              <a:t> “</a:t>
            </a:r>
            <a:r>
              <a:rPr lang="en-US" sz="2800" dirty="0" err="1"/>
              <a:t>Provincia</a:t>
            </a:r>
            <a:r>
              <a:rPr lang="en-US" sz="2800" dirty="0"/>
              <a:t>”</a:t>
            </a:r>
            <a:endParaRPr lang="es-BO" sz="2800" dirty="0"/>
          </a:p>
        </p:txBody>
      </p:sp>
      <p:sp>
        <p:nvSpPr>
          <p:cNvPr id="3" name="Marcador de número de diapositiva 2">
            <a:extLst>
              <a:ext uri="{FF2B5EF4-FFF2-40B4-BE49-F238E27FC236}">
                <a16:creationId xmlns:a16="http://schemas.microsoft.com/office/drawing/2014/main" id="{615F49CF-CCDD-1B77-6C65-D40B96D3B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21</a:t>
            </a:fld>
            <a:endParaRPr lang="es-BO"/>
          </a:p>
        </p:txBody>
      </p:sp>
      <p:pic>
        <p:nvPicPr>
          <p:cNvPr id="4" name="Imagen 3">
            <a:extLst>
              <a:ext uri="{FF2B5EF4-FFF2-40B4-BE49-F238E27FC236}">
                <a16:creationId xmlns:a16="http://schemas.microsoft.com/office/drawing/2014/main" id="{5111B91D-A563-ECB5-8D25-65F58A46245D}"/>
              </a:ext>
            </a:extLst>
          </p:cNvPr>
          <p:cNvPicPr>
            <a:picLocks noChangeAspect="1"/>
          </p:cNvPicPr>
          <p:nvPr/>
        </p:nvPicPr>
        <p:blipFill>
          <a:blip r:embed="rId2"/>
          <a:stretch>
            <a:fillRect/>
          </a:stretch>
        </p:blipFill>
        <p:spPr>
          <a:xfrm>
            <a:off x="-318374" y="0"/>
            <a:ext cx="2540579" cy="1187721"/>
          </a:xfrm>
          <a:prstGeom prst="rect">
            <a:avLst/>
          </a:prstGeom>
        </p:spPr>
      </p:pic>
      <p:pic>
        <p:nvPicPr>
          <p:cNvPr id="6" name="Imagen 5">
            <a:extLst>
              <a:ext uri="{FF2B5EF4-FFF2-40B4-BE49-F238E27FC236}">
                <a16:creationId xmlns:a16="http://schemas.microsoft.com/office/drawing/2014/main" id="{323B08CC-651D-3646-8657-83F89965029D}"/>
              </a:ext>
            </a:extLst>
          </p:cNvPr>
          <p:cNvPicPr>
            <a:picLocks noChangeAspect="1"/>
          </p:cNvPicPr>
          <p:nvPr/>
        </p:nvPicPr>
        <p:blipFill>
          <a:blip r:embed="rId3"/>
          <a:stretch>
            <a:fillRect/>
          </a:stretch>
        </p:blipFill>
        <p:spPr>
          <a:xfrm>
            <a:off x="2700422" y="1841378"/>
            <a:ext cx="3743156" cy="1460743"/>
          </a:xfrm>
          <a:prstGeom prst="rect">
            <a:avLst/>
          </a:prstGeom>
        </p:spPr>
      </p:pic>
    </p:spTree>
    <p:extLst>
      <p:ext uri="{BB962C8B-B14F-4D97-AF65-F5344CB8AC3E}">
        <p14:creationId xmlns:p14="http://schemas.microsoft.com/office/powerpoint/2010/main" val="270649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B1C3F23-5DA3-260E-C5CF-3A9042BF70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22</a:t>
            </a:fld>
            <a:endParaRPr lang="es-BO"/>
          </a:p>
        </p:txBody>
      </p:sp>
      <p:pic>
        <p:nvPicPr>
          <p:cNvPr id="4" name="Imagen 3">
            <a:extLst>
              <a:ext uri="{FF2B5EF4-FFF2-40B4-BE49-F238E27FC236}">
                <a16:creationId xmlns:a16="http://schemas.microsoft.com/office/drawing/2014/main" id="{35F32A33-58F7-F878-34A0-87613A2571CA}"/>
              </a:ext>
            </a:extLst>
          </p:cNvPr>
          <p:cNvPicPr>
            <a:picLocks noChangeAspect="1"/>
          </p:cNvPicPr>
          <p:nvPr/>
        </p:nvPicPr>
        <p:blipFill>
          <a:blip r:embed="rId2"/>
          <a:stretch>
            <a:fillRect/>
          </a:stretch>
        </p:blipFill>
        <p:spPr>
          <a:xfrm>
            <a:off x="-318374" y="0"/>
            <a:ext cx="2540579" cy="1187721"/>
          </a:xfrm>
          <a:prstGeom prst="rect">
            <a:avLst/>
          </a:prstGeom>
        </p:spPr>
      </p:pic>
      <p:sp>
        <p:nvSpPr>
          <p:cNvPr id="5" name="Marcador de texto 1">
            <a:extLst>
              <a:ext uri="{FF2B5EF4-FFF2-40B4-BE49-F238E27FC236}">
                <a16:creationId xmlns:a16="http://schemas.microsoft.com/office/drawing/2014/main" id="{176F35FF-F9BB-ABD1-5681-37E9169A005C}"/>
              </a:ext>
            </a:extLst>
          </p:cNvPr>
          <p:cNvSpPr>
            <a:spLocks noGrp="1"/>
          </p:cNvSpPr>
          <p:nvPr>
            <p:ph type="body" idx="1"/>
          </p:nvPr>
        </p:nvSpPr>
        <p:spPr>
          <a:xfrm>
            <a:off x="457200" y="3551740"/>
            <a:ext cx="8229600" cy="428100"/>
          </a:xfrm>
        </p:spPr>
        <p:txBody>
          <a:bodyPr/>
          <a:lstStyle/>
          <a:p>
            <a:r>
              <a:rPr lang="en-US" sz="2800" dirty="0" err="1"/>
              <a:t>Insertar</a:t>
            </a:r>
            <a:r>
              <a:rPr lang="en-US" sz="2800" dirty="0"/>
              <a:t> </a:t>
            </a:r>
            <a:r>
              <a:rPr lang="en-US" sz="2800" dirty="0" err="1"/>
              <a:t>datos</a:t>
            </a:r>
            <a:r>
              <a:rPr lang="en-US" sz="2800" dirty="0"/>
              <a:t> a la </a:t>
            </a:r>
            <a:r>
              <a:rPr lang="en-US" sz="2800" dirty="0" err="1"/>
              <a:t>tabla</a:t>
            </a:r>
            <a:r>
              <a:rPr lang="en-US" sz="2800" dirty="0"/>
              <a:t> “persona”</a:t>
            </a:r>
            <a:endParaRPr lang="es-BO" sz="2800" dirty="0"/>
          </a:p>
        </p:txBody>
      </p:sp>
      <p:pic>
        <p:nvPicPr>
          <p:cNvPr id="7" name="Imagen 6">
            <a:extLst>
              <a:ext uri="{FF2B5EF4-FFF2-40B4-BE49-F238E27FC236}">
                <a16:creationId xmlns:a16="http://schemas.microsoft.com/office/drawing/2014/main" id="{6446CB02-5673-E2D6-46C4-B2A950B9F481}"/>
              </a:ext>
            </a:extLst>
          </p:cNvPr>
          <p:cNvPicPr>
            <a:picLocks noChangeAspect="1"/>
          </p:cNvPicPr>
          <p:nvPr/>
        </p:nvPicPr>
        <p:blipFill>
          <a:blip r:embed="rId3"/>
          <a:stretch>
            <a:fillRect/>
          </a:stretch>
        </p:blipFill>
        <p:spPr>
          <a:xfrm>
            <a:off x="1161574" y="1655256"/>
            <a:ext cx="6820852" cy="1428949"/>
          </a:xfrm>
          <a:prstGeom prst="rect">
            <a:avLst/>
          </a:prstGeom>
        </p:spPr>
      </p:pic>
    </p:spTree>
    <p:extLst>
      <p:ext uri="{BB962C8B-B14F-4D97-AF65-F5344CB8AC3E}">
        <p14:creationId xmlns:p14="http://schemas.microsoft.com/office/powerpoint/2010/main" val="59910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DBCEE97-A804-5795-D76E-EC3382E33D76}"/>
              </a:ext>
            </a:extLst>
          </p:cNvPr>
          <p:cNvSpPr>
            <a:spLocks noGrp="1"/>
          </p:cNvSpPr>
          <p:nvPr>
            <p:ph type="body" idx="1"/>
          </p:nvPr>
        </p:nvSpPr>
        <p:spPr>
          <a:xfrm>
            <a:off x="457199" y="3766798"/>
            <a:ext cx="8229600" cy="428100"/>
          </a:xfrm>
        </p:spPr>
        <p:txBody>
          <a:bodyPr/>
          <a:lstStyle/>
          <a:p>
            <a:r>
              <a:rPr lang="en-US" sz="2800" dirty="0" err="1"/>
              <a:t>Insertar</a:t>
            </a:r>
            <a:r>
              <a:rPr lang="en-US" sz="2800" dirty="0"/>
              <a:t> </a:t>
            </a:r>
            <a:r>
              <a:rPr lang="en-US" sz="2800" dirty="0" err="1"/>
              <a:t>datos</a:t>
            </a:r>
            <a:r>
              <a:rPr lang="en-US" sz="2800" dirty="0"/>
              <a:t> a la </a:t>
            </a:r>
            <a:r>
              <a:rPr lang="en-US" sz="2800" dirty="0" err="1"/>
              <a:t>tabla</a:t>
            </a:r>
            <a:r>
              <a:rPr lang="en-US" sz="2800" dirty="0"/>
              <a:t> “</a:t>
            </a:r>
            <a:r>
              <a:rPr lang="en-US" sz="2800" dirty="0" err="1"/>
              <a:t>detalle</a:t>
            </a:r>
            <a:r>
              <a:rPr lang="en-US" sz="2800" dirty="0"/>
              <a:t> de </a:t>
            </a:r>
            <a:r>
              <a:rPr lang="en-US" sz="2800" dirty="0" err="1"/>
              <a:t>proyecto</a:t>
            </a:r>
            <a:r>
              <a:rPr lang="en-US" sz="2800" dirty="0"/>
              <a:t>”</a:t>
            </a:r>
            <a:endParaRPr lang="es-BO" sz="2800" dirty="0"/>
          </a:p>
        </p:txBody>
      </p:sp>
      <p:sp>
        <p:nvSpPr>
          <p:cNvPr id="3" name="Marcador de número de diapositiva 2">
            <a:extLst>
              <a:ext uri="{FF2B5EF4-FFF2-40B4-BE49-F238E27FC236}">
                <a16:creationId xmlns:a16="http://schemas.microsoft.com/office/drawing/2014/main" id="{8D7C2F37-7425-F8F1-95A3-34CA081D9F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23</a:t>
            </a:fld>
            <a:endParaRPr lang="es-BO"/>
          </a:p>
        </p:txBody>
      </p:sp>
      <p:pic>
        <p:nvPicPr>
          <p:cNvPr id="5" name="Imagen 4">
            <a:extLst>
              <a:ext uri="{FF2B5EF4-FFF2-40B4-BE49-F238E27FC236}">
                <a16:creationId xmlns:a16="http://schemas.microsoft.com/office/drawing/2014/main" id="{B4C623CA-1911-B8E5-D64F-848A4CD8F789}"/>
              </a:ext>
            </a:extLst>
          </p:cNvPr>
          <p:cNvPicPr>
            <a:picLocks noChangeAspect="1"/>
          </p:cNvPicPr>
          <p:nvPr/>
        </p:nvPicPr>
        <p:blipFill>
          <a:blip r:embed="rId2"/>
          <a:stretch>
            <a:fillRect/>
          </a:stretch>
        </p:blipFill>
        <p:spPr>
          <a:xfrm>
            <a:off x="2231557" y="1635097"/>
            <a:ext cx="4651501" cy="1629097"/>
          </a:xfrm>
          <a:prstGeom prst="rect">
            <a:avLst/>
          </a:prstGeom>
        </p:spPr>
      </p:pic>
      <p:pic>
        <p:nvPicPr>
          <p:cNvPr id="6" name="Imagen 5">
            <a:extLst>
              <a:ext uri="{FF2B5EF4-FFF2-40B4-BE49-F238E27FC236}">
                <a16:creationId xmlns:a16="http://schemas.microsoft.com/office/drawing/2014/main" id="{11E0304E-2D1C-AB6A-5CCA-2C45F5268822}"/>
              </a:ext>
            </a:extLst>
          </p:cNvPr>
          <p:cNvPicPr>
            <a:picLocks noChangeAspect="1"/>
          </p:cNvPicPr>
          <p:nvPr/>
        </p:nvPicPr>
        <p:blipFill>
          <a:blip r:embed="rId3"/>
          <a:stretch>
            <a:fillRect/>
          </a:stretch>
        </p:blipFill>
        <p:spPr>
          <a:xfrm>
            <a:off x="-318374" y="0"/>
            <a:ext cx="2540579" cy="1187721"/>
          </a:xfrm>
          <a:prstGeom prst="rect">
            <a:avLst/>
          </a:prstGeom>
        </p:spPr>
      </p:pic>
    </p:spTree>
    <p:extLst>
      <p:ext uri="{BB962C8B-B14F-4D97-AF65-F5344CB8AC3E}">
        <p14:creationId xmlns:p14="http://schemas.microsoft.com/office/powerpoint/2010/main" val="3582572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66B46-A891-CDE7-762D-8292569BFCED}"/>
              </a:ext>
            </a:extLst>
          </p:cNvPr>
          <p:cNvSpPr>
            <a:spLocks noGrp="1"/>
          </p:cNvSpPr>
          <p:nvPr>
            <p:ph type="ctrTitle"/>
          </p:nvPr>
        </p:nvSpPr>
        <p:spPr>
          <a:xfrm>
            <a:off x="1738627" y="1456660"/>
            <a:ext cx="6044405" cy="1562985"/>
          </a:xfrm>
        </p:spPr>
        <p:txBody>
          <a:bodyPr/>
          <a:lstStyle/>
          <a:p>
            <a:r>
              <a:rPr lang="es-BO" sz="4400" dirty="0"/>
              <a:t>10.Crear una función que sume los valores de la serie Fibonacci.</a:t>
            </a:r>
          </a:p>
        </p:txBody>
      </p:sp>
      <p:sp>
        <p:nvSpPr>
          <p:cNvPr id="4" name="Marcador de número de diapositiva 3">
            <a:extLst>
              <a:ext uri="{FF2B5EF4-FFF2-40B4-BE49-F238E27FC236}">
                <a16:creationId xmlns:a16="http://schemas.microsoft.com/office/drawing/2014/main" id="{955F92FD-8AE5-F209-2279-7316B3DEC6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24</a:t>
            </a:fld>
            <a:endParaRPr lang="es-BO"/>
          </a:p>
        </p:txBody>
      </p:sp>
      <p:pic>
        <p:nvPicPr>
          <p:cNvPr id="5" name="Imagen 4">
            <a:extLst>
              <a:ext uri="{FF2B5EF4-FFF2-40B4-BE49-F238E27FC236}">
                <a16:creationId xmlns:a16="http://schemas.microsoft.com/office/drawing/2014/main" id="{D3390A37-8F47-556C-C6CA-C5FE2A24576C}"/>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58723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A005F44C-8332-DB12-8843-0A9F9D9F3A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25</a:t>
            </a:fld>
            <a:endParaRPr lang="es-BO"/>
          </a:p>
        </p:txBody>
      </p:sp>
      <p:sp>
        <p:nvSpPr>
          <p:cNvPr id="2" name="Marcador de texto 1">
            <a:extLst>
              <a:ext uri="{FF2B5EF4-FFF2-40B4-BE49-F238E27FC236}">
                <a16:creationId xmlns:a16="http://schemas.microsoft.com/office/drawing/2014/main" id="{80836FA3-92E8-DD45-1769-34684B526375}"/>
              </a:ext>
            </a:extLst>
          </p:cNvPr>
          <p:cNvSpPr>
            <a:spLocks noGrp="1"/>
          </p:cNvSpPr>
          <p:nvPr>
            <p:ph type="body" idx="4294967295"/>
          </p:nvPr>
        </p:nvSpPr>
        <p:spPr>
          <a:xfrm>
            <a:off x="539472" y="909720"/>
            <a:ext cx="3211033" cy="1067935"/>
          </a:xfrm>
        </p:spPr>
        <p:txBody>
          <a:bodyPr/>
          <a:lstStyle/>
          <a:p>
            <a:pPr marL="101600" indent="0" algn="ctr">
              <a:buNone/>
            </a:pPr>
            <a:r>
              <a:rPr lang="en-US" sz="2800" b="1" dirty="0">
                <a:solidFill>
                  <a:srgbClr val="F55D4B"/>
                </a:solidFill>
                <a:latin typeface="Amatic SC" panose="00000500000000000000" pitchFamily="2" charset="-79"/>
                <a:cs typeface="Amatic SC" panose="00000500000000000000" pitchFamily="2" charset="-79"/>
              </a:rPr>
              <a:t>Funcion que genera </a:t>
            </a:r>
          </a:p>
          <a:p>
            <a:pPr marL="101600" indent="0" algn="ctr">
              <a:buNone/>
            </a:pPr>
            <a:r>
              <a:rPr lang="en-US" sz="2800" b="1" dirty="0">
                <a:solidFill>
                  <a:srgbClr val="F55D4B"/>
                </a:solidFill>
                <a:latin typeface="Amatic SC" panose="00000500000000000000" pitchFamily="2" charset="-79"/>
                <a:cs typeface="Amatic SC" panose="00000500000000000000" pitchFamily="2" charset="-79"/>
              </a:rPr>
              <a:t>la serie</a:t>
            </a:r>
            <a:endParaRPr lang="es-BO" sz="2800" b="1" dirty="0">
              <a:solidFill>
                <a:srgbClr val="F55D4B"/>
              </a:solidFill>
              <a:latin typeface="Amatic SC" panose="00000500000000000000" pitchFamily="2" charset="-79"/>
              <a:cs typeface="Amatic SC" panose="00000500000000000000" pitchFamily="2" charset="-79"/>
            </a:endParaRPr>
          </a:p>
        </p:txBody>
      </p:sp>
      <p:pic>
        <p:nvPicPr>
          <p:cNvPr id="5" name="Imagen 4">
            <a:extLst>
              <a:ext uri="{FF2B5EF4-FFF2-40B4-BE49-F238E27FC236}">
                <a16:creationId xmlns:a16="http://schemas.microsoft.com/office/drawing/2014/main" id="{6EE47739-5092-045D-4D3E-D175914509EA}"/>
              </a:ext>
            </a:extLst>
          </p:cNvPr>
          <p:cNvPicPr>
            <a:picLocks noChangeAspect="1"/>
          </p:cNvPicPr>
          <p:nvPr/>
        </p:nvPicPr>
        <p:blipFill>
          <a:blip r:embed="rId2"/>
          <a:stretch>
            <a:fillRect/>
          </a:stretch>
        </p:blipFill>
        <p:spPr>
          <a:xfrm>
            <a:off x="4164417" y="321600"/>
            <a:ext cx="4442170" cy="4698279"/>
          </a:xfrm>
          <a:prstGeom prst="rect">
            <a:avLst/>
          </a:prstGeom>
        </p:spPr>
      </p:pic>
      <p:pic>
        <p:nvPicPr>
          <p:cNvPr id="6" name="Imagen 5">
            <a:extLst>
              <a:ext uri="{FF2B5EF4-FFF2-40B4-BE49-F238E27FC236}">
                <a16:creationId xmlns:a16="http://schemas.microsoft.com/office/drawing/2014/main" id="{03459158-8B1A-B9B3-D312-5898BD00C2E8}"/>
              </a:ext>
            </a:extLst>
          </p:cNvPr>
          <p:cNvPicPr>
            <a:picLocks noChangeAspect="1"/>
          </p:cNvPicPr>
          <p:nvPr/>
        </p:nvPicPr>
        <p:blipFill rotWithShape="1">
          <a:blip r:embed="rId3"/>
          <a:srcRect l="8157" t="-3849" b="-1"/>
          <a:stretch/>
        </p:blipFill>
        <p:spPr>
          <a:xfrm>
            <a:off x="786810" y="2729912"/>
            <a:ext cx="2806996" cy="375937"/>
          </a:xfrm>
          <a:prstGeom prst="rect">
            <a:avLst/>
          </a:prstGeom>
        </p:spPr>
      </p:pic>
      <p:pic>
        <p:nvPicPr>
          <p:cNvPr id="7" name="Imagen 6">
            <a:extLst>
              <a:ext uri="{FF2B5EF4-FFF2-40B4-BE49-F238E27FC236}">
                <a16:creationId xmlns:a16="http://schemas.microsoft.com/office/drawing/2014/main" id="{0B532F76-50FF-1883-0AAE-BFDF5265AB77}"/>
              </a:ext>
            </a:extLst>
          </p:cNvPr>
          <p:cNvPicPr>
            <a:picLocks noChangeAspect="1"/>
          </p:cNvPicPr>
          <p:nvPr/>
        </p:nvPicPr>
        <p:blipFill>
          <a:blip r:embed="rId4"/>
          <a:stretch>
            <a:fillRect/>
          </a:stretch>
        </p:blipFill>
        <p:spPr>
          <a:xfrm>
            <a:off x="897854" y="3380286"/>
            <a:ext cx="2438740" cy="543001"/>
          </a:xfrm>
          <a:prstGeom prst="rect">
            <a:avLst/>
          </a:prstGeom>
        </p:spPr>
      </p:pic>
      <p:pic>
        <p:nvPicPr>
          <p:cNvPr id="8" name="Imagen 7">
            <a:extLst>
              <a:ext uri="{FF2B5EF4-FFF2-40B4-BE49-F238E27FC236}">
                <a16:creationId xmlns:a16="http://schemas.microsoft.com/office/drawing/2014/main" id="{13A9CD9C-C6C6-E3B1-F34F-154C31F460B3}"/>
              </a:ext>
            </a:extLst>
          </p:cNvPr>
          <p:cNvPicPr>
            <a:picLocks noChangeAspect="1"/>
          </p:cNvPicPr>
          <p:nvPr/>
        </p:nvPicPr>
        <p:blipFill>
          <a:blip r:embed="rId5"/>
          <a:stretch>
            <a:fillRect/>
          </a:stretch>
        </p:blipFill>
        <p:spPr>
          <a:xfrm>
            <a:off x="-318374" y="0"/>
            <a:ext cx="1977053" cy="924273"/>
          </a:xfrm>
          <a:prstGeom prst="rect">
            <a:avLst/>
          </a:prstGeom>
        </p:spPr>
      </p:pic>
    </p:spTree>
    <p:extLst>
      <p:ext uri="{BB962C8B-B14F-4D97-AF65-F5344CB8AC3E}">
        <p14:creationId xmlns:p14="http://schemas.microsoft.com/office/powerpoint/2010/main" val="316416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30C0EA3-AD3D-8C63-F158-BBAADCE7C4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26</a:t>
            </a:fld>
            <a:endParaRPr lang="es-BO"/>
          </a:p>
        </p:txBody>
      </p:sp>
      <p:pic>
        <p:nvPicPr>
          <p:cNvPr id="11" name="Imagen 10">
            <a:extLst>
              <a:ext uri="{FF2B5EF4-FFF2-40B4-BE49-F238E27FC236}">
                <a16:creationId xmlns:a16="http://schemas.microsoft.com/office/drawing/2014/main" id="{9E556609-3DEF-86F1-E64C-4BCBD438B45E}"/>
              </a:ext>
            </a:extLst>
          </p:cNvPr>
          <p:cNvPicPr>
            <a:picLocks noChangeAspect="1"/>
          </p:cNvPicPr>
          <p:nvPr/>
        </p:nvPicPr>
        <p:blipFill>
          <a:blip r:embed="rId2"/>
          <a:stretch>
            <a:fillRect/>
          </a:stretch>
        </p:blipFill>
        <p:spPr>
          <a:xfrm>
            <a:off x="4944140" y="160800"/>
            <a:ext cx="3062177" cy="3026432"/>
          </a:xfrm>
          <a:prstGeom prst="rect">
            <a:avLst/>
          </a:prstGeom>
        </p:spPr>
      </p:pic>
      <p:pic>
        <p:nvPicPr>
          <p:cNvPr id="15" name="Imagen 14">
            <a:extLst>
              <a:ext uri="{FF2B5EF4-FFF2-40B4-BE49-F238E27FC236}">
                <a16:creationId xmlns:a16="http://schemas.microsoft.com/office/drawing/2014/main" id="{33FA9DEA-F0EF-C0C8-ECF0-41D9C8AF04EF}"/>
              </a:ext>
            </a:extLst>
          </p:cNvPr>
          <p:cNvPicPr>
            <a:picLocks noChangeAspect="1"/>
          </p:cNvPicPr>
          <p:nvPr/>
        </p:nvPicPr>
        <p:blipFill>
          <a:blip r:embed="rId3"/>
          <a:stretch>
            <a:fillRect/>
          </a:stretch>
        </p:blipFill>
        <p:spPr>
          <a:xfrm>
            <a:off x="4944140" y="3187232"/>
            <a:ext cx="3062176" cy="1682817"/>
          </a:xfrm>
          <a:prstGeom prst="rect">
            <a:avLst/>
          </a:prstGeom>
        </p:spPr>
      </p:pic>
      <p:pic>
        <p:nvPicPr>
          <p:cNvPr id="17" name="Imagen 16">
            <a:extLst>
              <a:ext uri="{FF2B5EF4-FFF2-40B4-BE49-F238E27FC236}">
                <a16:creationId xmlns:a16="http://schemas.microsoft.com/office/drawing/2014/main" id="{6F18CFB8-51BD-0DAB-25B2-5AD79D8CE823}"/>
              </a:ext>
            </a:extLst>
          </p:cNvPr>
          <p:cNvPicPr>
            <a:picLocks noChangeAspect="1"/>
          </p:cNvPicPr>
          <p:nvPr/>
        </p:nvPicPr>
        <p:blipFill>
          <a:blip r:embed="rId4"/>
          <a:stretch>
            <a:fillRect/>
          </a:stretch>
        </p:blipFill>
        <p:spPr>
          <a:xfrm>
            <a:off x="298729" y="2612951"/>
            <a:ext cx="4198843" cy="221770"/>
          </a:xfrm>
          <a:prstGeom prst="rect">
            <a:avLst/>
          </a:prstGeom>
        </p:spPr>
      </p:pic>
      <p:pic>
        <p:nvPicPr>
          <p:cNvPr id="19" name="Imagen 18">
            <a:extLst>
              <a:ext uri="{FF2B5EF4-FFF2-40B4-BE49-F238E27FC236}">
                <a16:creationId xmlns:a16="http://schemas.microsoft.com/office/drawing/2014/main" id="{0D905055-094D-D986-5AD9-EDAF5385FBF7}"/>
              </a:ext>
            </a:extLst>
          </p:cNvPr>
          <p:cNvPicPr>
            <a:picLocks noChangeAspect="1"/>
          </p:cNvPicPr>
          <p:nvPr/>
        </p:nvPicPr>
        <p:blipFill>
          <a:blip r:embed="rId5"/>
          <a:stretch>
            <a:fillRect/>
          </a:stretch>
        </p:blipFill>
        <p:spPr>
          <a:xfrm>
            <a:off x="1288376" y="3132355"/>
            <a:ext cx="1869493" cy="415443"/>
          </a:xfrm>
          <a:prstGeom prst="rect">
            <a:avLst/>
          </a:prstGeom>
        </p:spPr>
      </p:pic>
      <p:sp>
        <p:nvSpPr>
          <p:cNvPr id="20" name="Marcador de texto 1">
            <a:extLst>
              <a:ext uri="{FF2B5EF4-FFF2-40B4-BE49-F238E27FC236}">
                <a16:creationId xmlns:a16="http://schemas.microsoft.com/office/drawing/2014/main" id="{9FEF7DA1-66A8-E244-96DC-0BCE56AF4421}"/>
              </a:ext>
            </a:extLst>
          </p:cNvPr>
          <p:cNvSpPr txBox="1">
            <a:spLocks/>
          </p:cNvSpPr>
          <p:nvPr/>
        </p:nvSpPr>
        <p:spPr>
          <a:xfrm>
            <a:off x="701748" y="1037070"/>
            <a:ext cx="3211033" cy="106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101600" indent="0" algn="ctr">
              <a:buFont typeface="Merriweather"/>
              <a:buNone/>
            </a:pPr>
            <a:r>
              <a:rPr lang="en-US" sz="2800" b="1" dirty="0">
                <a:solidFill>
                  <a:srgbClr val="F55D4B"/>
                </a:solidFill>
                <a:latin typeface="Amatic SC" panose="00000500000000000000" pitchFamily="2" charset="-79"/>
                <a:cs typeface="Amatic SC" panose="00000500000000000000" pitchFamily="2" charset="-79"/>
              </a:rPr>
              <a:t>Funcion que sume </a:t>
            </a:r>
          </a:p>
          <a:p>
            <a:pPr marL="101600" indent="0" algn="ctr">
              <a:buFont typeface="Merriweather"/>
              <a:buNone/>
            </a:pPr>
            <a:r>
              <a:rPr lang="en-US" sz="2800" b="1" dirty="0">
                <a:solidFill>
                  <a:srgbClr val="F55D4B"/>
                </a:solidFill>
                <a:latin typeface="Amatic SC" panose="00000500000000000000" pitchFamily="2" charset="-79"/>
                <a:cs typeface="Amatic SC" panose="00000500000000000000" pitchFamily="2" charset="-79"/>
              </a:rPr>
              <a:t>La serie</a:t>
            </a:r>
            <a:endParaRPr lang="es-BO" sz="2800" b="1" dirty="0">
              <a:solidFill>
                <a:srgbClr val="F55D4B"/>
              </a:solidFill>
              <a:latin typeface="Amatic SC" panose="00000500000000000000" pitchFamily="2" charset="-79"/>
              <a:cs typeface="Amatic SC" panose="00000500000000000000" pitchFamily="2" charset="-79"/>
            </a:endParaRPr>
          </a:p>
        </p:txBody>
      </p:sp>
      <p:pic>
        <p:nvPicPr>
          <p:cNvPr id="21" name="Imagen 20">
            <a:extLst>
              <a:ext uri="{FF2B5EF4-FFF2-40B4-BE49-F238E27FC236}">
                <a16:creationId xmlns:a16="http://schemas.microsoft.com/office/drawing/2014/main" id="{1550B5EA-D22E-DBD3-68A2-A64154AF0881}"/>
              </a:ext>
            </a:extLst>
          </p:cNvPr>
          <p:cNvPicPr>
            <a:picLocks noChangeAspect="1"/>
          </p:cNvPicPr>
          <p:nvPr/>
        </p:nvPicPr>
        <p:blipFill>
          <a:blip r:embed="rId6"/>
          <a:stretch>
            <a:fillRect/>
          </a:stretch>
        </p:blipFill>
        <p:spPr>
          <a:xfrm>
            <a:off x="-318374" y="0"/>
            <a:ext cx="1977053" cy="924273"/>
          </a:xfrm>
          <a:prstGeom prst="rect">
            <a:avLst/>
          </a:prstGeom>
        </p:spPr>
      </p:pic>
    </p:spTree>
    <p:extLst>
      <p:ext uri="{BB962C8B-B14F-4D97-AF65-F5344CB8AC3E}">
        <p14:creationId xmlns:p14="http://schemas.microsoft.com/office/powerpoint/2010/main" val="57657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6E0B5-5EF7-B740-5F03-8C62FF3ADDFE}"/>
              </a:ext>
            </a:extLst>
          </p:cNvPr>
          <p:cNvSpPr>
            <a:spLocks noGrp="1"/>
          </p:cNvSpPr>
          <p:nvPr>
            <p:ph type="ctrTitle"/>
          </p:nvPr>
        </p:nvSpPr>
        <p:spPr/>
        <p:txBody>
          <a:bodyPr/>
          <a:lstStyle/>
          <a:p>
            <a:r>
              <a:rPr lang="en-US" dirty="0"/>
              <a:t>11.Manejo de vistas</a:t>
            </a:r>
            <a:endParaRPr lang="es-BO" dirty="0"/>
          </a:p>
        </p:txBody>
      </p:sp>
      <p:sp>
        <p:nvSpPr>
          <p:cNvPr id="4" name="Marcador de número de diapositiva 3">
            <a:extLst>
              <a:ext uri="{FF2B5EF4-FFF2-40B4-BE49-F238E27FC236}">
                <a16:creationId xmlns:a16="http://schemas.microsoft.com/office/drawing/2014/main" id="{8663701C-EE75-29CF-DC39-DEDAA646E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27</a:t>
            </a:fld>
            <a:endParaRPr lang="es-BO"/>
          </a:p>
        </p:txBody>
      </p:sp>
      <p:pic>
        <p:nvPicPr>
          <p:cNvPr id="5" name="Imagen 4">
            <a:extLst>
              <a:ext uri="{FF2B5EF4-FFF2-40B4-BE49-F238E27FC236}">
                <a16:creationId xmlns:a16="http://schemas.microsoft.com/office/drawing/2014/main" id="{F1AF4747-A9D2-2646-B886-193ACB365D9F}"/>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1076642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E3B28E4-84E5-9A0B-7B3B-44EF739ACB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28</a:t>
            </a:fld>
            <a:endParaRPr lang="es-BO"/>
          </a:p>
        </p:txBody>
      </p:sp>
      <p:pic>
        <p:nvPicPr>
          <p:cNvPr id="4" name="Imagen 3">
            <a:extLst>
              <a:ext uri="{FF2B5EF4-FFF2-40B4-BE49-F238E27FC236}">
                <a16:creationId xmlns:a16="http://schemas.microsoft.com/office/drawing/2014/main" id="{1292A8F6-1985-4ABB-9C6F-B8AA8CFA8CDA}"/>
              </a:ext>
            </a:extLst>
          </p:cNvPr>
          <p:cNvPicPr>
            <a:picLocks noChangeAspect="1"/>
          </p:cNvPicPr>
          <p:nvPr/>
        </p:nvPicPr>
        <p:blipFill>
          <a:blip r:embed="rId2"/>
          <a:stretch>
            <a:fillRect/>
          </a:stretch>
        </p:blipFill>
        <p:spPr>
          <a:xfrm>
            <a:off x="994579" y="1135772"/>
            <a:ext cx="7154841" cy="1435978"/>
          </a:xfrm>
          <a:prstGeom prst="rect">
            <a:avLst/>
          </a:prstGeom>
        </p:spPr>
      </p:pic>
      <p:pic>
        <p:nvPicPr>
          <p:cNvPr id="6" name="Imagen 5">
            <a:extLst>
              <a:ext uri="{FF2B5EF4-FFF2-40B4-BE49-F238E27FC236}">
                <a16:creationId xmlns:a16="http://schemas.microsoft.com/office/drawing/2014/main" id="{394B7F4B-B373-992D-36B0-E513B0180D2D}"/>
              </a:ext>
            </a:extLst>
          </p:cNvPr>
          <p:cNvPicPr>
            <a:picLocks noChangeAspect="1"/>
          </p:cNvPicPr>
          <p:nvPr/>
        </p:nvPicPr>
        <p:blipFill rotWithShape="1">
          <a:blip r:embed="rId3"/>
          <a:srcRect l="4768" t="3463" r="10730" b="12986"/>
          <a:stretch/>
        </p:blipFill>
        <p:spPr>
          <a:xfrm>
            <a:off x="1158948" y="3083442"/>
            <a:ext cx="1339703" cy="1010094"/>
          </a:xfrm>
          <a:prstGeom prst="rect">
            <a:avLst/>
          </a:prstGeom>
        </p:spPr>
      </p:pic>
      <p:pic>
        <p:nvPicPr>
          <p:cNvPr id="8" name="Imagen 7">
            <a:extLst>
              <a:ext uri="{FF2B5EF4-FFF2-40B4-BE49-F238E27FC236}">
                <a16:creationId xmlns:a16="http://schemas.microsoft.com/office/drawing/2014/main" id="{5F2C4DD8-35A7-0CED-2A52-06DFD6461B16}"/>
              </a:ext>
            </a:extLst>
          </p:cNvPr>
          <p:cNvPicPr>
            <a:picLocks noChangeAspect="1"/>
          </p:cNvPicPr>
          <p:nvPr/>
        </p:nvPicPr>
        <p:blipFill>
          <a:blip r:embed="rId4"/>
          <a:stretch>
            <a:fillRect/>
          </a:stretch>
        </p:blipFill>
        <p:spPr>
          <a:xfrm>
            <a:off x="3036286" y="3222075"/>
            <a:ext cx="4778644" cy="366414"/>
          </a:xfrm>
          <a:prstGeom prst="rect">
            <a:avLst/>
          </a:prstGeom>
        </p:spPr>
      </p:pic>
      <p:pic>
        <p:nvPicPr>
          <p:cNvPr id="9" name="Imagen 8">
            <a:extLst>
              <a:ext uri="{FF2B5EF4-FFF2-40B4-BE49-F238E27FC236}">
                <a16:creationId xmlns:a16="http://schemas.microsoft.com/office/drawing/2014/main" id="{EAE7D428-CC02-E6A7-AA36-5BF32D11B297}"/>
              </a:ext>
            </a:extLst>
          </p:cNvPr>
          <p:cNvPicPr>
            <a:picLocks noChangeAspect="1"/>
          </p:cNvPicPr>
          <p:nvPr/>
        </p:nvPicPr>
        <p:blipFill>
          <a:blip r:embed="rId5"/>
          <a:stretch>
            <a:fillRect/>
          </a:stretch>
        </p:blipFill>
        <p:spPr>
          <a:xfrm>
            <a:off x="-318374" y="0"/>
            <a:ext cx="1977053" cy="924273"/>
          </a:xfrm>
          <a:prstGeom prst="rect">
            <a:avLst/>
          </a:prstGeom>
        </p:spPr>
      </p:pic>
    </p:spTree>
    <p:extLst>
      <p:ext uri="{BB962C8B-B14F-4D97-AF65-F5344CB8AC3E}">
        <p14:creationId xmlns:p14="http://schemas.microsoft.com/office/powerpoint/2010/main" val="3230613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3A54B-5478-A2AA-29C3-4E48E9B8ED2D}"/>
              </a:ext>
            </a:extLst>
          </p:cNvPr>
          <p:cNvSpPr>
            <a:spLocks noGrp="1"/>
          </p:cNvSpPr>
          <p:nvPr>
            <p:ph type="ctrTitle"/>
          </p:nvPr>
        </p:nvSpPr>
        <p:spPr/>
        <p:txBody>
          <a:bodyPr/>
          <a:lstStyle/>
          <a:p>
            <a:r>
              <a:rPr lang="en-US" dirty="0"/>
              <a:t>12. </a:t>
            </a:r>
            <a:r>
              <a:rPr lang="en-US" dirty="0" err="1"/>
              <a:t>Manejo</a:t>
            </a:r>
            <a:r>
              <a:rPr lang="en-US" dirty="0"/>
              <a:t> de triggers </a:t>
            </a:r>
            <a:r>
              <a:rPr lang="en-US" dirty="0" err="1"/>
              <a:t>i</a:t>
            </a:r>
            <a:endParaRPr lang="es-BO" dirty="0"/>
          </a:p>
        </p:txBody>
      </p:sp>
      <p:sp>
        <p:nvSpPr>
          <p:cNvPr id="4" name="Marcador de número de diapositiva 3">
            <a:extLst>
              <a:ext uri="{FF2B5EF4-FFF2-40B4-BE49-F238E27FC236}">
                <a16:creationId xmlns:a16="http://schemas.microsoft.com/office/drawing/2014/main" id="{890DBE40-2B93-B3C3-1E2B-6E1C42504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29</a:t>
            </a:fld>
            <a:endParaRPr lang="es-BO"/>
          </a:p>
        </p:txBody>
      </p:sp>
      <p:pic>
        <p:nvPicPr>
          <p:cNvPr id="5" name="Imagen 4">
            <a:extLst>
              <a:ext uri="{FF2B5EF4-FFF2-40B4-BE49-F238E27FC236}">
                <a16:creationId xmlns:a16="http://schemas.microsoft.com/office/drawing/2014/main" id="{8F589DD5-E64C-1C3E-4DE1-F088775B902C}"/>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424293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7C54C-7354-7BEE-D28E-0C019CEAE8F5}"/>
              </a:ext>
            </a:extLst>
          </p:cNvPr>
          <p:cNvSpPr>
            <a:spLocks noGrp="1"/>
          </p:cNvSpPr>
          <p:nvPr>
            <p:ph type="title"/>
          </p:nvPr>
        </p:nvSpPr>
        <p:spPr>
          <a:xfrm>
            <a:off x="91620" y="2560320"/>
            <a:ext cx="3897450" cy="582900"/>
          </a:xfrm>
        </p:spPr>
        <p:txBody>
          <a:bodyPr/>
          <a:lstStyle/>
          <a:p>
            <a:r>
              <a:rPr lang="es-BO" sz="3200" dirty="0"/>
              <a:t>1. Defina que es lenguaje procedural en MySQL</a:t>
            </a:r>
            <a:r>
              <a:rPr lang="es-BO" sz="3600" dirty="0"/>
              <a:t>.</a:t>
            </a:r>
          </a:p>
        </p:txBody>
      </p:sp>
      <p:sp>
        <p:nvSpPr>
          <p:cNvPr id="3" name="Marcador de texto 2">
            <a:extLst>
              <a:ext uri="{FF2B5EF4-FFF2-40B4-BE49-F238E27FC236}">
                <a16:creationId xmlns:a16="http://schemas.microsoft.com/office/drawing/2014/main" id="{DEEE2F77-3376-7215-EEBB-7B27135F9F65}"/>
              </a:ext>
            </a:extLst>
          </p:cNvPr>
          <p:cNvSpPr>
            <a:spLocks noGrp="1"/>
          </p:cNvSpPr>
          <p:nvPr>
            <p:ph type="body" idx="1"/>
          </p:nvPr>
        </p:nvSpPr>
        <p:spPr>
          <a:xfrm>
            <a:off x="3989070" y="560070"/>
            <a:ext cx="4743270" cy="2994030"/>
          </a:xfrm>
        </p:spPr>
        <p:txBody>
          <a:bodyPr/>
          <a:lstStyle/>
          <a:p>
            <a:pPr marL="76200" indent="0">
              <a:buNone/>
            </a:pPr>
            <a:r>
              <a:rPr lang="es-BO" sz="1800" dirty="0"/>
              <a:t>Los procedimientos almacenados MySQL contienen una o más instrucciones SQL además de un procesamiento manipulador o lógico. La característica fundamental de los procedimientos almacenados MySQL es que estos comandos se quedan almacenados y se ejecutan en el servidor o en el motor de bases de datos.</a:t>
            </a:r>
          </a:p>
          <a:p>
            <a:pPr marL="76200" indent="0">
              <a:buNone/>
            </a:pPr>
            <a:endParaRPr lang="es-BO" sz="1800" dirty="0"/>
          </a:p>
          <a:p>
            <a:pPr marL="76200" indent="0">
              <a:buNone/>
            </a:pPr>
            <a:r>
              <a:rPr lang="es-BO" sz="1800" dirty="0"/>
              <a:t>Así también es un tipo de programación a nivel base de datos. </a:t>
            </a:r>
          </a:p>
        </p:txBody>
      </p:sp>
      <p:sp>
        <p:nvSpPr>
          <p:cNvPr id="4" name="Marcador de número de diapositiva 3">
            <a:extLst>
              <a:ext uri="{FF2B5EF4-FFF2-40B4-BE49-F238E27FC236}">
                <a16:creationId xmlns:a16="http://schemas.microsoft.com/office/drawing/2014/main" id="{85154B3D-53A2-E7FF-4220-9A5D440945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a:t>
            </a:fld>
            <a:endParaRPr lang="es-BO"/>
          </a:p>
        </p:txBody>
      </p:sp>
      <p:pic>
        <p:nvPicPr>
          <p:cNvPr id="5" name="Imagen 4">
            <a:extLst>
              <a:ext uri="{FF2B5EF4-FFF2-40B4-BE49-F238E27FC236}">
                <a16:creationId xmlns:a16="http://schemas.microsoft.com/office/drawing/2014/main" id="{C4109C41-FC93-ADDC-0718-B71EF027B92A}"/>
              </a:ext>
            </a:extLst>
          </p:cNvPr>
          <p:cNvPicPr>
            <a:picLocks noChangeAspect="1"/>
          </p:cNvPicPr>
          <p:nvPr/>
        </p:nvPicPr>
        <p:blipFill>
          <a:blip r:embed="rId2"/>
          <a:stretch>
            <a:fillRect/>
          </a:stretch>
        </p:blipFill>
        <p:spPr>
          <a:xfrm>
            <a:off x="-180754" y="11685"/>
            <a:ext cx="2346031" cy="1096770"/>
          </a:xfrm>
          <a:prstGeom prst="rect">
            <a:avLst/>
          </a:prstGeom>
        </p:spPr>
      </p:pic>
    </p:spTree>
    <p:extLst>
      <p:ext uri="{BB962C8B-B14F-4D97-AF65-F5344CB8AC3E}">
        <p14:creationId xmlns:p14="http://schemas.microsoft.com/office/powerpoint/2010/main" val="2027042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79D4EA1-000E-B822-D374-084B719DE8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30</a:t>
            </a:fld>
            <a:endParaRPr lang="es-BO"/>
          </a:p>
        </p:txBody>
      </p:sp>
      <p:pic>
        <p:nvPicPr>
          <p:cNvPr id="4" name="Imagen 3">
            <a:extLst>
              <a:ext uri="{FF2B5EF4-FFF2-40B4-BE49-F238E27FC236}">
                <a16:creationId xmlns:a16="http://schemas.microsoft.com/office/drawing/2014/main" id="{D881F034-5B9F-17D5-A1F1-59B14B3BE0A1}"/>
              </a:ext>
            </a:extLst>
          </p:cNvPr>
          <p:cNvPicPr>
            <a:picLocks noChangeAspect="1"/>
          </p:cNvPicPr>
          <p:nvPr/>
        </p:nvPicPr>
        <p:blipFill>
          <a:blip r:embed="rId2"/>
          <a:stretch>
            <a:fillRect/>
          </a:stretch>
        </p:blipFill>
        <p:spPr>
          <a:xfrm>
            <a:off x="1987890" y="625710"/>
            <a:ext cx="5638498" cy="1639024"/>
          </a:xfrm>
          <a:prstGeom prst="rect">
            <a:avLst/>
          </a:prstGeom>
        </p:spPr>
      </p:pic>
      <p:pic>
        <p:nvPicPr>
          <p:cNvPr id="6" name="Imagen 5">
            <a:extLst>
              <a:ext uri="{FF2B5EF4-FFF2-40B4-BE49-F238E27FC236}">
                <a16:creationId xmlns:a16="http://schemas.microsoft.com/office/drawing/2014/main" id="{1C737FDD-0AFF-3BA9-01A1-C2BDB3858911}"/>
              </a:ext>
            </a:extLst>
          </p:cNvPr>
          <p:cNvPicPr>
            <a:picLocks noChangeAspect="1"/>
          </p:cNvPicPr>
          <p:nvPr/>
        </p:nvPicPr>
        <p:blipFill>
          <a:blip r:embed="rId3"/>
          <a:stretch>
            <a:fillRect/>
          </a:stretch>
        </p:blipFill>
        <p:spPr>
          <a:xfrm>
            <a:off x="1987889" y="2667444"/>
            <a:ext cx="5638499" cy="1652446"/>
          </a:xfrm>
          <a:prstGeom prst="rect">
            <a:avLst/>
          </a:prstGeom>
        </p:spPr>
      </p:pic>
      <p:pic>
        <p:nvPicPr>
          <p:cNvPr id="7" name="Imagen 6">
            <a:extLst>
              <a:ext uri="{FF2B5EF4-FFF2-40B4-BE49-F238E27FC236}">
                <a16:creationId xmlns:a16="http://schemas.microsoft.com/office/drawing/2014/main" id="{A8808FD0-4F8F-16B5-C68E-060A80A1A271}"/>
              </a:ext>
            </a:extLst>
          </p:cNvPr>
          <p:cNvPicPr>
            <a:picLocks noChangeAspect="1"/>
          </p:cNvPicPr>
          <p:nvPr/>
        </p:nvPicPr>
        <p:blipFill>
          <a:blip r:embed="rId4"/>
          <a:stretch>
            <a:fillRect/>
          </a:stretch>
        </p:blipFill>
        <p:spPr>
          <a:xfrm>
            <a:off x="-318374" y="0"/>
            <a:ext cx="1977053" cy="924273"/>
          </a:xfrm>
          <a:prstGeom prst="rect">
            <a:avLst/>
          </a:prstGeom>
        </p:spPr>
      </p:pic>
    </p:spTree>
    <p:extLst>
      <p:ext uri="{BB962C8B-B14F-4D97-AF65-F5344CB8AC3E}">
        <p14:creationId xmlns:p14="http://schemas.microsoft.com/office/powerpoint/2010/main" val="2478114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8998D71-51DA-E9EC-C91D-AC7DEDC8A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31</a:t>
            </a:fld>
            <a:endParaRPr lang="es-BO"/>
          </a:p>
        </p:txBody>
      </p:sp>
      <p:pic>
        <p:nvPicPr>
          <p:cNvPr id="4" name="Imagen 3">
            <a:extLst>
              <a:ext uri="{FF2B5EF4-FFF2-40B4-BE49-F238E27FC236}">
                <a16:creationId xmlns:a16="http://schemas.microsoft.com/office/drawing/2014/main" id="{B3630ADF-37DB-C2A5-FC2B-2FAC54E88963}"/>
              </a:ext>
            </a:extLst>
          </p:cNvPr>
          <p:cNvPicPr>
            <a:picLocks noChangeAspect="1"/>
          </p:cNvPicPr>
          <p:nvPr/>
        </p:nvPicPr>
        <p:blipFill>
          <a:blip r:embed="rId2"/>
          <a:stretch>
            <a:fillRect/>
          </a:stretch>
        </p:blipFill>
        <p:spPr>
          <a:xfrm>
            <a:off x="1633127" y="1585775"/>
            <a:ext cx="5877745" cy="1971950"/>
          </a:xfrm>
          <a:prstGeom prst="rect">
            <a:avLst/>
          </a:prstGeom>
        </p:spPr>
      </p:pic>
      <p:pic>
        <p:nvPicPr>
          <p:cNvPr id="5" name="Imagen 4">
            <a:extLst>
              <a:ext uri="{FF2B5EF4-FFF2-40B4-BE49-F238E27FC236}">
                <a16:creationId xmlns:a16="http://schemas.microsoft.com/office/drawing/2014/main" id="{C09042CC-64E4-2134-6D4F-8F5A378B0AE0}"/>
              </a:ext>
            </a:extLst>
          </p:cNvPr>
          <p:cNvPicPr>
            <a:picLocks noChangeAspect="1"/>
          </p:cNvPicPr>
          <p:nvPr/>
        </p:nvPicPr>
        <p:blipFill>
          <a:blip r:embed="rId3"/>
          <a:stretch>
            <a:fillRect/>
          </a:stretch>
        </p:blipFill>
        <p:spPr>
          <a:xfrm>
            <a:off x="-318374" y="0"/>
            <a:ext cx="1977053" cy="924273"/>
          </a:xfrm>
          <a:prstGeom prst="rect">
            <a:avLst/>
          </a:prstGeom>
        </p:spPr>
      </p:pic>
    </p:spTree>
    <p:extLst>
      <p:ext uri="{BB962C8B-B14F-4D97-AF65-F5344CB8AC3E}">
        <p14:creationId xmlns:p14="http://schemas.microsoft.com/office/powerpoint/2010/main" val="292655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F130F-5CD4-E999-E385-95513DB527A5}"/>
              </a:ext>
            </a:extLst>
          </p:cNvPr>
          <p:cNvSpPr>
            <a:spLocks noGrp="1"/>
          </p:cNvSpPr>
          <p:nvPr>
            <p:ph type="ctrTitle"/>
          </p:nvPr>
        </p:nvSpPr>
        <p:spPr/>
        <p:txBody>
          <a:bodyPr/>
          <a:lstStyle/>
          <a:p>
            <a:r>
              <a:rPr lang="es-BO" dirty="0"/>
              <a:t>13.Manejo de </a:t>
            </a:r>
            <a:r>
              <a:rPr lang="es-BO" dirty="0" err="1"/>
              <a:t>Triggers</a:t>
            </a:r>
            <a:r>
              <a:rPr lang="es-BO" dirty="0"/>
              <a:t> II</a:t>
            </a:r>
          </a:p>
        </p:txBody>
      </p:sp>
      <p:sp>
        <p:nvSpPr>
          <p:cNvPr id="4" name="Marcador de número de diapositiva 3">
            <a:extLst>
              <a:ext uri="{FF2B5EF4-FFF2-40B4-BE49-F238E27FC236}">
                <a16:creationId xmlns:a16="http://schemas.microsoft.com/office/drawing/2014/main" id="{7953E762-EFC0-02F5-FD7E-9BE6493E6A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32</a:t>
            </a:fld>
            <a:endParaRPr lang="es-BO"/>
          </a:p>
        </p:txBody>
      </p:sp>
      <p:pic>
        <p:nvPicPr>
          <p:cNvPr id="5" name="Imagen 4">
            <a:extLst>
              <a:ext uri="{FF2B5EF4-FFF2-40B4-BE49-F238E27FC236}">
                <a16:creationId xmlns:a16="http://schemas.microsoft.com/office/drawing/2014/main" id="{0C067A79-B96D-2B43-706C-4C7F1411CA01}"/>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1303604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4A6A54-375C-6CE0-7EA1-B8973CE8E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33</a:t>
            </a:fld>
            <a:endParaRPr lang="es-BO"/>
          </a:p>
        </p:txBody>
      </p:sp>
      <p:pic>
        <p:nvPicPr>
          <p:cNvPr id="4" name="Imagen 3">
            <a:extLst>
              <a:ext uri="{FF2B5EF4-FFF2-40B4-BE49-F238E27FC236}">
                <a16:creationId xmlns:a16="http://schemas.microsoft.com/office/drawing/2014/main" id="{506CC0AA-E0CE-9CE1-B73C-0F6925530E13}"/>
              </a:ext>
            </a:extLst>
          </p:cNvPr>
          <p:cNvPicPr>
            <a:picLocks noChangeAspect="1"/>
          </p:cNvPicPr>
          <p:nvPr/>
        </p:nvPicPr>
        <p:blipFill>
          <a:blip r:embed="rId2"/>
          <a:stretch>
            <a:fillRect/>
          </a:stretch>
        </p:blipFill>
        <p:spPr>
          <a:xfrm>
            <a:off x="2226263" y="1201479"/>
            <a:ext cx="4691473" cy="2544821"/>
          </a:xfrm>
          <a:prstGeom prst="rect">
            <a:avLst/>
          </a:prstGeom>
        </p:spPr>
      </p:pic>
      <p:pic>
        <p:nvPicPr>
          <p:cNvPr id="6" name="Imagen 5">
            <a:extLst>
              <a:ext uri="{FF2B5EF4-FFF2-40B4-BE49-F238E27FC236}">
                <a16:creationId xmlns:a16="http://schemas.microsoft.com/office/drawing/2014/main" id="{0AB27698-1E11-72C8-4457-3A8EBA0C9631}"/>
              </a:ext>
            </a:extLst>
          </p:cNvPr>
          <p:cNvPicPr>
            <a:picLocks noChangeAspect="1"/>
          </p:cNvPicPr>
          <p:nvPr/>
        </p:nvPicPr>
        <p:blipFill>
          <a:blip r:embed="rId3"/>
          <a:stretch>
            <a:fillRect/>
          </a:stretch>
        </p:blipFill>
        <p:spPr>
          <a:xfrm>
            <a:off x="-318374" y="0"/>
            <a:ext cx="1977053" cy="924273"/>
          </a:xfrm>
          <a:prstGeom prst="rect">
            <a:avLst/>
          </a:prstGeom>
        </p:spPr>
      </p:pic>
    </p:spTree>
    <p:extLst>
      <p:ext uri="{BB962C8B-B14F-4D97-AF65-F5344CB8AC3E}">
        <p14:creationId xmlns:p14="http://schemas.microsoft.com/office/powerpoint/2010/main" val="4197818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3796D-1F26-8BC2-E709-7C56BEE6B048}"/>
              </a:ext>
            </a:extLst>
          </p:cNvPr>
          <p:cNvSpPr>
            <a:spLocks noGrp="1"/>
          </p:cNvSpPr>
          <p:nvPr>
            <p:ph type="ctrTitle"/>
          </p:nvPr>
        </p:nvSpPr>
        <p:spPr/>
        <p:txBody>
          <a:bodyPr/>
          <a:lstStyle/>
          <a:p>
            <a:r>
              <a:rPr lang="en-US" dirty="0" err="1"/>
              <a:t>Manejo</a:t>
            </a:r>
            <a:r>
              <a:rPr lang="en-US" dirty="0"/>
              <a:t> de triggers iii</a:t>
            </a:r>
            <a:endParaRPr lang="es-BO" dirty="0"/>
          </a:p>
        </p:txBody>
      </p:sp>
      <p:sp>
        <p:nvSpPr>
          <p:cNvPr id="4" name="Marcador de número de diapositiva 3">
            <a:extLst>
              <a:ext uri="{FF2B5EF4-FFF2-40B4-BE49-F238E27FC236}">
                <a16:creationId xmlns:a16="http://schemas.microsoft.com/office/drawing/2014/main" id="{7ED86327-2AE5-CBE3-E90F-2C0FC170A2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34</a:t>
            </a:fld>
            <a:endParaRPr lang="es-BO"/>
          </a:p>
        </p:txBody>
      </p:sp>
      <p:pic>
        <p:nvPicPr>
          <p:cNvPr id="5" name="Imagen 4">
            <a:extLst>
              <a:ext uri="{FF2B5EF4-FFF2-40B4-BE49-F238E27FC236}">
                <a16:creationId xmlns:a16="http://schemas.microsoft.com/office/drawing/2014/main" id="{FF4016B4-0A97-BF38-786E-185E895CF756}"/>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1869740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7D30AB-DA16-E0E3-3C0E-BD87C6C234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35</a:t>
            </a:fld>
            <a:endParaRPr lang="es-BO"/>
          </a:p>
        </p:txBody>
      </p:sp>
      <p:pic>
        <p:nvPicPr>
          <p:cNvPr id="4" name="Imagen 3">
            <a:extLst>
              <a:ext uri="{FF2B5EF4-FFF2-40B4-BE49-F238E27FC236}">
                <a16:creationId xmlns:a16="http://schemas.microsoft.com/office/drawing/2014/main" id="{78A97FFA-FF25-040C-F1E7-4AF83391A9F3}"/>
              </a:ext>
            </a:extLst>
          </p:cNvPr>
          <p:cNvPicPr>
            <a:picLocks noChangeAspect="1"/>
          </p:cNvPicPr>
          <p:nvPr/>
        </p:nvPicPr>
        <p:blipFill>
          <a:blip r:embed="rId2"/>
          <a:stretch>
            <a:fillRect/>
          </a:stretch>
        </p:blipFill>
        <p:spPr>
          <a:xfrm>
            <a:off x="3236512" y="400368"/>
            <a:ext cx="2670976" cy="1619818"/>
          </a:xfrm>
          <a:prstGeom prst="rect">
            <a:avLst/>
          </a:prstGeom>
        </p:spPr>
      </p:pic>
      <p:pic>
        <p:nvPicPr>
          <p:cNvPr id="6" name="Imagen 5">
            <a:extLst>
              <a:ext uri="{FF2B5EF4-FFF2-40B4-BE49-F238E27FC236}">
                <a16:creationId xmlns:a16="http://schemas.microsoft.com/office/drawing/2014/main" id="{E6BF4D5A-DEFD-347E-9166-BA50D0A52270}"/>
              </a:ext>
            </a:extLst>
          </p:cNvPr>
          <p:cNvPicPr>
            <a:picLocks noChangeAspect="1"/>
          </p:cNvPicPr>
          <p:nvPr/>
        </p:nvPicPr>
        <p:blipFill>
          <a:blip r:embed="rId3"/>
          <a:stretch>
            <a:fillRect/>
          </a:stretch>
        </p:blipFill>
        <p:spPr>
          <a:xfrm>
            <a:off x="1573194" y="2254979"/>
            <a:ext cx="5997612" cy="1343094"/>
          </a:xfrm>
          <a:prstGeom prst="rect">
            <a:avLst/>
          </a:prstGeom>
        </p:spPr>
      </p:pic>
      <p:pic>
        <p:nvPicPr>
          <p:cNvPr id="8" name="Imagen 7">
            <a:extLst>
              <a:ext uri="{FF2B5EF4-FFF2-40B4-BE49-F238E27FC236}">
                <a16:creationId xmlns:a16="http://schemas.microsoft.com/office/drawing/2014/main" id="{40022D1E-54BD-0024-1F40-9440FF0F8E20}"/>
              </a:ext>
            </a:extLst>
          </p:cNvPr>
          <p:cNvPicPr>
            <a:picLocks noChangeAspect="1"/>
          </p:cNvPicPr>
          <p:nvPr/>
        </p:nvPicPr>
        <p:blipFill>
          <a:blip r:embed="rId4"/>
          <a:stretch>
            <a:fillRect/>
          </a:stretch>
        </p:blipFill>
        <p:spPr>
          <a:xfrm>
            <a:off x="969995" y="3832866"/>
            <a:ext cx="7204009" cy="485951"/>
          </a:xfrm>
          <a:prstGeom prst="rect">
            <a:avLst/>
          </a:prstGeom>
        </p:spPr>
      </p:pic>
      <p:pic>
        <p:nvPicPr>
          <p:cNvPr id="9" name="Imagen 8">
            <a:extLst>
              <a:ext uri="{FF2B5EF4-FFF2-40B4-BE49-F238E27FC236}">
                <a16:creationId xmlns:a16="http://schemas.microsoft.com/office/drawing/2014/main" id="{F8CC72A8-84D6-A4AE-720C-8513569B971B}"/>
              </a:ext>
            </a:extLst>
          </p:cNvPr>
          <p:cNvPicPr>
            <a:picLocks noChangeAspect="1"/>
          </p:cNvPicPr>
          <p:nvPr/>
        </p:nvPicPr>
        <p:blipFill>
          <a:blip r:embed="rId5"/>
          <a:stretch>
            <a:fillRect/>
          </a:stretch>
        </p:blipFill>
        <p:spPr>
          <a:xfrm>
            <a:off x="-318374" y="0"/>
            <a:ext cx="1977053" cy="924273"/>
          </a:xfrm>
          <a:prstGeom prst="rect">
            <a:avLst/>
          </a:prstGeom>
        </p:spPr>
      </p:pic>
    </p:spTree>
    <p:extLst>
      <p:ext uri="{BB962C8B-B14F-4D97-AF65-F5344CB8AC3E}">
        <p14:creationId xmlns:p14="http://schemas.microsoft.com/office/powerpoint/2010/main" val="3752212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24A24-8481-C37B-BF00-D5AEEA401674}"/>
              </a:ext>
            </a:extLst>
          </p:cNvPr>
          <p:cNvSpPr>
            <a:spLocks noGrp="1"/>
          </p:cNvSpPr>
          <p:nvPr>
            <p:ph type="ctrTitle"/>
          </p:nvPr>
        </p:nvSpPr>
        <p:spPr>
          <a:xfrm>
            <a:off x="1557900" y="1762768"/>
            <a:ext cx="6028200" cy="1159800"/>
          </a:xfrm>
        </p:spPr>
        <p:txBody>
          <a:bodyPr/>
          <a:lstStyle/>
          <a:p>
            <a:r>
              <a:rPr lang="en-US" sz="4400" dirty="0"/>
              <a:t>15.</a:t>
            </a:r>
            <a:r>
              <a:rPr lang="es-BO" sz="4400" dirty="0"/>
              <a:t> Crear una consulta SQL que haga uso de todas las tablas</a:t>
            </a:r>
          </a:p>
        </p:txBody>
      </p:sp>
      <p:sp>
        <p:nvSpPr>
          <p:cNvPr id="4" name="Marcador de número de diapositiva 3">
            <a:extLst>
              <a:ext uri="{FF2B5EF4-FFF2-40B4-BE49-F238E27FC236}">
                <a16:creationId xmlns:a16="http://schemas.microsoft.com/office/drawing/2014/main" id="{05EE2845-5A27-D3B8-1A75-1383270758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36</a:t>
            </a:fld>
            <a:endParaRPr lang="es-BO"/>
          </a:p>
        </p:txBody>
      </p:sp>
      <p:pic>
        <p:nvPicPr>
          <p:cNvPr id="5" name="Imagen 4">
            <a:extLst>
              <a:ext uri="{FF2B5EF4-FFF2-40B4-BE49-F238E27FC236}">
                <a16:creationId xmlns:a16="http://schemas.microsoft.com/office/drawing/2014/main" id="{420FFE8F-9FC6-9BCA-BC6F-7F10EE1B051F}"/>
              </a:ext>
            </a:extLst>
          </p:cNvPr>
          <p:cNvPicPr>
            <a:picLocks noChangeAspect="1"/>
          </p:cNvPicPr>
          <p:nvPr/>
        </p:nvPicPr>
        <p:blipFill>
          <a:blip r:embed="rId2"/>
          <a:stretch>
            <a:fillRect/>
          </a:stretch>
        </p:blipFill>
        <p:spPr>
          <a:xfrm>
            <a:off x="7497949" y="160800"/>
            <a:ext cx="1327076" cy="765620"/>
          </a:xfrm>
          <a:prstGeom prst="rect">
            <a:avLst/>
          </a:prstGeom>
        </p:spPr>
      </p:pic>
    </p:spTree>
    <p:extLst>
      <p:ext uri="{BB962C8B-B14F-4D97-AF65-F5344CB8AC3E}">
        <p14:creationId xmlns:p14="http://schemas.microsoft.com/office/powerpoint/2010/main" val="2548573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81E69F0-CE16-40C4-E7F5-18F5D515A3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37</a:t>
            </a:fld>
            <a:endParaRPr lang="es-BO"/>
          </a:p>
        </p:txBody>
      </p:sp>
      <p:pic>
        <p:nvPicPr>
          <p:cNvPr id="4" name="Imagen 3">
            <a:extLst>
              <a:ext uri="{FF2B5EF4-FFF2-40B4-BE49-F238E27FC236}">
                <a16:creationId xmlns:a16="http://schemas.microsoft.com/office/drawing/2014/main" id="{1791E7EC-7409-8866-F842-F58B856D6EF8}"/>
              </a:ext>
            </a:extLst>
          </p:cNvPr>
          <p:cNvPicPr>
            <a:picLocks noChangeAspect="1"/>
          </p:cNvPicPr>
          <p:nvPr/>
        </p:nvPicPr>
        <p:blipFill>
          <a:blip r:embed="rId2"/>
          <a:stretch>
            <a:fillRect/>
          </a:stretch>
        </p:blipFill>
        <p:spPr>
          <a:xfrm>
            <a:off x="1171155" y="1542476"/>
            <a:ext cx="6801685" cy="1518372"/>
          </a:xfrm>
          <a:prstGeom prst="rect">
            <a:avLst/>
          </a:prstGeom>
        </p:spPr>
      </p:pic>
      <p:pic>
        <p:nvPicPr>
          <p:cNvPr id="6" name="Imagen 5">
            <a:extLst>
              <a:ext uri="{FF2B5EF4-FFF2-40B4-BE49-F238E27FC236}">
                <a16:creationId xmlns:a16="http://schemas.microsoft.com/office/drawing/2014/main" id="{BC966438-B0CD-0D17-4C04-63027869725D}"/>
              </a:ext>
            </a:extLst>
          </p:cNvPr>
          <p:cNvPicPr>
            <a:picLocks noChangeAspect="1"/>
          </p:cNvPicPr>
          <p:nvPr/>
        </p:nvPicPr>
        <p:blipFill>
          <a:blip r:embed="rId3"/>
          <a:stretch>
            <a:fillRect/>
          </a:stretch>
        </p:blipFill>
        <p:spPr>
          <a:xfrm>
            <a:off x="1323620" y="3427097"/>
            <a:ext cx="6496757" cy="1326050"/>
          </a:xfrm>
          <a:prstGeom prst="rect">
            <a:avLst/>
          </a:prstGeom>
        </p:spPr>
      </p:pic>
      <p:pic>
        <p:nvPicPr>
          <p:cNvPr id="7" name="Imagen 6">
            <a:extLst>
              <a:ext uri="{FF2B5EF4-FFF2-40B4-BE49-F238E27FC236}">
                <a16:creationId xmlns:a16="http://schemas.microsoft.com/office/drawing/2014/main" id="{055259D8-EA07-987C-E7BD-8F41E75F001D}"/>
              </a:ext>
            </a:extLst>
          </p:cNvPr>
          <p:cNvPicPr>
            <a:picLocks noChangeAspect="1"/>
          </p:cNvPicPr>
          <p:nvPr/>
        </p:nvPicPr>
        <p:blipFill>
          <a:blip r:embed="rId4"/>
          <a:stretch>
            <a:fillRect/>
          </a:stretch>
        </p:blipFill>
        <p:spPr>
          <a:xfrm>
            <a:off x="-318374" y="0"/>
            <a:ext cx="1977053" cy="924273"/>
          </a:xfrm>
          <a:prstGeom prst="rect">
            <a:avLst/>
          </a:prstGeom>
        </p:spPr>
      </p:pic>
    </p:spTree>
    <p:extLst>
      <p:ext uri="{BB962C8B-B14F-4D97-AF65-F5344CB8AC3E}">
        <p14:creationId xmlns:p14="http://schemas.microsoft.com/office/powerpoint/2010/main" val="3420386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531088" y="2412932"/>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solidFill>
                  <a:schemeClr val="lt1"/>
                </a:solidFill>
                <a:latin typeface="Baskerville Old Face" panose="02020602080505020303" pitchFamily="18" charset="0"/>
              </a:rPr>
              <a:t>GRACIAS!</a:t>
            </a:r>
            <a:endParaRPr sz="6600" dirty="0">
              <a:solidFill>
                <a:schemeClr val="lt1"/>
              </a:solidFill>
              <a:latin typeface="Baskerville Old Face" panose="02020602080505020303" pitchFamily="18" charset="0"/>
            </a:endParaRP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pic>
        <p:nvPicPr>
          <p:cNvPr id="6" name="Imagen 5">
            <a:extLst>
              <a:ext uri="{FF2B5EF4-FFF2-40B4-BE49-F238E27FC236}">
                <a16:creationId xmlns:a16="http://schemas.microsoft.com/office/drawing/2014/main" id="{3A046F90-544B-0107-EE4E-54D104181A3E}"/>
              </a:ext>
            </a:extLst>
          </p:cNvPr>
          <p:cNvPicPr>
            <a:picLocks noChangeAspect="1"/>
          </p:cNvPicPr>
          <p:nvPr/>
        </p:nvPicPr>
        <p:blipFill>
          <a:blip r:embed="rId3"/>
          <a:stretch>
            <a:fillRect/>
          </a:stretch>
        </p:blipFill>
        <p:spPr>
          <a:xfrm>
            <a:off x="310339" y="321600"/>
            <a:ext cx="1327076" cy="7656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AC05D-42CF-E7BC-6E47-52E6D5A6853E}"/>
              </a:ext>
            </a:extLst>
          </p:cNvPr>
          <p:cNvSpPr>
            <a:spLocks noGrp="1"/>
          </p:cNvSpPr>
          <p:nvPr>
            <p:ph type="title"/>
          </p:nvPr>
        </p:nvSpPr>
        <p:spPr>
          <a:xfrm>
            <a:off x="5349420" y="2364900"/>
            <a:ext cx="3291660" cy="582900"/>
          </a:xfrm>
        </p:spPr>
        <p:txBody>
          <a:bodyPr/>
          <a:lstStyle/>
          <a:p>
            <a:r>
              <a:rPr lang="es-BO" sz="3200" dirty="0"/>
              <a:t>2. Defina que es una FUCNTION en MySQL.</a:t>
            </a:r>
          </a:p>
        </p:txBody>
      </p:sp>
      <p:sp>
        <p:nvSpPr>
          <p:cNvPr id="3" name="Marcador de texto 2">
            <a:extLst>
              <a:ext uri="{FF2B5EF4-FFF2-40B4-BE49-F238E27FC236}">
                <a16:creationId xmlns:a16="http://schemas.microsoft.com/office/drawing/2014/main" id="{0F80C5BD-7459-FF27-189E-A040F881D191}"/>
              </a:ext>
            </a:extLst>
          </p:cNvPr>
          <p:cNvSpPr>
            <a:spLocks noGrp="1"/>
          </p:cNvSpPr>
          <p:nvPr>
            <p:ph type="body" idx="1"/>
          </p:nvPr>
        </p:nvSpPr>
        <p:spPr>
          <a:xfrm>
            <a:off x="720270" y="1301370"/>
            <a:ext cx="4548960" cy="3498600"/>
          </a:xfrm>
        </p:spPr>
        <p:txBody>
          <a:bodyPr/>
          <a:lstStyle/>
          <a:p>
            <a:pPr marL="76200" indent="0">
              <a:buNone/>
            </a:pPr>
            <a:r>
              <a:rPr lang="es-BO" sz="1800" dirty="0"/>
              <a:t>Una función de SQL se define en la base de datos sólo a través de sentencias SQL, incluida, como mínimo, una sentencia RETURN. Puede devolver un valor escalar, una fila o una tabla. Las funciones SQL no pueden ser funciones agregadas.</a:t>
            </a:r>
          </a:p>
        </p:txBody>
      </p:sp>
      <p:sp>
        <p:nvSpPr>
          <p:cNvPr id="4" name="Marcador de número de diapositiva 3">
            <a:extLst>
              <a:ext uri="{FF2B5EF4-FFF2-40B4-BE49-F238E27FC236}">
                <a16:creationId xmlns:a16="http://schemas.microsoft.com/office/drawing/2014/main" id="{A1D59ADE-6995-3F10-C9EE-EF69FE48AC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4</a:t>
            </a:fld>
            <a:endParaRPr lang="es-BO"/>
          </a:p>
        </p:txBody>
      </p:sp>
      <p:pic>
        <p:nvPicPr>
          <p:cNvPr id="5" name="Imagen 4">
            <a:extLst>
              <a:ext uri="{FF2B5EF4-FFF2-40B4-BE49-F238E27FC236}">
                <a16:creationId xmlns:a16="http://schemas.microsoft.com/office/drawing/2014/main" id="{D18EC616-85C2-DC91-6A9A-D60CA7D1FE91}"/>
              </a:ext>
            </a:extLst>
          </p:cNvPr>
          <p:cNvPicPr>
            <a:picLocks noChangeAspect="1"/>
          </p:cNvPicPr>
          <p:nvPr/>
        </p:nvPicPr>
        <p:blipFill>
          <a:blip r:embed="rId2"/>
          <a:stretch>
            <a:fillRect/>
          </a:stretch>
        </p:blipFill>
        <p:spPr>
          <a:xfrm>
            <a:off x="6995250" y="0"/>
            <a:ext cx="2346031" cy="1096770"/>
          </a:xfrm>
          <a:prstGeom prst="rect">
            <a:avLst/>
          </a:prstGeom>
        </p:spPr>
      </p:pic>
    </p:spTree>
    <p:extLst>
      <p:ext uri="{BB962C8B-B14F-4D97-AF65-F5344CB8AC3E}">
        <p14:creationId xmlns:p14="http://schemas.microsoft.com/office/powerpoint/2010/main" val="240872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E64B3-81B0-1BF6-4E70-C0AFB7AF5191}"/>
              </a:ext>
            </a:extLst>
          </p:cNvPr>
          <p:cNvSpPr>
            <a:spLocks noGrp="1"/>
          </p:cNvSpPr>
          <p:nvPr>
            <p:ph type="title"/>
          </p:nvPr>
        </p:nvSpPr>
        <p:spPr>
          <a:xfrm>
            <a:off x="395000" y="2571750"/>
            <a:ext cx="4103190" cy="582900"/>
          </a:xfrm>
        </p:spPr>
        <p:txBody>
          <a:bodyPr/>
          <a:lstStyle/>
          <a:p>
            <a:r>
              <a:rPr lang="es-BO" sz="3200" dirty="0"/>
              <a:t>3. Cuál es la diferencia entre funciones y procedimientos almacenados.</a:t>
            </a:r>
          </a:p>
        </p:txBody>
      </p:sp>
      <p:sp>
        <p:nvSpPr>
          <p:cNvPr id="3" name="Marcador de texto 2">
            <a:extLst>
              <a:ext uri="{FF2B5EF4-FFF2-40B4-BE49-F238E27FC236}">
                <a16:creationId xmlns:a16="http://schemas.microsoft.com/office/drawing/2014/main" id="{9CE455FA-CCE0-640A-E042-0A8CBCECE18C}"/>
              </a:ext>
            </a:extLst>
          </p:cNvPr>
          <p:cNvSpPr>
            <a:spLocks noGrp="1"/>
          </p:cNvSpPr>
          <p:nvPr>
            <p:ph type="body" idx="1"/>
          </p:nvPr>
        </p:nvSpPr>
        <p:spPr>
          <a:xfrm>
            <a:off x="4645810" y="822450"/>
            <a:ext cx="4103190" cy="3498600"/>
          </a:xfrm>
        </p:spPr>
        <p:txBody>
          <a:bodyPr/>
          <a:lstStyle/>
          <a:p>
            <a:pPr marL="76200" indent="0">
              <a:buNone/>
            </a:pPr>
            <a:r>
              <a:rPr lang="es-BO" sz="1800" dirty="0"/>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p>
        </p:txBody>
      </p:sp>
      <p:sp>
        <p:nvSpPr>
          <p:cNvPr id="4" name="Marcador de número de diapositiva 3">
            <a:extLst>
              <a:ext uri="{FF2B5EF4-FFF2-40B4-BE49-F238E27FC236}">
                <a16:creationId xmlns:a16="http://schemas.microsoft.com/office/drawing/2014/main" id="{42161438-B6D4-D651-6EA9-031EE7C09E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5</a:t>
            </a:fld>
            <a:endParaRPr lang="es-BO"/>
          </a:p>
        </p:txBody>
      </p:sp>
      <p:pic>
        <p:nvPicPr>
          <p:cNvPr id="5" name="Imagen 4">
            <a:extLst>
              <a:ext uri="{FF2B5EF4-FFF2-40B4-BE49-F238E27FC236}">
                <a16:creationId xmlns:a16="http://schemas.microsoft.com/office/drawing/2014/main" id="{871A6550-3A86-8F17-23F9-9BFF8B38C447}"/>
              </a:ext>
            </a:extLst>
          </p:cNvPr>
          <p:cNvPicPr>
            <a:picLocks noChangeAspect="1"/>
          </p:cNvPicPr>
          <p:nvPr/>
        </p:nvPicPr>
        <p:blipFill>
          <a:blip r:embed="rId2"/>
          <a:stretch>
            <a:fillRect/>
          </a:stretch>
        </p:blipFill>
        <p:spPr>
          <a:xfrm>
            <a:off x="-198254" y="0"/>
            <a:ext cx="2346031" cy="1096770"/>
          </a:xfrm>
          <a:prstGeom prst="rect">
            <a:avLst/>
          </a:prstGeom>
        </p:spPr>
      </p:pic>
    </p:spTree>
    <p:extLst>
      <p:ext uri="{BB962C8B-B14F-4D97-AF65-F5344CB8AC3E}">
        <p14:creationId xmlns:p14="http://schemas.microsoft.com/office/powerpoint/2010/main" val="408954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7DDDF-B363-1DD0-054F-F05550939400}"/>
              </a:ext>
            </a:extLst>
          </p:cNvPr>
          <p:cNvSpPr>
            <a:spLocks noGrp="1"/>
          </p:cNvSpPr>
          <p:nvPr>
            <p:ph type="title"/>
          </p:nvPr>
        </p:nvSpPr>
        <p:spPr>
          <a:xfrm>
            <a:off x="5391850" y="2890650"/>
            <a:ext cx="3554550" cy="582900"/>
          </a:xfrm>
        </p:spPr>
        <p:txBody>
          <a:bodyPr/>
          <a:lstStyle/>
          <a:p>
            <a:r>
              <a:rPr lang="es-BO" sz="3200" dirty="0"/>
              <a:t>4. Cómo se ejecuta una función y un procedimiento almacenado. </a:t>
            </a:r>
          </a:p>
        </p:txBody>
      </p:sp>
      <p:sp>
        <p:nvSpPr>
          <p:cNvPr id="3" name="Marcador de texto 2">
            <a:extLst>
              <a:ext uri="{FF2B5EF4-FFF2-40B4-BE49-F238E27FC236}">
                <a16:creationId xmlns:a16="http://schemas.microsoft.com/office/drawing/2014/main" id="{35C0573A-9CBB-07F1-32DE-2B9FEF251282}"/>
              </a:ext>
            </a:extLst>
          </p:cNvPr>
          <p:cNvSpPr>
            <a:spLocks noGrp="1"/>
          </p:cNvSpPr>
          <p:nvPr>
            <p:ph type="body" idx="1"/>
          </p:nvPr>
        </p:nvSpPr>
        <p:spPr>
          <a:xfrm>
            <a:off x="635030" y="1141350"/>
            <a:ext cx="4417030" cy="3498600"/>
          </a:xfrm>
        </p:spPr>
        <p:txBody>
          <a:bodyPr/>
          <a:lstStyle/>
          <a:p>
            <a:pPr marL="76200" indent="0" algn="l">
              <a:buNone/>
            </a:pPr>
            <a:r>
              <a:rPr lang="es-BO" sz="1600" dirty="0"/>
              <a:t>PROCEDIMIENTO ALMACENADO: Es un objeto que se crea con la sentencia CREATE PROCEDURE y se invoca con la sentencia CALL .</a:t>
            </a:r>
          </a:p>
          <a:p>
            <a:pPr marL="76200" indent="0" algn="l">
              <a:buNone/>
            </a:pPr>
            <a:endParaRPr lang="es-BO" sz="1600" dirty="0"/>
          </a:p>
          <a:p>
            <a:pPr marL="76200" indent="0" algn="l">
              <a:buNone/>
            </a:pPr>
            <a:r>
              <a:rPr lang="es-BO" sz="1600" dirty="0"/>
              <a:t>FUNCIÓN ALMACENADA: Es un objeto que se crea con la sentencia CREATE FUNCTION y se invoca con la sentencia SELECT o dentro de una expresión.</a:t>
            </a:r>
          </a:p>
          <a:p>
            <a:pPr marL="76200" indent="0">
              <a:buNone/>
            </a:pPr>
            <a:endParaRPr lang="es-BO" dirty="0"/>
          </a:p>
        </p:txBody>
      </p:sp>
      <p:sp>
        <p:nvSpPr>
          <p:cNvPr id="4" name="Marcador de número de diapositiva 3">
            <a:extLst>
              <a:ext uri="{FF2B5EF4-FFF2-40B4-BE49-F238E27FC236}">
                <a16:creationId xmlns:a16="http://schemas.microsoft.com/office/drawing/2014/main" id="{57EFD13B-88D4-4816-CCB7-E26B53C04A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6</a:t>
            </a:fld>
            <a:endParaRPr lang="es-BO"/>
          </a:p>
        </p:txBody>
      </p:sp>
      <p:pic>
        <p:nvPicPr>
          <p:cNvPr id="5" name="Imagen 4">
            <a:extLst>
              <a:ext uri="{FF2B5EF4-FFF2-40B4-BE49-F238E27FC236}">
                <a16:creationId xmlns:a16="http://schemas.microsoft.com/office/drawing/2014/main" id="{B4B76CCB-C323-ED4C-A3EB-3C7F997782E2}"/>
              </a:ext>
            </a:extLst>
          </p:cNvPr>
          <p:cNvPicPr>
            <a:picLocks noChangeAspect="1"/>
          </p:cNvPicPr>
          <p:nvPr/>
        </p:nvPicPr>
        <p:blipFill>
          <a:blip r:embed="rId2"/>
          <a:stretch>
            <a:fillRect/>
          </a:stretch>
        </p:blipFill>
        <p:spPr>
          <a:xfrm>
            <a:off x="6999989" y="0"/>
            <a:ext cx="2346031" cy="1096770"/>
          </a:xfrm>
          <a:prstGeom prst="rect">
            <a:avLst/>
          </a:prstGeom>
        </p:spPr>
      </p:pic>
    </p:spTree>
    <p:extLst>
      <p:ext uri="{BB962C8B-B14F-4D97-AF65-F5344CB8AC3E}">
        <p14:creationId xmlns:p14="http://schemas.microsoft.com/office/powerpoint/2010/main" val="353745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7DF7A-F3B0-853C-2D7D-F373633599E7}"/>
              </a:ext>
            </a:extLst>
          </p:cNvPr>
          <p:cNvSpPr>
            <a:spLocks noGrp="1"/>
          </p:cNvSpPr>
          <p:nvPr>
            <p:ph type="title"/>
          </p:nvPr>
        </p:nvSpPr>
        <p:spPr>
          <a:xfrm>
            <a:off x="228759" y="2571750"/>
            <a:ext cx="3851751" cy="582900"/>
          </a:xfrm>
        </p:spPr>
        <p:txBody>
          <a:bodyPr/>
          <a:lstStyle/>
          <a:p>
            <a:r>
              <a:rPr lang="es-BO" sz="3200" dirty="0"/>
              <a:t>5. Defina que es una TRIGGER en MySQL</a:t>
            </a:r>
            <a:r>
              <a:rPr lang="es-BO" dirty="0"/>
              <a:t>.</a:t>
            </a:r>
          </a:p>
        </p:txBody>
      </p:sp>
      <p:sp>
        <p:nvSpPr>
          <p:cNvPr id="3" name="Marcador de texto 2">
            <a:extLst>
              <a:ext uri="{FF2B5EF4-FFF2-40B4-BE49-F238E27FC236}">
                <a16:creationId xmlns:a16="http://schemas.microsoft.com/office/drawing/2014/main" id="{283D4B6D-49F0-0647-9F5D-3AD3E328C43F}"/>
              </a:ext>
            </a:extLst>
          </p:cNvPr>
          <p:cNvSpPr>
            <a:spLocks noGrp="1"/>
          </p:cNvSpPr>
          <p:nvPr>
            <p:ph type="body" idx="1"/>
          </p:nvPr>
        </p:nvSpPr>
        <p:spPr>
          <a:xfrm>
            <a:off x="4374600" y="1637100"/>
            <a:ext cx="4374400" cy="1869300"/>
          </a:xfrm>
        </p:spPr>
        <p:txBody>
          <a:bodyPr/>
          <a:lstStyle/>
          <a:p>
            <a:pPr marL="76200" indent="0">
              <a:buNone/>
            </a:pPr>
            <a:r>
              <a:rPr lang="es-BO" sz="1600" dirty="0"/>
              <a:t>Un trigger o disparador es un script que se usa en lenguaje de programación SQL, en especial en bases de datos como MySQL o PostgreSQL. Consiste en una serie de reglas predefinidas que se asocian a una tabla.</a:t>
            </a:r>
          </a:p>
        </p:txBody>
      </p:sp>
      <p:sp>
        <p:nvSpPr>
          <p:cNvPr id="4" name="Marcador de número de diapositiva 3">
            <a:extLst>
              <a:ext uri="{FF2B5EF4-FFF2-40B4-BE49-F238E27FC236}">
                <a16:creationId xmlns:a16="http://schemas.microsoft.com/office/drawing/2014/main" id="{FC4C2182-BABB-4371-E6BD-FCEEBD517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7</a:t>
            </a:fld>
            <a:endParaRPr lang="es-BO"/>
          </a:p>
        </p:txBody>
      </p:sp>
      <p:pic>
        <p:nvPicPr>
          <p:cNvPr id="5" name="Imagen 4">
            <a:extLst>
              <a:ext uri="{FF2B5EF4-FFF2-40B4-BE49-F238E27FC236}">
                <a16:creationId xmlns:a16="http://schemas.microsoft.com/office/drawing/2014/main" id="{C72C9E29-7829-6F75-311E-DB45C343DADC}"/>
              </a:ext>
            </a:extLst>
          </p:cNvPr>
          <p:cNvPicPr>
            <a:picLocks noChangeAspect="1"/>
          </p:cNvPicPr>
          <p:nvPr/>
        </p:nvPicPr>
        <p:blipFill>
          <a:blip r:embed="rId2"/>
          <a:stretch>
            <a:fillRect/>
          </a:stretch>
        </p:blipFill>
        <p:spPr>
          <a:xfrm>
            <a:off x="-116969" y="0"/>
            <a:ext cx="2346031" cy="1096770"/>
          </a:xfrm>
          <a:prstGeom prst="rect">
            <a:avLst/>
          </a:prstGeom>
        </p:spPr>
      </p:pic>
    </p:spTree>
    <p:extLst>
      <p:ext uri="{BB962C8B-B14F-4D97-AF65-F5344CB8AC3E}">
        <p14:creationId xmlns:p14="http://schemas.microsoft.com/office/powerpoint/2010/main" val="385531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2F8D6-422D-E904-B973-D9A7C5F73BB8}"/>
              </a:ext>
            </a:extLst>
          </p:cNvPr>
          <p:cNvSpPr>
            <a:spLocks noGrp="1"/>
          </p:cNvSpPr>
          <p:nvPr>
            <p:ph type="title"/>
          </p:nvPr>
        </p:nvSpPr>
        <p:spPr>
          <a:xfrm>
            <a:off x="5148750" y="2280300"/>
            <a:ext cx="3600250" cy="582900"/>
          </a:xfrm>
        </p:spPr>
        <p:txBody>
          <a:bodyPr/>
          <a:lstStyle/>
          <a:p>
            <a:r>
              <a:rPr lang="es-BO" dirty="0"/>
              <a:t>6. En un trigger que papel juega las variables OLD y NEW</a:t>
            </a:r>
          </a:p>
        </p:txBody>
      </p:sp>
      <p:sp>
        <p:nvSpPr>
          <p:cNvPr id="3" name="Marcador de texto 2">
            <a:extLst>
              <a:ext uri="{FF2B5EF4-FFF2-40B4-BE49-F238E27FC236}">
                <a16:creationId xmlns:a16="http://schemas.microsoft.com/office/drawing/2014/main" id="{7223FB45-76F8-B04D-6F4E-B412B080E65A}"/>
              </a:ext>
            </a:extLst>
          </p:cNvPr>
          <p:cNvSpPr>
            <a:spLocks noGrp="1"/>
          </p:cNvSpPr>
          <p:nvPr>
            <p:ph type="body" idx="1"/>
          </p:nvPr>
        </p:nvSpPr>
        <p:spPr>
          <a:xfrm>
            <a:off x="925830" y="1113900"/>
            <a:ext cx="4057650" cy="3498600"/>
          </a:xfrm>
        </p:spPr>
        <p:txBody>
          <a:bodyPr/>
          <a:lstStyle/>
          <a:p>
            <a:pPr marL="76200" indent="0">
              <a:buNone/>
            </a:pPr>
            <a:r>
              <a:rPr lang="es-BO" sz="1600" dirty="0"/>
              <a:t>La variable OLD hace referencia al valor de una columna antes de la incidencia se produzca.</a:t>
            </a:r>
          </a:p>
          <a:p>
            <a:pPr marL="76200" indent="0">
              <a:buNone/>
            </a:pPr>
            <a:r>
              <a:rPr lang="es-BO" sz="1600" dirty="0"/>
              <a:t>La variable NEW hace referencia a una columna afectada por la incidencia, una vez que haya pasado.</a:t>
            </a:r>
          </a:p>
          <a:p>
            <a:pPr marL="76200" indent="0">
              <a:buNone/>
            </a:pPr>
            <a:r>
              <a:rPr lang="es-BO" sz="1600" dirty="0"/>
              <a:t>Puede utilizar expresiones para realizar operaciones de lectura y asignación de valores a las variables de fila.</a:t>
            </a:r>
          </a:p>
        </p:txBody>
      </p:sp>
      <p:sp>
        <p:nvSpPr>
          <p:cNvPr id="4" name="Marcador de número de diapositiva 3">
            <a:extLst>
              <a:ext uri="{FF2B5EF4-FFF2-40B4-BE49-F238E27FC236}">
                <a16:creationId xmlns:a16="http://schemas.microsoft.com/office/drawing/2014/main" id="{DDCB3A3B-883B-73F4-0DE5-DA3E7C1C54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8</a:t>
            </a:fld>
            <a:endParaRPr lang="es-BO"/>
          </a:p>
        </p:txBody>
      </p:sp>
      <p:pic>
        <p:nvPicPr>
          <p:cNvPr id="5" name="Imagen 4">
            <a:extLst>
              <a:ext uri="{FF2B5EF4-FFF2-40B4-BE49-F238E27FC236}">
                <a16:creationId xmlns:a16="http://schemas.microsoft.com/office/drawing/2014/main" id="{6C950AE5-8081-6897-F240-A5FB4670EA89}"/>
              </a:ext>
            </a:extLst>
          </p:cNvPr>
          <p:cNvPicPr>
            <a:picLocks noChangeAspect="1"/>
          </p:cNvPicPr>
          <p:nvPr/>
        </p:nvPicPr>
        <p:blipFill>
          <a:blip r:embed="rId2"/>
          <a:stretch>
            <a:fillRect/>
          </a:stretch>
        </p:blipFill>
        <p:spPr>
          <a:xfrm>
            <a:off x="7106314" y="1"/>
            <a:ext cx="2346031" cy="1096770"/>
          </a:xfrm>
          <a:prstGeom prst="rect">
            <a:avLst/>
          </a:prstGeom>
        </p:spPr>
      </p:pic>
    </p:spTree>
    <p:extLst>
      <p:ext uri="{BB962C8B-B14F-4D97-AF65-F5344CB8AC3E}">
        <p14:creationId xmlns:p14="http://schemas.microsoft.com/office/powerpoint/2010/main" val="145001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A2E77-64D4-7A33-53D7-E2FD0D141A76}"/>
              </a:ext>
            </a:extLst>
          </p:cNvPr>
          <p:cNvSpPr>
            <a:spLocks noGrp="1"/>
          </p:cNvSpPr>
          <p:nvPr>
            <p:ph type="title"/>
          </p:nvPr>
        </p:nvSpPr>
        <p:spPr>
          <a:xfrm>
            <a:off x="537390" y="2662365"/>
            <a:ext cx="3417390" cy="582900"/>
          </a:xfrm>
        </p:spPr>
        <p:txBody>
          <a:bodyPr/>
          <a:lstStyle/>
          <a:p>
            <a:r>
              <a:rPr lang="es-BO" sz="2800" dirty="0"/>
              <a:t>7. En un trigger que papel juega los conceptos(cláusulas) BEFORE o AFTER</a:t>
            </a:r>
          </a:p>
        </p:txBody>
      </p:sp>
      <p:sp>
        <p:nvSpPr>
          <p:cNvPr id="3" name="Marcador de texto 2">
            <a:extLst>
              <a:ext uri="{FF2B5EF4-FFF2-40B4-BE49-F238E27FC236}">
                <a16:creationId xmlns:a16="http://schemas.microsoft.com/office/drawing/2014/main" id="{96ED4A22-027E-EE00-DB3C-1F0FF0C4A54D}"/>
              </a:ext>
            </a:extLst>
          </p:cNvPr>
          <p:cNvSpPr>
            <a:spLocks noGrp="1"/>
          </p:cNvSpPr>
          <p:nvPr>
            <p:ph type="body" idx="1"/>
          </p:nvPr>
        </p:nvSpPr>
        <p:spPr>
          <a:xfrm>
            <a:off x="4572000" y="1312800"/>
            <a:ext cx="4034610" cy="1556130"/>
          </a:xfrm>
        </p:spPr>
        <p:txBody>
          <a:bodyPr/>
          <a:lstStyle/>
          <a:p>
            <a:pPr marL="76200" indent="0">
              <a:buNone/>
            </a:pPr>
            <a:r>
              <a:rPr lang="es-BO" sz="1600" dirty="0"/>
              <a:t>El modificador BEFORE o AFTER indica que el trigger se ejecutará antes o después de ejecutarse la sentencia SQL definida por DELETE, INSERT o UPDATE . </a:t>
            </a:r>
          </a:p>
          <a:p>
            <a:pPr marL="76200" indent="0">
              <a:buNone/>
            </a:pPr>
            <a:r>
              <a:rPr lang="es-BO" sz="1600" dirty="0"/>
              <a:t>Si incluimos el modificador OF el trigger solo se ejecutará cuando la sentencia SQL afecte a los campos incluidos en la lista</a:t>
            </a:r>
          </a:p>
        </p:txBody>
      </p:sp>
      <p:sp>
        <p:nvSpPr>
          <p:cNvPr id="4" name="Marcador de número de diapositiva 3">
            <a:extLst>
              <a:ext uri="{FF2B5EF4-FFF2-40B4-BE49-F238E27FC236}">
                <a16:creationId xmlns:a16="http://schemas.microsoft.com/office/drawing/2014/main" id="{53B3F10A-42CA-9C40-11F3-CB80F7850C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BO" smtClean="0"/>
              <a:t>9</a:t>
            </a:fld>
            <a:endParaRPr lang="es-BO"/>
          </a:p>
        </p:txBody>
      </p:sp>
      <p:pic>
        <p:nvPicPr>
          <p:cNvPr id="5" name="Imagen 4">
            <a:extLst>
              <a:ext uri="{FF2B5EF4-FFF2-40B4-BE49-F238E27FC236}">
                <a16:creationId xmlns:a16="http://schemas.microsoft.com/office/drawing/2014/main" id="{801496E3-59C4-8A8B-C142-1109E47DCC28}"/>
              </a:ext>
            </a:extLst>
          </p:cNvPr>
          <p:cNvPicPr>
            <a:picLocks noChangeAspect="1"/>
          </p:cNvPicPr>
          <p:nvPr/>
        </p:nvPicPr>
        <p:blipFill>
          <a:blip r:embed="rId2"/>
          <a:stretch>
            <a:fillRect/>
          </a:stretch>
        </p:blipFill>
        <p:spPr>
          <a:xfrm>
            <a:off x="-99946" y="0"/>
            <a:ext cx="2346031" cy="1096770"/>
          </a:xfrm>
          <a:prstGeom prst="rect">
            <a:avLst/>
          </a:prstGeom>
        </p:spPr>
      </p:pic>
    </p:spTree>
    <p:extLst>
      <p:ext uri="{BB962C8B-B14F-4D97-AF65-F5344CB8AC3E}">
        <p14:creationId xmlns:p14="http://schemas.microsoft.com/office/powerpoint/2010/main" val="3810327919"/>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706</Words>
  <Application>Microsoft Office PowerPoint</Application>
  <PresentationFormat>Presentación en pantalla (16:9)</PresentationFormat>
  <Paragraphs>88</Paragraphs>
  <Slides>38</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Book Antiqua</vt:lpstr>
      <vt:lpstr>Baskerville Old Face</vt:lpstr>
      <vt:lpstr>Amatic SC</vt:lpstr>
      <vt:lpstr>Arial</vt:lpstr>
      <vt:lpstr>Imprint MT Shadow</vt:lpstr>
      <vt:lpstr>Merriweather</vt:lpstr>
      <vt:lpstr>Nathaniel template</vt:lpstr>
      <vt:lpstr>DEFENSA HITO 4 </vt:lpstr>
      <vt:lpstr>1. MANEJO DE CONCEPTOS</vt:lpstr>
      <vt:lpstr>1. Defina que es lenguaje procedural en MySQL.</vt:lpstr>
      <vt:lpstr>2. Defina que es una FUCNTION en MySQL.</vt:lpstr>
      <vt:lpstr>3. Cuál es la diferencia entre funciones y procedimientos almacenados.</vt:lpstr>
      <vt:lpstr>4. Cómo se ejecuta una función y un procedimiento almacenado. </vt:lpstr>
      <vt:lpstr>5. Defina que es una TRIGGER en MySQL.</vt:lpstr>
      <vt:lpstr>6. En un trigger que papel juega las variables OLD y NEW</vt:lpstr>
      <vt:lpstr>7. En un trigger que papel juega los conceptos(cláusulas) BEFORE o AFTER</vt:lpstr>
      <vt:lpstr>8. A que se refiere cuando se habla de eventos en TRIGGERS</vt:lpstr>
      <vt:lpstr>2. Parte practica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10.Crear una función que sume los valores de la serie Fibonacci.</vt:lpstr>
      <vt:lpstr>Presentación de PowerPoint</vt:lpstr>
      <vt:lpstr>Presentación de PowerPoint</vt:lpstr>
      <vt:lpstr>11.Manejo de vistas</vt:lpstr>
      <vt:lpstr>Presentación de PowerPoint</vt:lpstr>
      <vt:lpstr>12. Manejo de triggers i</vt:lpstr>
      <vt:lpstr>Presentación de PowerPoint</vt:lpstr>
      <vt:lpstr>Presentación de PowerPoint</vt:lpstr>
      <vt:lpstr>13.Manejo de Triggers II</vt:lpstr>
      <vt:lpstr>Presentación de PowerPoint</vt:lpstr>
      <vt:lpstr>Manejo de triggers iii</vt:lpstr>
      <vt:lpstr>Presentación de PowerPoint</vt:lpstr>
      <vt:lpstr>15. Crear una consulta SQL que haga uso de todas las tablas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4</dc:title>
  <dc:creator>Gisel</dc:creator>
  <cp:lastModifiedBy>Gisel Callisaya</cp:lastModifiedBy>
  <cp:revision>4</cp:revision>
  <dcterms:modified xsi:type="dcterms:W3CDTF">2022-06-16T18:02:10Z</dcterms:modified>
</cp:coreProperties>
</file>