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0f9041a5f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0f9041a5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0f9041a5f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0f9041a5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188316d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5188316d3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11f7d6e7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11f7d6e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26.png"/><Relationship Id="rId7" Type="http://schemas.openxmlformats.org/officeDocument/2006/relationships/image" Target="../media/image20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Relationship Id="rId7" Type="http://schemas.openxmlformats.org/officeDocument/2006/relationships/image" Target="../media/image19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911483" y="4208886"/>
            <a:ext cx="35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7248523" y="1022050"/>
            <a:ext cx="4849409" cy="1004253"/>
            <a:chOff x="7891347" y="-39696"/>
            <a:chExt cx="4905826" cy="1116084"/>
          </a:xfrm>
        </p:grpSpPr>
        <p:sp>
          <p:nvSpPr>
            <p:cNvPr id="86" name="Google Shape;86;p13"/>
            <p:cNvSpPr/>
            <p:nvPr/>
          </p:nvSpPr>
          <p:spPr>
            <a:xfrm>
              <a:off x="10433041" y="521193"/>
              <a:ext cx="1076700" cy="27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8714856" y="-39696"/>
              <a:ext cx="154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Usuário</a:t>
              </a:r>
              <a:endParaRPr/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10367187" y="-39696"/>
              <a:ext cx="120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Senha</a:t>
              </a:r>
              <a:endParaRPr/>
            </a:p>
          </p:txBody>
        </p:sp>
        <p:pic>
          <p:nvPicPr>
            <p:cNvPr id="89" name="Google Shape;8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720612" y="439246"/>
              <a:ext cx="1076561" cy="6371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3"/>
            <p:cNvSpPr txBox="1"/>
            <p:nvPr/>
          </p:nvSpPr>
          <p:spPr>
            <a:xfrm>
              <a:off x="7891347" y="458206"/>
              <a:ext cx="82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1A6EB7"/>
                  </a:solidFill>
                  <a:latin typeface="Aharoni"/>
                  <a:ea typeface="Aharoni"/>
                  <a:cs typeface="Aharoni"/>
                  <a:sym typeface="Aharoni"/>
                </a:rPr>
                <a:t>Login</a:t>
              </a:r>
              <a:endParaRPr/>
            </a:p>
          </p:txBody>
        </p:sp>
      </p:grpSp>
      <p:sp>
        <p:nvSpPr>
          <p:cNvPr id="91" name="Google Shape;91;p13"/>
          <p:cNvSpPr/>
          <p:nvPr/>
        </p:nvSpPr>
        <p:spPr>
          <a:xfrm>
            <a:off x="8131350" y="1463375"/>
            <a:ext cx="1194600" cy="246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" y="-80025"/>
            <a:ext cx="2169614" cy="22035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417163" y="799400"/>
            <a:ext cx="21696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FFF09"/>
                </a:solidFill>
                <a:latin typeface="Calibri"/>
                <a:ea typeface="Calibri"/>
                <a:cs typeface="Calibri"/>
                <a:sym typeface="Calibri"/>
              </a:rPr>
              <a:t>MIT</a:t>
            </a:r>
            <a:endParaRPr b="1" sz="4800">
              <a:solidFill>
                <a:srgbClr val="FFFF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825" y="2026288"/>
            <a:ext cx="4378310" cy="47344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5573850" y="3344425"/>
            <a:ext cx="63096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 iniciativa MIT em serviços especializados acredita que a tecnologia alinhada com a reciclagem é uma grande proposta para o desafio de conscientizar a população que o lixo tem lugar, facilitando o trabalho de empresas que precisam ter acesso aos mesmos.</a:t>
            </a:r>
            <a:endParaRPr sz="2000"/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37300" y="5726200"/>
            <a:ext cx="743333" cy="6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71323" y="2495687"/>
            <a:ext cx="368453" cy="6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1064700" y="1544788"/>
            <a:ext cx="3288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Mundo Inovação e Tecnologia</a:t>
            </a:r>
            <a:endParaRPr sz="1800"/>
          </a:p>
        </p:txBody>
      </p:sp>
      <p:sp>
        <p:nvSpPr>
          <p:cNvPr id="99" name="Google Shape;99;p13"/>
          <p:cNvSpPr/>
          <p:nvPr/>
        </p:nvSpPr>
        <p:spPr>
          <a:xfrm>
            <a:off x="5519088" y="3144813"/>
            <a:ext cx="6419100" cy="245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83825" y="2495677"/>
            <a:ext cx="546850" cy="537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35938" y="5707692"/>
            <a:ext cx="492785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83952" y="2495675"/>
            <a:ext cx="743325" cy="583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25675" y="5727100"/>
            <a:ext cx="492775" cy="6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98625" y="2462162"/>
            <a:ext cx="546850" cy="63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flipH="1">
            <a:off x="9246225" y="5727200"/>
            <a:ext cx="546850" cy="633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3"/>
          <p:cNvGrpSpPr/>
          <p:nvPr/>
        </p:nvGrpSpPr>
        <p:grpSpPr>
          <a:xfrm>
            <a:off x="2552894" y="478763"/>
            <a:ext cx="6861026" cy="369343"/>
            <a:chOff x="2744244" y="-217775"/>
            <a:chExt cx="6861026" cy="369343"/>
          </a:xfrm>
        </p:grpSpPr>
        <p:sp>
          <p:nvSpPr>
            <p:cNvPr id="107" name="Google Shape;107;p13"/>
            <p:cNvSpPr txBox="1"/>
            <p:nvPr/>
          </p:nvSpPr>
          <p:spPr>
            <a:xfrm>
              <a:off x="3508641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/>
            </a:p>
          </p:txBody>
        </p:sp>
        <p:sp>
          <p:nvSpPr>
            <p:cNvPr id="108" name="Google Shape;108;p13"/>
            <p:cNvSpPr txBox="1"/>
            <p:nvPr/>
          </p:nvSpPr>
          <p:spPr>
            <a:xfrm>
              <a:off x="7465444" y="-217737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/>
            </a:p>
          </p:txBody>
        </p:sp>
        <p:sp>
          <p:nvSpPr>
            <p:cNvPr id="109" name="Google Shape;109;p13"/>
            <p:cNvSpPr txBox="1"/>
            <p:nvPr/>
          </p:nvSpPr>
          <p:spPr>
            <a:xfrm>
              <a:off x="8578970" y="-217737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  </a:t>
              </a:r>
              <a:endParaRPr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2744244" y="-217737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 b="1"/>
            </a:p>
          </p:txBody>
        </p:sp>
        <p:sp>
          <p:nvSpPr>
            <p:cNvPr id="111" name="Google Shape;111;p13"/>
            <p:cNvSpPr txBox="1"/>
            <p:nvPr/>
          </p:nvSpPr>
          <p:spPr>
            <a:xfrm>
              <a:off x="4471416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112" name="Google Shape;112;p13"/>
            <p:cNvSpPr txBox="1"/>
            <p:nvPr/>
          </p:nvSpPr>
          <p:spPr>
            <a:xfrm>
              <a:off x="5442764" y="-217775"/>
              <a:ext cx="191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Aplicativo</a:t>
              </a:r>
              <a:endParaRPr sz="1800"/>
            </a:p>
          </p:txBody>
        </p:sp>
      </p:grpSp>
      <p:sp>
        <p:nvSpPr>
          <p:cNvPr id="113" name="Google Shape;113;p13"/>
          <p:cNvSpPr txBox="1"/>
          <p:nvPr/>
        </p:nvSpPr>
        <p:spPr>
          <a:xfrm>
            <a:off x="6414225" y="431688"/>
            <a:ext cx="16092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2450250" y="478788"/>
            <a:ext cx="883278" cy="369306"/>
          </a:xfrm>
          <a:prstGeom prst="flowChartTerminator">
            <a:avLst/>
          </a:prstGeom>
          <a:solidFill>
            <a:schemeClr val="accent1">
              <a:alpha val="2980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2169614" cy="22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50731">
            <a:off x="9975587" y="4565249"/>
            <a:ext cx="2169612" cy="220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925" y="1728774"/>
            <a:ext cx="8414399" cy="4310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1000" y="5212600"/>
            <a:ext cx="386250" cy="74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4"/>
          <p:cNvGrpSpPr/>
          <p:nvPr/>
        </p:nvGrpSpPr>
        <p:grpSpPr>
          <a:xfrm>
            <a:off x="2331769" y="478763"/>
            <a:ext cx="7082151" cy="369343"/>
            <a:chOff x="2523119" y="-217775"/>
            <a:chExt cx="7082151" cy="369343"/>
          </a:xfrm>
        </p:grpSpPr>
        <p:sp>
          <p:nvSpPr>
            <p:cNvPr id="124" name="Google Shape;124;p14"/>
            <p:cNvSpPr txBox="1"/>
            <p:nvPr/>
          </p:nvSpPr>
          <p:spPr>
            <a:xfrm>
              <a:off x="3508641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 b="1"/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7465444" y="-217737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/>
            </a:p>
          </p:txBody>
        </p:sp>
        <p:sp>
          <p:nvSpPr>
            <p:cNvPr id="126" name="Google Shape;126;p14"/>
            <p:cNvSpPr txBox="1"/>
            <p:nvPr/>
          </p:nvSpPr>
          <p:spPr>
            <a:xfrm>
              <a:off x="8578970" y="-217737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  </a:t>
              </a:r>
              <a:endParaRPr/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2523119" y="-217762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/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4471416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5442764" y="-217775"/>
              <a:ext cx="191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Aplicativo</a:t>
              </a:r>
              <a:endParaRPr sz="1800"/>
            </a:p>
          </p:txBody>
        </p:sp>
      </p:grpSp>
      <p:sp>
        <p:nvSpPr>
          <p:cNvPr id="130" name="Google Shape;130;p14"/>
          <p:cNvSpPr txBox="1"/>
          <p:nvPr/>
        </p:nvSpPr>
        <p:spPr>
          <a:xfrm>
            <a:off x="6517600" y="431688"/>
            <a:ext cx="16092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3355525" y="478788"/>
            <a:ext cx="883278" cy="369306"/>
          </a:xfrm>
          <a:prstGeom prst="flowChartTerminator">
            <a:avLst/>
          </a:prstGeom>
          <a:solidFill>
            <a:schemeClr val="accent1">
              <a:alpha val="2980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2169614" cy="22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600" y="1337075"/>
            <a:ext cx="3447050" cy="42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475" y="1336150"/>
            <a:ext cx="3447050" cy="42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2125" y="6011752"/>
            <a:ext cx="700800" cy="7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1225" y="1336150"/>
            <a:ext cx="3447050" cy="418751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1185675" y="2108275"/>
            <a:ext cx="30573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Trazer para nossos clientes e sociedade a ação e </a:t>
            </a:r>
            <a:r>
              <a:rPr lang="pt-BR" sz="1800"/>
              <a:t>conscientização</a:t>
            </a:r>
            <a:r>
              <a:rPr lang="pt-BR" sz="1800"/>
              <a:t> da </a:t>
            </a:r>
            <a:r>
              <a:rPr lang="pt-BR" sz="1800"/>
              <a:t>importância do descarte correto do lixo  com solução tecnológica que visa a reciclagem e praticidade na coleta, ampliando a economia de nossos clientes e obtendo melhoria na qualidade de vida  </a:t>
            </a:r>
            <a:r>
              <a:rPr lang="pt-BR" sz="1800"/>
              <a:t> </a:t>
            </a:r>
            <a:endParaRPr sz="1800"/>
          </a:p>
        </p:txBody>
      </p:sp>
      <p:sp>
        <p:nvSpPr>
          <p:cNvPr id="142" name="Google Shape;142;p15"/>
          <p:cNvSpPr txBox="1"/>
          <p:nvPr/>
        </p:nvSpPr>
        <p:spPr>
          <a:xfrm>
            <a:off x="4644350" y="2247413"/>
            <a:ext cx="320730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Nós buscamos ser um canal para empresas  que tem interesse em ter acesso a materiais de reciclagem, disponibilizando lixeiras, e a </a:t>
            </a:r>
            <a:r>
              <a:rPr lang="pt-BR" sz="1900"/>
              <a:t>eficiência</a:t>
            </a:r>
            <a:r>
              <a:rPr lang="pt-BR" sz="1900"/>
              <a:t> de nosso serviço para que possam coletar o lixo com </a:t>
            </a:r>
            <a:r>
              <a:rPr lang="pt-BR" sz="1900"/>
              <a:t>frequência</a:t>
            </a:r>
            <a:r>
              <a:rPr lang="pt-BR" sz="1900"/>
              <a:t> e confiabilidade em nossa solução.</a:t>
            </a:r>
            <a:endParaRPr sz="1900"/>
          </a:p>
        </p:txBody>
      </p:sp>
      <p:sp>
        <p:nvSpPr>
          <p:cNvPr id="143" name="Google Shape;143;p15"/>
          <p:cNvSpPr txBox="1"/>
          <p:nvPr/>
        </p:nvSpPr>
        <p:spPr>
          <a:xfrm>
            <a:off x="8444425" y="2373250"/>
            <a:ext cx="30573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•Inovação;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•Tecnologia;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•Ética;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• Sustentabilidade;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•</a:t>
            </a:r>
            <a:r>
              <a:rPr lang="pt-BR" sz="2000"/>
              <a:t>Empreendedorismo</a:t>
            </a:r>
            <a:r>
              <a:rPr lang="pt-BR" sz="2000"/>
              <a:t>;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•</a:t>
            </a:r>
            <a:r>
              <a:rPr lang="pt-BR" sz="2000"/>
              <a:t>excelência.</a:t>
            </a:r>
            <a:r>
              <a:rPr lang="pt-BR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4675" y="6006722"/>
            <a:ext cx="700800" cy="705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94350" y="6014239"/>
            <a:ext cx="700800" cy="69581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1701175" y="1585663"/>
            <a:ext cx="216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404040"/>
                </a:solidFill>
              </a:rPr>
              <a:t>MISSÃO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5404400" y="1514125"/>
            <a:ext cx="25629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404040"/>
                </a:solidFill>
              </a:rPr>
              <a:t>VISÃO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9176125" y="1505050"/>
            <a:ext cx="23256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404040"/>
                </a:solidFill>
              </a:rPr>
              <a:t>VALORES</a:t>
            </a:r>
            <a:endParaRPr/>
          </a:p>
        </p:txBody>
      </p:sp>
      <p:cxnSp>
        <p:nvCxnSpPr>
          <p:cNvPr id="149" name="Google Shape;149;p15"/>
          <p:cNvCxnSpPr/>
          <p:nvPr/>
        </p:nvCxnSpPr>
        <p:spPr>
          <a:xfrm flipH="1" rot="10800000">
            <a:off x="926075" y="2098063"/>
            <a:ext cx="3440100" cy="1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lg" w="lg" type="none"/>
          </a:ln>
        </p:spPr>
      </p:cxnSp>
      <p:cxnSp>
        <p:nvCxnSpPr>
          <p:cNvPr id="150" name="Google Shape;150;p15"/>
          <p:cNvCxnSpPr/>
          <p:nvPr/>
        </p:nvCxnSpPr>
        <p:spPr>
          <a:xfrm flipH="1" rot="10800000">
            <a:off x="4625388" y="2098088"/>
            <a:ext cx="3440100" cy="1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lg" w="lg" type="none"/>
          </a:ln>
        </p:spPr>
      </p:cxnSp>
      <p:cxnSp>
        <p:nvCxnSpPr>
          <p:cNvPr id="151" name="Google Shape;151;p15"/>
          <p:cNvCxnSpPr/>
          <p:nvPr/>
        </p:nvCxnSpPr>
        <p:spPr>
          <a:xfrm flipH="1" rot="10800000">
            <a:off x="8253025" y="2098063"/>
            <a:ext cx="3440100" cy="1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lg" w="lg" type="none"/>
          </a:ln>
        </p:spPr>
      </p:cxnSp>
      <p:grpSp>
        <p:nvGrpSpPr>
          <p:cNvPr id="152" name="Google Shape;152;p15"/>
          <p:cNvGrpSpPr/>
          <p:nvPr/>
        </p:nvGrpSpPr>
        <p:grpSpPr>
          <a:xfrm>
            <a:off x="2331769" y="478763"/>
            <a:ext cx="7082151" cy="369343"/>
            <a:chOff x="2523119" y="-217775"/>
            <a:chExt cx="7082151" cy="369343"/>
          </a:xfrm>
        </p:grpSpPr>
        <p:sp>
          <p:nvSpPr>
            <p:cNvPr id="153" name="Google Shape;153;p15"/>
            <p:cNvSpPr txBox="1"/>
            <p:nvPr/>
          </p:nvSpPr>
          <p:spPr>
            <a:xfrm>
              <a:off x="3508641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 b="1"/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7465444" y="-217737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/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8578970" y="-217737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  </a:t>
              </a:r>
              <a:endParaRPr/>
            </a:p>
          </p:txBody>
        </p:sp>
        <p:sp>
          <p:nvSpPr>
            <p:cNvPr id="156" name="Google Shape;156;p15"/>
            <p:cNvSpPr txBox="1"/>
            <p:nvPr/>
          </p:nvSpPr>
          <p:spPr>
            <a:xfrm>
              <a:off x="2523119" y="-217762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/>
            </a:p>
          </p:txBody>
        </p:sp>
        <p:sp>
          <p:nvSpPr>
            <p:cNvPr id="157" name="Google Shape;157;p15"/>
            <p:cNvSpPr txBox="1"/>
            <p:nvPr/>
          </p:nvSpPr>
          <p:spPr>
            <a:xfrm>
              <a:off x="4471416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158" name="Google Shape;158;p15"/>
            <p:cNvSpPr txBox="1"/>
            <p:nvPr/>
          </p:nvSpPr>
          <p:spPr>
            <a:xfrm>
              <a:off x="5442764" y="-217775"/>
              <a:ext cx="191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Aplicativo</a:t>
              </a:r>
              <a:endParaRPr sz="1800"/>
            </a:p>
          </p:txBody>
        </p:sp>
      </p:grpSp>
      <p:sp>
        <p:nvSpPr>
          <p:cNvPr id="159" name="Google Shape;159;p15"/>
          <p:cNvSpPr txBox="1"/>
          <p:nvPr/>
        </p:nvSpPr>
        <p:spPr>
          <a:xfrm>
            <a:off x="6447775" y="431675"/>
            <a:ext cx="16092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3359700" y="478775"/>
            <a:ext cx="883278" cy="369306"/>
          </a:xfrm>
          <a:prstGeom prst="flowChartTerminator">
            <a:avLst/>
          </a:prstGeom>
          <a:solidFill>
            <a:schemeClr val="accent1">
              <a:alpha val="2980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2169614" cy="220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/>
          <p:nvPr/>
        </p:nvSpPr>
        <p:spPr>
          <a:xfrm>
            <a:off x="4271975" y="478800"/>
            <a:ext cx="990900" cy="369306"/>
          </a:xfrm>
          <a:prstGeom prst="flowChartTerminator">
            <a:avLst/>
          </a:prstGeom>
          <a:solidFill>
            <a:schemeClr val="accent1">
              <a:alpha val="2980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550" y="1632400"/>
            <a:ext cx="8408675" cy="48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 txBox="1"/>
          <p:nvPr/>
        </p:nvSpPr>
        <p:spPr>
          <a:xfrm>
            <a:off x="9185125" y="5994125"/>
            <a:ext cx="26895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Manual de Usuário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16"/>
          <p:cNvGrpSpPr/>
          <p:nvPr/>
        </p:nvGrpSpPr>
        <p:grpSpPr>
          <a:xfrm>
            <a:off x="2331769" y="478763"/>
            <a:ext cx="7082151" cy="369343"/>
            <a:chOff x="2523119" y="-217775"/>
            <a:chExt cx="7082151" cy="369343"/>
          </a:xfrm>
        </p:grpSpPr>
        <p:sp>
          <p:nvSpPr>
            <p:cNvPr id="170" name="Google Shape;170;p16"/>
            <p:cNvSpPr txBox="1"/>
            <p:nvPr/>
          </p:nvSpPr>
          <p:spPr>
            <a:xfrm>
              <a:off x="3508641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/>
            </a:p>
          </p:txBody>
        </p:sp>
        <p:sp>
          <p:nvSpPr>
            <p:cNvPr id="171" name="Google Shape;171;p16"/>
            <p:cNvSpPr txBox="1"/>
            <p:nvPr/>
          </p:nvSpPr>
          <p:spPr>
            <a:xfrm>
              <a:off x="7465444" y="-217737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/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8578970" y="-217737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  </a:t>
              </a:r>
              <a:endParaRPr/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2523119" y="-217762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/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4471416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 b="1"/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5442764" y="-217775"/>
              <a:ext cx="191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Aplicativo</a:t>
              </a:r>
              <a:endParaRPr sz="1800"/>
            </a:p>
          </p:txBody>
        </p:sp>
      </p:grpSp>
      <p:sp>
        <p:nvSpPr>
          <p:cNvPr id="176" name="Google Shape;176;p16"/>
          <p:cNvSpPr txBox="1"/>
          <p:nvPr/>
        </p:nvSpPr>
        <p:spPr>
          <a:xfrm>
            <a:off x="6406275" y="431688"/>
            <a:ext cx="16092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10466725" y="2273450"/>
            <a:ext cx="990900" cy="2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7163675" y="1317625"/>
            <a:ext cx="2941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Calculadora Financeira </a:t>
            </a:r>
            <a:endParaRPr b="1" sz="1800"/>
          </a:p>
        </p:txBody>
      </p:sp>
      <p:sp>
        <p:nvSpPr>
          <p:cNvPr id="179" name="Google Shape;179;p16"/>
          <p:cNvSpPr txBox="1"/>
          <p:nvPr/>
        </p:nvSpPr>
        <p:spPr>
          <a:xfrm>
            <a:off x="7122425" y="1844150"/>
            <a:ext cx="30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Valor  fixo de 290,00 por mês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6791900" y="2203550"/>
            <a:ext cx="381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Quantos meses pretende contratar 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3404200" y="3933025"/>
            <a:ext cx="2478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Chip</a:t>
            </a:r>
            <a:r>
              <a:rPr b="1" lang="pt-BR" sz="1800"/>
              <a:t> de localização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380"/>
            <a:ext cx="12192001" cy="6950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450" y="150050"/>
            <a:ext cx="7101601" cy="56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17"/>
          <p:cNvGrpSpPr/>
          <p:nvPr/>
        </p:nvGrpSpPr>
        <p:grpSpPr>
          <a:xfrm>
            <a:off x="2065944" y="266238"/>
            <a:ext cx="6887851" cy="423300"/>
            <a:chOff x="2638794" y="-829212"/>
            <a:chExt cx="6887851" cy="423300"/>
          </a:xfrm>
        </p:grpSpPr>
        <p:sp>
          <p:nvSpPr>
            <p:cNvPr id="189" name="Google Shape;189;p17"/>
            <p:cNvSpPr txBox="1"/>
            <p:nvPr/>
          </p:nvSpPr>
          <p:spPr>
            <a:xfrm>
              <a:off x="3403191" y="-829207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/>
            </a:p>
          </p:txBody>
        </p:sp>
        <p:sp>
          <p:nvSpPr>
            <p:cNvPr id="190" name="Google Shape;190;p17"/>
            <p:cNvSpPr txBox="1"/>
            <p:nvPr/>
          </p:nvSpPr>
          <p:spPr>
            <a:xfrm>
              <a:off x="7358544" y="-829212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/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8500345" y="-775212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  </a:t>
              </a:r>
              <a:endParaRPr/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2638794" y="-829212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/>
            </a:p>
          </p:txBody>
        </p:sp>
        <p:sp>
          <p:nvSpPr>
            <p:cNvPr id="193" name="Google Shape;193;p17"/>
            <p:cNvSpPr txBox="1"/>
            <p:nvPr/>
          </p:nvSpPr>
          <p:spPr>
            <a:xfrm>
              <a:off x="4256566" y="-829207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194" name="Google Shape;194;p17"/>
            <p:cNvSpPr txBox="1"/>
            <p:nvPr/>
          </p:nvSpPr>
          <p:spPr>
            <a:xfrm>
              <a:off x="5277526" y="-829212"/>
              <a:ext cx="1392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/>
                <a:t>Aplicativo</a:t>
              </a:r>
              <a:endParaRPr b="1" sz="1800"/>
            </a:p>
          </p:txBody>
        </p:sp>
      </p:grpSp>
      <p:sp>
        <p:nvSpPr>
          <p:cNvPr id="195" name="Google Shape;195;p17"/>
          <p:cNvSpPr txBox="1"/>
          <p:nvPr/>
        </p:nvSpPr>
        <p:spPr>
          <a:xfrm>
            <a:off x="5956125" y="239261"/>
            <a:ext cx="924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4708125" y="293225"/>
            <a:ext cx="1247994" cy="369306"/>
          </a:xfrm>
          <a:prstGeom prst="flowChartTerminator">
            <a:avLst/>
          </a:prstGeom>
          <a:solidFill>
            <a:schemeClr val="accent1">
              <a:alpha val="2980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2169614" cy="2203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18"/>
          <p:cNvGrpSpPr/>
          <p:nvPr/>
        </p:nvGrpSpPr>
        <p:grpSpPr>
          <a:xfrm>
            <a:off x="2331769" y="478763"/>
            <a:ext cx="7082151" cy="369343"/>
            <a:chOff x="2523119" y="-217775"/>
            <a:chExt cx="7082151" cy="369343"/>
          </a:xfrm>
        </p:grpSpPr>
        <p:sp>
          <p:nvSpPr>
            <p:cNvPr id="203" name="Google Shape;203;p18"/>
            <p:cNvSpPr txBox="1"/>
            <p:nvPr/>
          </p:nvSpPr>
          <p:spPr>
            <a:xfrm>
              <a:off x="3508641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/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7465444" y="-217737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/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8578970" y="-217737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  </a:t>
              </a:r>
              <a:endParaRPr/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2523119" y="-217762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/>
            </a:p>
          </p:txBody>
        </p:sp>
        <p:sp>
          <p:nvSpPr>
            <p:cNvPr id="207" name="Google Shape;207;p18"/>
            <p:cNvSpPr txBox="1"/>
            <p:nvPr/>
          </p:nvSpPr>
          <p:spPr>
            <a:xfrm>
              <a:off x="4471416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208" name="Google Shape;208;p18"/>
            <p:cNvSpPr txBox="1"/>
            <p:nvPr/>
          </p:nvSpPr>
          <p:spPr>
            <a:xfrm>
              <a:off x="5442764" y="-217775"/>
              <a:ext cx="191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Aplicativo</a:t>
              </a:r>
              <a:endParaRPr sz="1800"/>
            </a:p>
          </p:txBody>
        </p:sp>
      </p:grpSp>
      <p:sp>
        <p:nvSpPr>
          <p:cNvPr id="209" name="Google Shape;209;p18"/>
          <p:cNvSpPr txBox="1"/>
          <p:nvPr/>
        </p:nvSpPr>
        <p:spPr>
          <a:xfrm>
            <a:off x="6385750" y="431675"/>
            <a:ext cx="16092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 b="1"/>
          </a:p>
        </p:txBody>
      </p:sp>
      <p:sp>
        <p:nvSpPr>
          <p:cNvPr id="210" name="Google Shape;210;p18"/>
          <p:cNvSpPr/>
          <p:nvPr/>
        </p:nvSpPr>
        <p:spPr>
          <a:xfrm>
            <a:off x="6385750" y="478788"/>
            <a:ext cx="883278" cy="369306"/>
          </a:xfrm>
          <a:prstGeom prst="flowChartTerminator">
            <a:avLst/>
          </a:prstGeom>
          <a:solidFill>
            <a:schemeClr val="accent1">
              <a:alpha val="2980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500" y="1205300"/>
            <a:ext cx="9925075" cy="56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8"/>
          <p:cNvSpPr txBox="1"/>
          <p:nvPr/>
        </p:nvSpPr>
        <p:spPr>
          <a:xfrm>
            <a:off x="9167350" y="6006950"/>
            <a:ext cx="33882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VALOR PORCENTAGEM</a:t>
            </a:r>
            <a:r>
              <a:rPr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/>
        </p:nvSpPr>
        <p:spPr>
          <a:xfrm>
            <a:off x="3555956" y="2051413"/>
            <a:ext cx="226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da empresa :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5985654" y="2719939"/>
            <a:ext cx="24669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3689281" y="2776788"/>
            <a:ext cx="13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E-mail:</a:t>
            </a:r>
            <a:endParaRPr/>
          </a:p>
        </p:txBody>
      </p:sp>
      <p:sp>
        <p:nvSpPr>
          <p:cNvPr id="220" name="Google Shape;220;p19"/>
          <p:cNvSpPr txBox="1"/>
          <p:nvPr/>
        </p:nvSpPr>
        <p:spPr>
          <a:xfrm>
            <a:off x="3639950" y="1121113"/>
            <a:ext cx="354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1A6EB7"/>
                </a:solidFill>
                <a:latin typeface="Aharoni"/>
                <a:ea typeface="Aharoni"/>
                <a:cs typeface="Aharoni"/>
                <a:sym typeface="Aharoni"/>
              </a:rPr>
              <a:t>Criar um usuário</a:t>
            </a:r>
            <a:endParaRPr sz="3000"/>
          </a:p>
        </p:txBody>
      </p:sp>
      <p:pic>
        <p:nvPicPr>
          <p:cNvPr id="221" name="Google Shape;2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392" y="5924665"/>
            <a:ext cx="2368253" cy="9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9"/>
          <p:cNvSpPr/>
          <p:nvPr/>
        </p:nvSpPr>
        <p:spPr>
          <a:xfrm>
            <a:off x="5985652" y="1994569"/>
            <a:ext cx="24669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5985641" y="3453039"/>
            <a:ext cx="24669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3689286" y="3534238"/>
            <a:ext cx="83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CNPJ:</a:t>
            </a:r>
            <a:endParaRPr/>
          </a:p>
        </p:txBody>
      </p:sp>
      <p:pic>
        <p:nvPicPr>
          <p:cNvPr id="225" name="Google Shape;2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" y="0"/>
            <a:ext cx="2169614" cy="22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650731">
            <a:off x="9975587" y="4565249"/>
            <a:ext cx="2169612" cy="22035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/>
          <p:nvPr/>
        </p:nvSpPr>
        <p:spPr>
          <a:xfrm>
            <a:off x="2790150" y="976600"/>
            <a:ext cx="6518100" cy="5730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5985641" y="4182276"/>
            <a:ext cx="24669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5985641" y="4911526"/>
            <a:ext cx="24669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3639950" y="4275650"/>
            <a:ext cx="191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Crie sua senha: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3454100" y="4956225"/>
            <a:ext cx="24669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Confirme a  senha: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19"/>
          <p:cNvGrpSpPr/>
          <p:nvPr/>
        </p:nvGrpSpPr>
        <p:grpSpPr>
          <a:xfrm>
            <a:off x="2263444" y="467988"/>
            <a:ext cx="7082151" cy="369343"/>
            <a:chOff x="2523119" y="-217775"/>
            <a:chExt cx="7082151" cy="369343"/>
          </a:xfrm>
        </p:grpSpPr>
        <p:sp>
          <p:nvSpPr>
            <p:cNvPr id="233" name="Google Shape;233;p19"/>
            <p:cNvSpPr txBox="1"/>
            <p:nvPr/>
          </p:nvSpPr>
          <p:spPr>
            <a:xfrm>
              <a:off x="3508641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/>
            </a:p>
          </p:txBody>
        </p:sp>
        <p:sp>
          <p:nvSpPr>
            <p:cNvPr id="234" name="Google Shape;234;p19"/>
            <p:cNvSpPr txBox="1"/>
            <p:nvPr/>
          </p:nvSpPr>
          <p:spPr>
            <a:xfrm>
              <a:off x="7465444" y="-217737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 b="1"/>
            </a:p>
          </p:txBody>
        </p:sp>
        <p:sp>
          <p:nvSpPr>
            <p:cNvPr id="235" name="Google Shape;235;p19"/>
            <p:cNvSpPr txBox="1"/>
            <p:nvPr/>
          </p:nvSpPr>
          <p:spPr>
            <a:xfrm>
              <a:off x="8578970" y="-217737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</a:t>
              </a: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2523119" y="-217762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/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4471416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238" name="Google Shape;238;p19"/>
            <p:cNvSpPr txBox="1"/>
            <p:nvPr/>
          </p:nvSpPr>
          <p:spPr>
            <a:xfrm>
              <a:off x="5442764" y="-217775"/>
              <a:ext cx="191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Aplicativo</a:t>
              </a:r>
              <a:endParaRPr sz="1800"/>
            </a:p>
          </p:txBody>
        </p:sp>
      </p:grpSp>
      <p:sp>
        <p:nvSpPr>
          <p:cNvPr id="239" name="Google Shape;239;p19"/>
          <p:cNvSpPr txBox="1"/>
          <p:nvPr/>
        </p:nvSpPr>
        <p:spPr>
          <a:xfrm>
            <a:off x="6414500" y="430675"/>
            <a:ext cx="1141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7297825" y="477775"/>
            <a:ext cx="883278" cy="369306"/>
          </a:xfrm>
          <a:prstGeom prst="flowChartTerminator">
            <a:avLst/>
          </a:prstGeom>
          <a:solidFill>
            <a:schemeClr val="accent1">
              <a:alpha val="2980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/>
        </p:nvSpPr>
        <p:spPr>
          <a:xfrm>
            <a:off x="6053286" y="3718675"/>
            <a:ext cx="354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6ACB"/>
                </a:solidFill>
                <a:latin typeface="Aharoni"/>
                <a:ea typeface="Aharoni"/>
                <a:cs typeface="Aharoni"/>
                <a:sym typeface="Aharoni"/>
              </a:rPr>
              <a:t>Onde nos encontrar?</a:t>
            </a: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5890250" y="4519199"/>
            <a:ext cx="35448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Endereço: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Rua Haddock Lobo - Cerqueira César, 134 São Paulo - SP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Telefone (11) 3993-2106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ajuda.mit@gmail.com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2169614" cy="22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225" y="1019337"/>
            <a:ext cx="5918626" cy="29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8226" y="4499222"/>
            <a:ext cx="1124561" cy="112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224" y="5096653"/>
            <a:ext cx="1283625" cy="12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73448" y="4671730"/>
            <a:ext cx="1439700" cy="14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50731">
            <a:off x="9975587" y="4565249"/>
            <a:ext cx="2169612" cy="22035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0"/>
          <p:cNvSpPr/>
          <p:nvPr/>
        </p:nvSpPr>
        <p:spPr>
          <a:xfrm>
            <a:off x="5603825" y="3280663"/>
            <a:ext cx="4454100" cy="329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20"/>
          <p:cNvGrpSpPr/>
          <p:nvPr/>
        </p:nvGrpSpPr>
        <p:grpSpPr>
          <a:xfrm>
            <a:off x="2263444" y="467988"/>
            <a:ext cx="7082151" cy="369343"/>
            <a:chOff x="2523119" y="-217775"/>
            <a:chExt cx="7082151" cy="369343"/>
          </a:xfrm>
        </p:grpSpPr>
        <p:sp>
          <p:nvSpPr>
            <p:cNvPr id="255" name="Google Shape;255;p20"/>
            <p:cNvSpPr txBox="1"/>
            <p:nvPr/>
          </p:nvSpPr>
          <p:spPr>
            <a:xfrm>
              <a:off x="3508641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/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7465444" y="-217737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/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8578970" y="-217737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</a:t>
              </a: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</p:txBody>
        </p:sp>
        <p:sp>
          <p:nvSpPr>
            <p:cNvPr id="258" name="Google Shape;258;p20"/>
            <p:cNvSpPr txBox="1"/>
            <p:nvPr/>
          </p:nvSpPr>
          <p:spPr>
            <a:xfrm>
              <a:off x="2523119" y="-217762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/>
            </a:p>
          </p:txBody>
        </p:sp>
        <p:sp>
          <p:nvSpPr>
            <p:cNvPr id="259" name="Google Shape;259;p20"/>
            <p:cNvSpPr txBox="1"/>
            <p:nvPr/>
          </p:nvSpPr>
          <p:spPr>
            <a:xfrm>
              <a:off x="4471416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5442764" y="-217775"/>
              <a:ext cx="191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Aplicativo</a:t>
              </a:r>
              <a:endParaRPr sz="1800"/>
            </a:p>
          </p:txBody>
        </p:sp>
      </p:grpSp>
      <p:sp>
        <p:nvSpPr>
          <p:cNvPr id="261" name="Google Shape;261;p20"/>
          <p:cNvSpPr/>
          <p:nvPr/>
        </p:nvSpPr>
        <p:spPr>
          <a:xfrm>
            <a:off x="8359650" y="468013"/>
            <a:ext cx="883278" cy="369306"/>
          </a:xfrm>
          <a:prstGeom prst="flowChartTerminator">
            <a:avLst/>
          </a:prstGeom>
          <a:solidFill>
            <a:schemeClr val="accent1">
              <a:alpha val="2980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6414500" y="430675"/>
            <a:ext cx="16092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/>
          </a:p>
        </p:txBody>
      </p:sp>
      <p:pic>
        <p:nvPicPr>
          <p:cNvPr id="263" name="Google Shape;263;p20"/>
          <p:cNvPicPr preferRelativeResize="0"/>
          <p:nvPr/>
        </p:nvPicPr>
        <p:blipFill rotWithShape="1">
          <a:blip r:embed="rId8">
            <a:alphaModFix/>
          </a:blip>
          <a:srcRect b="0" l="0" r="0" t="19172"/>
          <a:stretch/>
        </p:blipFill>
        <p:spPr>
          <a:xfrm>
            <a:off x="10555725" y="430675"/>
            <a:ext cx="1009325" cy="10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3275" y="5775600"/>
            <a:ext cx="537825" cy="5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