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Garet" charset="1" panose="00000000000000000000"/>
      <p:regular r:id="rId14"/>
    </p:embeddedFont>
    <p:embeddedFont>
      <p:font typeface="Garet Bold" charset="1" panose="00000000000000000000"/>
      <p:regular r:id="rId15"/>
    </p:embeddedFont>
    <p:embeddedFont>
      <p:font typeface="Garet Italics" charset="1" panose="00000000000000000000"/>
      <p:regular r:id="rId16"/>
    </p:embeddedFont>
    <p:embeddedFont>
      <p:font typeface="Garet Bold Italics" charset="1" panose="00000000000000000000"/>
      <p:regular r:id="rId17"/>
    </p:embeddedFont>
    <p:embeddedFont>
      <p:font typeface="Garet ExtraBold" charset="1" panose="00000000000000000000"/>
      <p:regular r:id="rId18"/>
    </p:embeddedFont>
    <p:embeddedFont>
      <p:font typeface="Garet ExtraBold Bold" charset="1" panose="00000000000000000000"/>
      <p:regular r:id="rId19"/>
    </p:embeddedFont>
    <p:embeddedFont>
      <p:font typeface="Garet ExtraBold Italics" charset="1" panose="00000000000000000000"/>
      <p:regular r:id="rId20"/>
    </p:embeddedFont>
    <p:embeddedFont>
      <p:font typeface="Garet ExtraBold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2" Target="https://pt.m.wikipedia.org/wiki/Jogo_eletr%C3%B4nico" TargetMode="External" Type="http://schemas.openxmlformats.org/officeDocument/2006/relationships/hyperlink"/><Relationship Id="rId3" Target="https://pt.m.wikipedia.org/wiki/Arcade" TargetMode="External" Type="http://schemas.openxmlformats.org/officeDocument/2006/relationships/hyperlink"/><Relationship Id="rId4" Target="https://pt.m.wikipedia.org/wiki/Atari,_Inc" TargetMode="External" Type="http://schemas.openxmlformats.org/officeDocument/2006/relationships/hyperlink"/><Relationship Id="rId5" Target="https://pt.m.wikipedia.org/w/index.php?title=1976_nos_jogos_eletr%C3%B4nicos&amp;action=edit&amp;redlink=1" TargetMode="External" Type="http://schemas.openxmlformats.org/officeDocument/2006/relationships/hyperlink"/><Relationship Id="rId6" Target="https://pt.m.wikipedia.org/wiki/Nolan_Bushnell" TargetMode="External" Type="http://schemas.openxmlformats.org/officeDocument/2006/relationships/hyperlink"/><Relationship Id="rId7" Target="https://pt.m.wikipedia.org/w/index.php?title=Steve_Bristow&amp;action=edit&amp;redlink=1" TargetMode="External" Type="http://schemas.openxmlformats.org/officeDocument/2006/relationships/hyperlink"/><Relationship Id="rId8" Target="https://pt.m.wikipedia.org/wiki/1972_nos_jogos_eletr%C3%B4nicos" TargetMode="External" Type="http://schemas.openxmlformats.org/officeDocument/2006/relationships/hyperlink"/><Relationship Id="rId9" Target="https://pt.m.wikipedia.org/wiki/Pong" TargetMode="External" Type="http://schemas.openxmlformats.org/officeDocument/2006/relationships/hyperlink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73731" y="3306001"/>
            <a:ext cx="3804552" cy="380455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178283" y="4312040"/>
            <a:ext cx="6283673" cy="1763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73"/>
              </a:lnSpc>
            </a:pPr>
          </a:p>
          <a:p>
            <a:pPr>
              <a:lnSpc>
                <a:spcPts val="6873"/>
              </a:lnSpc>
            </a:pPr>
            <a:r>
              <a:rPr lang="en-US" sz="6546">
                <a:solidFill>
                  <a:srgbClr val="FFFFFF"/>
                </a:solidFill>
                <a:latin typeface="Garet"/>
              </a:rPr>
              <a:t>EM PYGAME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78283" y="4312040"/>
            <a:ext cx="5023367" cy="89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73"/>
              </a:lnSpc>
            </a:pPr>
            <a:r>
              <a:rPr lang="en-US" sz="6546">
                <a:solidFill>
                  <a:srgbClr val="FFFFFF"/>
                </a:solidFill>
                <a:latin typeface="Garet Bold"/>
              </a:rPr>
              <a:t>BREAKOUT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037779"/>
            <a:ext cx="4835422" cy="122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2"/>
              </a:lnSpc>
            </a:pPr>
            <a:r>
              <a:rPr lang="en-US" sz="3069">
                <a:solidFill>
                  <a:srgbClr val="FFFFFF"/>
                </a:solidFill>
                <a:latin typeface="Garet"/>
              </a:rPr>
              <a:t>GABRIEL MACHADO </a:t>
            </a:r>
          </a:p>
          <a:p>
            <a:pPr>
              <a:lnSpc>
                <a:spcPts val="3222"/>
              </a:lnSpc>
            </a:pPr>
            <a:r>
              <a:rPr lang="en-US" sz="3069">
                <a:solidFill>
                  <a:srgbClr val="FFFFFF"/>
                </a:solidFill>
                <a:latin typeface="Garet"/>
              </a:rPr>
              <a:t>GISELE DE SÁ</a:t>
            </a:r>
          </a:p>
          <a:p>
            <a:pPr>
              <a:lnSpc>
                <a:spcPts val="3222"/>
              </a:lnSpc>
            </a:pPr>
            <a:r>
              <a:rPr lang="en-US" sz="3069">
                <a:solidFill>
                  <a:srgbClr val="FFFFFF"/>
                </a:solidFill>
                <a:latin typeface="Garet"/>
              </a:rPr>
              <a:t>GIULIA SALLES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92751" y="1066800"/>
            <a:ext cx="3866549" cy="82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2"/>
              </a:lnSpc>
            </a:pPr>
            <a:r>
              <a:rPr lang="en-US" sz="3069">
                <a:solidFill>
                  <a:srgbClr val="FFFFFF"/>
                </a:solidFill>
                <a:latin typeface="Garet"/>
              </a:rPr>
              <a:t>09 DE JANEIRO 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577045" y="-4015862"/>
            <a:ext cx="3736256" cy="9183252"/>
            <a:chOff x="0" y="0"/>
            <a:chExt cx="984034" cy="241863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84035" cy="2418634"/>
            </a:xfrm>
            <a:custGeom>
              <a:avLst/>
              <a:gdLst/>
              <a:ahLst/>
              <a:cxnLst/>
              <a:rect r="r" b="b" t="t" l="l"/>
              <a:pathLst>
                <a:path h="2418634" w="984035">
                  <a:moveTo>
                    <a:pt x="207211" y="0"/>
                  </a:moveTo>
                  <a:lnTo>
                    <a:pt x="776824" y="0"/>
                  </a:lnTo>
                  <a:cubicBezTo>
                    <a:pt x="831780" y="0"/>
                    <a:pt x="884484" y="21831"/>
                    <a:pt x="923344" y="60691"/>
                  </a:cubicBezTo>
                  <a:cubicBezTo>
                    <a:pt x="962203" y="99550"/>
                    <a:pt x="984035" y="152255"/>
                    <a:pt x="984035" y="207211"/>
                  </a:cubicBezTo>
                  <a:lnTo>
                    <a:pt x="984035" y="2211424"/>
                  </a:lnTo>
                  <a:cubicBezTo>
                    <a:pt x="984035" y="2266379"/>
                    <a:pt x="962203" y="2319084"/>
                    <a:pt x="923344" y="2357944"/>
                  </a:cubicBezTo>
                  <a:cubicBezTo>
                    <a:pt x="884484" y="2396803"/>
                    <a:pt x="831780" y="2418634"/>
                    <a:pt x="776824" y="2418634"/>
                  </a:cubicBezTo>
                  <a:lnTo>
                    <a:pt x="207211" y="2418634"/>
                  </a:lnTo>
                  <a:cubicBezTo>
                    <a:pt x="152255" y="2418634"/>
                    <a:pt x="99550" y="2396803"/>
                    <a:pt x="60691" y="2357944"/>
                  </a:cubicBezTo>
                  <a:cubicBezTo>
                    <a:pt x="21831" y="2319084"/>
                    <a:pt x="0" y="2266379"/>
                    <a:pt x="0" y="2211424"/>
                  </a:cubicBezTo>
                  <a:lnTo>
                    <a:pt x="0" y="207211"/>
                  </a:lnTo>
                  <a:cubicBezTo>
                    <a:pt x="0" y="152255"/>
                    <a:pt x="21831" y="99550"/>
                    <a:pt x="60691" y="60691"/>
                  </a:cubicBezTo>
                  <a:cubicBezTo>
                    <a:pt x="99550" y="21831"/>
                    <a:pt x="152255" y="0"/>
                    <a:pt x="20721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8100000">
            <a:off x="14577045" y="5119610"/>
            <a:ext cx="3736256" cy="9183252"/>
            <a:chOff x="0" y="0"/>
            <a:chExt cx="984034" cy="241863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984035" cy="2418634"/>
            </a:xfrm>
            <a:custGeom>
              <a:avLst/>
              <a:gdLst/>
              <a:ahLst/>
              <a:cxnLst/>
              <a:rect r="r" b="b" t="t" l="l"/>
              <a:pathLst>
                <a:path h="2418634" w="984035">
                  <a:moveTo>
                    <a:pt x="207211" y="0"/>
                  </a:moveTo>
                  <a:lnTo>
                    <a:pt x="776824" y="0"/>
                  </a:lnTo>
                  <a:cubicBezTo>
                    <a:pt x="831780" y="0"/>
                    <a:pt x="884484" y="21831"/>
                    <a:pt x="923344" y="60691"/>
                  </a:cubicBezTo>
                  <a:cubicBezTo>
                    <a:pt x="962203" y="99550"/>
                    <a:pt x="984035" y="152255"/>
                    <a:pt x="984035" y="207211"/>
                  </a:cubicBezTo>
                  <a:lnTo>
                    <a:pt x="984035" y="2211424"/>
                  </a:lnTo>
                  <a:cubicBezTo>
                    <a:pt x="984035" y="2266379"/>
                    <a:pt x="962203" y="2319084"/>
                    <a:pt x="923344" y="2357944"/>
                  </a:cubicBezTo>
                  <a:cubicBezTo>
                    <a:pt x="884484" y="2396803"/>
                    <a:pt x="831780" y="2418634"/>
                    <a:pt x="776824" y="2418634"/>
                  </a:cubicBezTo>
                  <a:lnTo>
                    <a:pt x="207211" y="2418634"/>
                  </a:lnTo>
                  <a:cubicBezTo>
                    <a:pt x="152255" y="2418634"/>
                    <a:pt x="99550" y="2396803"/>
                    <a:pt x="60691" y="2357944"/>
                  </a:cubicBezTo>
                  <a:cubicBezTo>
                    <a:pt x="21831" y="2319084"/>
                    <a:pt x="0" y="2266379"/>
                    <a:pt x="0" y="2211424"/>
                  </a:cubicBezTo>
                  <a:lnTo>
                    <a:pt x="0" y="207211"/>
                  </a:lnTo>
                  <a:cubicBezTo>
                    <a:pt x="0" y="152255"/>
                    <a:pt x="21831" y="99550"/>
                    <a:pt x="60691" y="60691"/>
                  </a:cubicBezTo>
                  <a:cubicBezTo>
                    <a:pt x="99550" y="21831"/>
                    <a:pt x="152255" y="0"/>
                    <a:pt x="20721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12115218" y="551874"/>
            <a:ext cx="9555462" cy="9183252"/>
            <a:chOff x="0" y="0"/>
            <a:chExt cx="2516665" cy="2418634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516665" cy="2418634"/>
            </a:xfrm>
            <a:custGeom>
              <a:avLst/>
              <a:gdLst/>
              <a:ahLst/>
              <a:cxnLst/>
              <a:rect r="r" b="b" t="t" l="l"/>
              <a:pathLst>
                <a:path h="2418634" w="2516665">
                  <a:moveTo>
                    <a:pt x="81021" y="0"/>
                  </a:moveTo>
                  <a:lnTo>
                    <a:pt x="2435644" y="0"/>
                  </a:lnTo>
                  <a:cubicBezTo>
                    <a:pt x="2457132" y="0"/>
                    <a:pt x="2477740" y="8536"/>
                    <a:pt x="2492934" y="23730"/>
                  </a:cubicBezTo>
                  <a:cubicBezTo>
                    <a:pt x="2508129" y="38925"/>
                    <a:pt x="2516665" y="59533"/>
                    <a:pt x="2516665" y="81021"/>
                  </a:cubicBezTo>
                  <a:lnTo>
                    <a:pt x="2516665" y="2337614"/>
                  </a:lnTo>
                  <a:cubicBezTo>
                    <a:pt x="2516665" y="2382360"/>
                    <a:pt x="2480390" y="2418634"/>
                    <a:pt x="2435644" y="2418634"/>
                  </a:cubicBezTo>
                  <a:lnTo>
                    <a:pt x="81021" y="2418634"/>
                  </a:lnTo>
                  <a:cubicBezTo>
                    <a:pt x="59533" y="2418634"/>
                    <a:pt x="38925" y="2410098"/>
                    <a:pt x="23730" y="2394904"/>
                  </a:cubicBezTo>
                  <a:cubicBezTo>
                    <a:pt x="8536" y="2379710"/>
                    <a:pt x="0" y="2359102"/>
                    <a:pt x="0" y="2337614"/>
                  </a:cubicBezTo>
                  <a:lnTo>
                    <a:pt x="0" y="81021"/>
                  </a:lnTo>
                  <a:cubicBezTo>
                    <a:pt x="0" y="36274"/>
                    <a:pt x="36274" y="0"/>
                    <a:pt x="81021" y="0"/>
                  </a:cubicBezTo>
                  <a:close/>
                </a:path>
              </a:pathLst>
            </a:custGeom>
            <a:solidFill>
              <a:srgbClr val="000000"/>
            </a:solidFill>
            <a:ln w="190500">
              <a:solidFill>
                <a:srgbClr val="A6A6A6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1432246" y="9210675"/>
            <a:ext cx="236871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20071" y="3626594"/>
            <a:ext cx="3189291" cy="303381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391114" y="4005237"/>
            <a:ext cx="9086386" cy="144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01"/>
              </a:lnSpc>
            </a:pPr>
            <a:r>
              <a:rPr lang="en-US" sz="8429">
                <a:solidFill>
                  <a:srgbClr val="000000"/>
                </a:solidFill>
                <a:latin typeface="Garet ExtraBold"/>
              </a:rPr>
              <a:t>Game design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2246" y="5356505"/>
            <a:ext cx="5057056" cy="76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2"/>
              </a:lnSpc>
            </a:pPr>
            <a:r>
              <a:rPr lang="en-US" sz="4444">
                <a:solidFill>
                  <a:srgbClr val="000000"/>
                </a:solidFill>
                <a:latin typeface="Garet"/>
              </a:rPr>
              <a:t>Document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35005" y="1164024"/>
            <a:ext cx="2416505" cy="62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9"/>
              </a:lnSpc>
            </a:pPr>
          </a:p>
          <a:p>
            <a:pPr>
              <a:lnSpc>
                <a:spcPts val="2459"/>
              </a:lnSpc>
            </a:pPr>
            <a:r>
              <a:rPr lang="en-US" sz="2342">
                <a:solidFill>
                  <a:srgbClr val="000000"/>
                </a:solidFill>
                <a:latin typeface="Garet"/>
              </a:rPr>
              <a:t>EM PYGAME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35005" y="1164024"/>
            <a:ext cx="1797380" cy="31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9"/>
              </a:lnSpc>
            </a:pPr>
            <a:r>
              <a:rPr lang="en-US" sz="2342">
                <a:solidFill>
                  <a:srgbClr val="000000"/>
                </a:solidFill>
                <a:latin typeface="Garet Bold"/>
              </a:rPr>
              <a:t>BREAKOUT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32246" y="7990154"/>
            <a:ext cx="4835422" cy="122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2"/>
              </a:lnSpc>
            </a:pPr>
            <a:r>
              <a:rPr lang="en-US" sz="3069">
                <a:solidFill>
                  <a:srgbClr val="000000"/>
                </a:solidFill>
                <a:latin typeface="Garet"/>
              </a:rPr>
              <a:t>GABRIEL MACHADO </a:t>
            </a:r>
          </a:p>
          <a:p>
            <a:pPr>
              <a:lnSpc>
                <a:spcPts val="3222"/>
              </a:lnSpc>
            </a:pPr>
            <a:r>
              <a:rPr lang="en-US" sz="3069">
                <a:solidFill>
                  <a:srgbClr val="000000"/>
                </a:solidFill>
                <a:latin typeface="Garet"/>
              </a:rPr>
              <a:t>GISELE DE SÁ</a:t>
            </a:r>
          </a:p>
          <a:p>
            <a:pPr>
              <a:lnSpc>
                <a:spcPts val="3222"/>
              </a:lnSpc>
            </a:pPr>
            <a:r>
              <a:rPr lang="en-US" sz="3069">
                <a:solidFill>
                  <a:srgbClr val="000000"/>
                </a:solidFill>
                <a:latin typeface="Garet"/>
              </a:rPr>
              <a:t>GIULIA SALLES 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8771" y="894055"/>
            <a:ext cx="1126950" cy="1126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5029200" y="5129212"/>
            <a:ext cx="82296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01910" y="3924568"/>
            <a:ext cx="7854054" cy="141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55"/>
              </a:lnSpc>
            </a:pPr>
            <a:r>
              <a:rPr lang="en-US" sz="10550">
                <a:solidFill>
                  <a:srgbClr val="FFFFFF"/>
                </a:solidFill>
                <a:latin typeface="Garet ExtraBold"/>
              </a:rPr>
              <a:t>Índice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55963" y="2561085"/>
            <a:ext cx="6569899" cy="76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59582" indent="-479791" lvl="1">
              <a:lnSpc>
                <a:spcPts val="6222"/>
              </a:lnSpc>
              <a:buFont typeface="Arial"/>
              <a:buChar char="•"/>
            </a:pPr>
            <a:r>
              <a:rPr lang="en-US" sz="4444">
                <a:solidFill>
                  <a:srgbClr val="FFFFFF"/>
                </a:solidFill>
                <a:latin typeface="Garet"/>
              </a:rPr>
              <a:t>Descrição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55963" y="3638818"/>
            <a:ext cx="6569899" cy="76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59582" indent="-479791" lvl="1">
              <a:lnSpc>
                <a:spcPts val="6222"/>
              </a:lnSpc>
              <a:buFont typeface="Arial"/>
              <a:buChar char="•"/>
            </a:pPr>
            <a:r>
              <a:rPr lang="en-US" sz="4444">
                <a:solidFill>
                  <a:srgbClr val="FFFFFF"/>
                </a:solidFill>
                <a:latin typeface="Garet"/>
              </a:rPr>
              <a:t>Resumo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55963" y="4716550"/>
            <a:ext cx="6569899" cy="76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59582" indent="-479791" lvl="1">
              <a:lnSpc>
                <a:spcPts val="6222"/>
              </a:lnSpc>
              <a:buFont typeface="Arial"/>
              <a:buChar char="•"/>
            </a:pPr>
            <a:r>
              <a:rPr lang="en-US" sz="4444">
                <a:solidFill>
                  <a:srgbClr val="FFFFFF"/>
                </a:solidFill>
                <a:latin typeface="Garet"/>
              </a:rPr>
              <a:t>Mecânica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55963" y="5794283"/>
            <a:ext cx="6569899" cy="76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59582" indent="-479791" lvl="1">
              <a:lnSpc>
                <a:spcPts val="6222"/>
              </a:lnSpc>
              <a:buFont typeface="Arial"/>
              <a:buChar char="•"/>
            </a:pPr>
            <a:r>
              <a:rPr lang="en-US" sz="4444">
                <a:solidFill>
                  <a:srgbClr val="FFFFFF"/>
                </a:solidFill>
                <a:latin typeface="Garet"/>
              </a:rPr>
              <a:t>Estética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55963" y="6872016"/>
            <a:ext cx="6569899" cy="76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59582" indent="-479791" lvl="1">
              <a:lnSpc>
                <a:spcPts val="6222"/>
              </a:lnSpc>
              <a:buFont typeface="Arial"/>
              <a:buChar char="•"/>
            </a:pPr>
            <a:r>
              <a:rPr lang="en-US" sz="4444">
                <a:solidFill>
                  <a:srgbClr val="FFFFFF"/>
                </a:solidFill>
                <a:latin typeface="Garet"/>
              </a:rPr>
              <a:t>Jogando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3711242" y="-5950285"/>
            <a:ext cx="5607635" cy="14339235"/>
            <a:chOff x="0" y="0"/>
            <a:chExt cx="1476908" cy="377658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76908" cy="3776588"/>
            </a:xfrm>
            <a:custGeom>
              <a:avLst/>
              <a:gdLst/>
              <a:ahLst/>
              <a:cxnLst/>
              <a:rect r="r" b="b" t="t" l="l"/>
              <a:pathLst>
                <a:path h="3776588" w="1476908">
                  <a:moveTo>
                    <a:pt x="138060" y="0"/>
                  </a:moveTo>
                  <a:lnTo>
                    <a:pt x="1338848" y="0"/>
                  </a:lnTo>
                  <a:cubicBezTo>
                    <a:pt x="1375464" y="0"/>
                    <a:pt x="1410580" y="14546"/>
                    <a:pt x="1436471" y="40437"/>
                  </a:cubicBezTo>
                  <a:cubicBezTo>
                    <a:pt x="1462362" y="66328"/>
                    <a:pt x="1476908" y="101444"/>
                    <a:pt x="1476908" y="138060"/>
                  </a:cubicBezTo>
                  <a:lnTo>
                    <a:pt x="1476908" y="3638528"/>
                  </a:lnTo>
                  <a:cubicBezTo>
                    <a:pt x="1476908" y="3714777"/>
                    <a:pt x="1415096" y="3776588"/>
                    <a:pt x="1338848" y="3776588"/>
                  </a:cubicBezTo>
                  <a:lnTo>
                    <a:pt x="138060" y="3776588"/>
                  </a:lnTo>
                  <a:cubicBezTo>
                    <a:pt x="101444" y="3776588"/>
                    <a:pt x="66328" y="3762043"/>
                    <a:pt x="40437" y="3736151"/>
                  </a:cubicBezTo>
                  <a:cubicBezTo>
                    <a:pt x="14546" y="3710260"/>
                    <a:pt x="0" y="3675144"/>
                    <a:pt x="0" y="3638528"/>
                  </a:cubicBezTo>
                  <a:lnTo>
                    <a:pt x="0" y="138060"/>
                  </a:lnTo>
                  <a:cubicBezTo>
                    <a:pt x="0" y="101444"/>
                    <a:pt x="14546" y="66328"/>
                    <a:pt x="40437" y="40437"/>
                  </a:cubicBezTo>
                  <a:cubicBezTo>
                    <a:pt x="66328" y="14546"/>
                    <a:pt x="101444" y="0"/>
                    <a:pt x="138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2700000">
            <a:off x="9721270" y="2186949"/>
            <a:ext cx="5725311" cy="5913101"/>
            <a:chOff x="0" y="0"/>
            <a:chExt cx="6350000" cy="6558280"/>
          </a:xfrm>
        </p:grpSpPr>
        <p:sp>
          <p:nvSpPr>
            <p:cNvPr name="Freeform 6" id="6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8906" r="-18906" t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10139" y="866775"/>
            <a:ext cx="6483701" cy="144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01"/>
              </a:lnSpc>
            </a:pPr>
            <a:r>
              <a:rPr lang="en-US" sz="8429">
                <a:solidFill>
                  <a:srgbClr val="000000"/>
                </a:solidFill>
                <a:latin typeface="Garet ExtraBold"/>
              </a:rPr>
              <a:t>Descrição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0139" y="2544061"/>
            <a:ext cx="6483701" cy="333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17"/>
              </a:lnSpc>
            </a:pPr>
            <a:r>
              <a:rPr lang="en-US" sz="2369">
                <a:solidFill>
                  <a:srgbClr val="000000"/>
                </a:solidFill>
                <a:latin typeface="Garet"/>
              </a:rPr>
              <a:t>Este jogo se propôs a recriar uma versão nova e disponível para computadores, do jogo criado pela Atari que foi desenvolvido para Arcade.</a:t>
            </a:r>
          </a:p>
          <a:p>
            <a:pPr algn="just">
              <a:lnSpc>
                <a:spcPts val="3317"/>
              </a:lnSpc>
            </a:pPr>
          </a:p>
          <a:p>
            <a:pPr algn="just">
              <a:lnSpc>
                <a:spcPts val="3317"/>
              </a:lnSpc>
            </a:pPr>
            <a:r>
              <a:rPr lang="en-US" sz="2369">
                <a:solidFill>
                  <a:srgbClr val="000000"/>
                </a:solidFill>
                <a:latin typeface="Garet"/>
              </a:rPr>
              <a:t>plataforma: computadores</a:t>
            </a:r>
          </a:p>
          <a:p>
            <a:pPr algn="just">
              <a:lnSpc>
                <a:spcPts val="3317"/>
              </a:lnSpc>
            </a:pPr>
            <a:r>
              <a:rPr lang="en-US" sz="2369">
                <a:solidFill>
                  <a:srgbClr val="000000"/>
                </a:solidFill>
                <a:latin typeface="Garet"/>
              </a:rPr>
              <a:t>Faixa etária: todos os públicos </a:t>
            </a:r>
          </a:p>
          <a:p>
            <a:pPr algn="just">
              <a:lnSpc>
                <a:spcPts val="331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10139" y="7204808"/>
            <a:ext cx="4396691" cy="80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92"/>
              </a:lnSpc>
            </a:pPr>
            <a:r>
              <a:rPr lang="en-US" sz="4780">
                <a:solidFill>
                  <a:srgbClr val="000000"/>
                </a:solidFill>
                <a:latin typeface="Garet ExtraBold"/>
              </a:rPr>
              <a:t>1976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55645" y="7426775"/>
            <a:ext cx="4538195" cy="397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17"/>
              </a:lnSpc>
            </a:pPr>
            <a:r>
              <a:rPr lang="en-US" sz="2369">
                <a:solidFill>
                  <a:srgbClr val="000000"/>
                </a:solidFill>
                <a:latin typeface="Garet"/>
              </a:rPr>
              <a:t>Lançamento do jogo original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0139" y="8331567"/>
            <a:ext cx="4396691" cy="80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92"/>
              </a:lnSpc>
            </a:pPr>
            <a:r>
              <a:rPr lang="en-US" sz="4780">
                <a:solidFill>
                  <a:srgbClr val="000000"/>
                </a:solidFill>
                <a:latin typeface="Garet ExtraBold"/>
              </a:rPr>
              <a:t>2023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55645" y="8442192"/>
            <a:ext cx="4538195" cy="81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17"/>
              </a:lnSpc>
            </a:pPr>
            <a:r>
              <a:rPr lang="en-US" sz="2369">
                <a:solidFill>
                  <a:srgbClr val="000000"/>
                </a:solidFill>
                <a:latin typeface="Garet"/>
              </a:rPr>
              <a:t>Refatoração do jogo para a disciplina de LPC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201600" y="7085105"/>
            <a:ext cx="649224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5461920" y="8543091"/>
            <a:ext cx="2345067" cy="62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9"/>
              </a:lnSpc>
            </a:pPr>
          </a:p>
          <a:p>
            <a:pPr>
              <a:lnSpc>
                <a:spcPts val="2459"/>
              </a:lnSpc>
            </a:pPr>
            <a:r>
              <a:rPr lang="en-US" sz="2342">
                <a:solidFill>
                  <a:srgbClr val="000000"/>
                </a:solidFill>
                <a:latin typeface="Garet"/>
              </a:rPr>
              <a:t>EM PYGAME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461920" y="8543091"/>
            <a:ext cx="1797380" cy="31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9"/>
              </a:lnSpc>
            </a:pPr>
            <a:r>
              <a:rPr lang="en-US" sz="2342">
                <a:solidFill>
                  <a:srgbClr val="000000"/>
                </a:solidFill>
                <a:latin typeface="Garet Bold"/>
              </a:rPr>
              <a:t>BREAKOUT 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34970" y="8294596"/>
            <a:ext cx="1126950" cy="1126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00950" y="1028700"/>
            <a:ext cx="8357876" cy="8229600"/>
            <a:chOff x="0" y="0"/>
            <a:chExt cx="2201251" cy="21674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201251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01251">
                  <a:moveTo>
                    <a:pt x="37052" y="0"/>
                  </a:moveTo>
                  <a:lnTo>
                    <a:pt x="2164199" y="0"/>
                  </a:lnTo>
                  <a:cubicBezTo>
                    <a:pt x="2184663" y="0"/>
                    <a:pt x="2201251" y="16589"/>
                    <a:pt x="2201251" y="37052"/>
                  </a:cubicBezTo>
                  <a:lnTo>
                    <a:pt x="2201251" y="2130415"/>
                  </a:lnTo>
                  <a:cubicBezTo>
                    <a:pt x="2201251" y="2150878"/>
                    <a:pt x="2184663" y="2167467"/>
                    <a:pt x="2164199" y="2167467"/>
                  </a:cubicBezTo>
                  <a:lnTo>
                    <a:pt x="37052" y="2167467"/>
                  </a:lnTo>
                  <a:cubicBezTo>
                    <a:pt x="27225" y="2167467"/>
                    <a:pt x="17801" y="2163563"/>
                    <a:pt x="10852" y="2156614"/>
                  </a:cubicBezTo>
                  <a:cubicBezTo>
                    <a:pt x="3904" y="2149666"/>
                    <a:pt x="0" y="2140241"/>
                    <a:pt x="0" y="2130415"/>
                  </a:cubicBezTo>
                  <a:lnTo>
                    <a:pt x="0" y="37052"/>
                  </a:lnTo>
                  <a:cubicBezTo>
                    <a:pt x="0" y="16589"/>
                    <a:pt x="16589" y="0"/>
                    <a:pt x="37052" y="0"/>
                  </a:cubicBezTo>
                  <a:close/>
                </a:path>
              </a:pathLst>
            </a:custGeom>
            <a:solidFill>
              <a:srgbClr val="FFFFFF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35005" y="8536015"/>
            <a:ext cx="2607005" cy="62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9"/>
              </a:lnSpc>
            </a:pPr>
          </a:p>
          <a:p>
            <a:pPr>
              <a:lnSpc>
                <a:spcPts val="2459"/>
              </a:lnSpc>
            </a:pPr>
            <a:r>
              <a:rPr lang="en-US" sz="2342">
                <a:solidFill>
                  <a:srgbClr val="000000"/>
                </a:solidFill>
                <a:latin typeface="Garet"/>
              </a:rPr>
              <a:t>EM PYGAME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35005" y="8536015"/>
            <a:ext cx="1777974" cy="31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9"/>
              </a:lnSpc>
            </a:pPr>
            <a:r>
              <a:rPr lang="en-US" sz="2342">
                <a:solidFill>
                  <a:srgbClr val="000000"/>
                </a:solidFill>
                <a:latin typeface="Garet Bold"/>
              </a:rPr>
              <a:t>BREAKOUT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984858" y="1390650"/>
            <a:ext cx="7590060" cy="1716200"/>
            <a:chOff x="0" y="0"/>
            <a:chExt cx="1999028" cy="45200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99028" cy="452003"/>
            </a:xfrm>
            <a:custGeom>
              <a:avLst/>
              <a:gdLst/>
              <a:ahLst/>
              <a:cxnLst/>
              <a:rect r="r" b="b" t="t" l="l"/>
              <a:pathLst>
                <a:path h="452003" w="1999028">
                  <a:moveTo>
                    <a:pt x="40800" y="0"/>
                  </a:moveTo>
                  <a:lnTo>
                    <a:pt x="1958228" y="0"/>
                  </a:lnTo>
                  <a:cubicBezTo>
                    <a:pt x="1980761" y="0"/>
                    <a:pt x="1999028" y="18267"/>
                    <a:pt x="1999028" y="40800"/>
                  </a:cubicBezTo>
                  <a:lnTo>
                    <a:pt x="1999028" y="411203"/>
                  </a:lnTo>
                  <a:cubicBezTo>
                    <a:pt x="1999028" y="422024"/>
                    <a:pt x="1994730" y="432402"/>
                    <a:pt x="1987078" y="440053"/>
                  </a:cubicBezTo>
                  <a:cubicBezTo>
                    <a:pt x="1979426" y="447705"/>
                    <a:pt x="1969049" y="452003"/>
                    <a:pt x="1958228" y="452003"/>
                  </a:cubicBezTo>
                  <a:lnTo>
                    <a:pt x="40800" y="452003"/>
                  </a:lnTo>
                  <a:cubicBezTo>
                    <a:pt x="29979" y="452003"/>
                    <a:pt x="19602" y="447705"/>
                    <a:pt x="11950" y="440053"/>
                  </a:cubicBezTo>
                  <a:cubicBezTo>
                    <a:pt x="4299" y="432402"/>
                    <a:pt x="0" y="422024"/>
                    <a:pt x="0" y="411203"/>
                  </a:cubicBezTo>
                  <a:lnTo>
                    <a:pt x="0" y="40800"/>
                  </a:lnTo>
                  <a:cubicBezTo>
                    <a:pt x="0" y="29979"/>
                    <a:pt x="4299" y="19602"/>
                    <a:pt x="11950" y="11950"/>
                  </a:cubicBezTo>
                  <a:cubicBezTo>
                    <a:pt x="19602" y="4299"/>
                    <a:pt x="29979" y="0"/>
                    <a:pt x="40800" y="0"/>
                  </a:cubicBezTo>
                  <a:close/>
                </a:path>
              </a:pathLst>
            </a:custGeom>
            <a:solidFill>
              <a:srgbClr val="000000"/>
            </a:solidFill>
            <a:ln w="47625">
              <a:solidFill>
                <a:srgbClr val="000000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696285" y="1909660"/>
            <a:ext cx="6167206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9"/>
              </a:lnSpc>
            </a:pPr>
            <a:r>
              <a:rPr lang="en-US" sz="5999">
                <a:solidFill>
                  <a:srgbClr val="FFFFFF"/>
                </a:solidFill>
                <a:latin typeface="Garet Bold"/>
              </a:rPr>
              <a:t>Breakout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92033" y="3977491"/>
            <a:ext cx="7175709" cy="397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23"/>
              </a:lnSpc>
            </a:pPr>
            <a:r>
              <a:rPr lang="en-US" sz="1731">
                <a:solidFill>
                  <a:srgbClr val="000000"/>
                </a:solidFill>
                <a:latin typeface="Garet Bold Italics"/>
              </a:rPr>
              <a:t>É 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um </a:t>
            </a:r>
            <a:r>
              <a:rPr lang="en-US" sz="1731">
                <a:solidFill>
                  <a:srgbClr val="000000"/>
                </a:solidFill>
                <a:latin typeface="Garet"/>
                <a:hlinkClick r:id="rId2" tooltip="https://pt.m.wikipedia.org/wiki/Jogo_eletr%C3%B4nico"/>
              </a:rPr>
              <a:t>jogo eletrônico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 para </a:t>
            </a:r>
            <a:r>
              <a:rPr lang="en-US" sz="1731">
                <a:solidFill>
                  <a:srgbClr val="000000"/>
                </a:solidFill>
                <a:latin typeface="Garet"/>
                <a:hlinkClick r:id="rId3" tooltip="https://pt.m.wikipedia.org/wiki/Arcade"/>
              </a:rPr>
              <a:t>arcade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 desenvolvido pela </a:t>
            </a:r>
            <a:r>
              <a:rPr lang="en-US" sz="1731">
                <a:solidFill>
                  <a:srgbClr val="000000"/>
                </a:solidFill>
                <a:latin typeface="Garet"/>
                <a:hlinkClick r:id="rId4" tooltip="https://pt.m.wikipedia.org/wiki/Atari,_Inc"/>
              </a:rPr>
              <a:t>Atari, Inc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 e lançado em 13 de maio de </a:t>
            </a:r>
            <a:r>
              <a:rPr lang="en-US" sz="1731">
                <a:solidFill>
                  <a:srgbClr val="000000"/>
                </a:solidFill>
                <a:latin typeface="Garet"/>
                <a:hlinkClick r:id="rId5" tooltip="https://pt.m.wikipedia.org/w/index.php?title=1976_nos_jogos_eletr%C3%B4nicos&amp;action=edit&amp;redlink=1"/>
              </a:rPr>
              <a:t>1976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. Foi idealizado por </a:t>
            </a:r>
            <a:r>
              <a:rPr lang="en-US" sz="1731">
                <a:solidFill>
                  <a:srgbClr val="000000"/>
                </a:solidFill>
                <a:latin typeface="Garet"/>
                <a:hlinkClick r:id="rId6" tooltip="https://pt.m.wikipedia.org/wiki/Nolan_Bushnell"/>
              </a:rPr>
              <a:t>Nolan Bushnell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 e </a:t>
            </a:r>
            <a:r>
              <a:rPr lang="en-US" sz="1731">
                <a:solidFill>
                  <a:srgbClr val="000000"/>
                </a:solidFill>
                <a:latin typeface="Garet"/>
                <a:hlinkClick r:id="rId7" tooltip="https://pt.m.wikipedia.org/w/index.php?title=Steve_Bristow&amp;action=edit&amp;redlink=1"/>
              </a:rPr>
              <a:t>Steve Bristow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 e influenciado pelo jogo de arcade de </a:t>
            </a:r>
            <a:r>
              <a:rPr lang="en-US" sz="1731">
                <a:solidFill>
                  <a:srgbClr val="000000"/>
                </a:solidFill>
                <a:latin typeface="Garet"/>
                <a:hlinkClick r:id="rId8" tooltip="https://pt.m.wikipedia.org/wiki/1972_nos_jogos_eletr%C3%B4nicos"/>
              </a:rPr>
              <a:t>1972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 </a:t>
            </a:r>
            <a:r>
              <a:rPr lang="en-US" sz="1731">
                <a:solidFill>
                  <a:srgbClr val="000000"/>
                </a:solidFill>
                <a:latin typeface="Garet Italics"/>
                <a:hlinkClick r:id="rId9" tooltip="https://pt.m.wikipedia.org/wiki/Pong"/>
              </a:rPr>
              <a:t>Pong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, também da Atari. O jogo foi convertido para os consoles e atualizado como </a:t>
            </a:r>
            <a:r>
              <a:rPr lang="en-US" sz="1731">
                <a:solidFill>
                  <a:srgbClr val="000000"/>
                </a:solidFill>
                <a:latin typeface="Garet Italics"/>
              </a:rPr>
              <a:t>Super Breakout</a:t>
            </a:r>
            <a:r>
              <a:rPr lang="en-US" sz="1731">
                <a:solidFill>
                  <a:srgbClr val="000000"/>
                </a:solidFill>
                <a:latin typeface="Garet"/>
              </a:rPr>
              <a:t>. </a:t>
            </a:r>
          </a:p>
          <a:p>
            <a:pPr algn="just">
              <a:lnSpc>
                <a:spcPts val="2423"/>
              </a:lnSpc>
            </a:pPr>
          </a:p>
          <a:p>
            <a:pPr algn="just">
              <a:lnSpc>
                <a:spcPts val="2423"/>
              </a:lnSpc>
            </a:pPr>
            <a:r>
              <a:rPr lang="en-US" sz="1731">
                <a:solidFill>
                  <a:srgbClr val="000000"/>
                </a:solidFill>
                <a:latin typeface="Garet"/>
              </a:rPr>
              <a:t>No jogo, uma camada de tijolos é alinhada no topo da tela. A bola passa pela tela, rebatendo nas paredes laterais e superiores da tela. Quando um tijolo é atingido, a bola rebate de volta e o tijolo é destruído. O jogador perde uma vida quando a bola toca a parte inferior da tela. Para prevenir que isso aconteça, o jogador move uma palheta para rebater a bola para cima, mantendo-a no jogo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1028700"/>
            <a:ext cx="6572250" cy="1748593"/>
            <a:chOff x="0" y="0"/>
            <a:chExt cx="8763000" cy="233145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90500"/>
              <a:ext cx="8763000" cy="1952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655"/>
                </a:lnSpc>
              </a:pPr>
              <a:r>
                <a:rPr lang="en-US" sz="10550">
                  <a:solidFill>
                    <a:srgbClr val="000000"/>
                  </a:solidFill>
                  <a:latin typeface="Garet ExtraBold"/>
                </a:rPr>
                <a:t>Resumo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rot="0">
              <a:off x="0" y="2293358"/>
              <a:ext cx="7691413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8056" y="8287519"/>
            <a:ext cx="1126950" cy="1126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57761" y="1028700"/>
            <a:ext cx="10572477" cy="1635704"/>
            <a:chOff x="0" y="0"/>
            <a:chExt cx="14096636" cy="218093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90500"/>
              <a:ext cx="14096636" cy="1952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55"/>
                </a:lnSpc>
              </a:pPr>
              <a:r>
                <a:rPr lang="en-US" sz="10550">
                  <a:solidFill>
                    <a:srgbClr val="FFFFFF"/>
                  </a:solidFill>
                  <a:latin typeface="Garet ExtraBold"/>
                </a:rPr>
                <a:t>Mecânicas</a:t>
              </a:r>
            </a:p>
          </p:txBody>
        </p:sp>
        <p:sp>
          <p:nvSpPr>
            <p:cNvPr name="AutoShape 4" id="4"/>
            <p:cNvSpPr/>
            <p:nvPr/>
          </p:nvSpPr>
          <p:spPr>
            <a:xfrm rot="0">
              <a:off x="1429722" y="2142839"/>
              <a:ext cx="11237192" cy="0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42415" y="4124529"/>
            <a:ext cx="1533551" cy="203794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6866" y="4486047"/>
            <a:ext cx="1847226" cy="175717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959025" y="4486047"/>
            <a:ext cx="1796720" cy="179672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359334" y="6396046"/>
            <a:ext cx="356933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Garet ExtraBold"/>
              </a:rPr>
              <a:t>Dois cliques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59334" y="7156921"/>
            <a:ext cx="3569333" cy="121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23"/>
              </a:lnSpc>
            </a:pPr>
            <a:r>
              <a:rPr lang="en-US" sz="1731">
                <a:solidFill>
                  <a:srgbClr val="FFFFFF"/>
                </a:solidFill>
                <a:latin typeface="Garet"/>
              </a:rPr>
              <a:t>Quando a janela do jogo se abre é necessário dar dois cliques com o botão esquerdo para que iniciar o jogo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03115" y="6396046"/>
            <a:ext cx="356933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Garet ExtraBold"/>
              </a:rPr>
              <a:t>Mouse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03115" y="7156921"/>
            <a:ext cx="3569333" cy="182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23"/>
              </a:lnSpc>
            </a:pPr>
            <a:r>
              <a:rPr lang="en-US" sz="1731">
                <a:solidFill>
                  <a:srgbClr val="FFFFFF"/>
                </a:solidFill>
                <a:latin typeface="Garet"/>
              </a:rPr>
              <a:t>Após ser iniciado, a barra que rebate a bolinha do jogo é controlada pelo mouse do jogador, utilizando os movimentos para esquerda e para a direita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3626" y="6283161"/>
            <a:ext cx="3569333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Garet ExtraBold"/>
              </a:rPr>
              <a:t>Execução do código python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3626" y="7309321"/>
            <a:ext cx="3569333" cy="121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23"/>
              </a:lnSpc>
            </a:pPr>
            <a:r>
              <a:rPr lang="en-US" sz="1731">
                <a:solidFill>
                  <a:srgbClr val="FFFFFF"/>
                </a:solidFill>
                <a:latin typeface="Garet"/>
              </a:rPr>
              <a:t>É preciso iniciar a execução do código via IDE de sua preferência, usamos o Pycharm.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684045" y="6099087"/>
            <a:ext cx="6962934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64995" y="915529"/>
            <a:ext cx="1126950" cy="112695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23488" t="0" r="24697" b="0"/>
          <a:stretch>
            <a:fillRect/>
          </a:stretch>
        </p:blipFill>
        <p:spPr>
          <a:xfrm flipH="false" flipV="false" rot="0">
            <a:off x="-492420" y="0"/>
            <a:ext cx="9176414" cy="996221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664995" y="2399619"/>
            <a:ext cx="8291671" cy="323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16"/>
              </a:lnSpc>
            </a:pPr>
            <a:r>
              <a:rPr lang="en-US" sz="12393">
                <a:solidFill>
                  <a:srgbClr val="000000"/>
                </a:solidFill>
                <a:latin typeface="Garet ExtraBold"/>
              </a:rPr>
              <a:t>A estética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17951" y="1164024"/>
            <a:ext cx="2416505" cy="62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9"/>
              </a:lnSpc>
            </a:pPr>
          </a:p>
          <a:p>
            <a:pPr>
              <a:lnSpc>
                <a:spcPts val="2459"/>
              </a:lnSpc>
            </a:pPr>
            <a:r>
              <a:rPr lang="en-US" sz="2342">
                <a:solidFill>
                  <a:srgbClr val="000000"/>
                </a:solidFill>
                <a:latin typeface="Garet"/>
              </a:rPr>
              <a:t>EM PYGAME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17951" y="1164024"/>
            <a:ext cx="1797380" cy="31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9"/>
              </a:lnSpc>
            </a:pPr>
            <a:r>
              <a:rPr lang="en-US" sz="2342">
                <a:solidFill>
                  <a:srgbClr val="000000"/>
                </a:solidFill>
                <a:latin typeface="Garet Bold"/>
              </a:rPr>
              <a:t>BREAKOUT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06799" y="2141452"/>
            <a:ext cx="11474402" cy="721453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81161" y="426974"/>
            <a:ext cx="7325677" cy="1393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04"/>
              </a:lnSpc>
            </a:pPr>
            <a:r>
              <a:rPr lang="en-US" sz="10400">
                <a:solidFill>
                  <a:srgbClr val="000000"/>
                </a:solidFill>
                <a:latin typeface="Garet ExtraBold"/>
              </a:rPr>
              <a:t>Jogando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DAFXL7N6Z_4</dc:identifier>
  <dcterms:modified xsi:type="dcterms:W3CDTF">2011-08-01T06:04:30Z</dcterms:modified>
  <cp:revision>1</cp:revision>
  <dc:title>Breakout em pygame </dc:title>
</cp:coreProperties>
</file>