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Anton"/>
      <p:regular r:id="rId27"/>
    </p:embeddedFont>
    <p:embeddedFont>
      <p:font typeface="Didact Gothic"/>
      <p:regular r:id="rId28"/>
    </p:embeddedFont>
    <p:embeddedFont>
      <p:font typeface="Helvetica Neue"/>
      <p:regular r:id="rId29"/>
      <p:bold r:id="rId30"/>
      <p:italic r:id="rId31"/>
      <p:boldItalic r:id="rId32"/>
    </p:embeddedFont>
    <p:embeddedFont>
      <p:font typeface="Helvetica Neue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1CC651-CCF7-43B4-878F-216A9681E267}">
  <a:tblStyle styleId="{CB1CC651-CCF7-43B4-878F-216A9681E267}" styleName="Table_0">
    <a:wholeTbl>
      <a:tcTxStyle>
        <a:font>
          <a:latin typeface="Arial"/>
          <a:ea typeface="Arial"/>
          <a:cs typeface="Arial"/>
        </a:font>
        <a:srgbClr val="000000"/>
      </a:tcTxStyle>
      <a:tcStyle>
        <a:tcBdr>
          <a:left>
            <a:ln cap="flat" cmpd="sng">
              <a:solidFill>
                <a:srgbClr val="FFFFFF"/>
              </a:solidFill>
              <a:prstDash val="solid"/>
              <a:round/>
              <a:headEnd len="sm" w="sm" type="none"/>
              <a:tailEnd len="sm" w="sm" type="none"/>
            </a:ln>
          </a:left>
          <a:right>
            <a:ln cap="flat" cmpd="sng">
              <a:solidFill>
                <a:srgbClr val="FFFFFF"/>
              </a:solidFill>
              <a:prstDash val="solid"/>
              <a:round/>
              <a:headEnd len="sm" w="sm" type="none"/>
              <a:tailEnd len="sm" w="sm" type="none"/>
            </a:ln>
          </a:right>
          <a:top>
            <a:ln cap="flat" cmpd="sng">
              <a:solidFill>
                <a:srgbClr val="FFFFFF"/>
              </a:solidFill>
              <a:prstDash val="solid"/>
              <a:round/>
              <a:headEnd len="sm" w="sm" type="none"/>
              <a:tailEnd len="sm" w="sm" type="none"/>
            </a:ln>
          </a:top>
          <a:bottom>
            <a:ln cap="flat" cmpd="sng">
              <a:solidFill>
                <a:srgbClr val="FFFFFF"/>
              </a:solidFill>
              <a:prstDash val="solid"/>
              <a:round/>
              <a:headEnd len="sm" w="sm" type="none"/>
              <a:tailEnd len="sm" w="sm" type="none"/>
            </a:ln>
          </a:bottom>
          <a:insideH>
            <a:ln cap="flat" cmpd="sng">
              <a:solidFill>
                <a:srgbClr val="FFFFFF"/>
              </a:solidFill>
              <a:prstDash val="solid"/>
              <a:round/>
              <a:headEnd len="sm" w="sm" type="none"/>
              <a:tailEnd len="sm" w="sm" type="none"/>
            </a:ln>
          </a:insideH>
          <a:insideV>
            <a:ln cap="flat" cmpd="sng">
              <a:solidFill>
                <a:srgbClr val="FFFFF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DidactGothic-regular.fntdata"/><Relationship Id="rId27" Type="http://schemas.openxmlformats.org/officeDocument/2006/relationships/font" Target="fonts/Anton-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5.xml"/><Relationship Id="rId33" Type="http://schemas.openxmlformats.org/officeDocument/2006/relationships/font" Target="fonts/HelveticaNeueLight-regular.fntdata"/><Relationship Id="rId10" Type="http://schemas.openxmlformats.org/officeDocument/2006/relationships/slide" Target="slides/slide4.xml"/><Relationship Id="rId32" Type="http://schemas.openxmlformats.org/officeDocument/2006/relationships/font" Target="fonts/HelveticaNeue-boldItalic.fntdata"/><Relationship Id="rId13" Type="http://schemas.openxmlformats.org/officeDocument/2006/relationships/slide" Target="slides/slide7.xml"/><Relationship Id="rId35" Type="http://schemas.openxmlformats.org/officeDocument/2006/relationships/font" Target="fonts/HelveticaNeueLight-italic.fntdata"/><Relationship Id="rId12" Type="http://schemas.openxmlformats.org/officeDocument/2006/relationships/slide" Target="slides/slide6.xml"/><Relationship Id="rId34" Type="http://schemas.openxmlformats.org/officeDocument/2006/relationships/font" Target="fonts/HelveticaNeueLight-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HelveticaNeueLigh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ddb88c0e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ddb88c0e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highlight>
                  <a:srgbClr val="FFFFFF"/>
                </a:highlight>
                <a:latin typeface="Didact Gothic"/>
                <a:ea typeface="Didact Gothic"/>
                <a:cs typeface="Didact Gothic"/>
                <a:sym typeface="Didact Gothic"/>
              </a:rPr>
              <a:t>Repaso</a:t>
            </a:r>
            <a:endParaRPr b="1"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ddb88c0e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ddb88c0e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ddb88c0e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ddb88c0e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ddb88c0e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ddb88c0e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ddb88c0e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ddb88c0e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ddb88c0e9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ddb88c0e9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ddb88c0e9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ddb88c0e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ddb88c0e9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ddb88c0e9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ddb88c0e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ddb88c0e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ddb88c0e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ddb88c0e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ddb88c0e9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ddb88c0e9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ddb88c0e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ddb88c0e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highlight>
                  <a:schemeClr val="lt1"/>
                </a:highlight>
                <a:latin typeface="Didact Gothic"/>
                <a:ea typeface="Didact Gothic"/>
                <a:cs typeface="Didact Gothic"/>
                <a:sym typeface="Didact Gothic"/>
              </a:rPr>
              <a:t>Repaso</a:t>
            </a:r>
            <a:endParaRPr b="1" sz="1200">
              <a:solidFill>
                <a:schemeClr val="dk1"/>
              </a:solidFill>
              <a:highlight>
                <a:schemeClr val="lt1"/>
              </a:highlight>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ddb88c0e9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ddb88c0e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ddb88c0e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ddb88c0e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highlight>
                  <a:schemeClr val="lt1"/>
                </a:highlight>
                <a:latin typeface="Didact Gothic"/>
                <a:ea typeface="Didact Gothic"/>
                <a:cs typeface="Didact Gothic"/>
                <a:sym typeface="Didact Gothic"/>
              </a:rPr>
              <a:t>Repaso</a:t>
            </a:r>
            <a:endParaRPr b="1" sz="1200">
              <a:solidFill>
                <a:schemeClr val="dk1"/>
              </a:solidFill>
              <a:highlight>
                <a:schemeClr val="lt1"/>
              </a:highlight>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ddb88c0e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ddb88c0e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ddb88c0e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ddb88c0e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ddb88c0e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ddb88c0e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ddb88c0e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ddb88c0e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ddb88c0e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ddb88c0e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ddb88c0e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ddb88c0e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2" cy="5141975"/>
          </a:xfrm>
          <a:prstGeom prst="rect">
            <a:avLst/>
          </a:prstGeom>
          <a:noFill/>
          <a:ln>
            <a:noFill/>
          </a:ln>
        </p:spPr>
      </p:pic>
      <p:sp>
        <p:nvSpPr>
          <p:cNvPr id="52" name="Google Shape;52;p13"/>
          <p:cNvSpPr txBox="1"/>
          <p:nvPr>
            <p:ph type="ctrTitle"/>
          </p:nvPr>
        </p:nvSpPr>
        <p:spPr>
          <a:xfrm>
            <a:off x="1513682" y="2730701"/>
            <a:ext cx="6116700" cy="646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1" sz="4200">
                <a:solidFill>
                  <a:schemeClr val="dk1"/>
                </a:solidFill>
                <a:latin typeface="Anton"/>
                <a:ea typeface="Anton"/>
                <a:cs typeface="Anton"/>
                <a:sym typeface="Anto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 name="Google Shape;53;p13"/>
          <p:cNvSpPr txBox="1"/>
          <p:nvPr>
            <p:ph idx="1" type="subTitle"/>
          </p:nvPr>
        </p:nvSpPr>
        <p:spPr>
          <a:xfrm>
            <a:off x="1513682" y="2730701"/>
            <a:ext cx="6116700" cy="646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b="0" i="1" sz="4200">
                <a:solidFill>
                  <a:schemeClr val="dk1"/>
                </a:solidFill>
                <a:latin typeface="Anton"/>
                <a:ea typeface="Anton"/>
                <a:cs typeface="Anton"/>
                <a:sym typeface="Anton"/>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4" name="Google Shape;54;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s"/>
              <a:t>‹#›</a:t>
            </a:fld>
            <a:endParaRPr b="0" i="0" sz="1400" u="none" cap="none" strike="noStrike">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37">
    <p:spTree>
      <p:nvGrpSpPr>
        <p:cNvPr id="57" name="Shape 57"/>
        <p:cNvGrpSpPr/>
        <p:nvPr/>
      </p:nvGrpSpPr>
      <p:grpSpPr>
        <a:xfrm>
          <a:off x="0" y="0"/>
          <a:ext cx="0" cy="0"/>
          <a:chOff x="0" y="0"/>
          <a:chExt cx="0" cy="0"/>
        </a:xfrm>
      </p:grpSpPr>
      <p:pic>
        <p:nvPicPr>
          <p:cNvPr id="58" name="Google Shape;58;p14"/>
          <p:cNvPicPr preferRelativeResize="0"/>
          <p:nvPr/>
        </p:nvPicPr>
        <p:blipFill>
          <a:blip r:embed="rId2">
            <a:alphaModFix/>
          </a:blip>
          <a:stretch>
            <a:fillRect/>
          </a:stretch>
        </p:blipFill>
        <p:spPr>
          <a:xfrm>
            <a:off x="7800200" y="4740050"/>
            <a:ext cx="1057500" cy="2461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hyperlink" Target="https://www.w3schools.com/css/tryit.asp?filename=trycss_mediaqueries_ex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etbootstrap.com/docs/4.1/layout/overview/#responsive-breakpoin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2" name="Shape 62"/>
        <p:cNvGrpSpPr/>
        <p:nvPr/>
      </p:nvGrpSpPr>
      <p:grpSpPr>
        <a:xfrm>
          <a:off x="0" y="0"/>
          <a:ext cx="0" cy="0"/>
          <a:chOff x="0" y="0"/>
          <a:chExt cx="0" cy="0"/>
        </a:xfrm>
      </p:grpSpPr>
      <p:sp>
        <p:nvSpPr>
          <p:cNvPr id="63" name="Google Shape;63;p15"/>
          <p:cNvSpPr txBox="1"/>
          <p:nvPr/>
        </p:nvSpPr>
        <p:spPr>
          <a:xfrm>
            <a:off x="1041900" y="308725"/>
            <a:ext cx="7060200" cy="982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000"/>
              </a:spcBef>
              <a:spcAft>
                <a:spcPts val="1100"/>
              </a:spcAft>
              <a:buClr>
                <a:schemeClr val="dk1"/>
              </a:buClr>
              <a:buSzPts val="1100"/>
              <a:buFont typeface="Arial"/>
              <a:buNone/>
            </a:pPr>
            <a:r>
              <a:rPr i="1" lang="es" sz="3600">
                <a:solidFill>
                  <a:schemeClr val="dk1"/>
                </a:solidFill>
                <a:latin typeface="Anton"/>
                <a:ea typeface="Anton"/>
                <a:cs typeface="Anton"/>
                <a:sym typeface="Anton"/>
              </a:rPr>
              <a:t>VAMOS A REPASAR RESPONSIVE</a:t>
            </a:r>
            <a:endParaRPr i="1" sz="3600">
              <a:solidFill>
                <a:schemeClr val="dk1"/>
              </a:solidFill>
              <a:latin typeface="Anton"/>
              <a:ea typeface="Anton"/>
              <a:cs typeface="Anton"/>
              <a:sym typeface="Anton"/>
            </a:endParaRPr>
          </a:p>
        </p:txBody>
      </p:sp>
      <p:sp>
        <p:nvSpPr>
          <p:cNvPr id="64" name="Google Shape;64;p15"/>
          <p:cNvSpPr txBox="1"/>
          <p:nvPr/>
        </p:nvSpPr>
        <p:spPr>
          <a:xfrm>
            <a:off x="4368800" y="1775425"/>
            <a:ext cx="4133400" cy="2399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Volvemos a tocar el tema, pues para aprovechar Bootstrap, es fundamental conocer y entender muy bien el responsive. Cualquier cambio que se realice altera el diseño en todos los dispositivos.</a:t>
            </a:r>
            <a:endParaRPr sz="1800">
              <a:solidFill>
                <a:schemeClr val="dk1"/>
              </a:solidFill>
              <a:latin typeface="Helvetica Neue Light"/>
              <a:ea typeface="Helvetica Neue Light"/>
              <a:cs typeface="Helvetica Neue Light"/>
              <a:sym typeface="Helvetica Neue Light"/>
            </a:endParaRPr>
          </a:p>
        </p:txBody>
      </p:sp>
      <p:pic>
        <p:nvPicPr>
          <p:cNvPr id="65" name="Google Shape;65;p15"/>
          <p:cNvPicPr preferRelativeResize="0"/>
          <p:nvPr/>
        </p:nvPicPr>
        <p:blipFill>
          <a:blip r:embed="rId3">
            <a:alphaModFix/>
          </a:blip>
          <a:stretch>
            <a:fillRect/>
          </a:stretch>
        </p:blipFill>
        <p:spPr>
          <a:xfrm>
            <a:off x="707575" y="1525175"/>
            <a:ext cx="3530102" cy="3034138"/>
          </a:xfrm>
          <a:prstGeom prst="rect">
            <a:avLst/>
          </a:prstGeom>
          <a:noFill/>
          <a:ln cap="flat" cmpd="sng" w="28575">
            <a:solidFill>
              <a:srgbClr val="E0FF00"/>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nvSpPr>
        <p:spPr>
          <a:xfrm>
            <a:off x="1151125" y="1249150"/>
            <a:ext cx="2968500" cy="174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s" sz="1800">
                <a:latin typeface="Helvetica Neue Light"/>
                <a:ea typeface="Helvetica Neue Light"/>
                <a:cs typeface="Helvetica Neue Light"/>
                <a:sym typeface="Helvetica Neue Light"/>
              </a:rPr>
              <a:t>Modificación de menú de posición horizontal en pantallas grandes, a vertical en pantallas chicas.</a:t>
            </a:r>
            <a:endParaRPr sz="1800">
              <a:latin typeface="Helvetica Neue Light"/>
              <a:ea typeface="Helvetica Neue Light"/>
              <a:cs typeface="Helvetica Neue Light"/>
              <a:sym typeface="Helvetica Neue Light"/>
            </a:endParaRPr>
          </a:p>
        </p:txBody>
      </p:sp>
      <p:graphicFrame>
        <p:nvGraphicFramePr>
          <p:cNvPr id="129" name="Google Shape;129;p24"/>
          <p:cNvGraphicFramePr/>
          <p:nvPr/>
        </p:nvGraphicFramePr>
        <p:xfrm>
          <a:off x="1342013" y="3372625"/>
          <a:ext cx="3000000" cy="3000000"/>
        </p:xfrm>
        <a:graphic>
          <a:graphicData uri="http://schemas.openxmlformats.org/drawingml/2006/table">
            <a:tbl>
              <a:tblPr>
                <a:noFill/>
                <a:tableStyleId>{CB1CC651-CCF7-43B4-878F-216A9681E267}</a:tableStyleId>
              </a:tblPr>
              <a:tblGrid>
                <a:gridCol w="2777600"/>
              </a:tblGrid>
              <a:tr h="1344050">
                <a:tc>
                  <a:txBody>
                    <a:bodyPr/>
                    <a:lstStyle/>
                    <a:p>
                      <a:pPr indent="0" lvl="0" marL="0" rtl="0" algn="l">
                        <a:spcBef>
                          <a:spcPts val="0"/>
                        </a:spcBef>
                        <a:spcAft>
                          <a:spcPts val="0"/>
                        </a:spcAft>
                        <a:buNone/>
                      </a:pPr>
                      <a:r>
                        <a:rPr lang="es">
                          <a:solidFill>
                            <a:srgbClr val="D9D9D9"/>
                          </a:solidFill>
                          <a:latin typeface="Consolas"/>
                          <a:ea typeface="Consolas"/>
                          <a:cs typeface="Consolas"/>
                          <a:sym typeface="Consolas"/>
                        </a:rPr>
                        <a:t>&lt;</a:t>
                      </a:r>
                      <a:r>
                        <a:rPr lang="es">
                          <a:solidFill>
                            <a:srgbClr val="E06666"/>
                          </a:solidFill>
                          <a:latin typeface="Consolas"/>
                          <a:ea typeface="Consolas"/>
                          <a:cs typeface="Consolas"/>
                          <a:sym typeface="Consolas"/>
                        </a:rPr>
                        <a:t>div </a:t>
                      </a:r>
                      <a:r>
                        <a:rPr lang="es">
                          <a:solidFill>
                            <a:srgbClr val="FF9900"/>
                          </a:solidFill>
                          <a:latin typeface="Consolas"/>
                          <a:ea typeface="Consolas"/>
                          <a:cs typeface="Consolas"/>
                          <a:sym typeface="Consolas"/>
                        </a:rPr>
                        <a:t>class</a:t>
                      </a:r>
                      <a:r>
                        <a:rPr lang="es">
                          <a:solidFill>
                            <a:srgbClr val="93C47D"/>
                          </a:solidFill>
                          <a:latin typeface="Consolas"/>
                          <a:ea typeface="Consolas"/>
                          <a:cs typeface="Consolas"/>
                          <a:sym typeface="Consolas"/>
                        </a:rPr>
                        <a:t>=“topnav”</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a:solidFill>
                            <a:srgbClr val="D9D9D9"/>
                          </a:solidFill>
                          <a:latin typeface="Consolas"/>
                          <a:ea typeface="Consolas"/>
                          <a:cs typeface="Consolas"/>
                          <a:sym typeface="Consolas"/>
                        </a:rPr>
                        <a:t>  &lt;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 </a:t>
                      </a:r>
                      <a:r>
                        <a:rPr lang="es">
                          <a:solidFill>
                            <a:srgbClr val="FF9900"/>
                          </a:solidFill>
                          <a:latin typeface="Consolas"/>
                          <a:ea typeface="Consolas"/>
                          <a:cs typeface="Consolas"/>
                          <a:sym typeface="Consolas"/>
                        </a:rPr>
                        <a:t>href</a:t>
                      </a:r>
                      <a:r>
                        <a:rPr lang="es">
                          <a:solidFill>
                            <a:srgbClr val="D9D9D9"/>
                          </a:solidFill>
                          <a:latin typeface="Consolas"/>
                          <a:ea typeface="Consolas"/>
                          <a:cs typeface="Consolas"/>
                          <a:sym typeface="Consolas"/>
                        </a:rPr>
                        <a:t>="#"&gt;Home&lt;/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a:solidFill>
                            <a:srgbClr val="D9D9D9"/>
                          </a:solidFill>
                          <a:latin typeface="Consolas"/>
                          <a:ea typeface="Consolas"/>
                          <a:cs typeface="Consolas"/>
                          <a:sym typeface="Consolas"/>
                        </a:rPr>
                        <a:t>  &lt;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 </a:t>
                      </a:r>
                      <a:r>
                        <a:rPr lang="es">
                          <a:solidFill>
                            <a:srgbClr val="FF9900"/>
                          </a:solidFill>
                          <a:latin typeface="Consolas"/>
                          <a:ea typeface="Consolas"/>
                          <a:cs typeface="Consolas"/>
                          <a:sym typeface="Consolas"/>
                        </a:rPr>
                        <a:t>href</a:t>
                      </a:r>
                      <a:r>
                        <a:rPr lang="es">
                          <a:solidFill>
                            <a:srgbClr val="D9D9D9"/>
                          </a:solidFill>
                          <a:latin typeface="Consolas"/>
                          <a:ea typeface="Consolas"/>
                          <a:cs typeface="Consolas"/>
                          <a:sym typeface="Consolas"/>
                        </a:rPr>
                        <a:t>="#"&gt;Nosotros&lt;/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a:solidFill>
                            <a:srgbClr val="D9D9D9"/>
                          </a:solidFill>
                          <a:latin typeface="Consolas"/>
                          <a:ea typeface="Consolas"/>
                          <a:cs typeface="Consolas"/>
                          <a:sym typeface="Consolas"/>
                        </a:rPr>
                        <a:t>  &lt;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 </a:t>
                      </a:r>
                      <a:r>
                        <a:rPr lang="es">
                          <a:solidFill>
                            <a:srgbClr val="FF9900"/>
                          </a:solidFill>
                          <a:latin typeface="Consolas"/>
                          <a:ea typeface="Consolas"/>
                          <a:cs typeface="Consolas"/>
                          <a:sym typeface="Consolas"/>
                        </a:rPr>
                        <a:t>href</a:t>
                      </a:r>
                      <a:r>
                        <a:rPr lang="es">
                          <a:solidFill>
                            <a:srgbClr val="D9D9D9"/>
                          </a:solidFill>
                          <a:latin typeface="Consolas"/>
                          <a:ea typeface="Consolas"/>
                          <a:cs typeface="Consolas"/>
                          <a:sym typeface="Consolas"/>
                        </a:rPr>
                        <a:t>="#"&gt;Contacto&lt;/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s">
                          <a:solidFill>
                            <a:srgbClr val="D9D9D9"/>
                          </a:solidFill>
                          <a:latin typeface="Consolas"/>
                          <a:ea typeface="Consolas"/>
                          <a:cs typeface="Consolas"/>
                          <a:sym typeface="Consolas"/>
                        </a:rPr>
                        <a:t>&lt;/</a:t>
                      </a:r>
                      <a:r>
                        <a:rPr lang="es">
                          <a:solidFill>
                            <a:srgbClr val="E06666"/>
                          </a:solidFill>
                          <a:latin typeface="Consolas"/>
                          <a:ea typeface="Consolas"/>
                          <a:cs typeface="Consolas"/>
                          <a:sym typeface="Consolas"/>
                        </a:rPr>
                        <a:t>div</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txBody>
                  <a:tcPr marT="63500" marB="63500" marR="63500" marL="63500">
                    <a:solidFill>
                      <a:srgbClr val="0C343D"/>
                    </a:solidFill>
                  </a:tcPr>
                </a:tc>
              </a:tr>
            </a:tbl>
          </a:graphicData>
        </a:graphic>
      </p:graphicFrame>
      <p:graphicFrame>
        <p:nvGraphicFramePr>
          <p:cNvPr id="130" name="Google Shape;130;p24"/>
          <p:cNvGraphicFramePr/>
          <p:nvPr/>
        </p:nvGraphicFramePr>
        <p:xfrm>
          <a:off x="4266750" y="1151150"/>
          <a:ext cx="3000000" cy="3000000"/>
        </p:xfrm>
        <a:graphic>
          <a:graphicData uri="http://schemas.openxmlformats.org/drawingml/2006/table">
            <a:tbl>
              <a:tblPr>
                <a:noFill/>
                <a:tableStyleId>{CB1CC651-CCF7-43B4-878F-216A9681E267}</a:tableStyleId>
              </a:tblPr>
              <a:tblGrid>
                <a:gridCol w="3535225"/>
              </a:tblGrid>
              <a:tr h="2404325">
                <a:tc>
                  <a:txBody>
                    <a:bodyPr/>
                    <a:lstStyle/>
                    <a:p>
                      <a:pPr indent="0" lvl="0" marL="0" rtl="0" algn="l">
                        <a:spcBef>
                          <a:spcPts val="0"/>
                        </a:spcBef>
                        <a:spcAft>
                          <a:spcPts val="0"/>
                        </a:spcAft>
                        <a:buNone/>
                      </a:pPr>
                      <a:r>
                        <a:rPr lang="es" sz="1200">
                          <a:solidFill>
                            <a:srgbClr val="999999"/>
                          </a:solidFill>
                          <a:latin typeface="Consolas"/>
                          <a:ea typeface="Consolas"/>
                          <a:cs typeface="Consolas"/>
                          <a:sym typeface="Consolas"/>
                        </a:rPr>
                        <a:t>/* Top navigation bar */</a:t>
                      </a:r>
                      <a:endParaRPr sz="1200">
                        <a:solidFill>
                          <a:srgbClr val="99999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93C47D"/>
                          </a:solidFill>
                          <a:latin typeface="Consolas"/>
                          <a:ea typeface="Consolas"/>
                          <a:cs typeface="Consolas"/>
                          <a:sym typeface="Consolas"/>
                        </a:rPr>
                        <a:t>.topnav</a:t>
                      </a: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overflow: </a:t>
                      </a:r>
                      <a:r>
                        <a:rPr lang="es" sz="1200">
                          <a:solidFill>
                            <a:srgbClr val="FF9900"/>
                          </a:solidFill>
                          <a:latin typeface="Consolas"/>
                          <a:ea typeface="Consolas"/>
                          <a:cs typeface="Consolas"/>
                          <a:sym typeface="Consolas"/>
                        </a:rPr>
                        <a:t>hidden</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background-color: </a:t>
                      </a:r>
                      <a:r>
                        <a:rPr lang="es" sz="1200">
                          <a:solidFill>
                            <a:srgbClr val="FF9900"/>
                          </a:solidFill>
                          <a:latin typeface="Consolas"/>
                          <a:ea typeface="Consolas"/>
                          <a:cs typeface="Consolas"/>
                          <a:sym typeface="Consolas"/>
                        </a:rPr>
                        <a:t>#333</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rgbClr val="E06666"/>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00">
                          <a:solidFill>
                            <a:srgbClr val="999999"/>
                          </a:solidFill>
                          <a:latin typeface="Consolas"/>
                          <a:ea typeface="Consolas"/>
                          <a:cs typeface="Consolas"/>
                          <a:sym typeface="Consolas"/>
                        </a:rPr>
                        <a:t>/* Topnav links */</a:t>
                      </a:r>
                      <a:endParaRPr sz="1200">
                        <a:solidFill>
                          <a:srgbClr val="B7B7B7"/>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93C47D"/>
                          </a:solidFill>
                          <a:latin typeface="Consolas"/>
                          <a:ea typeface="Consolas"/>
                          <a:cs typeface="Consolas"/>
                          <a:sym typeface="Consolas"/>
                        </a:rPr>
                        <a:t>.topnav</a:t>
                      </a:r>
                      <a:r>
                        <a:rPr lang="es" sz="1200">
                          <a:solidFill>
                            <a:srgbClr val="E06666"/>
                          </a:solidFill>
                          <a:latin typeface="Consolas"/>
                          <a:ea typeface="Consolas"/>
                          <a:cs typeface="Consolas"/>
                          <a:sym typeface="Consolas"/>
                        </a:rPr>
                        <a:t> a</a:t>
                      </a: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float: </a:t>
                      </a:r>
                      <a:r>
                        <a:rPr lang="es" sz="1200">
                          <a:solidFill>
                            <a:srgbClr val="FF9900"/>
                          </a:solidFill>
                          <a:latin typeface="Consolas"/>
                          <a:ea typeface="Consolas"/>
                          <a:cs typeface="Consolas"/>
                          <a:sym typeface="Consolas"/>
                        </a:rPr>
                        <a:t>left</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display: </a:t>
                      </a:r>
                      <a:r>
                        <a:rPr lang="es" sz="1200">
                          <a:solidFill>
                            <a:srgbClr val="FF9900"/>
                          </a:solidFill>
                          <a:latin typeface="Consolas"/>
                          <a:ea typeface="Consolas"/>
                          <a:cs typeface="Consolas"/>
                          <a:sym typeface="Consolas"/>
                        </a:rPr>
                        <a:t>block</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color: </a:t>
                      </a:r>
                      <a:r>
                        <a:rPr lang="es" sz="1200">
                          <a:solidFill>
                            <a:srgbClr val="FF9900"/>
                          </a:solidFill>
                          <a:latin typeface="Consolas"/>
                          <a:ea typeface="Consolas"/>
                          <a:cs typeface="Consolas"/>
                          <a:sym typeface="Consolas"/>
                        </a:rPr>
                        <a:t>#f2f2f2</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text-align: </a:t>
                      </a:r>
                      <a:r>
                        <a:rPr lang="es" sz="1200">
                          <a:solidFill>
                            <a:srgbClr val="FF9900"/>
                          </a:solidFill>
                          <a:latin typeface="Consolas"/>
                          <a:ea typeface="Consolas"/>
                          <a:cs typeface="Consolas"/>
                          <a:sym typeface="Consolas"/>
                        </a:rPr>
                        <a:t>center</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padding: </a:t>
                      </a:r>
                      <a:r>
                        <a:rPr lang="es" sz="1200">
                          <a:solidFill>
                            <a:srgbClr val="FF9900"/>
                          </a:solidFill>
                          <a:latin typeface="Consolas"/>
                          <a:ea typeface="Consolas"/>
                          <a:cs typeface="Consolas"/>
                          <a:sym typeface="Consolas"/>
                        </a:rPr>
                        <a:t>14px 16px</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text-decoration: </a:t>
                      </a:r>
                      <a:r>
                        <a:rPr lang="es" sz="1200">
                          <a:solidFill>
                            <a:srgbClr val="FF9900"/>
                          </a:solidFill>
                          <a:latin typeface="Consolas"/>
                          <a:ea typeface="Consolas"/>
                          <a:cs typeface="Consolas"/>
                          <a:sym typeface="Consolas"/>
                        </a:rPr>
                        <a:t>none</a:t>
                      </a: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@media screen and (max-width: 600px) {</a:t>
                      </a:r>
                      <a:br>
                        <a:rPr lang="es" sz="1200">
                          <a:solidFill>
                            <a:srgbClr val="D9D9D9"/>
                          </a:solidFill>
                          <a:latin typeface="Consolas"/>
                          <a:ea typeface="Consolas"/>
                          <a:cs typeface="Consolas"/>
                          <a:sym typeface="Consolas"/>
                        </a:rPr>
                      </a:br>
                      <a:r>
                        <a:rPr lang="es" sz="1200">
                          <a:solidFill>
                            <a:srgbClr val="93C47D"/>
                          </a:solidFill>
                          <a:latin typeface="Consolas"/>
                          <a:ea typeface="Consolas"/>
                          <a:cs typeface="Consolas"/>
                          <a:sym typeface="Consolas"/>
                        </a:rPr>
                        <a:t>.topnav</a:t>
                      </a:r>
                      <a:r>
                        <a:rPr lang="es" sz="1200">
                          <a:solidFill>
                            <a:srgbClr val="D9D9D9"/>
                          </a:solidFill>
                          <a:latin typeface="Consolas"/>
                          <a:ea typeface="Consolas"/>
                          <a:cs typeface="Consolas"/>
                          <a:sym typeface="Consolas"/>
                        </a:rPr>
                        <a:t> </a:t>
                      </a:r>
                      <a:r>
                        <a:rPr lang="es" sz="1200">
                          <a:solidFill>
                            <a:srgbClr val="E06666"/>
                          </a:solidFill>
                          <a:latin typeface="Consolas"/>
                          <a:ea typeface="Consolas"/>
                          <a:cs typeface="Consolas"/>
                          <a:sym typeface="Consolas"/>
                        </a:rPr>
                        <a:t>a</a:t>
                      </a: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float: </a:t>
                      </a:r>
                      <a:r>
                        <a:rPr lang="es" sz="1200">
                          <a:solidFill>
                            <a:srgbClr val="FF9900"/>
                          </a:solidFill>
                          <a:latin typeface="Consolas"/>
                          <a:ea typeface="Consolas"/>
                          <a:cs typeface="Consolas"/>
                          <a:sym typeface="Consolas"/>
                        </a:rPr>
                        <a:t>none</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width: </a:t>
                      </a:r>
                      <a:r>
                        <a:rPr lang="es" sz="1200">
                          <a:solidFill>
                            <a:srgbClr val="FF9900"/>
                          </a:solidFill>
                          <a:latin typeface="Consolas"/>
                          <a:ea typeface="Consolas"/>
                          <a:cs typeface="Consolas"/>
                          <a:sym typeface="Consolas"/>
                        </a:rPr>
                        <a:t>100%</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txBody>
                  <a:tcPr marT="63500" marB="63500" marR="63500" marL="63500">
                    <a:solidFill>
                      <a:srgbClr val="0C343D"/>
                    </a:solidFill>
                  </a:tcPr>
                </a:tc>
              </a:tr>
            </a:tbl>
          </a:graphicData>
        </a:graphic>
      </p:graphicFrame>
      <p:sp>
        <p:nvSpPr>
          <p:cNvPr id="131" name="Google Shape;131;p24"/>
          <p:cNvSpPr txBox="1"/>
          <p:nvPr/>
        </p:nvSpPr>
        <p:spPr>
          <a:xfrm>
            <a:off x="518975" y="3372625"/>
            <a:ext cx="7470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solidFill>
                  <a:srgbClr val="000000"/>
                </a:solidFill>
                <a:latin typeface="Helvetica Neue"/>
                <a:ea typeface="Helvetica Neue"/>
                <a:cs typeface="Helvetica Neue"/>
                <a:sym typeface="Helvetica Neue"/>
              </a:rPr>
              <a:t>HTML</a:t>
            </a:r>
            <a:endParaRPr>
              <a:latin typeface="Helvetica Neue"/>
              <a:ea typeface="Helvetica Neue"/>
              <a:cs typeface="Helvetica Neue"/>
              <a:sym typeface="Helvetica Neue"/>
            </a:endParaRPr>
          </a:p>
        </p:txBody>
      </p:sp>
      <p:sp>
        <p:nvSpPr>
          <p:cNvPr id="132" name="Google Shape;132;p24"/>
          <p:cNvSpPr txBox="1"/>
          <p:nvPr/>
        </p:nvSpPr>
        <p:spPr>
          <a:xfrm>
            <a:off x="7884425" y="1151150"/>
            <a:ext cx="5160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solidFill>
                  <a:srgbClr val="000000"/>
                </a:solidFill>
                <a:latin typeface="Helvetica Neue"/>
                <a:ea typeface="Helvetica Neue"/>
                <a:cs typeface="Helvetica Neue"/>
                <a:sym typeface="Helvetica Neue"/>
              </a:rPr>
              <a:t>CSS</a:t>
            </a:r>
            <a:endParaRPr>
              <a:latin typeface="Helvetica Neue"/>
              <a:ea typeface="Helvetica Neue"/>
              <a:cs typeface="Helvetica Neue"/>
              <a:sym typeface="Helvetica Neue"/>
            </a:endParaRPr>
          </a:p>
        </p:txBody>
      </p:sp>
      <p:sp>
        <p:nvSpPr>
          <p:cNvPr id="133" name="Google Shape;133;p24"/>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nvSpPr>
        <p:spPr>
          <a:xfrm>
            <a:off x="855000" y="1001025"/>
            <a:ext cx="74340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Puedes modificar la distribución de las columnas para que en pantallas pequeñas se vean una abajo de la otra:</a:t>
            </a:r>
            <a:endParaRPr sz="1800">
              <a:latin typeface="Helvetica Neue Light"/>
              <a:ea typeface="Helvetica Neue Light"/>
              <a:cs typeface="Helvetica Neue Light"/>
              <a:sym typeface="Helvetica Neue Light"/>
            </a:endParaRPr>
          </a:p>
        </p:txBody>
      </p:sp>
      <p:pic>
        <p:nvPicPr>
          <p:cNvPr id="139" name="Google Shape;139;p25"/>
          <p:cNvPicPr preferRelativeResize="0"/>
          <p:nvPr/>
        </p:nvPicPr>
        <p:blipFill>
          <a:blip r:embed="rId3">
            <a:alphaModFix/>
          </a:blip>
          <a:stretch>
            <a:fillRect/>
          </a:stretch>
        </p:blipFill>
        <p:spPr>
          <a:xfrm>
            <a:off x="967150" y="2234650"/>
            <a:ext cx="4516940" cy="2385350"/>
          </a:xfrm>
          <a:prstGeom prst="rect">
            <a:avLst/>
          </a:prstGeom>
          <a:noFill/>
          <a:ln cap="flat" cmpd="sng" w="28575">
            <a:solidFill>
              <a:srgbClr val="E0FF00"/>
            </a:solidFill>
            <a:prstDash val="solid"/>
            <a:round/>
            <a:headEnd len="sm" w="sm" type="none"/>
            <a:tailEnd len="sm" w="sm" type="none"/>
          </a:ln>
        </p:spPr>
      </p:pic>
      <p:pic>
        <p:nvPicPr>
          <p:cNvPr id="140" name="Google Shape;140;p25"/>
          <p:cNvPicPr preferRelativeResize="0"/>
          <p:nvPr/>
        </p:nvPicPr>
        <p:blipFill rotWithShape="1">
          <a:blip r:embed="rId4">
            <a:alphaModFix/>
          </a:blip>
          <a:srcRect b="3947" l="0" r="0" t="0"/>
          <a:stretch/>
        </p:blipFill>
        <p:spPr>
          <a:xfrm>
            <a:off x="5753010" y="2234650"/>
            <a:ext cx="2219741" cy="2385350"/>
          </a:xfrm>
          <a:prstGeom prst="rect">
            <a:avLst/>
          </a:prstGeom>
          <a:noFill/>
          <a:ln cap="flat" cmpd="sng" w="28575">
            <a:solidFill>
              <a:srgbClr val="E0FF00"/>
            </a:solidFill>
            <a:prstDash val="solid"/>
            <a:round/>
            <a:headEnd len="sm" w="sm" type="none"/>
            <a:tailEnd len="sm" w="sm" type="none"/>
          </a:ln>
        </p:spPr>
      </p:pic>
      <p:sp>
        <p:nvSpPr>
          <p:cNvPr id="141" name="Google Shape;141;p25"/>
          <p:cNvSpPr txBox="1"/>
          <p:nvPr/>
        </p:nvSpPr>
        <p:spPr>
          <a:xfrm>
            <a:off x="176600" y="2234650"/>
            <a:ext cx="9009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latin typeface="Helvetica Neue"/>
                <a:ea typeface="Helvetica Neue"/>
                <a:cs typeface="Helvetica Neue"/>
                <a:sym typeface="Helvetica Neue"/>
              </a:rPr>
              <a:t>Desktop</a:t>
            </a:r>
            <a:endParaRPr>
              <a:latin typeface="Helvetica Neue"/>
              <a:ea typeface="Helvetica Neue"/>
              <a:cs typeface="Helvetica Neue"/>
              <a:sym typeface="Helvetica Neue"/>
            </a:endParaRPr>
          </a:p>
        </p:txBody>
      </p:sp>
      <p:sp>
        <p:nvSpPr>
          <p:cNvPr id="142" name="Google Shape;142;p25"/>
          <p:cNvSpPr txBox="1"/>
          <p:nvPr/>
        </p:nvSpPr>
        <p:spPr>
          <a:xfrm>
            <a:off x="7972750" y="2234650"/>
            <a:ext cx="7476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latin typeface="Helvetica Neue"/>
                <a:ea typeface="Helvetica Neue"/>
                <a:cs typeface="Helvetica Neue"/>
                <a:sym typeface="Helvetica Neue"/>
              </a:rPr>
              <a:t>Mobile</a:t>
            </a:r>
            <a:endParaRPr>
              <a:latin typeface="Helvetica Neue"/>
              <a:ea typeface="Helvetica Neue"/>
              <a:cs typeface="Helvetica Neue"/>
              <a:sym typeface="Helvetica Neue"/>
            </a:endParaRPr>
          </a:p>
        </p:txBody>
      </p:sp>
      <p:sp>
        <p:nvSpPr>
          <p:cNvPr id="143" name="Google Shape;143;p25"/>
          <p:cNvSpPr txBox="1"/>
          <p:nvPr/>
        </p:nvSpPr>
        <p:spPr>
          <a:xfrm>
            <a:off x="3118950" y="4659625"/>
            <a:ext cx="2906100" cy="47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u="sng">
                <a:solidFill>
                  <a:schemeClr val="hlink"/>
                </a:solidFill>
                <a:latin typeface="Didact Gothic"/>
                <a:ea typeface="Didact Gothic"/>
                <a:cs typeface="Didact Gothic"/>
                <a:sym typeface="Didact Gothic"/>
                <a:hlinkClick r:id="rId5"/>
              </a:rPr>
              <a:t>Ver el código</a:t>
            </a:r>
            <a:endParaRPr sz="1800">
              <a:latin typeface="Didact Gothic"/>
              <a:ea typeface="Didact Gothic"/>
              <a:cs typeface="Didact Gothic"/>
              <a:sym typeface="Didact Gothic"/>
            </a:endParaRPr>
          </a:p>
        </p:txBody>
      </p:sp>
      <p:sp>
        <p:nvSpPr>
          <p:cNvPr id="144" name="Google Shape;144;p25"/>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nvSpPr>
        <p:spPr>
          <a:xfrm>
            <a:off x="643801" y="36202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a:t>
            </a:r>
            <a:endParaRPr i="1" sz="4000">
              <a:solidFill>
                <a:schemeClr val="dk1"/>
              </a:solidFill>
              <a:latin typeface="Anton"/>
              <a:ea typeface="Anton"/>
              <a:cs typeface="Anton"/>
              <a:sym typeface="Anton"/>
            </a:endParaRPr>
          </a:p>
        </p:txBody>
      </p:sp>
      <p:pic>
        <p:nvPicPr>
          <p:cNvPr id="150" name="Google Shape;150;p26"/>
          <p:cNvPicPr preferRelativeResize="0"/>
          <p:nvPr/>
        </p:nvPicPr>
        <p:blipFill>
          <a:blip r:embed="rId3">
            <a:alphaModFix/>
          </a:blip>
          <a:stretch>
            <a:fillRect/>
          </a:stretch>
        </p:blipFill>
        <p:spPr>
          <a:xfrm>
            <a:off x="643800" y="2309211"/>
            <a:ext cx="3129495" cy="1502935"/>
          </a:xfrm>
          <a:prstGeom prst="rect">
            <a:avLst/>
          </a:prstGeom>
          <a:noFill/>
          <a:ln cap="flat" cmpd="sng" w="28575">
            <a:solidFill>
              <a:srgbClr val="EF89D2"/>
            </a:solidFill>
            <a:prstDash val="solid"/>
            <a:round/>
            <a:headEnd len="sm" w="sm" type="none"/>
            <a:tailEnd len="sm" w="sm" type="none"/>
          </a:ln>
        </p:spPr>
      </p:pic>
      <p:pic>
        <p:nvPicPr>
          <p:cNvPr id="151" name="Google Shape;151;p26"/>
          <p:cNvPicPr preferRelativeResize="0"/>
          <p:nvPr/>
        </p:nvPicPr>
        <p:blipFill>
          <a:blip r:embed="rId4">
            <a:alphaModFix/>
          </a:blip>
          <a:stretch>
            <a:fillRect/>
          </a:stretch>
        </p:blipFill>
        <p:spPr>
          <a:xfrm>
            <a:off x="4209605" y="1924974"/>
            <a:ext cx="2081536" cy="2271397"/>
          </a:xfrm>
          <a:prstGeom prst="rect">
            <a:avLst/>
          </a:prstGeom>
          <a:noFill/>
          <a:ln cap="flat" cmpd="sng" w="28575">
            <a:solidFill>
              <a:srgbClr val="EF89D2"/>
            </a:solidFill>
            <a:prstDash val="solid"/>
            <a:round/>
            <a:headEnd len="sm" w="sm" type="none"/>
            <a:tailEnd len="sm" w="sm" type="none"/>
          </a:ln>
        </p:spPr>
      </p:pic>
      <p:pic>
        <p:nvPicPr>
          <p:cNvPr id="152" name="Google Shape;152;p26"/>
          <p:cNvPicPr preferRelativeResize="0"/>
          <p:nvPr/>
        </p:nvPicPr>
        <p:blipFill>
          <a:blip r:embed="rId5">
            <a:alphaModFix/>
          </a:blip>
          <a:stretch>
            <a:fillRect/>
          </a:stretch>
        </p:blipFill>
        <p:spPr>
          <a:xfrm>
            <a:off x="6835425" y="1924974"/>
            <a:ext cx="1295750" cy="2271400"/>
          </a:xfrm>
          <a:prstGeom prst="rect">
            <a:avLst/>
          </a:prstGeom>
          <a:noFill/>
          <a:ln cap="flat" cmpd="sng" w="28575">
            <a:solidFill>
              <a:srgbClr val="EF89D2"/>
            </a:solidFill>
            <a:prstDash val="solid"/>
            <a:round/>
            <a:headEnd len="sm" w="sm" type="none"/>
            <a:tailEnd len="sm" w="sm" type="none"/>
          </a:ln>
        </p:spPr>
      </p:pic>
      <p:sp>
        <p:nvSpPr>
          <p:cNvPr id="153" name="Google Shape;153;p26"/>
          <p:cNvSpPr txBox="1"/>
          <p:nvPr/>
        </p:nvSpPr>
        <p:spPr>
          <a:xfrm>
            <a:off x="1669900" y="1226594"/>
            <a:ext cx="1077300" cy="531600"/>
          </a:xfrm>
          <a:prstGeom prst="rect">
            <a:avLst/>
          </a:prstGeom>
          <a:solidFill>
            <a:srgbClr val="EF89D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Desktop</a:t>
            </a:r>
            <a:endParaRPr>
              <a:latin typeface="Helvetica Neue Light"/>
              <a:ea typeface="Helvetica Neue Light"/>
              <a:cs typeface="Helvetica Neue Light"/>
              <a:sym typeface="Helvetica Neue Light"/>
            </a:endParaRPr>
          </a:p>
        </p:txBody>
      </p:sp>
      <p:sp>
        <p:nvSpPr>
          <p:cNvPr id="154" name="Google Shape;154;p26"/>
          <p:cNvSpPr txBox="1"/>
          <p:nvPr/>
        </p:nvSpPr>
        <p:spPr>
          <a:xfrm>
            <a:off x="4711725" y="1226600"/>
            <a:ext cx="809400" cy="531600"/>
          </a:xfrm>
          <a:prstGeom prst="rect">
            <a:avLst/>
          </a:prstGeom>
          <a:solidFill>
            <a:srgbClr val="EF89D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Tablet</a:t>
            </a:r>
            <a:endParaRPr>
              <a:latin typeface="Helvetica Neue Light"/>
              <a:ea typeface="Helvetica Neue Light"/>
              <a:cs typeface="Helvetica Neue Light"/>
              <a:sym typeface="Helvetica Neue Light"/>
            </a:endParaRPr>
          </a:p>
        </p:txBody>
      </p:sp>
      <p:sp>
        <p:nvSpPr>
          <p:cNvPr id="155" name="Google Shape;155;p26"/>
          <p:cNvSpPr txBox="1"/>
          <p:nvPr/>
        </p:nvSpPr>
        <p:spPr>
          <a:xfrm>
            <a:off x="6944650" y="1281100"/>
            <a:ext cx="944100" cy="531600"/>
          </a:xfrm>
          <a:prstGeom prst="rect">
            <a:avLst/>
          </a:prstGeom>
          <a:solidFill>
            <a:srgbClr val="EF89D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Mobile</a:t>
            </a:r>
            <a:endParaRPr sz="1800">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nvSpPr>
        <p:spPr>
          <a:xfrm>
            <a:off x="1041900" y="308725"/>
            <a:ext cx="7060200" cy="982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000"/>
              </a:spcBef>
              <a:spcAft>
                <a:spcPts val="1100"/>
              </a:spcAft>
              <a:buClr>
                <a:schemeClr val="dk1"/>
              </a:buClr>
              <a:buSzPts val="1100"/>
              <a:buFont typeface="Arial"/>
              <a:buNone/>
            </a:pPr>
            <a:r>
              <a:rPr lang="es" sz="3600">
                <a:solidFill>
                  <a:schemeClr val="dk1"/>
                </a:solidFill>
                <a:latin typeface="Anton"/>
                <a:ea typeface="Anton"/>
                <a:cs typeface="Anton"/>
                <a:sym typeface="Anton"/>
              </a:rPr>
              <a:t>🤔 </a:t>
            </a:r>
            <a:r>
              <a:rPr i="1" lang="es" sz="3600">
                <a:solidFill>
                  <a:schemeClr val="dk1"/>
                </a:solidFill>
                <a:latin typeface="Anton"/>
                <a:ea typeface="Anton"/>
                <a:cs typeface="Anton"/>
                <a:sym typeface="Anton"/>
              </a:rPr>
              <a:t>¿Qué es una pseudo clase? </a:t>
            </a:r>
            <a:r>
              <a:rPr lang="es" sz="3600">
                <a:solidFill>
                  <a:schemeClr val="dk1"/>
                </a:solidFill>
                <a:latin typeface="Anton"/>
                <a:ea typeface="Anton"/>
                <a:cs typeface="Anton"/>
                <a:sym typeface="Anton"/>
              </a:rPr>
              <a:t>🤔</a:t>
            </a:r>
            <a:endParaRPr sz="3600">
              <a:solidFill>
                <a:schemeClr val="dk1"/>
              </a:solidFill>
              <a:latin typeface="Anton"/>
              <a:ea typeface="Anton"/>
              <a:cs typeface="Anton"/>
              <a:sym typeface="Anton"/>
            </a:endParaRPr>
          </a:p>
        </p:txBody>
      </p:sp>
      <p:sp>
        <p:nvSpPr>
          <p:cNvPr id="161" name="Google Shape;161;p27"/>
          <p:cNvSpPr txBox="1"/>
          <p:nvPr/>
        </p:nvSpPr>
        <p:spPr>
          <a:xfrm>
            <a:off x="855175" y="1775425"/>
            <a:ext cx="76470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s" sz="1800">
                <a:solidFill>
                  <a:schemeClr val="dk1"/>
                </a:solidFill>
                <a:highlight>
                  <a:srgbClr val="E0FF00"/>
                </a:highlight>
                <a:latin typeface="Helvetica Neue Light"/>
                <a:ea typeface="Helvetica Neue Light"/>
                <a:cs typeface="Helvetica Neue Light"/>
                <a:sym typeface="Helvetica Neue Light"/>
              </a:rPr>
              <a:t>Una pseudoclase CSS es una palabra clave que se añade a los selectores y que especifica un estado especial del elemento seleccionado. </a:t>
            </a:r>
            <a:endParaRPr sz="1800">
              <a:solidFill>
                <a:schemeClr val="dk1"/>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Por ejemplo,  :hover aplicará un estilo cuando el usuario haga hover sobre el elemento especificado por el selector.</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None/>
            </a:pPr>
            <a:r>
              <a:rPr b="1" lang="es" sz="1800">
                <a:solidFill>
                  <a:schemeClr val="dk1"/>
                </a:solidFill>
                <a:latin typeface="Helvetica Neue"/>
                <a:ea typeface="Helvetica Neue"/>
                <a:cs typeface="Helvetica Neue"/>
                <a:sym typeface="Helvetica Neue"/>
              </a:rPr>
              <a:t>selector:pseudoclase { propiedad: valor; }</a:t>
            </a:r>
            <a:endParaRPr b="1" sz="18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b="1" sz="18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8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nvSpPr>
        <p:spPr>
          <a:xfrm>
            <a:off x="1041900" y="308725"/>
            <a:ext cx="7060200" cy="982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000"/>
              </a:spcBef>
              <a:spcAft>
                <a:spcPts val="1100"/>
              </a:spcAft>
              <a:buClr>
                <a:schemeClr val="dk1"/>
              </a:buClr>
              <a:buSzPts val="1100"/>
              <a:buFont typeface="Arial"/>
              <a:buNone/>
            </a:pPr>
            <a:r>
              <a:rPr lang="es" sz="3600">
                <a:solidFill>
                  <a:schemeClr val="dk1"/>
                </a:solidFill>
                <a:latin typeface="Anton"/>
                <a:ea typeface="Anton"/>
                <a:cs typeface="Anton"/>
                <a:sym typeface="Anton"/>
              </a:rPr>
              <a:t>🤔 </a:t>
            </a:r>
            <a:r>
              <a:rPr i="1" lang="es" sz="3600">
                <a:solidFill>
                  <a:schemeClr val="dk1"/>
                </a:solidFill>
                <a:latin typeface="Anton"/>
                <a:ea typeface="Anton"/>
                <a:cs typeface="Anton"/>
                <a:sym typeface="Anton"/>
              </a:rPr>
              <a:t>¿Qué es una pseudo clase? </a:t>
            </a:r>
            <a:r>
              <a:rPr lang="es" sz="3600">
                <a:solidFill>
                  <a:schemeClr val="dk1"/>
                </a:solidFill>
                <a:latin typeface="Anton"/>
                <a:ea typeface="Anton"/>
                <a:cs typeface="Anton"/>
                <a:sym typeface="Anton"/>
              </a:rPr>
              <a:t>🤔</a:t>
            </a:r>
            <a:endParaRPr i="1" sz="3600">
              <a:solidFill>
                <a:schemeClr val="dk1"/>
              </a:solidFill>
              <a:latin typeface="Anton"/>
              <a:ea typeface="Anton"/>
              <a:cs typeface="Anton"/>
              <a:sym typeface="Anton"/>
            </a:endParaRPr>
          </a:p>
        </p:txBody>
      </p:sp>
      <p:sp>
        <p:nvSpPr>
          <p:cNvPr id="167" name="Google Shape;167;p28"/>
          <p:cNvSpPr txBox="1"/>
          <p:nvPr/>
        </p:nvSpPr>
        <p:spPr>
          <a:xfrm>
            <a:off x="855175" y="1775425"/>
            <a:ext cx="76470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s" sz="1800">
                <a:solidFill>
                  <a:schemeClr val="dk1"/>
                </a:solidFill>
                <a:highlight>
                  <a:srgbClr val="E0FF00"/>
                </a:highlight>
                <a:latin typeface="Helvetica Neue Light"/>
                <a:ea typeface="Helvetica Neue Light"/>
                <a:cs typeface="Helvetica Neue Light"/>
                <a:sym typeface="Helvetica Neue Light"/>
              </a:rPr>
              <a:t>Las pseudoclases, junto con los pseudoelementos, permiten aplicar un </a:t>
            </a:r>
            <a:r>
              <a:rPr b="1" lang="es" sz="1800">
                <a:solidFill>
                  <a:schemeClr val="dk1"/>
                </a:solidFill>
                <a:highlight>
                  <a:srgbClr val="E0FF00"/>
                </a:highlight>
                <a:latin typeface="Helvetica Neue"/>
                <a:ea typeface="Helvetica Neue"/>
                <a:cs typeface="Helvetica Neue"/>
                <a:sym typeface="Helvetica Neue"/>
              </a:rPr>
              <a:t>estilo </a:t>
            </a:r>
            <a:r>
              <a:rPr lang="es" sz="1800">
                <a:solidFill>
                  <a:schemeClr val="dk1"/>
                </a:solidFill>
                <a:highlight>
                  <a:srgbClr val="E0FF00"/>
                </a:highlight>
                <a:latin typeface="Helvetica Neue Light"/>
                <a:ea typeface="Helvetica Neue Light"/>
                <a:cs typeface="Helvetica Neue Light"/>
                <a:sym typeface="Helvetica Neue Light"/>
              </a:rPr>
              <a:t>a un elemento no sólo en relación con el contenido del árbol de documento, sino </a:t>
            </a:r>
            <a:r>
              <a:rPr b="1" lang="es" sz="1800">
                <a:solidFill>
                  <a:schemeClr val="dk1"/>
                </a:solidFill>
                <a:highlight>
                  <a:srgbClr val="E0FF00"/>
                </a:highlight>
                <a:latin typeface="Helvetica Neue"/>
                <a:ea typeface="Helvetica Neue"/>
                <a:cs typeface="Helvetica Neue"/>
                <a:sym typeface="Helvetica Neue"/>
              </a:rPr>
              <a:t>también en relación a factores externos</a:t>
            </a:r>
            <a:r>
              <a:rPr lang="es" sz="1800">
                <a:solidFill>
                  <a:schemeClr val="dk1"/>
                </a:solidFill>
                <a:highlight>
                  <a:srgbClr val="E0FF00"/>
                </a:highlight>
                <a:latin typeface="Helvetica Neue Light"/>
                <a:ea typeface="Helvetica Neue Light"/>
                <a:cs typeface="Helvetica Neue Light"/>
                <a:sym typeface="Helvetica Neue Light"/>
              </a:rPr>
              <a:t> como:</a:t>
            </a:r>
            <a:endParaRPr sz="1800">
              <a:solidFill>
                <a:schemeClr val="dk1"/>
              </a:solidFill>
              <a:highlight>
                <a:srgbClr val="E0FF00"/>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El historial del navegador (:visited, por ejemplo), </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El estado de su contenido (como :checked en algunos elementos de formulario</a:t>
            </a:r>
            <a:r>
              <a:rPr lang="es"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L</a:t>
            </a:r>
            <a:r>
              <a:rPr lang="es" sz="1800">
                <a:solidFill>
                  <a:schemeClr val="dk1"/>
                </a:solidFill>
                <a:latin typeface="Helvetica Neue Light"/>
                <a:ea typeface="Helvetica Neue Light"/>
                <a:cs typeface="Helvetica Neue Light"/>
                <a:sym typeface="Helvetica Neue Light"/>
              </a:rPr>
              <a:t>a posición del ratón (como :hover que permite saber si el ratón está encima de un elemento o no).</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nvSpPr>
        <p:spPr>
          <a:xfrm>
            <a:off x="1148575" y="216875"/>
            <a:ext cx="7060200" cy="982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000"/>
              </a:spcBef>
              <a:spcAft>
                <a:spcPts val="1100"/>
              </a:spcAft>
              <a:buClr>
                <a:schemeClr val="dk1"/>
              </a:buClr>
              <a:buSzPts val="1100"/>
              <a:buFont typeface="Arial"/>
              <a:buNone/>
            </a:pPr>
            <a:r>
              <a:rPr i="1" lang="es" sz="3600">
                <a:solidFill>
                  <a:schemeClr val="dk1"/>
                </a:solidFill>
                <a:latin typeface="Anton"/>
                <a:ea typeface="Anton"/>
                <a:cs typeface="Anton"/>
                <a:sym typeface="Anton"/>
              </a:rPr>
              <a:t>Teniendo como referencia...</a:t>
            </a:r>
            <a:endParaRPr i="1" sz="3600">
              <a:solidFill>
                <a:schemeClr val="dk1"/>
              </a:solidFill>
              <a:latin typeface="Anton"/>
              <a:ea typeface="Anton"/>
              <a:cs typeface="Anton"/>
              <a:sym typeface="Anton"/>
            </a:endParaRPr>
          </a:p>
        </p:txBody>
      </p:sp>
      <p:sp>
        <p:nvSpPr>
          <p:cNvPr id="173" name="Google Shape;173;p29"/>
          <p:cNvSpPr txBox="1"/>
          <p:nvPr/>
        </p:nvSpPr>
        <p:spPr>
          <a:xfrm>
            <a:off x="855175" y="1775425"/>
            <a:ext cx="7647000" cy="2945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&lt;div id="abuelo"&gt;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1&lt;/p&gt;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2&lt;/p&gt;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class="padre"&gt;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 title="Título hijo1"&gt;HIJO1&lt;/a&gt;&lt;/div&gt;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class="hijo"&gt;&lt;a&gt;HIJO2&lt;/a&gt;&lt;/div&gt;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class="hijo"&gt;&lt;a&gt;HIJO3&lt;/a&gt;&lt;/div&gt;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3&lt;/p&gt;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4&lt;/p&gt;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class="padre"&gt;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 title="Título hijo4"&gt;HIJO4&lt;/a&gt;&lt;/div&gt;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class="hijo"&gt;&lt;a&gt;HIJO5&lt;/a&gt;&lt;/div&gt;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class="hijo"&gt;&lt;a&gt;HIJO6&lt;/a&gt;&lt;/div&gt;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5&lt;/p&gt;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6&lt;/p&gt;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nvSpPr>
        <p:spPr>
          <a:xfrm>
            <a:off x="0" y="469425"/>
            <a:ext cx="9144000" cy="7143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100"/>
              </a:spcAft>
              <a:buClr>
                <a:schemeClr val="dk1"/>
              </a:buClr>
              <a:buSzPts val="1100"/>
              <a:buFont typeface="Arial"/>
              <a:buNone/>
            </a:pPr>
            <a:r>
              <a:rPr i="1" lang="es" sz="3600">
                <a:solidFill>
                  <a:schemeClr val="dk1"/>
                </a:solidFill>
                <a:latin typeface="Anton"/>
                <a:ea typeface="Anton"/>
                <a:cs typeface="Anton"/>
                <a:sym typeface="Anton"/>
              </a:rPr>
              <a:t>Algunos ejemplos</a:t>
            </a:r>
            <a:endParaRPr i="1" sz="3600">
              <a:solidFill>
                <a:schemeClr val="dk1"/>
              </a:solidFill>
              <a:latin typeface="Anton"/>
              <a:ea typeface="Anton"/>
              <a:cs typeface="Anton"/>
              <a:sym typeface="Anton"/>
            </a:endParaRPr>
          </a:p>
        </p:txBody>
      </p:sp>
      <p:sp>
        <p:nvSpPr>
          <p:cNvPr id="179" name="Google Shape;179;p30"/>
          <p:cNvSpPr txBox="1"/>
          <p:nvPr/>
        </p:nvSpPr>
        <p:spPr>
          <a:xfrm>
            <a:off x="748500" y="1775425"/>
            <a:ext cx="7647000" cy="2399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a:hover{ font-weight:bold; background-color:blue; color:white; text-decoration:underline;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a:link{ text-decoration:none; color:red;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a:visited{ color:#999999;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a:active{ background-color:yellow; color:black;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nvSpPr>
        <p:spPr>
          <a:xfrm>
            <a:off x="0" y="431175"/>
            <a:ext cx="9144000" cy="6966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Clr>
                <a:schemeClr val="dk1"/>
              </a:buClr>
              <a:buSzPts val="1100"/>
              <a:buFont typeface="Arial"/>
              <a:buNone/>
            </a:pPr>
            <a:r>
              <a:rPr i="1" lang="es" sz="3600">
                <a:solidFill>
                  <a:schemeClr val="dk1"/>
                </a:solidFill>
                <a:highlight>
                  <a:srgbClr val="E0FF00"/>
                </a:highlight>
                <a:latin typeface="Anton"/>
                <a:ea typeface="Anton"/>
                <a:cs typeface="Anton"/>
                <a:sym typeface="Anton"/>
              </a:rPr>
              <a:t>E</a:t>
            </a:r>
            <a:r>
              <a:rPr i="1" lang="es" sz="3600">
                <a:solidFill>
                  <a:schemeClr val="dk1"/>
                </a:solidFill>
                <a:highlight>
                  <a:srgbClr val="E0FF00"/>
                </a:highlight>
                <a:latin typeface="Anton"/>
                <a:ea typeface="Anton"/>
                <a:cs typeface="Anton"/>
                <a:sym typeface="Anton"/>
              </a:rPr>
              <a:t>jemplos más complejos...</a:t>
            </a:r>
            <a:endParaRPr i="1" sz="3600">
              <a:solidFill>
                <a:schemeClr val="dk1"/>
              </a:solidFill>
              <a:highlight>
                <a:srgbClr val="E0FF00"/>
              </a:highlight>
              <a:latin typeface="Anton"/>
              <a:ea typeface="Anton"/>
              <a:cs typeface="Anton"/>
              <a:sym typeface="Anton"/>
            </a:endParaRPr>
          </a:p>
        </p:txBody>
      </p:sp>
      <p:sp>
        <p:nvSpPr>
          <p:cNvPr id="185" name="Google Shape;185;p31"/>
          <p:cNvSpPr txBox="1"/>
          <p:nvPr/>
        </p:nvSpPr>
        <p:spPr>
          <a:xfrm>
            <a:off x="748500" y="1632550"/>
            <a:ext cx="76470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Otra pseudo clase muy útil pero poco utilizada, aplica a todos los elementos A, excepto a los incluidos como elementos B. Es decir, podríamos aplicar unos estilos a todos los elementos “div” y evitar que éstos se apliquen a otras capas con un id o class determinado. En el siguiente ejemplo hacemos justo esto, evitando que se apliquen los estilos a las capas “padre“.</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nvSpPr>
        <p:spPr>
          <a:xfrm>
            <a:off x="0" y="523050"/>
            <a:ext cx="9144000" cy="7731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i="1" lang="es" sz="3600">
                <a:solidFill>
                  <a:schemeClr val="dk1"/>
                </a:solidFill>
                <a:latin typeface="Anton"/>
                <a:ea typeface="Anton"/>
                <a:cs typeface="Anton"/>
                <a:sym typeface="Anton"/>
              </a:rPr>
              <a:t>Algunos ejemplos más complejos...</a:t>
            </a:r>
            <a:endParaRPr i="1" sz="3600">
              <a:solidFill>
                <a:schemeClr val="dk1"/>
              </a:solidFill>
              <a:latin typeface="Anton"/>
              <a:ea typeface="Anton"/>
              <a:cs typeface="Anton"/>
              <a:sym typeface="Anton"/>
            </a:endParaRPr>
          </a:p>
        </p:txBody>
      </p:sp>
      <p:sp>
        <p:nvSpPr>
          <p:cNvPr id="191" name="Google Shape;191;p32"/>
          <p:cNvSpPr txBox="1"/>
          <p:nvPr/>
        </p:nvSpPr>
        <p:spPr>
          <a:xfrm>
            <a:off x="2722750" y="1785650"/>
            <a:ext cx="3788400" cy="2399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div:not(.padre){</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padding-left:40px;</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padding-right:40px;</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nvSpPr>
        <p:spPr>
          <a:xfrm>
            <a:off x="0" y="512825"/>
            <a:ext cx="9144000" cy="6813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i="1" lang="es" sz="3600">
                <a:solidFill>
                  <a:schemeClr val="dk1"/>
                </a:solidFill>
                <a:latin typeface="Anton"/>
                <a:ea typeface="Anton"/>
                <a:cs typeface="Anton"/>
                <a:sym typeface="Anton"/>
              </a:rPr>
              <a:t>Otros ejemplos...</a:t>
            </a:r>
            <a:endParaRPr i="1" sz="3600">
              <a:solidFill>
                <a:schemeClr val="dk1"/>
              </a:solidFill>
              <a:latin typeface="Anton"/>
              <a:ea typeface="Anton"/>
              <a:cs typeface="Anton"/>
              <a:sym typeface="Anton"/>
            </a:endParaRPr>
          </a:p>
        </p:txBody>
      </p:sp>
      <p:sp>
        <p:nvSpPr>
          <p:cNvPr id="197" name="Google Shape;197;p33"/>
          <p:cNvSpPr txBox="1"/>
          <p:nvPr/>
        </p:nvSpPr>
        <p:spPr>
          <a:xfrm>
            <a:off x="748500" y="1571300"/>
            <a:ext cx="76470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La solución a todos los problemas de maquetación de antaño con las filas y los bloques. </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a:t>
            </a:r>
            <a:r>
              <a:rPr lang="es" sz="1800">
                <a:solidFill>
                  <a:schemeClr val="dk1"/>
                </a:solidFill>
                <a:latin typeface="Helvetica Neue Light"/>
                <a:ea typeface="Helvetica Neue Light"/>
                <a:cs typeface="Helvetica Neue Light"/>
                <a:sym typeface="Helvetica Neue Light"/>
              </a:rPr>
              <a:t>Con :nth-child(N) podremos aplicar sus estilos a todos los elementos hijos cuya posición sea un número “N” respecto a un padre. Este número N no tiene que ser necesariamente un número entero para especificar una posición fija (la posición 2, por ejemplo), ya que también permite insertar fórmulas y palabras específicas.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643801" y="40835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s" sz="4000">
                <a:solidFill>
                  <a:schemeClr val="dk1"/>
                </a:solidFill>
                <a:latin typeface="Anton"/>
                <a:ea typeface="Anton"/>
                <a:cs typeface="Anton"/>
                <a:sym typeface="Anton"/>
              </a:rPr>
              <a:t>PÁGINA RESPONSIVE</a:t>
            </a:r>
            <a:endParaRPr i="1" sz="40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sz="4000">
              <a:solidFill>
                <a:schemeClr val="dk1"/>
              </a:solidFill>
              <a:latin typeface="Anton"/>
              <a:ea typeface="Anton"/>
              <a:cs typeface="Anton"/>
              <a:sym typeface="Anton"/>
            </a:endParaRPr>
          </a:p>
        </p:txBody>
      </p:sp>
      <p:sp>
        <p:nvSpPr>
          <p:cNvPr id="71" name="Google Shape;71;p16"/>
          <p:cNvSpPr txBox="1"/>
          <p:nvPr/>
        </p:nvSpPr>
        <p:spPr>
          <a:xfrm>
            <a:off x="5401700" y="1473850"/>
            <a:ext cx="3638100" cy="28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800">
                <a:latin typeface="Helvetica Neue Light"/>
                <a:ea typeface="Helvetica Neue Light"/>
                <a:cs typeface="Helvetica Neue Light"/>
                <a:sym typeface="Helvetica Neue Light"/>
              </a:rPr>
              <a:t>El sistema detecta automáticamente el ancho de la pantalla y, a partir del mismo, adapta todos los elementos de la página, desde el tamaño de letra hasta las imágenes y los menús, ofreciendo al usuario la mejor experiencia posible. </a:t>
            </a:r>
            <a:endParaRPr sz="1800">
              <a:latin typeface="Helvetica Neue Light"/>
              <a:ea typeface="Helvetica Neue Light"/>
              <a:cs typeface="Helvetica Neue Light"/>
              <a:sym typeface="Helvetica Neue Light"/>
            </a:endParaRPr>
          </a:p>
        </p:txBody>
      </p:sp>
      <p:pic>
        <p:nvPicPr>
          <p:cNvPr id="72" name="Google Shape;72;p16"/>
          <p:cNvPicPr preferRelativeResize="0"/>
          <p:nvPr/>
        </p:nvPicPr>
        <p:blipFill>
          <a:blip r:embed="rId3">
            <a:alphaModFix/>
          </a:blip>
          <a:stretch>
            <a:fillRect/>
          </a:stretch>
        </p:blipFill>
        <p:spPr>
          <a:xfrm>
            <a:off x="206975" y="1550050"/>
            <a:ext cx="5086599" cy="2534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nvSpPr>
        <p:spPr>
          <a:xfrm>
            <a:off x="-20400" y="441375"/>
            <a:ext cx="9184800" cy="6915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i="1" lang="es" sz="3600">
                <a:solidFill>
                  <a:schemeClr val="dk1"/>
                </a:solidFill>
                <a:latin typeface="Anton"/>
                <a:ea typeface="Anton"/>
                <a:cs typeface="Anton"/>
                <a:sym typeface="Anton"/>
              </a:rPr>
              <a:t>Otros ejemplos...</a:t>
            </a:r>
            <a:endParaRPr i="1" sz="3600">
              <a:solidFill>
                <a:schemeClr val="dk1"/>
              </a:solidFill>
              <a:latin typeface="Anton"/>
              <a:ea typeface="Anton"/>
              <a:cs typeface="Anton"/>
              <a:sym typeface="Anton"/>
            </a:endParaRPr>
          </a:p>
        </p:txBody>
      </p:sp>
      <p:sp>
        <p:nvSpPr>
          <p:cNvPr id="203" name="Google Shape;203;p34"/>
          <p:cNvSpPr txBox="1"/>
          <p:nvPr/>
        </p:nvSpPr>
        <p:spPr>
          <a:xfrm>
            <a:off x="1215600" y="1839800"/>
            <a:ext cx="6712800" cy="211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.padre div:nth-child(2){ font-weight:bold; color:orange;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1170074" y="867650"/>
            <a:ext cx="6803851" cy="4275850"/>
          </a:xfrm>
          <a:prstGeom prst="rect">
            <a:avLst/>
          </a:prstGeom>
          <a:noFill/>
          <a:ln>
            <a:noFill/>
          </a:ln>
        </p:spPr>
      </p:pic>
      <p:sp>
        <p:nvSpPr>
          <p:cNvPr id="78" name="Google Shape;78;p17"/>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s" sz="4000">
                <a:solidFill>
                  <a:schemeClr val="dk1"/>
                </a:solidFill>
                <a:latin typeface="Anton"/>
                <a:ea typeface="Anton"/>
                <a:cs typeface="Anton"/>
                <a:sym typeface="Anton"/>
              </a:rPr>
              <a:t>RECORDEMOS</a:t>
            </a:r>
            <a:endParaRPr i="1" sz="40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4000">
              <a:solidFill>
                <a:schemeClr val="dk1"/>
              </a:solidFill>
              <a:latin typeface="Anton"/>
              <a:ea typeface="Anton"/>
              <a:cs typeface="Anton"/>
              <a:sym typeface="Anto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nvSpPr>
        <p:spPr>
          <a:xfrm>
            <a:off x="643801" y="36202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MEDIA QUERIES</a:t>
            </a:r>
            <a:endParaRPr i="1" sz="4000">
              <a:solidFill>
                <a:schemeClr val="dk1"/>
              </a:solidFill>
              <a:latin typeface="Anton"/>
              <a:ea typeface="Anton"/>
              <a:cs typeface="Anton"/>
              <a:sym typeface="Anton"/>
            </a:endParaRPr>
          </a:p>
        </p:txBody>
      </p:sp>
      <p:sp>
        <p:nvSpPr>
          <p:cNvPr id="84" name="Google Shape;84;p18"/>
          <p:cNvSpPr txBox="1"/>
          <p:nvPr/>
        </p:nvSpPr>
        <p:spPr>
          <a:xfrm>
            <a:off x="1278900" y="1420325"/>
            <a:ext cx="6586200" cy="2401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400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extra pequeñas (móviles) &lt; 576px.</a:t>
            </a:r>
            <a:endParaRPr sz="1800">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pequeñas (_sm, tablets _en vertical) ≥ 576px.</a:t>
            </a:r>
            <a:endParaRPr sz="1800">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medianas (md, para tablets en horizontal) ≥ 768px.</a:t>
            </a:r>
            <a:endParaRPr sz="1800">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grandes (lg, tamaño escritorio) ≥ 992px.</a:t>
            </a:r>
            <a:endParaRPr sz="1800">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extra grandes (xl, escritorio grande) ≥ 1200px.</a:t>
            </a:r>
            <a:endParaRPr sz="1800">
              <a:latin typeface="Helvetica Neue Light"/>
              <a:ea typeface="Helvetica Neue Light"/>
              <a:cs typeface="Helvetica Neue Light"/>
              <a:sym typeface="Helvetica Neue Light"/>
            </a:endParaRPr>
          </a:p>
        </p:txBody>
      </p:sp>
      <p:sp>
        <p:nvSpPr>
          <p:cNvPr id="85" name="Google Shape;85;p18"/>
          <p:cNvSpPr txBox="1"/>
          <p:nvPr/>
        </p:nvSpPr>
        <p:spPr>
          <a:xfrm>
            <a:off x="1679550" y="578625"/>
            <a:ext cx="5784900" cy="123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4000"/>
              </a:spcBef>
              <a:spcAft>
                <a:spcPts val="4000"/>
              </a:spcAft>
              <a:buNone/>
            </a:pPr>
            <a:r>
              <a:rPr lang="es" sz="2000">
                <a:solidFill>
                  <a:schemeClr val="dk1"/>
                </a:solidFill>
                <a:highlight>
                  <a:srgbClr val="E0FF00"/>
                </a:highlight>
                <a:latin typeface="Helvetica Neue Light"/>
                <a:ea typeface="Helvetica Neue Light"/>
                <a:cs typeface="Helvetica Neue Light"/>
                <a:sym typeface="Helvetica Neue Light"/>
              </a:rPr>
              <a:t>Recordemos los rangos que define Bootstrap:</a:t>
            </a:r>
            <a:endParaRPr sz="2000">
              <a:highlight>
                <a:srgbClr val="E0FF00"/>
              </a:highlight>
              <a:latin typeface="Helvetica Neue Light"/>
              <a:ea typeface="Helvetica Neue Light"/>
              <a:cs typeface="Helvetica Neue Light"/>
              <a:sym typeface="Helvetica Neue Light"/>
            </a:endParaRPr>
          </a:p>
        </p:txBody>
      </p:sp>
      <p:sp>
        <p:nvSpPr>
          <p:cNvPr id="86" name="Google Shape;86;p18"/>
          <p:cNvSpPr txBox="1"/>
          <p:nvPr/>
        </p:nvSpPr>
        <p:spPr>
          <a:xfrm>
            <a:off x="3189200" y="4182025"/>
            <a:ext cx="2906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u="sng">
                <a:solidFill>
                  <a:schemeClr val="hlink"/>
                </a:solidFill>
                <a:latin typeface="Helvetica Neue Light"/>
                <a:ea typeface="Helvetica Neue Light"/>
                <a:cs typeface="Helvetica Neue Light"/>
                <a:sym typeface="Helvetica Neue Light"/>
                <a:hlinkClick r:id="rId3"/>
              </a:rPr>
              <a:t>Breakpoints en Bootstrap</a:t>
            </a:r>
            <a:endParaRPr sz="1800">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sp>
        <p:nvSpPr>
          <p:cNvPr id="92" name="Google Shape;92;p19"/>
          <p:cNvSpPr txBox="1"/>
          <p:nvPr/>
        </p:nvSpPr>
        <p:spPr>
          <a:xfrm>
            <a:off x="2938650" y="2265375"/>
            <a:ext cx="3266700" cy="26535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       </a:t>
            </a:r>
            <a:r>
              <a:rPr lang="es">
                <a:solidFill>
                  <a:srgbClr val="FF0000"/>
                </a:solidFill>
                <a:latin typeface="Helvetica Neue Light"/>
                <a:ea typeface="Helvetica Neue Light"/>
                <a:cs typeface="Helvetica Neue Light"/>
                <a:sym typeface="Helvetica Neue Light"/>
              </a:rPr>
              <a:t>background-color</a:t>
            </a:r>
            <a:r>
              <a:rPr lang="es">
                <a:latin typeface="Helvetica Neue Light"/>
                <a:ea typeface="Helvetica Neue Light"/>
                <a:cs typeface="Helvetica Neue Light"/>
                <a:sym typeface="Helvetica Neue Light"/>
              </a:rPr>
              <a:t>: </a:t>
            </a:r>
            <a:r>
              <a:rPr lang="es">
                <a:solidFill>
                  <a:srgbClr val="0000FF"/>
                </a:solidFill>
                <a:latin typeface="Helvetica Neue Light"/>
                <a:ea typeface="Helvetica Neue Light"/>
                <a:cs typeface="Helvetica Neue Light"/>
                <a:sym typeface="Helvetica Neue Light"/>
              </a:rPr>
              <a:t>green</a:t>
            </a: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(max-width: 768px)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background-color</a:t>
            </a:r>
            <a:r>
              <a:rPr lang="es">
                <a:latin typeface="Helvetica Neue Light"/>
                <a:ea typeface="Helvetica Neue Light"/>
                <a:cs typeface="Helvetica Neue Light"/>
                <a:sym typeface="Helvetica Neue Light"/>
              </a:rPr>
              <a:t>: </a:t>
            </a:r>
            <a:r>
              <a:rPr lang="es">
                <a:solidFill>
                  <a:srgbClr val="0000FF"/>
                </a:solidFill>
                <a:latin typeface="Helvetica Neue Light"/>
                <a:ea typeface="Helvetica Neue Light"/>
                <a:cs typeface="Helvetica Neue Light"/>
                <a:sym typeface="Helvetica Neue Light"/>
              </a:rPr>
              <a:t>red</a:t>
            </a: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600">
              <a:latin typeface="Didact Gothic"/>
              <a:ea typeface="Didact Gothic"/>
              <a:cs typeface="Didact Gothic"/>
              <a:sym typeface="Didact Gothic"/>
            </a:endParaRPr>
          </a:p>
          <a:p>
            <a:pPr indent="0" lvl="0" marL="0" rtl="0" algn="just">
              <a:lnSpc>
                <a:spcPct val="125000"/>
              </a:lnSpc>
              <a:spcBef>
                <a:spcPts val="0"/>
              </a:spcBef>
              <a:spcAft>
                <a:spcPts val="0"/>
              </a:spcAft>
              <a:buNone/>
            </a:pPr>
            <a:r>
              <a:t/>
            </a:r>
            <a:endParaRPr>
              <a:latin typeface="Didact Gothic"/>
              <a:ea typeface="Didact Gothic"/>
              <a:cs typeface="Didact Gothic"/>
              <a:sym typeface="Didact Gothic"/>
            </a:endParaRPr>
          </a:p>
        </p:txBody>
      </p:sp>
      <p:sp>
        <p:nvSpPr>
          <p:cNvPr id="93" name="Google Shape;93;p19"/>
          <p:cNvSpPr txBox="1"/>
          <p:nvPr/>
        </p:nvSpPr>
        <p:spPr>
          <a:xfrm>
            <a:off x="557850" y="992875"/>
            <a:ext cx="80283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Si quisiera que en las pantallas extra pequeñas (xs) el color de fondo que aplica la clase </a:t>
            </a:r>
            <a:r>
              <a:rPr b="1" lang="es" sz="1800">
                <a:latin typeface="Helvetica Neue"/>
                <a:ea typeface="Helvetica Neue"/>
                <a:cs typeface="Helvetica Neue"/>
                <a:sym typeface="Helvetica Neue"/>
              </a:rPr>
              <a:t>.</a:t>
            </a:r>
            <a:r>
              <a:rPr b="1" i="1" lang="es" sz="1800">
                <a:latin typeface="Helvetica Neue"/>
                <a:ea typeface="Helvetica Neue"/>
                <a:cs typeface="Helvetica Neue"/>
                <a:sym typeface="Helvetica Neue"/>
              </a:rPr>
              <a:t>miestilo</a:t>
            </a:r>
            <a:r>
              <a:rPr b="1" lang="es" sz="1800">
                <a:latin typeface="Helvetica Neue"/>
                <a:ea typeface="Helvetica Neue"/>
                <a:cs typeface="Helvetica Neue"/>
                <a:sym typeface="Helvetica Neue"/>
              </a:rPr>
              <a:t> </a:t>
            </a:r>
            <a:r>
              <a:rPr lang="es" sz="1800">
                <a:latin typeface="Helvetica Neue Light"/>
                <a:ea typeface="Helvetica Neue Light"/>
                <a:cs typeface="Helvetica Neue Light"/>
                <a:sym typeface="Helvetica Neue Light"/>
              </a:rPr>
              <a:t>sea rojo, y para el resto de tamaños sea verde, podrías hacer:</a:t>
            </a:r>
            <a:endParaRPr sz="1800">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2887050" y="1969725"/>
            <a:ext cx="3369900" cy="28371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      </a:t>
            </a:r>
            <a:r>
              <a:rPr lang="es">
                <a:solidFill>
                  <a:srgbClr val="FF0000"/>
                </a:solidFill>
                <a:latin typeface="Helvetica Neue Light"/>
                <a:ea typeface="Helvetica Neue Light"/>
                <a:cs typeface="Helvetica Neue Light"/>
                <a:sym typeface="Helvetica Neue Light"/>
              </a:rPr>
              <a:t>text-align</a:t>
            </a:r>
            <a:r>
              <a:rPr lang="es">
                <a:latin typeface="Helvetica Neue Light"/>
                <a:ea typeface="Helvetica Neue Light"/>
                <a:cs typeface="Helvetica Neue Light"/>
                <a:sym typeface="Helvetica Neue Light"/>
              </a:rPr>
              <a:t>: </a:t>
            </a:r>
            <a:r>
              <a:rPr lang="es">
                <a:solidFill>
                  <a:srgbClr val="0000FF"/>
                </a:solidFill>
                <a:latin typeface="Helvetica Neue Light"/>
                <a:ea typeface="Helvetica Neue Light"/>
                <a:cs typeface="Helvetica Neue Light"/>
                <a:sym typeface="Helvetica Neue Light"/>
              </a:rPr>
              <a:t>center</a:t>
            </a: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(max-width: 992px)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text-align: </a:t>
            </a:r>
            <a:r>
              <a:rPr lang="es">
                <a:solidFill>
                  <a:srgbClr val="0000FF"/>
                </a:solidFill>
                <a:latin typeface="Helvetica Neue Light"/>
                <a:ea typeface="Helvetica Neue Light"/>
                <a:cs typeface="Helvetica Neue Light"/>
                <a:sym typeface="Helvetica Neue Light"/>
              </a:rPr>
              <a:t>left</a:t>
            </a:r>
            <a:r>
              <a:rPr lang="es">
                <a:solidFill>
                  <a:srgbClr val="FF0000"/>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a:latin typeface="Didact Gothic"/>
              <a:ea typeface="Didact Gothic"/>
              <a:cs typeface="Didact Gothic"/>
              <a:sym typeface="Didact Gothic"/>
            </a:endParaRPr>
          </a:p>
          <a:p>
            <a:pPr indent="0" lvl="0" marL="0" rtl="0" algn="just">
              <a:lnSpc>
                <a:spcPct val="125000"/>
              </a:lnSpc>
              <a:spcBef>
                <a:spcPts val="0"/>
              </a:spcBef>
              <a:spcAft>
                <a:spcPts val="0"/>
              </a:spcAft>
              <a:buNone/>
            </a:pPr>
            <a:r>
              <a:t/>
            </a:r>
            <a:endParaRPr>
              <a:latin typeface="Didact Gothic"/>
              <a:ea typeface="Didact Gothic"/>
              <a:cs typeface="Didact Gothic"/>
              <a:sym typeface="Didact Gothic"/>
            </a:endParaRPr>
          </a:p>
        </p:txBody>
      </p:sp>
      <p:sp>
        <p:nvSpPr>
          <p:cNvPr id="99" name="Google Shape;99;p20"/>
          <p:cNvSpPr txBox="1"/>
          <p:nvPr/>
        </p:nvSpPr>
        <p:spPr>
          <a:xfrm>
            <a:off x="557850" y="985150"/>
            <a:ext cx="8028300" cy="146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S</a:t>
            </a:r>
            <a:r>
              <a:rPr lang="es" sz="1800">
                <a:latin typeface="Helvetica Neue Light"/>
                <a:ea typeface="Helvetica Neue Light"/>
                <a:cs typeface="Helvetica Neue Light"/>
                <a:sym typeface="Helvetica Neue Light"/>
              </a:rPr>
              <a:t>i quisiera variar la alineación del texto que se aplica en una clase, a partir de las pantallas tipo escritorio:</a:t>
            </a:r>
            <a:endParaRPr sz="1800">
              <a:latin typeface="Helvetica Neue Light"/>
              <a:ea typeface="Helvetica Neue Light"/>
              <a:cs typeface="Helvetica Neue Light"/>
              <a:sym typeface="Helvetica Neue Light"/>
            </a:endParaRPr>
          </a:p>
        </p:txBody>
      </p:sp>
      <p:sp>
        <p:nvSpPr>
          <p:cNvPr id="100" name="Google Shape;100;p20"/>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2887050" y="1959525"/>
            <a:ext cx="3369900" cy="28938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(min-width: 600px)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div.example</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font-size: </a:t>
            </a:r>
            <a:r>
              <a:rPr lang="es">
                <a:solidFill>
                  <a:srgbClr val="0000FF"/>
                </a:solidFill>
                <a:latin typeface="Helvetica Neue Light"/>
                <a:ea typeface="Helvetica Neue Light"/>
                <a:cs typeface="Helvetica Neue Light"/>
                <a:sym typeface="Helvetica Neue Light"/>
              </a:rPr>
              <a:t>80px</a:t>
            </a:r>
            <a:r>
              <a:rPr lang="es">
                <a:solidFill>
                  <a:srgbClr val="FF0000"/>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solidFill>
                  <a:schemeClr val="dk1"/>
                </a:solidFill>
                <a:latin typeface="Helvetica Neue Light"/>
                <a:ea typeface="Helvetica Neue Light"/>
                <a:cs typeface="Helvetica Neue Light"/>
                <a:sym typeface="Helvetica Neue Light"/>
              </a:rPr>
              <a:t>(max-width: 600px) {</a:t>
            </a:r>
            <a:endParaRPr>
              <a:solidFill>
                <a:schemeClr val="dk1"/>
              </a:solidFill>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div.example</a:t>
            </a:r>
            <a:r>
              <a:rPr lang="es">
                <a:solidFill>
                  <a:schemeClr val="dk1"/>
                </a:solidFill>
                <a:latin typeface="Helvetica Neue Light"/>
                <a:ea typeface="Helvetica Neue Light"/>
                <a:cs typeface="Helvetica Neue Light"/>
                <a:sym typeface="Helvetica Neue Light"/>
              </a:rPr>
              <a:t> {</a:t>
            </a:r>
            <a:endParaRPr>
              <a:solidFill>
                <a:schemeClr val="dk1"/>
              </a:solidFill>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font-size: </a:t>
            </a:r>
            <a:r>
              <a:rPr lang="es">
                <a:solidFill>
                  <a:srgbClr val="0000FF"/>
                </a:solidFill>
                <a:latin typeface="Helvetica Neue Light"/>
                <a:ea typeface="Helvetica Neue Light"/>
                <a:cs typeface="Helvetica Neue Light"/>
                <a:sym typeface="Helvetica Neue Light"/>
              </a:rPr>
              <a:t>30px</a:t>
            </a:r>
            <a:r>
              <a:rPr lang="es">
                <a:solidFill>
                  <a:srgbClr val="FF0000"/>
                </a:solidFill>
                <a:latin typeface="Helvetica Neue Light"/>
                <a:ea typeface="Helvetica Neue Light"/>
                <a:cs typeface="Helvetica Neue Light"/>
                <a:sym typeface="Helvetica Neue Light"/>
              </a:rPr>
              <a:t>;</a:t>
            </a:r>
            <a:endParaRPr>
              <a:solidFill>
                <a:schemeClr val="dk1"/>
              </a:solidFill>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solidFill>
                  <a:schemeClr val="dk1"/>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p:txBody>
      </p:sp>
      <p:sp>
        <p:nvSpPr>
          <p:cNvPr id="106" name="Google Shape;106;p21"/>
          <p:cNvSpPr txBox="1"/>
          <p:nvPr/>
        </p:nvSpPr>
        <p:spPr>
          <a:xfrm>
            <a:off x="728100" y="927525"/>
            <a:ext cx="76878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Puedes también modificar el cuerpo de texto, si lo utilizas en px para diferentes pantallas:</a:t>
            </a:r>
            <a:endParaRPr sz="1800">
              <a:latin typeface="Helvetica Neue Light"/>
              <a:ea typeface="Helvetica Neue Light"/>
              <a:cs typeface="Helvetica Neue Light"/>
              <a:sym typeface="Helvetica Neue Light"/>
            </a:endParaRPr>
          </a:p>
        </p:txBody>
      </p:sp>
      <p:sp>
        <p:nvSpPr>
          <p:cNvPr id="107" name="Google Shape;107;p21"/>
          <p:cNvSpPr txBox="1"/>
          <p:nvPr/>
        </p:nvSpPr>
        <p:spPr>
          <a:xfrm>
            <a:off x="6458550" y="2634475"/>
            <a:ext cx="2084400" cy="1398300"/>
          </a:xfrm>
          <a:prstGeom prst="rect">
            <a:avLst/>
          </a:prstGeom>
          <a:noFill/>
          <a:ln>
            <a:noFill/>
          </a:ln>
        </p:spPr>
        <p:txBody>
          <a:bodyPr anchorCtr="0" anchor="ctr" bIns="91425" lIns="91425" spcFirstLastPara="1" rIns="91425" wrap="square" tIns="91425">
            <a:noAutofit/>
          </a:bodyPr>
          <a:lstStyle/>
          <a:p>
            <a:pPr indent="0" lvl="0" marL="0" rtl="0" algn="l">
              <a:spcBef>
                <a:spcPts val="4000"/>
              </a:spcBef>
              <a:spcAft>
                <a:spcPts val="4000"/>
              </a:spcAft>
              <a:buNone/>
            </a:pPr>
            <a:r>
              <a:rPr b="1" lang="es" sz="1700">
                <a:solidFill>
                  <a:schemeClr val="dk1"/>
                </a:solidFill>
                <a:latin typeface="Helvetica Neue"/>
                <a:ea typeface="Helvetica Neue"/>
                <a:cs typeface="Helvetica Neue"/>
                <a:sym typeface="Helvetica Neue"/>
              </a:rPr>
              <a:t>Recuerda que esto no es necesario si utilizas el font-size en “em”.</a:t>
            </a:r>
            <a:endParaRPr b="1" sz="1100">
              <a:latin typeface="Helvetica Neue"/>
              <a:ea typeface="Helvetica Neue"/>
              <a:cs typeface="Helvetica Neue"/>
              <a:sym typeface="Helvetica Neue"/>
            </a:endParaRPr>
          </a:p>
        </p:txBody>
      </p:sp>
      <p:sp>
        <p:nvSpPr>
          <p:cNvPr id="108" name="Google Shape;108;p21"/>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OPERADOR “ADD”</a:t>
            </a:r>
            <a:endParaRPr i="1" sz="4000">
              <a:solidFill>
                <a:schemeClr val="dk1"/>
              </a:solidFill>
              <a:latin typeface="Anton"/>
              <a:ea typeface="Anton"/>
              <a:cs typeface="Anton"/>
              <a:sym typeface="Anton"/>
            </a:endParaRPr>
          </a:p>
        </p:txBody>
      </p:sp>
      <p:sp>
        <p:nvSpPr>
          <p:cNvPr id="114" name="Google Shape;114;p22"/>
          <p:cNvSpPr txBox="1"/>
          <p:nvPr/>
        </p:nvSpPr>
        <p:spPr>
          <a:xfrm>
            <a:off x="562800" y="1096900"/>
            <a:ext cx="80184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Puedes sumar diferentes indicaciones con las Media Queries, las cuales se utilizan con el operador “add”. En este caso, el estilo que definido se reproducirá en pantallas que van de 400px a 700px:</a:t>
            </a:r>
            <a:endParaRPr sz="1800">
              <a:latin typeface="Helvetica Neue Light"/>
              <a:ea typeface="Helvetica Neue Light"/>
              <a:cs typeface="Helvetica Neue Light"/>
              <a:sym typeface="Helvetica Neue Light"/>
            </a:endParaRPr>
          </a:p>
        </p:txBody>
      </p:sp>
      <p:sp>
        <p:nvSpPr>
          <p:cNvPr id="115" name="Google Shape;115;p22"/>
          <p:cNvSpPr txBox="1"/>
          <p:nvPr/>
        </p:nvSpPr>
        <p:spPr>
          <a:xfrm>
            <a:off x="1382850" y="2636225"/>
            <a:ext cx="6378300" cy="14868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(max-width: 700px) and (min-width: 400px)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text-align: </a:t>
            </a:r>
            <a:r>
              <a:rPr lang="es">
                <a:solidFill>
                  <a:srgbClr val="0000FF"/>
                </a:solidFill>
                <a:latin typeface="Helvetica Neue Light"/>
                <a:ea typeface="Helvetica Neue Light"/>
                <a:cs typeface="Helvetica Neue Light"/>
                <a:sym typeface="Helvetica Neue Light"/>
              </a:rPr>
              <a:t>left</a:t>
            </a:r>
            <a:r>
              <a:rPr lang="es">
                <a:solidFill>
                  <a:srgbClr val="FF0000"/>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nvSpPr>
        <p:spPr>
          <a:xfrm>
            <a:off x="0" y="399100"/>
            <a:ext cx="91440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ORIENTACIÓN</a:t>
            </a:r>
            <a:endParaRPr i="1" sz="4000">
              <a:solidFill>
                <a:schemeClr val="dk1"/>
              </a:solidFill>
              <a:latin typeface="Anton"/>
              <a:ea typeface="Anton"/>
              <a:cs typeface="Anton"/>
              <a:sym typeface="Anton"/>
            </a:endParaRPr>
          </a:p>
        </p:txBody>
      </p:sp>
      <p:sp>
        <p:nvSpPr>
          <p:cNvPr id="121" name="Google Shape;121;p23"/>
          <p:cNvSpPr txBox="1"/>
          <p:nvPr/>
        </p:nvSpPr>
        <p:spPr>
          <a:xfrm>
            <a:off x="1826700" y="2571750"/>
            <a:ext cx="5490600" cy="14664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(min-width: 700px) and (orientation: landscape)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text-align: </a:t>
            </a:r>
            <a:r>
              <a:rPr lang="es">
                <a:solidFill>
                  <a:srgbClr val="0000FF"/>
                </a:solidFill>
                <a:latin typeface="Helvetica Neue Light"/>
                <a:ea typeface="Helvetica Neue Light"/>
                <a:cs typeface="Helvetica Neue Light"/>
                <a:sym typeface="Helvetica Neue Light"/>
              </a:rPr>
              <a:t>left</a:t>
            </a:r>
            <a:r>
              <a:rPr lang="es">
                <a:solidFill>
                  <a:srgbClr val="FF0000"/>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p:txBody>
      </p:sp>
      <p:sp>
        <p:nvSpPr>
          <p:cNvPr id="122" name="Google Shape;122;p23"/>
          <p:cNvSpPr txBox="1"/>
          <p:nvPr/>
        </p:nvSpPr>
        <p:spPr>
          <a:xfrm>
            <a:off x="806100" y="1096900"/>
            <a:ext cx="75318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En este caso, sólo se reproducirá el estilo si la ventana tiene un ancho de de 700px o más, y la pantalla está en formato horizontal. </a:t>
            </a:r>
            <a:endParaRPr sz="1800">
              <a:latin typeface="Helvetica Neue Light"/>
              <a:ea typeface="Helvetica Neue Light"/>
              <a:cs typeface="Helvetica Neue Light"/>
              <a:sym typeface="Helvetica Neue Light"/>
            </a:endParaRPr>
          </a:p>
        </p:txBody>
      </p:sp>
      <p:pic>
        <p:nvPicPr>
          <p:cNvPr id="123" name="Google Shape;123;p23"/>
          <p:cNvPicPr preferRelativeResize="0"/>
          <p:nvPr/>
        </p:nvPicPr>
        <p:blipFill rotWithShape="1">
          <a:blip r:embed="rId3">
            <a:alphaModFix/>
          </a:blip>
          <a:srcRect b="0" l="0" r="0" t="0"/>
          <a:stretch/>
        </p:blipFill>
        <p:spPr>
          <a:xfrm>
            <a:off x="7957475" y="0"/>
            <a:ext cx="1186525" cy="118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