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Anton"/>
      <p:regular r:id="rId41"/>
    </p:embeddedFont>
    <p:embeddedFont>
      <p:font typeface="Didact Gothic"/>
      <p:regular r:id="rId42"/>
    </p:embeddedFont>
    <p:embeddedFont>
      <p:font typeface="Helvetica Neue"/>
      <p:regular r:id="rId43"/>
      <p:bold r:id="rId44"/>
      <p:italic r:id="rId45"/>
      <p:boldItalic r:id="rId46"/>
    </p:embeddedFont>
    <p:embeddedFont>
      <p:font typeface="Helvetica Neue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DidactGothic-regular.fntdata"/><Relationship Id="rId41" Type="http://schemas.openxmlformats.org/officeDocument/2006/relationships/font" Target="fonts/Anton-regular.fntdata"/><Relationship Id="rId44" Type="http://schemas.openxmlformats.org/officeDocument/2006/relationships/font" Target="fonts/HelveticaNeue-bold.fntdata"/><Relationship Id="rId43" Type="http://schemas.openxmlformats.org/officeDocument/2006/relationships/font" Target="fonts/HelveticaNeue-regular.fntdata"/><Relationship Id="rId46" Type="http://schemas.openxmlformats.org/officeDocument/2006/relationships/font" Target="fonts/HelveticaNeue-boldItalic.fntdata"/><Relationship Id="rId45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Light-bold.fntdata"/><Relationship Id="rId47" Type="http://schemas.openxmlformats.org/officeDocument/2006/relationships/font" Target="fonts/HelveticaNeueLight-regular.fntdata"/><Relationship Id="rId49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0dfe20dd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f0dfe20dd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0dfe20dd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f0dfe20dd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0dfe20dd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f0dfe20dd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0dfe20dd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f0dfe20dd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0dfe20dd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f0dfe20dd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0dfe20dd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f0dfe20dd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0dfe20dd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f0dfe20dd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0dfe20dd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f0dfe20dd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0dfe20dd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f0dfe20dd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0dfe20dd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f0dfe20dd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0dfe20dd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f0dfe20dd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0dfe20dd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f0dfe20dd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0dfe20dd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f0dfe20dd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0dfe20dd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f0dfe20dd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0dfe20dd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f0dfe20dd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0dfe20dd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f0dfe20dd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0dfe20ddb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f0dfe20dd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0dfe20dd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f0dfe20dd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0dfe20ddb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f0dfe20dd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4292E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 siguientes diapositivas se pasan velozmente o bien se omiten y muestran directamente en el editor de texto. Grafican las diferentes alternativas.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0dfe20dd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f0dfe20dd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0dfe20dd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f0dfe20dd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0dfe20ddb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f0dfe20dd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0dfe20dd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f0dfe20dd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0dfe20ddb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f0dfe20dd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0dfe20dd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f0dfe20dd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0dfe20ddb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f0dfe20ddb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0dfe20ddb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f0dfe20ddb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0dfe20dd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f0dfe20dd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0dfe20ddb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f0dfe20ddb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0dfe20dd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f0dfe20dd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4292E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 siguientes diapositivas se pasan velozmente o bien se omiten y muestran directamente en el editor de texto. Grafican las diferentes alternativas.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0dfe20dd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f0dfe20dd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dfe20dd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f0dfe20dd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0dfe20dd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f0dfe20dd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0dfe20dd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f0dfe20dd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0dfe20dd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f0dfe20dd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rgbClr val="24292E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 siguientes diapositivas se pasan velozmente o bien se omiten y muestran directamente en el editor de texto. Grafican las diferentes alternativas.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gif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6.gif"/><Relationship Id="rId5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gif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357150" y="1156800"/>
            <a:ext cx="7945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entender los valores que debemos aplicar, es necesario comprender el concepto de los ejes.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1453047" y="34179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726050" y="2068400"/>
            <a:ext cx="45519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Arial"/>
              <a:buChar char="●"/>
            </a:pPr>
            <a:r>
              <a:rPr b="1" i="0" lang="e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s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refiere a la posición horizontal, de izquierda a derecha.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Lato"/>
              <a:buChar char="●"/>
            </a:pPr>
            <a:r>
              <a:rPr b="1" i="0" lang="e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</a:t>
            </a:r>
            <a:r>
              <a:rPr b="0" i="0" lang="es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refiere a la posición vertical, de arriba hacia abajo.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Lato"/>
              <a:buChar char="●"/>
            </a:pPr>
            <a:r>
              <a:rPr b="1" i="0" lang="e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 </a:t>
            </a:r>
            <a:r>
              <a:rPr b="0" i="0" lang="es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puedes también mover los elementos </a:t>
            </a:r>
            <a:r>
              <a:rPr b="0" i="0" lang="es" sz="17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hacia adelante o atrás</a:t>
            </a:r>
            <a:r>
              <a:rPr b="0" i="0" lang="es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el documento (2D), como si se tratara de un espacio 3D.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7950" y="1953194"/>
            <a:ext cx="3476501" cy="262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557850" y="1216563"/>
            <a:ext cx="802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siguientes </a:t>
            </a:r>
            <a:r>
              <a:rPr b="1" i="0" lang="es" sz="1800" u="none" cap="none" strike="noStrike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ejemplos</a:t>
            </a: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veremos están animados (tema que veremos más adelante), para un entendimiento más simple.</a:t>
            </a:r>
            <a:endParaRPr b="0" i="0" sz="18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93557">
            <a:off x="4817200" y="2416194"/>
            <a:ext cx="2338826" cy="16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2950" y="2415600"/>
            <a:ext cx="3202275" cy="22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1453047" y="47446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TRANSFORMACIONES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1453047" y="46791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TRASLADAR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-</a:t>
            </a: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MOVER OBJETOS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794700" y="1391125"/>
            <a:ext cx="75546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A6FFCA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Requiere dos números y su unidad, separados por una coma: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primero es el desplazamiento horizontal (eje X).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segundo el desplazamiento vertical (eje Y).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 positivos mueven a la derecha/abajo.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 negativos mueven a la izquierda/arriba.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Sí, existe translateX() y translateY(), cada uno sólo recibe un número con su unidad.</a:t>
            </a:r>
            <a:endParaRPr b="0" i="0" sz="1800" u="none" cap="none" strike="noStrike">
              <a:solidFill>
                <a:srgbClr val="24292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524850" y="1258450"/>
            <a:ext cx="8094300" cy="568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s" sz="1800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</a:t>
            </a:r>
            <a:r>
              <a:rPr i="1" lang="es" sz="1800">
                <a:solidFill>
                  <a:schemeClr val="dk1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ransform:translate( )</a:t>
            </a:r>
            <a:r>
              <a:rPr lang="es" sz="1800">
                <a:solidFill>
                  <a:schemeClr val="dk1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cambia la ubicación del objeto (como si fuese un position).</a:t>
            </a:r>
            <a:endParaRPr b="0" i="0" sz="1800" u="none" cap="none" strike="noStrike">
              <a:solidFill>
                <a:srgbClr val="000000"/>
              </a:solidFill>
              <a:highlight>
                <a:srgbClr val="EEFF4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1453047" y="44486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TRANSLATE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1098800" y="2635022"/>
            <a:ext cx="4820400" cy="136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translate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524850" y="1248725"/>
            <a:ext cx="8094300" cy="6978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Valor: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translate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especificamos los eje X e Y a donde queremos que se mueva el elemento.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8850" y="2635013"/>
            <a:ext cx="15621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1453047" y="49301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ROTACIÓN DE OBJETOS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703200" y="1397475"/>
            <a:ext cx="77376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rotación permite girar un objeto sin deformarlo. Se hace con el </a:t>
            </a:r>
            <a:b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transform: rotate( )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Recibe entre paréntesis un número que representa la cantidad de grados a girar el objeto: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es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positivo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rota hacia la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derecha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(en sentido horario).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es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negativo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rota hacia la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izquierda 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(sentido antihorario).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tratarse de grados, la unidad que acompaña el número será </a:t>
            </a:r>
            <a:r>
              <a:rPr b="0"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deg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(degrees).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1453047" y="43558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ROTATE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1149800" y="2772972"/>
            <a:ext cx="4238700" cy="140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rotate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360deg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659950" y="1391600"/>
            <a:ext cx="8094300" cy="4965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Valor: rotate, se especifican los grados a rotar (máximo 360).</a:t>
            </a:r>
            <a:endParaRPr b="0" i="0" sz="1800" u="none" cap="none" strike="noStrike">
              <a:solidFill>
                <a:srgbClr val="000000"/>
              </a:solidFill>
              <a:highlight>
                <a:srgbClr val="A6FFCA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1925" y="25236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1453047" y="51898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ROTATEX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453050" y="2675847"/>
            <a:ext cx="4330500" cy="135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rotateX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70deg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659950" y="1463025"/>
            <a:ext cx="8094300" cy="4863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Valor: rotateX, rotar en X, especificando los grados.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0500" y="24418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/>
        </p:nvSpPr>
        <p:spPr>
          <a:xfrm>
            <a:off x="1453047" y="41703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ROTATEY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1453050" y="2580872"/>
            <a:ext cx="4228500" cy="1437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rotateY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70deg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659950" y="1463025"/>
            <a:ext cx="8094300" cy="4761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Valor: rotateY, rotar en Y, especificando los grados.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0105" y="24183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1453047" y="38926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ROTATEZ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1453050" y="2686972"/>
            <a:ext cx="4085700" cy="139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rotateZ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90deg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659950" y="1463025"/>
            <a:ext cx="8094300" cy="4557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Valor: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rotateZ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rotar en Z, especificando los grados.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7350" y="24325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/>
        </p:nvSpPr>
        <p:spPr>
          <a:xfrm>
            <a:off x="1453047" y="41041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ESCALAR OBJETOS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924325" y="1189700"/>
            <a:ext cx="7377000" cy="3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transform:scale( )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cambia la escala del objeto (como si fuese un zoom).  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Requiere dos números separados por coma: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primero es el ancho (Escala en eje X).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segundo el es alto (Escala en eje Y).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 mayores a 1, agrandan.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 entre 1 y 0, achican.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 negativos, escalan dado vuelta.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solo se quiere cambiar un eje, existe scaleX() y scaleY(), cada uno solo recibe un número.</a:t>
            </a:r>
            <a:endParaRPr b="0" i="0" sz="1800" u="none" cap="none" strike="noStrike">
              <a:solidFill>
                <a:srgbClr val="24292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1453047" y="41706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SCALE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1578450" y="2813771"/>
            <a:ext cx="3677400" cy="132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scale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2,1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659950" y="1463025"/>
            <a:ext cx="8094300" cy="7320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Valor: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scale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cuantas veces se va a escalar </a:t>
            </a:r>
            <a:r>
              <a:rPr b="0" i="1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(alto, ancho),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 puede poner un único valor.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725" y="25717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F4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872900" y="1268725"/>
            <a:ext cx="7581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CSS3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ha agregado la opción de crear gradientes (fondos en degradé) sin la necesidad de usar imágenes.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👉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gradientes en CSS son de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dos tipos: lineales (</a:t>
            </a:r>
            <a:r>
              <a:rPr b="1" i="1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linear-gradient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y radiales (</a:t>
            </a:r>
            <a:r>
              <a:rPr b="1" i="1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radial-gradient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el gradiente lineal, la transformación de color va avanzando línea a línea; mientras que en el radial, dicha transformación se produce debido a que sucesivos círculos concéntricos van cambiando de color.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251099" y="314400"/>
            <a:ext cx="26418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GRADIENTES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/>
        </p:nvSpPr>
        <p:spPr>
          <a:xfrm>
            <a:off x="1453047" y="46789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SESGAR ELEMENTO</a:t>
            </a:r>
            <a:endParaRPr b="0" i="1" sz="2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692100" y="1165700"/>
            <a:ext cx="7759800" cy="30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transform:skew( )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deformar objetos en el CSS utilizamos el método </a:t>
            </a:r>
            <a:r>
              <a:rPr b="0" i="0" lang="es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skew 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(sesgar).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 tener hasta dos números separados por coma: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Sus parámetros son los ángulos de deformación en grados sexagesimales (</a:t>
            </a:r>
            <a:r>
              <a:rPr b="1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deg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primero indica el eje 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“X”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segundo indica el eje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“Y”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*Sesgar: tocer.</a:t>
            </a:r>
            <a:endParaRPr b="0" i="0" sz="13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/>
        </p:nvSpPr>
        <p:spPr>
          <a:xfrm>
            <a:off x="1453047" y="40778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SKEW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1228525" y="2571750"/>
            <a:ext cx="4503900" cy="14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skew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20deg,10deg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524850" y="1463025"/>
            <a:ext cx="8094300" cy="5271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Valor: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skewX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perspectiva en ambos ejes (X,Y).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0" l="4000" r="-4000" t="0"/>
          <a:stretch/>
        </p:blipFill>
        <p:spPr>
          <a:xfrm>
            <a:off x="6351775" y="23723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/>
        </p:nvSpPr>
        <p:spPr>
          <a:xfrm>
            <a:off x="1453047" y="40778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SKEWX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1374350" y="2571748"/>
            <a:ext cx="3993600" cy="150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skewX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20deg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524850" y="1408350"/>
            <a:ext cx="8094300" cy="4593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Valor: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skewX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perspectiva en X.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8589" y="24216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/>
        </p:nvSpPr>
        <p:spPr>
          <a:xfrm>
            <a:off x="1453047" y="52003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SKEWY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8" name="Google Shape;238;p36"/>
          <p:cNvSpPr txBox="1"/>
          <p:nvPr/>
        </p:nvSpPr>
        <p:spPr>
          <a:xfrm>
            <a:off x="1527400" y="2523675"/>
            <a:ext cx="3769200" cy="152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skewY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20deg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524850" y="1495625"/>
            <a:ext cx="8094300" cy="4497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Valor: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skewY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perspectiva en Y.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4111" y="23910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/>
        </p:nvSpPr>
        <p:spPr>
          <a:xfrm>
            <a:off x="1053147" y="47774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¿RECUERDAN EL EJEMPLO?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6" name="Google Shape;2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93560">
            <a:off x="6951369" y="1013186"/>
            <a:ext cx="1415813" cy="100623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/>
          <p:nvPr/>
        </p:nvSpPr>
        <p:spPr>
          <a:xfrm>
            <a:off x="3077175" y="2187150"/>
            <a:ext cx="3936000" cy="2453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 {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rgba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(255,0,0,0.9);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skewY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(25deg)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181000" y="2168050"/>
            <a:ext cx="2793300" cy="2453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&lt;!-- Caja Roja --&gt;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535425" y="1709900"/>
            <a:ext cx="1186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3301675" y="1709900"/>
            <a:ext cx="1186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2340775" y="1114300"/>
            <a:ext cx="3108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Así empezamos...</a:t>
            </a:r>
            <a:endParaRPr b="0" i="0" sz="2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3175" y="2379575"/>
            <a:ext cx="1956300" cy="19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/>
        </p:nvSpPr>
        <p:spPr>
          <a:xfrm>
            <a:off x="591900" y="1474400"/>
            <a:ext cx="79602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la propiedad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transition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posible lograr que </a:t>
            </a:r>
            <a:r>
              <a:rPr b="0" i="0" lang="es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pasar el mouse por el elemento, el mismo “haga una animación”. </a:t>
            </a:r>
            <a:endParaRPr b="0" i="0" sz="1800" u="none" cap="none" strike="noStrik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Recuerda que para los enlaces se utiliza </a:t>
            </a:r>
            <a:r>
              <a:rPr b="0" i="1" lang="es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a:hover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con el fin de que cambien sus estilos al pasar el mouse por encima. </a:t>
            </a:r>
            <a:r>
              <a:rPr b="0" i="1" lang="es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:hover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puede utilizar con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cualquier 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elemento sobre el cual quisieras ejecutar una transición, un div, span, párrafo, etc.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2200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1" i="0" lang="e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eamos los ejemplos...</a:t>
            </a:r>
            <a:endParaRPr b="1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643800" y="323900"/>
            <a:ext cx="78564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TRANSICIONES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/>
        </p:nvSpPr>
        <p:spPr>
          <a:xfrm>
            <a:off x="532350" y="1112000"/>
            <a:ext cx="8079300" cy="8214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Imaginemos que queremos que cambie su altura: debemos indicar </a:t>
            </a:r>
            <a:r>
              <a:rPr b="1" i="0" lang="es" sz="1800" u="none" cap="none" strike="noStrike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qué propiedad</a:t>
            </a: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queremos que se anime y </a:t>
            </a:r>
            <a:r>
              <a:rPr b="1" i="0" lang="es" sz="1800" u="none" cap="none" strike="noStrike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cuántos segundos</a:t>
            </a: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(2 segundos).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643800" y="216625"/>
            <a:ext cx="78564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TRANSICIONES</a:t>
            </a:r>
            <a:endParaRPr b="0" i="1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6" name="Google Shape;266;p39"/>
          <p:cNvSpPr txBox="1"/>
          <p:nvPr/>
        </p:nvSpPr>
        <p:spPr>
          <a:xfrm>
            <a:off x="1556375" y="2127175"/>
            <a:ext cx="3476100" cy="27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height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2s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propiedad duración */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div:hover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7" name="Google Shape;2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2475" y="2418025"/>
            <a:ext cx="2614382" cy="21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/>
        </p:nvSpPr>
        <p:spPr>
          <a:xfrm>
            <a:off x="643800" y="262675"/>
            <a:ext cx="78564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TRANSICIONES</a:t>
            </a:r>
            <a:endParaRPr b="0" i="1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1329125" y="1941925"/>
            <a:ext cx="3882600" cy="2671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height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2s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width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1s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   </a:t>
            </a:r>
            <a:endParaRPr b="0" i="0" sz="14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div:hover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0350" y="2437275"/>
            <a:ext cx="3429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 txBox="1"/>
          <p:nvPr/>
        </p:nvSpPr>
        <p:spPr>
          <a:xfrm>
            <a:off x="959300" y="1094975"/>
            <a:ext cx="7317300" cy="4869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se puede especificar más de una propiedad: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/>
        </p:nvSpPr>
        <p:spPr>
          <a:xfrm>
            <a:off x="1077400" y="262675"/>
            <a:ext cx="78564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TRANSICIONES</a:t>
            </a:r>
            <a:endParaRPr b="0" i="1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1" name="Google Shape;281;p41"/>
          <p:cNvSpPr txBox="1"/>
          <p:nvPr/>
        </p:nvSpPr>
        <p:spPr>
          <a:xfrm>
            <a:off x="1403950" y="1742300"/>
            <a:ext cx="3882600" cy="29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all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2s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   </a:t>
            </a:r>
            <a:endParaRPr b="0" i="0" sz="14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div:hover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cyan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>
            <a:off x="828100" y="1081650"/>
            <a:ext cx="7509600" cy="5409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Aplicar transición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toda propiedad 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haya variado: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6700" y="2515250"/>
            <a:ext cx="3254895" cy="18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8150" y="2914525"/>
            <a:ext cx="31051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2"/>
          <p:cNvSpPr txBox="1"/>
          <p:nvPr/>
        </p:nvSpPr>
        <p:spPr>
          <a:xfrm>
            <a:off x="1005725" y="2283775"/>
            <a:ext cx="3882600" cy="263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all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2s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   </a:t>
            </a:r>
            <a:endParaRPr b="0" i="0" sz="14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input:focus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24px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42"/>
          <p:cNvSpPr txBox="1"/>
          <p:nvPr/>
        </p:nvSpPr>
        <p:spPr>
          <a:xfrm>
            <a:off x="478350" y="359425"/>
            <a:ext cx="8187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¿Sólo con la propiedad “</a:t>
            </a:r>
            <a:r>
              <a:rPr b="1" i="0" lang="e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:hover</a:t>
            </a:r>
            <a:r>
              <a:rPr b="1" i="0" lang="e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funciona? 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</a:t>
            </a:r>
            <a:r>
              <a:rPr b="0"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también lo hace con cualquier propiedad del elemento que aplique cambios en él. 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con la propiedad </a:t>
            </a:r>
            <a:r>
              <a:rPr b="0" i="1" lang="es" sz="17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focus</a:t>
            </a:r>
            <a:r>
              <a:rPr b="0"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la cual indica que el elemento tiene el foco. Generalmente se activa cuando el usuario hace clic, toca un elemento o lo selecciona con la tecla "Tab" del teclado.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234725" y="1002525"/>
            <a:ext cx="77643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gradiente normalmente se usa en la propiedad </a:t>
            </a:r>
            <a:r>
              <a:rPr b="0"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background</a:t>
            </a:r>
            <a:r>
              <a:rPr b="0" i="1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1344322" y="30471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GRADIENTES</a:t>
            </a:r>
            <a:endParaRPr b="0" i="1" sz="4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1120975" y="2172138"/>
            <a:ext cx="6684600" cy="107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.clase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linear-gradient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(to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44375" y="1580250"/>
            <a:ext cx="31302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Gradientes lineales: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59250" y="3522075"/>
            <a:ext cx="75963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Puedes elegir el punto de inicio del gradiente. Los puntos de inicio pueden ser </a:t>
            </a:r>
            <a:r>
              <a:rPr b="1" i="1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top, right, left o bottom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tu caja, o puedes escoger los grados de inclinación que quieres que tenga tu gradiente.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75" name="Google Shape;75;p16"/>
          <p:cNvCxnSpPr/>
          <p:nvPr/>
        </p:nvCxnSpPr>
        <p:spPr>
          <a:xfrm flipH="1" rot="10800000">
            <a:off x="4020900" y="2858500"/>
            <a:ext cx="1006800" cy="754200"/>
          </a:xfrm>
          <a:prstGeom prst="straightConnector1">
            <a:avLst/>
          </a:prstGeom>
          <a:noFill/>
          <a:ln cap="flat" cmpd="sng" w="28575">
            <a:solidFill>
              <a:srgbClr val="EF89D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6400" y="2456592"/>
            <a:ext cx="2571125" cy="173901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3"/>
          <p:cNvSpPr txBox="1"/>
          <p:nvPr/>
        </p:nvSpPr>
        <p:spPr>
          <a:xfrm>
            <a:off x="1053147" y="36104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¿RECUERDAN EL EJEMPLO?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7" name="Google Shape;29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93560">
            <a:off x="7034057" y="1041824"/>
            <a:ext cx="1415813" cy="100623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 txBox="1"/>
          <p:nvPr/>
        </p:nvSpPr>
        <p:spPr>
          <a:xfrm>
            <a:off x="748350" y="1710850"/>
            <a:ext cx="5520600" cy="3227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 {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rgba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(255,0,0,0.9);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1px;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div: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hover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skewY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(25deg)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2321800" y="1219550"/>
            <a:ext cx="3108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Ahora lo transformamos</a:t>
            </a:r>
            <a:endParaRPr b="0" i="0" sz="21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0" name="Google Shape;30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/>
        </p:nvSpPr>
        <p:spPr>
          <a:xfrm>
            <a:off x="658200" y="745175"/>
            <a:ext cx="7827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b="0" i="0" lang="es" sz="20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diferencia de la transición, una animación es un efecto que se loopea tantas veces como </a:t>
            </a:r>
            <a:r>
              <a:rPr lang="es" sz="2000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quiera</a:t>
            </a:r>
            <a:r>
              <a:rPr b="0" i="0" lang="es" sz="20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20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b="0" i="0" lang="es" sz="20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depende del cambio de estado (el elemento se animará desde la carga de la web).  </a:t>
            </a:r>
            <a:endParaRPr b="0" i="0" sz="20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b="1" i="0" lang="es" sz="2000" u="none" cap="none" strike="noStrike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la unión de dos partes:</a:t>
            </a:r>
            <a:r>
              <a:rPr b="0" i="0" lang="es" sz="20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por un lado, una línea de tiempo (llamada keyframe) con la información de los cambios; por otro, aplicar ese keyframe a un elemento que será el que se verá animado.</a:t>
            </a:r>
            <a:endParaRPr b="0" i="0" sz="20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4292E"/>
              </a:solidFill>
              <a:highlight>
                <a:srgbClr val="3DFFBC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6" name="Google Shape;306;p44"/>
          <p:cNvSpPr txBox="1"/>
          <p:nvPr/>
        </p:nvSpPr>
        <p:spPr>
          <a:xfrm>
            <a:off x="2000950" y="207125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ANIMACI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ONES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/>
        </p:nvSpPr>
        <p:spPr>
          <a:xfrm>
            <a:off x="643950" y="1283525"/>
            <a:ext cx="7856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900"/>
              <a:buFont typeface="Helvetica Neue Light"/>
              <a:buChar char="●"/>
            </a:pPr>
            <a:r>
              <a:rPr b="0" i="0" lang="es" sz="1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elemento</a:t>
            </a:r>
            <a:r>
              <a:rPr b="0" i="1" lang="es" sz="1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1" lang="es" sz="19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@keyframes leo {aca iria el codigo css}</a:t>
            </a:r>
            <a:r>
              <a:rPr b="0" i="0" lang="es" sz="1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un nombre. Luego del nombre y entre llaves, se definen los puntos donde cambiará el CSS.  </a:t>
            </a:r>
            <a:endParaRPr b="0" i="0" sz="19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900"/>
              <a:buFont typeface="Helvetica Neue Light"/>
              <a:buChar char="●"/>
            </a:pPr>
            <a:r>
              <a:rPr b="0" i="0" lang="es" sz="1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cambio pasa en un porcentaje de la animación. Por cada punto de inflexión, y entre llaves, van las reglas CSS que se aplicarán en ese momento. </a:t>
            </a:r>
            <a:endParaRPr b="0" i="0" sz="19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9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900"/>
              <a:buFont typeface="Helvetica Neue Light"/>
              <a:buChar char="●"/>
            </a:pPr>
            <a:r>
              <a:rPr b="0" i="0" lang="es" sz="1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cambio es paulatino de un porcentaje al otro.</a:t>
            </a:r>
            <a:endParaRPr b="0" i="0" sz="19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2" name="Google Shape;312;p45"/>
          <p:cNvSpPr/>
          <p:nvPr/>
        </p:nvSpPr>
        <p:spPr>
          <a:xfrm>
            <a:off x="3512650" y="148875"/>
            <a:ext cx="842700" cy="830400"/>
          </a:xfrm>
          <a:prstGeom prst="ellipse">
            <a:avLst/>
          </a:prstGeom>
          <a:solidFill>
            <a:srgbClr val="EEEEEE"/>
          </a:solidFill>
          <a:ln cap="flat" cmpd="sng" w="2857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nton"/>
                <a:ea typeface="Anton"/>
                <a:cs typeface="Anton"/>
                <a:sym typeface="Anton"/>
              </a:rPr>
              <a:t>😦</a:t>
            </a:r>
            <a:endParaRPr sz="3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3" name="Google Shape;313;p45"/>
          <p:cNvSpPr txBox="1"/>
          <p:nvPr/>
        </p:nvSpPr>
        <p:spPr>
          <a:xfrm>
            <a:off x="-76200" y="215175"/>
            <a:ext cx="3794400" cy="6978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" sz="3500">
                <a:latin typeface="Anton"/>
                <a:ea typeface="Anton"/>
                <a:cs typeface="Anton"/>
                <a:sym typeface="Anton"/>
              </a:rPr>
              <a:t> LINEA DE TIEMPO</a:t>
            </a:r>
            <a:endParaRPr i="1" sz="3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3512650" y="148875"/>
            <a:ext cx="842700" cy="830400"/>
          </a:xfrm>
          <a:prstGeom prst="ellipse">
            <a:avLst/>
          </a:prstGeom>
          <a:solidFill>
            <a:srgbClr val="EEEEEE"/>
          </a:solidFill>
          <a:ln cap="flat" cmpd="sng" w="2857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nton"/>
                <a:ea typeface="Anton"/>
                <a:cs typeface="Anton"/>
                <a:sym typeface="Anton"/>
              </a:rPr>
              <a:t>⌛</a:t>
            </a:r>
            <a:endParaRPr sz="3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/>
        </p:nvSpPr>
        <p:spPr>
          <a:xfrm>
            <a:off x="694825" y="1352975"/>
            <a:ext cx="3783900" cy="325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@keyframes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un_efecto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0%{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0.2s{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25%{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50%{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75%{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100%{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46"/>
          <p:cNvSpPr txBox="1"/>
          <p:nvPr/>
        </p:nvSpPr>
        <p:spPr>
          <a:xfrm>
            <a:off x="4716300" y="1352975"/>
            <a:ext cx="3783900" cy="325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animation-name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un_efecto;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animation-iteration-count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infinite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animation-timing-function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ease-in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animation-duration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2s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animation-delay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10s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46"/>
          <p:cNvSpPr txBox="1"/>
          <p:nvPr/>
        </p:nvSpPr>
        <p:spPr>
          <a:xfrm>
            <a:off x="-76200" y="215175"/>
            <a:ext cx="3794400" cy="6978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" sz="3500">
                <a:latin typeface="Anton"/>
                <a:ea typeface="Anton"/>
                <a:cs typeface="Anton"/>
                <a:sym typeface="Anton"/>
              </a:rPr>
              <a:t> LINEA DE TIEMPO</a:t>
            </a:r>
            <a:endParaRPr i="1" sz="3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2" name="Google Shape;322;p46"/>
          <p:cNvSpPr/>
          <p:nvPr/>
        </p:nvSpPr>
        <p:spPr>
          <a:xfrm>
            <a:off x="3512650" y="148875"/>
            <a:ext cx="842700" cy="830400"/>
          </a:xfrm>
          <a:prstGeom prst="ellipse">
            <a:avLst/>
          </a:prstGeom>
          <a:solidFill>
            <a:srgbClr val="EEEEEE"/>
          </a:solidFill>
          <a:ln cap="flat" cmpd="sng" w="2857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nton"/>
                <a:ea typeface="Anton"/>
                <a:cs typeface="Anton"/>
                <a:sym typeface="Anton"/>
              </a:rPr>
              <a:t>⌛</a:t>
            </a:r>
            <a:endParaRPr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3" name="Google Shape;32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/>
        </p:nvSpPr>
        <p:spPr>
          <a:xfrm>
            <a:off x="1053147" y="57276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¿RECUERDAN EL EJEMPLO?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9" name="Google Shape;32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93560">
            <a:off x="6377007" y="837724"/>
            <a:ext cx="1415813" cy="100623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7"/>
          <p:cNvSpPr txBox="1"/>
          <p:nvPr/>
        </p:nvSpPr>
        <p:spPr>
          <a:xfrm>
            <a:off x="2362625" y="1175550"/>
            <a:ext cx="3108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0" lang="es" sz="21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Ahora lo animamos...</a:t>
            </a:r>
            <a:endParaRPr i="0" sz="21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1" name="Google Shape;33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3775" y="2118350"/>
            <a:ext cx="3202275" cy="22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7"/>
          <p:cNvSpPr txBox="1"/>
          <p:nvPr/>
        </p:nvSpPr>
        <p:spPr>
          <a:xfrm>
            <a:off x="1609900" y="2390788"/>
            <a:ext cx="2793300" cy="2136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&lt;!-- Caja Blanca --&gt;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&lt;!-- Caja Roja --&gt;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 class="animame"&gt;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47"/>
          <p:cNvSpPr txBox="1"/>
          <p:nvPr/>
        </p:nvSpPr>
        <p:spPr>
          <a:xfrm>
            <a:off x="1609900" y="1932638"/>
            <a:ext cx="1186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4" name="Google Shape;33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/>
        </p:nvSpPr>
        <p:spPr>
          <a:xfrm>
            <a:off x="1720650" y="1252250"/>
            <a:ext cx="5702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Puedes hacer animaciones con texto: </a:t>
            </a:r>
            <a:endParaRPr b="0" i="0" sz="21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0" name="Google Shape;340;p48"/>
          <p:cNvSpPr txBox="1"/>
          <p:nvPr/>
        </p:nvSpPr>
        <p:spPr>
          <a:xfrm>
            <a:off x="1309050" y="1875425"/>
            <a:ext cx="3588900" cy="304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animation-duration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2s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animation-name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aparecer;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animation-iteration-count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infinite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@keyframes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aparecer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0%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opacity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100%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opacity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1" name="Google Shape;34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00" y="2713325"/>
            <a:ext cx="31051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8"/>
          <p:cNvSpPr txBox="1"/>
          <p:nvPr/>
        </p:nvSpPr>
        <p:spPr>
          <a:xfrm>
            <a:off x="-76200" y="215175"/>
            <a:ext cx="3794400" cy="6978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" sz="3500">
                <a:latin typeface="Anton"/>
                <a:ea typeface="Anton"/>
                <a:cs typeface="Anton"/>
                <a:sym typeface="Anton"/>
              </a:rPr>
              <a:t> LINEA DE TIEMPO</a:t>
            </a:r>
            <a:endParaRPr i="1" sz="3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3" name="Google Shape;343;p48"/>
          <p:cNvSpPr/>
          <p:nvPr/>
        </p:nvSpPr>
        <p:spPr>
          <a:xfrm>
            <a:off x="3512650" y="148875"/>
            <a:ext cx="842700" cy="830400"/>
          </a:xfrm>
          <a:prstGeom prst="ellipse">
            <a:avLst/>
          </a:prstGeom>
          <a:solidFill>
            <a:srgbClr val="EEEEEE"/>
          </a:solidFill>
          <a:ln cap="flat" cmpd="sng" w="2857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nton"/>
                <a:ea typeface="Anton"/>
                <a:cs typeface="Anton"/>
                <a:sym typeface="Anton"/>
              </a:rPr>
              <a:t>⌛</a:t>
            </a:r>
            <a:endParaRPr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4" name="Google Shape;34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3751650" y="2954850"/>
            <a:ext cx="4993500" cy="1049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#grad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linear-gradient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751650" y="3986050"/>
            <a:ext cx="4993500" cy="3873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 predeterminada: de arriba hacia abajo.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173049" y="373225"/>
            <a:ext cx="2675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GRADIENTES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84" name="Google Shape;84;p17"/>
          <p:cNvCxnSpPr/>
          <p:nvPr/>
        </p:nvCxnSpPr>
        <p:spPr>
          <a:xfrm>
            <a:off x="3489625" y="1604250"/>
            <a:ext cx="0" cy="1350600"/>
          </a:xfrm>
          <a:prstGeom prst="straightConnector1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p17"/>
          <p:cNvSpPr txBox="1"/>
          <p:nvPr/>
        </p:nvSpPr>
        <p:spPr>
          <a:xfrm>
            <a:off x="3645650" y="989375"/>
            <a:ext cx="2919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 por defecto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726050" y="1926625"/>
            <a:ext cx="2220900" cy="280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Lorem ipsum dolor sit amet, consectetur adipiscing elit.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726050" y="1439225"/>
            <a:ext cx="2919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5650" y="1776050"/>
            <a:ext cx="5108799" cy="9309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1447800" y="3365600"/>
            <a:ext cx="6153000" cy="1049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#grad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linear-gradient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(to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447800" y="4373775"/>
            <a:ext cx="6153000" cy="3873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Hacia la derecha, desde el rojo hacia el amarillo.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453047" y="43934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GRADIENTES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352" y="1840850"/>
            <a:ext cx="5948000" cy="1338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8"/>
          <p:cNvCxnSpPr/>
          <p:nvPr/>
        </p:nvCxnSpPr>
        <p:spPr>
          <a:xfrm flipH="1" rot="10800000">
            <a:off x="1664475" y="1528175"/>
            <a:ext cx="5648400" cy="13500"/>
          </a:xfrm>
          <a:prstGeom prst="straightConnector1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1637200" y="3137004"/>
            <a:ext cx="6342900" cy="1049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#grad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linear-gradient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(to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bottom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637200" y="4145175"/>
            <a:ext cx="6342900" cy="3873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Hacia abajo, desde el rojo hacia el amarillo.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911" y="1654425"/>
            <a:ext cx="6131219" cy="1332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/>
          <p:nvPr/>
        </p:nvCxnSpPr>
        <p:spPr>
          <a:xfrm flipH="1">
            <a:off x="1448875" y="1663475"/>
            <a:ext cx="10500" cy="1336800"/>
          </a:xfrm>
          <a:prstGeom prst="straightConnector1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19"/>
          <p:cNvSpPr txBox="1"/>
          <p:nvPr/>
        </p:nvSpPr>
        <p:spPr>
          <a:xfrm>
            <a:off x="3234299" y="373225"/>
            <a:ext cx="2675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GRADIENTES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1828800" y="3137005"/>
            <a:ext cx="5962200" cy="1049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#grad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linear-gradient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(to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828800" y="4145176"/>
            <a:ext cx="5962200" cy="3873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Hacia la izquierda, desde el rojo hacia el amarillo.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168" y="1664025"/>
            <a:ext cx="5763362" cy="1361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0"/>
          <p:cNvCxnSpPr/>
          <p:nvPr/>
        </p:nvCxnSpPr>
        <p:spPr>
          <a:xfrm flipH="1">
            <a:off x="1991850" y="1377975"/>
            <a:ext cx="5566500" cy="54600"/>
          </a:xfrm>
          <a:prstGeom prst="straightConnector1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20"/>
          <p:cNvSpPr txBox="1"/>
          <p:nvPr/>
        </p:nvSpPr>
        <p:spPr>
          <a:xfrm>
            <a:off x="3234299" y="373225"/>
            <a:ext cx="2675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GRADIENTES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1905000" y="3137005"/>
            <a:ext cx="5798400" cy="1049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#grad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linear-gradient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(to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1905000" y="4145176"/>
            <a:ext cx="5798400" cy="3873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Hacia arriba, desde el rojo hacia el amarillo.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640" y="1671925"/>
            <a:ext cx="5605096" cy="136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1"/>
          <p:cNvCxnSpPr/>
          <p:nvPr/>
        </p:nvCxnSpPr>
        <p:spPr>
          <a:xfrm flipH="1" rot="10800000">
            <a:off x="1623550" y="1773625"/>
            <a:ext cx="13800" cy="1200600"/>
          </a:xfrm>
          <a:prstGeom prst="straightConnector1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p21"/>
          <p:cNvSpPr txBox="1"/>
          <p:nvPr/>
        </p:nvSpPr>
        <p:spPr>
          <a:xfrm>
            <a:off x="3234299" y="373225"/>
            <a:ext cx="2675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GRADIENTES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726150" y="1337150"/>
            <a:ext cx="8028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transformación es una modificación de la forma en que se muestra un elemento. Todo elemento transformado por CSS cambia la forma en que se ve, </a:t>
            </a:r>
            <a:r>
              <a:rPr i="0" lang="es" sz="1800" u="none" cap="none" strike="noStrike">
                <a:solidFill>
                  <a:srgbClr val="24292E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 no el lugar que ocupa</a:t>
            </a: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Los efectos que se pueden lograr son:  </a:t>
            </a:r>
            <a:b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18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Mover un elemento de lugar (¡sin position!).  </a:t>
            </a:r>
            <a:endParaRPr b="0" i="0" sz="18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Escalar el tamaño de un elemento.  </a:t>
            </a:r>
            <a:endParaRPr b="0" i="0" sz="18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Voltear y girar elementos.  </a:t>
            </a:r>
            <a:endParaRPr b="0" i="0" sz="18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Cambiar la perspectiva de un elemento.</a:t>
            </a:r>
            <a:endParaRPr b="0" i="0" sz="18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1453047" y="53569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TRANSFORMACIONES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