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2000505000000020004" pitchFamily="2" charset="0"/>
      <p:regular r:id="rId25"/>
      <p:bold r:id="rId26"/>
      <p:italic r:id="rId27"/>
      <p:boldItalic r:id="rId28"/>
    </p:embeddedFont>
    <p:embeddedFont>
      <p:font typeface="Montserrat ExtraBold" panose="020B0604020202020204" charset="0"/>
      <p:bold r:id="rId29"/>
      <p:boldItalic r:id="rId30"/>
    </p:embeddedFont>
    <p:embeddedFont>
      <p:font typeface="Montserrat SemiBol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Ec3UGVaTh6wwNeRTuNW8AYRED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9"/>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9"/>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49"/>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49"/>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49"/>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9"/>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17" name="Google Shape;17;p50"/>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50"/>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50"/>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50"/>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0"/>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2"/>
        <p:cNvGrpSpPr/>
        <p:nvPr/>
      </p:nvGrpSpPr>
      <p:grpSpPr>
        <a:xfrm>
          <a:off x="0" y="0"/>
          <a:ext cx="0" cy="0"/>
          <a:chOff x="0" y="0"/>
          <a:chExt cx="0" cy="0"/>
        </a:xfrm>
      </p:grpSpPr>
      <p:sp>
        <p:nvSpPr>
          <p:cNvPr id="23" name="Google Shape;23;p51"/>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4" name="Google Shape;24;p51"/>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5" name="Google Shape;25;p51"/>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6" name="Google Shape;26;p51"/>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7" name="Google Shape;27;p51"/>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1"/>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2"/>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52"/>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52"/>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52"/>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4" name="Google Shape;34;p52"/>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35"/>
        <p:cNvGrpSpPr/>
        <p:nvPr/>
      </p:nvGrpSpPr>
      <p:grpSpPr>
        <a:xfrm>
          <a:off x="0" y="0"/>
          <a:ext cx="0" cy="0"/>
          <a:chOff x="0" y="0"/>
          <a:chExt cx="0" cy="0"/>
        </a:xfrm>
      </p:grpSpPr>
      <p:sp>
        <p:nvSpPr>
          <p:cNvPr id="36" name="Google Shape;36;p53"/>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7" name="Google Shape;37;p53"/>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8" name="Google Shape;38;p53"/>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9" name="Google Shape;39;p53"/>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40"/>
        <p:cNvGrpSpPr/>
        <p:nvPr/>
      </p:nvGrpSpPr>
      <p:grpSpPr>
        <a:xfrm>
          <a:off x="0" y="0"/>
          <a:ext cx="0" cy="0"/>
          <a:chOff x="0" y="0"/>
          <a:chExt cx="0" cy="0"/>
        </a:xfrm>
      </p:grpSpPr>
      <p:sp>
        <p:nvSpPr>
          <p:cNvPr id="41" name="Google Shape;41;p54"/>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2" name="Google Shape;42;p54"/>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3" name="Google Shape;43;p54"/>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4" name="Google Shape;44;p54"/>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45"/>
        <p:cNvGrpSpPr/>
        <p:nvPr/>
      </p:nvGrpSpPr>
      <p:grpSpPr>
        <a:xfrm>
          <a:off x="0" y="0"/>
          <a:ext cx="0" cy="0"/>
          <a:chOff x="0" y="0"/>
          <a:chExt cx="0" cy="0"/>
        </a:xfrm>
      </p:grpSpPr>
      <p:cxnSp>
        <p:nvCxnSpPr>
          <p:cNvPr id="46" name="Google Shape;46;p55"/>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47" name="Google Shape;47;p5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48" name="Google Shape;48;p55"/>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5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0" name="Google Shape;50;p5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1" name="Google Shape;51;p5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52" name="Google Shape;52;p55"/>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53"/>
        <p:cNvGrpSpPr/>
        <p:nvPr/>
      </p:nvGrpSpPr>
      <p:grpSpPr>
        <a:xfrm>
          <a:off x="0" y="0"/>
          <a:ext cx="0" cy="0"/>
          <a:chOff x="0" y="0"/>
          <a:chExt cx="0" cy="0"/>
        </a:xfrm>
      </p:grpSpPr>
      <p:cxnSp>
        <p:nvCxnSpPr>
          <p:cNvPr id="54" name="Google Shape;54;p56"/>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55" name="Google Shape;55;p5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56" name="Google Shape;56;p56"/>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5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5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5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60" name="Google Shape;60;p56"/>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48"/>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pildorasinformaticas.es/course/curso-sql/curriculum/" TargetMode="External"/><Relationship Id="rId4" Type="http://schemas.openxmlformats.org/officeDocument/2006/relationships/hyperlink" Target="https://youtu.be/wFZtb5UYRj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ites.google.com/site/sqlismysin/home/lenguaje-de-definicion-de-datos-dd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2"/>
          <p:cNvSpPr txBox="1"/>
          <p:nvPr/>
        </p:nvSpPr>
        <p:spPr>
          <a:xfrm>
            <a:off x="-180753" y="640133"/>
            <a:ext cx="9144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1" i="1" u="none" strike="noStrike" cap="none" dirty="0">
                <a:solidFill>
                  <a:srgbClr val="000000"/>
                </a:solidFill>
                <a:latin typeface="Arial"/>
                <a:ea typeface="Arial"/>
                <a:cs typeface="Arial"/>
                <a:sym typeface="Arial"/>
              </a:rPr>
              <a:t>MySQL Parte </a:t>
            </a:r>
            <a:r>
              <a:rPr lang="es-AR" sz="2800" b="1" i="1" dirty="0"/>
              <a:t>2</a:t>
            </a:r>
            <a:endParaRPr sz="1400" b="1" i="1" u="none" strike="noStrike" cap="none" dirty="0">
              <a:solidFill>
                <a:srgbClr val="000000"/>
              </a:solidFill>
              <a:latin typeface="Arial"/>
              <a:ea typeface="Arial"/>
              <a:cs typeface="Arial"/>
              <a:sym typeface="Arial"/>
            </a:endParaRPr>
          </a:p>
        </p:txBody>
      </p:sp>
      <p:pic>
        <p:nvPicPr>
          <p:cNvPr id="67" name="Google Shape;67;p2" descr="C:\Users\marti\Downloads\clipart338846.png"/>
          <p:cNvPicPr preferRelativeResize="0"/>
          <p:nvPr/>
        </p:nvPicPr>
        <p:blipFill rotWithShape="1">
          <a:blip r:embed="rId3">
            <a:alphaModFix/>
          </a:blip>
          <a:srcRect/>
          <a:stretch/>
        </p:blipFill>
        <p:spPr>
          <a:xfrm>
            <a:off x="3402116" y="2407325"/>
            <a:ext cx="2179170" cy="1744550"/>
          </a:xfrm>
          <a:prstGeom prst="rect">
            <a:avLst/>
          </a:prstGeom>
          <a:noFill/>
          <a:ln>
            <a:noFill/>
          </a:ln>
        </p:spPr>
      </p:pic>
      <p:sp>
        <p:nvSpPr>
          <p:cNvPr id="68" name="Google Shape;68;p2"/>
          <p:cNvSpPr txBox="1"/>
          <p:nvPr/>
        </p:nvSpPr>
        <p:spPr>
          <a:xfrm>
            <a:off x="420750" y="4236925"/>
            <a:ext cx="8445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Temas: </a:t>
            </a:r>
            <a:r>
              <a:rPr lang="es-AR" sz="1400" b="0" i="0" u="none" strike="noStrike" cap="none">
                <a:solidFill>
                  <a:schemeClr val="dk1"/>
                </a:solidFill>
                <a:latin typeface="Montserrat"/>
                <a:ea typeface="Montserrat"/>
                <a:cs typeface="Montserrat"/>
                <a:sym typeface="Montserrat"/>
              </a:rPr>
              <a:t>Sentencias DDL: (create , alter y drop), Data Manipulation Language (DML):</a:t>
            </a:r>
            <a:r>
              <a:rPr lang="es-AR" sz="1400" b="1" i="0" u="none" strike="noStrike" cap="none">
                <a:solidFill>
                  <a:schemeClr val="accent1"/>
                </a:solidFill>
                <a:latin typeface="Montserrat ExtraBold"/>
                <a:ea typeface="Montserrat ExtraBold"/>
                <a:cs typeface="Montserrat ExtraBold"/>
                <a:sym typeface="Montserrat ExtraBold"/>
              </a:rPr>
              <a:t> </a:t>
            </a:r>
            <a:r>
              <a:rPr lang="es-AR" sz="1400" b="0" i="0" u="none" strike="noStrike" cap="none">
                <a:solidFill>
                  <a:srgbClr val="000000"/>
                </a:solidFill>
                <a:latin typeface="Montserrat"/>
                <a:ea typeface="Montserrat"/>
                <a:cs typeface="Montserrat"/>
                <a:sym typeface="Montserrat"/>
              </a:rPr>
              <a:t> Insert , Delete y Update</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Eliminar una Tabla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35" name="Google Shape;135;p44"/>
          <p:cNvSpPr txBox="1"/>
          <p:nvPr/>
        </p:nvSpPr>
        <p:spPr>
          <a:xfrm>
            <a:off x="687172" y="1019711"/>
            <a:ext cx="8456828" cy="207909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eliminar una tabla usamos "drop table". Tipeamos: </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DROP TABLE alumnos;</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tipeamos nuevamente:</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DROP TABLE alumnos;</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Aparece un mensaje de error, indicando que no existe, ya que intentamos borrar una tabla inexistente. Para evitar este mensaje podemos tipear:</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DROP TABLE IF EXISTS alumnos;</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endParaRPr sz="1400" b="1"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Modificar una Tabla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41" name="Google Shape;141;p45"/>
          <p:cNvSpPr txBox="1"/>
          <p:nvPr/>
        </p:nvSpPr>
        <p:spPr>
          <a:xfrm>
            <a:off x="687172" y="11263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¿Qué sucede si quisiéramos cambiar algo en la tabla que creamos? </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¿Cómo haríamos si quisiéramos agregar o eliminar una columna?</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agregar, eliminar o modificar una columna utilizamos la sentencia </a:t>
            </a:r>
            <a:r>
              <a:rPr lang="es-AR" sz="1400" b="1" i="0" u="none" strike="noStrike" cap="none">
                <a:solidFill>
                  <a:schemeClr val="dk1"/>
                </a:solidFill>
                <a:latin typeface="Montserrat"/>
                <a:ea typeface="Montserrat"/>
                <a:cs typeface="Montserrat"/>
                <a:sym typeface="Montserrat"/>
              </a:rPr>
              <a:t>ALTER</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agregar una columna:</a:t>
            </a:r>
            <a:endParaRPr sz="1400" b="0" i="0" u="none" strike="noStrike" cap="none">
              <a:solidFill>
                <a:schemeClr val="dk1"/>
              </a:solidFill>
              <a:latin typeface="Arial"/>
              <a:ea typeface="Arial"/>
              <a:cs typeface="Arial"/>
              <a:sym typeface="Arial"/>
            </a:endParaRPr>
          </a:p>
          <a:p>
            <a:pPr marL="12715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ALTER TABLE nombre_de_tabla</a:t>
            </a:r>
            <a:endParaRPr sz="1400" b="1" i="0" u="none" strike="noStrike" cap="none">
              <a:solidFill>
                <a:schemeClr val="dk1"/>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ADD nombre_de_columna tipo de dato;</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eliminar una columna:</a:t>
            </a:r>
            <a:endParaRPr sz="1400" b="0" i="0" u="none" strike="noStrike" cap="none">
              <a:solidFill>
                <a:schemeClr val="dk1"/>
              </a:solidFill>
              <a:latin typeface="Arial"/>
              <a:ea typeface="Arial"/>
              <a:cs typeface="Arial"/>
              <a:sym typeface="Arial"/>
            </a:endParaRPr>
          </a:p>
          <a:p>
            <a:pPr marL="12715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ALTER TABLE nombre_de_tabla</a:t>
            </a:r>
            <a:endParaRPr sz="1400" b="1" i="0" u="none" strike="noStrike" cap="none">
              <a:solidFill>
                <a:schemeClr val="dk1"/>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DROP COLUMN nombre_de_columna;</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endParaRPr sz="1400" b="1"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6"/>
          <p:cNvSpPr txBox="1"/>
          <p:nvPr/>
        </p:nvSpPr>
        <p:spPr>
          <a:xfrm>
            <a:off x="370649" y="948513"/>
            <a:ext cx="8456828" cy="2897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pic>
        <p:nvPicPr>
          <p:cNvPr id="147" name="Google Shape;147;p46"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Creando nuestra primer BD</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3" name="Google Shape;153;p64"/>
          <p:cNvSpPr txBox="1"/>
          <p:nvPr/>
        </p:nvSpPr>
        <p:spPr>
          <a:xfrm>
            <a:off x="687172" y="1126313"/>
            <a:ext cx="7732928" cy="70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Crearemos nuestra primer BD llamada </a:t>
            </a:r>
            <a:r>
              <a:rPr lang="es-AR" sz="1400" b="1" i="0" u="none" strike="noStrike" cap="none">
                <a:solidFill>
                  <a:schemeClr val="dk1"/>
                </a:solidFill>
                <a:latin typeface="Montserrat"/>
                <a:ea typeface="Montserrat"/>
                <a:cs typeface="Montserrat"/>
                <a:sym typeface="Montserrat"/>
              </a:rPr>
              <a:t>empleados_departamentos</a:t>
            </a:r>
            <a:r>
              <a:rPr lang="es-AR" sz="1400" b="0" i="0" u="none" strike="noStrike" cap="none">
                <a:solidFill>
                  <a:schemeClr val="dk1"/>
                </a:solidFill>
                <a:latin typeface="Montserrat"/>
                <a:ea typeface="Montserrat"/>
                <a:cs typeface="Montserrat"/>
                <a:sym typeface="Montserrat"/>
              </a:rPr>
              <a:t>. Utilizaremos el archivo </a:t>
            </a:r>
            <a:r>
              <a:rPr lang="es-AR" sz="1400" b="1" i="0" u="none" strike="noStrike" cap="none">
                <a:solidFill>
                  <a:srgbClr val="9D66F9"/>
                </a:solidFill>
                <a:latin typeface="Montserrat"/>
                <a:ea typeface="Montserrat"/>
                <a:cs typeface="Montserrat"/>
                <a:sym typeface="Montserrat"/>
              </a:rPr>
              <a:t>bd_empleados_departamentos.sql </a:t>
            </a:r>
            <a:r>
              <a:rPr lang="es-AR" sz="1400" b="0" i="0" u="none" strike="noStrike" cap="none">
                <a:solidFill>
                  <a:schemeClr val="dk1"/>
                </a:solidFill>
                <a:latin typeface="Montserrat"/>
                <a:ea typeface="Montserrat"/>
                <a:cs typeface="Montserrat"/>
                <a:sym typeface="Montserrat"/>
              </a:rPr>
              <a:t>para ejecutar la sentencia SQL que la crea. Para ello seguiremos los siguientes pasos: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Abrir el archivo que contiene la sentencia SQL.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Pegar todo el texto dentro de una nueva consulta SQL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Ejecutar desde el ícono del rayo: </a:t>
            </a:r>
            <a:endParaRPr sz="1400" b="0" i="0" u="none" strike="noStrike" cap="none">
              <a:solidFill>
                <a:srgbClr val="000000"/>
              </a:solidFill>
              <a:latin typeface="Arial"/>
              <a:ea typeface="Arial"/>
              <a:cs typeface="Arial"/>
              <a:sym typeface="Arial"/>
            </a:endParaRPr>
          </a:p>
        </p:txBody>
      </p:sp>
      <p:pic>
        <p:nvPicPr>
          <p:cNvPr id="154" name="Google Shape;154;p64"/>
          <p:cNvPicPr preferRelativeResize="0"/>
          <p:nvPr/>
        </p:nvPicPr>
        <p:blipFill rotWithShape="1">
          <a:blip r:embed="rId3">
            <a:alphaModFix/>
          </a:blip>
          <a:srcRect/>
          <a:stretch/>
        </p:blipFill>
        <p:spPr>
          <a:xfrm>
            <a:off x="5556250" y="2232025"/>
            <a:ext cx="419100" cy="323850"/>
          </a:xfrm>
          <a:prstGeom prst="rect">
            <a:avLst/>
          </a:prstGeom>
          <a:noFill/>
          <a:ln>
            <a:noFill/>
          </a:ln>
        </p:spPr>
      </p:pic>
      <p:pic>
        <p:nvPicPr>
          <p:cNvPr id="155" name="Google Shape;155;p64"/>
          <p:cNvPicPr preferRelativeResize="0"/>
          <p:nvPr/>
        </p:nvPicPr>
        <p:blipFill rotWithShape="1">
          <a:blip r:embed="rId4">
            <a:alphaModFix/>
          </a:blip>
          <a:srcRect/>
          <a:stretch/>
        </p:blipFill>
        <p:spPr>
          <a:xfrm>
            <a:off x="4139138" y="2555876"/>
            <a:ext cx="331788" cy="274910"/>
          </a:xfrm>
          <a:prstGeom prst="rect">
            <a:avLst/>
          </a:prstGeom>
          <a:noFill/>
          <a:ln>
            <a:noFill/>
          </a:ln>
        </p:spPr>
      </p:pic>
      <p:pic>
        <p:nvPicPr>
          <p:cNvPr id="156" name="Google Shape;156;p64"/>
          <p:cNvPicPr preferRelativeResize="0"/>
          <p:nvPr/>
        </p:nvPicPr>
        <p:blipFill rotWithShape="1">
          <a:blip r:embed="rId5">
            <a:alphaModFix/>
          </a:blip>
          <a:srcRect/>
          <a:stretch/>
        </p:blipFill>
        <p:spPr>
          <a:xfrm>
            <a:off x="855662" y="3100387"/>
            <a:ext cx="2276475" cy="1152525"/>
          </a:xfrm>
          <a:prstGeom prst="rect">
            <a:avLst/>
          </a:prstGeom>
          <a:noFill/>
          <a:ln>
            <a:noFill/>
          </a:ln>
        </p:spPr>
      </p:pic>
      <p:sp>
        <p:nvSpPr>
          <p:cNvPr id="157" name="Google Shape;157;p64"/>
          <p:cNvSpPr txBox="1"/>
          <p:nvPr/>
        </p:nvSpPr>
        <p:spPr>
          <a:xfrm>
            <a:off x="3277286" y="2974162"/>
            <a:ext cx="4557928" cy="70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Quedará creada la Base de Datos con dos tablas: departamentos y empleados</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Creando nuestra primer BD</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63" name="Google Shape;163;p65"/>
          <p:cNvSpPr txBox="1"/>
          <p:nvPr/>
        </p:nvSpPr>
        <p:spPr>
          <a:xfrm>
            <a:off x="601447" y="1007010"/>
            <a:ext cx="8456828" cy="70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Para </a:t>
            </a:r>
            <a:r>
              <a:rPr lang="es-AR" sz="1400" b="1" i="0" u="none" strike="noStrike" cap="none">
                <a:solidFill>
                  <a:schemeClr val="dk1"/>
                </a:solidFill>
                <a:latin typeface="Montserrat"/>
                <a:ea typeface="Montserrat"/>
                <a:cs typeface="Montserrat"/>
                <a:sym typeface="Montserrat"/>
              </a:rPr>
              <a:t>crear una tabla</a:t>
            </a:r>
            <a:r>
              <a:rPr lang="es-AR" sz="1400" b="0" i="0" u="none" strike="noStrike" cap="none">
                <a:solidFill>
                  <a:schemeClr val="dk1"/>
                </a:solidFill>
                <a:latin typeface="Montserrat"/>
                <a:ea typeface="Montserrat"/>
                <a:cs typeface="Montserrat"/>
                <a:sym typeface="Montserrat"/>
              </a:rPr>
              <a:t> utilizamos </a:t>
            </a:r>
            <a:r>
              <a:rPr lang="es-AR" sz="1400" b="1" i="0" u="none" strike="noStrike" cap="none">
                <a:solidFill>
                  <a:schemeClr val="dk1"/>
                </a:solidFill>
                <a:latin typeface="Montserrat"/>
                <a:ea typeface="Montserrat"/>
                <a:cs typeface="Montserrat"/>
                <a:sym typeface="Montserrat"/>
              </a:rPr>
              <a:t>CREATE TABLE </a:t>
            </a:r>
            <a:r>
              <a:rPr lang="es-AR" sz="1400" b="0" i="0" u="none" strike="noStrike" cap="none">
                <a:solidFill>
                  <a:schemeClr val="dk1"/>
                </a:solidFill>
                <a:latin typeface="Montserrat"/>
                <a:ea typeface="Montserrat"/>
                <a:cs typeface="Montserrat"/>
                <a:sym typeface="Montserrat"/>
              </a:rPr>
              <a:t>e indicamos cuáles son las columnas (atributos/campos) que conformarán nuestra tabla:</a:t>
            </a:r>
            <a:endParaRPr sz="1400" b="0" i="0" u="none" strike="noStrike" cap="none">
              <a:solidFill>
                <a:schemeClr val="dk1"/>
              </a:solidFill>
              <a:latin typeface="Montserrat"/>
              <a:ea typeface="Montserrat"/>
              <a:cs typeface="Montserrat"/>
              <a:sym typeface="Montserrat"/>
            </a:endParaRPr>
          </a:p>
        </p:txBody>
      </p:sp>
      <p:pic>
        <p:nvPicPr>
          <p:cNvPr id="164" name="Google Shape;164;p65"/>
          <p:cNvPicPr preferRelativeResize="0"/>
          <p:nvPr/>
        </p:nvPicPr>
        <p:blipFill rotWithShape="1">
          <a:blip r:embed="rId3">
            <a:alphaModFix/>
          </a:blip>
          <a:srcRect/>
          <a:stretch/>
        </p:blipFill>
        <p:spPr>
          <a:xfrm>
            <a:off x="670442" y="1709497"/>
            <a:ext cx="4282558" cy="1009669"/>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pic>
        <p:nvPicPr>
          <p:cNvPr id="165" name="Google Shape;165;p65"/>
          <p:cNvPicPr preferRelativeResize="0"/>
          <p:nvPr/>
        </p:nvPicPr>
        <p:blipFill rotWithShape="1">
          <a:blip r:embed="rId4">
            <a:alphaModFix/>
          </a:blip>
          <a:srcRect/>
          <a:stretch/>
        </p:blipFill>
        <p:spPr>
          <a:xfrm>
            <a:off x="4238626" y="1995256"/>
            <a:ext cx="4238625" cy="1610879"/>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sp>
        <p:nvSpPr>
          <p:cNvPr id="166" name="Google Shape;166;p65"/>
          <p:cNvSpPr txBox="1"/>
          <p:nvPr/>
        </p:nvSpPr>
        <p:spPr>
          <a:xfrm>
            <a:off x="601447" y="2800695"/>
            <a:ext cx="3608603" cy="12233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Para agregar registros utilizamos </a:t>
            </a:r>
            <a:r>
              <a:rPr lang="es-AR" sz="1400" b="1" i="0" u="none" strike="noStrike" cap="none">
                <a:solidFill>
                  <a:schemeClr val="dk1"/>
                </a:solidFill>
                <a:latin typeface="Montserrat"/>
                <a:ea typeface="Montserrat"/>
                <a:cs typeface="Montserrat"/>
                <a:sym typeface="Montserrat"/>
              </a:rPr>
              <a:t>INSERT INTO nombredelatabla VALUES</a:t>
            </a:r>
            <a:r>
              <a:rPr lang="es-AR" sz="1400" b="0" i="0" u="none" strike="noStrike" cap="none">
                <a:solidFill>
                  <a:schemeClr val="dk1"/>
                </a:solidFill>
                <a:latin typeface="Montserrat"/>
                <a:ea typeface="Montserrat"/>
                <a:cs typeface="Montserrat"/>
                <a:sym typeface="Montserrat"/>
              </a:rPr>
              <a:t> y estos datos van separados por comas en el mismo orden en que fueron incorporados los campos.</a:t>
            </a:r>
            <a:endParaRPr sz="1400" b="0" i="0" u="none" strike="noStrike" cap="none">
              <a:solidFill>
                <a:schemeClr val="dk1"/>
              </a:solidFill>
              <a:latin typeface="Montserrat"/>
              <a:ea typeface="Montserrat"/>
              <a:cs typeface="Montserrat"/>
              <a:sym typeface="Montserrat"/>
            </a:endParaRPr>
          </a:p>
        </p:txBody>
      </p:sp>
      <p:pic>
        <p:nvPicPr>
          <p:cNvPr id="167" name="Google Shape;167;p65"/>
          <p:cNvPicPr preferRelativeResize="0"/>
          <p:nvPr/>
        </p:nvPicPr>
        <p:blipFill rotWithShape="1">
          <a:blip r:embed="rId5">
            <a:alphaModFix/>
          </a:blip>
          <a:srcRect/>
          <a:stretch/>
        </p:blipFill>
        <p:spPr>
          <a:xfrm>
            <a:off x="5972175" y="3520419"/>
            <a:ext cx="2286000" cy="1319349"/>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sp>
        <p:nvSpPr>
          <p:cNvPr id="168" name="Google Shape;168;p65"/>
          <p:cNvSpPr txBox="1"/>
          <p:nvPr/>
        </p:nvSpPr>
        <p:spPr>
          <a:xfrm>
            <a:off x="4238626" y="4539555"/>
            <a:ext cx="2094128" cy="44234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Registros insertados!</a:t>
            </a:r>
            <a:endParaRPr sz="1200" b="0" i="1"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¿Cómo se ven los datos de nuestras tablas?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74" name="Google Shape;174;p66"/>
          <p:cNvSpPr txBox="1"/>
          <p:nvPr/>
        </p:nvSpPr>
        <p:spPr>
          <a:xfrm>
            <a:off x="601447" y="1007010"/>
            <a:ext cx="7856753" cy="70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Haciendo clic con el botón derecho en nuestra tabla y seleccionando </a:t>
            </a:r>
            <a:r>
              <a:rPr lang="es-AR" sz="1400" b="1" i="0" u="none" strike="noStrike" cap="none">
                <a:solidFill>
                  <a:schemeClr val="dk1"/>
                </a:solidFill>
                <a:latin typeface="Montserrat"/>
                <a:ea typeface="Montserrat"/>
                <a:cs typeface="Montserrat"/>
                <a:sym typeface="Montserrat"/>
              </a:rPr>
              <a:t>Select Rows – Limit 1000</a:t>
            </a:r>
            <a:r>
              <a:rPr lang="es-AR" sz="1400" b="0" i="0" u="none" strike="noStrike" cap="none">
                <a:solidFill>
                  <a:schemeClr val="dk1"/>
                </a:solidFill>
                <a:latin typeface="Montserrat"/>
                <a:ea typeface="Montserrat"/>
                <a:cs typeface="Montserrat"/>
                <a:sym typeface="Montserrat"/>
              </a:rPr>
              <a:t> veremos los resultados de nuestra primer consulta SQL:</a:t>
            </a:r>
            <a:endParaRPr sz="1400" b="0" i="0" u="none" strike="noStrike" cap="none">
              <a:solidFill>
                <a:schemeClr val="dk1"/>
              </a:solidFill>
              <a:latin typeface="Montserrat"/>
              <a:ea typeface="Montserrat"/>
              <a:cs typeface="Montserrat"/>
              <a:sym typeface="Montserrat"/>
            </a:endParaRPr>
          </a:p>
        </p:txBody>
      </p:sp>
      <p:pic>
        <p:nvPicPr>
          <p:cNvPr id="175" name="Google Shape;175;p66"/>
          <p:cNvPicPr preferRelativeResize="0"/>
          <p:nvPr/>
        </p:nvPicPr>
        <p:blipFill rotWithShape="1">
          <a:blip r:embed="rId3">
            <a:alphaModFix/>
          </a:blip>
          <a:srcRect/>
          <a:stretch/>
        </p:blipFill>
        <p:spPr>
          <a:xfrm>
            <a:off x="1299092" y="1709497"/>
            <a:ext cx="6901934" cy="2076466"/>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sp>
        <p:nvSpPr>
          <p:cNvPr id="176" name="Google Shape;176;p66"/>
          <p:cNvSpPr txBox="1"/>
          <p:nvPr/>
        </p:nvSpPr>
        <p:spPr>
          <a:xfrm>
            <a:off x="753847" y="3854985"/>
            <a:ext cx="7856753" cy="70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1" u="none" strike="noStrike" cap="none">
                <a:solidFill>
                  <a:srgbClr val="9D66F9"/>
                </a:solidFill>
                <a:latin typeface="Montserrat"/>
                <a:ea typeface="Montserrat"/>
                <a:cs typeface="Montserrat"/>
                <a:sym typeface="Montserrat"/>
              </a:rPr>
              <a:t>¿Cómo traducimos esto?</a:t>
            </a:r>
            <a:r>
              <a:rPr lang="es-AR" sz="1400" b="0" i="1" u="none" strike="noStrike" cap="none">
                <a:solidFill>
                  <a:srgbClr val="9D66F9"/>
                </a:solidFill>
                <a:latin typeface="Montserrat"/>
                <a:ea typeface="Montserrat"/>
                <a:cs typeface="Montserrat"/>
                <a:sym typeface="Montserrat"/>
              </a:rPr>
              <a:t> Estamos diciendo que seleccione todos los registros de la tabla departamentos del schema (base de datos) empleados_departamentos.</a:t>
            </a:r>
            <a:endParaRPr sz="1400" b="0" i="1" u="none" strike="noStrike" cap="none">
              <a:solidFill>
                <a:srgbClr val="9D66F9"/>
              </a:solidFill>
              <a:latin typeface="Montserrat"/>
              <a:ea typeface="Montserrat"/>
              <a:cs typeface="Montserrat"/>
              <a:sym typeface="Montserrat"/>
            </a:endParaRPr>
          </a:p>
        </p:txBody>
      </p:sp>
      <p:sp>
        <p:nvSpPr>
          <p:cNvPr id="177" name="Google Shape;177;p66"/>
          <p:cNvSpPr txBox="1"/>
          <p:nvPr/>
        </p:nvSpPr>
        <p:spPr>
          <a:xfrm>
            <a:off x="4962525" y="3034246"/>
            <a:ext cx="2960283" cy="661454"/>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36000" tIns="72000" rIns="3600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1" u="none" strike="noStrike" cap="none">
                <a:solidFill>
                  <a:schemeClr val="dk1"/>
                </a:solidFill>
                <a:latin typeface="Montserrat"/>
                <a:ea typeface="Montserrat"/>
                <a:cs typeface="Montserrat"/>
                <a:sym typeface="Montserrat"/>
              </a:rPr>
              <a:t>Con CTRL + Enter ejecutamos la consulta, o con el ícono del rayito: </a:t>
            </a:r>
            <a:endParaRPr sz="1200" b="0" i="1" u="none" strike="noStrike" cap="none">
              <a:solidFill>
                <a:schemeClr val="dk1"/>
              </a:solidFill>
              <a:latin typeface="Montserrat"/>
              <a:ea typeface="Montserrat"/>
              <a:cs typeface="Montserrat"/>
              <a:sym typeface="Montserrat"/>
            </a:endParaRPr>
          </a:p>
        </p:txBody>
      </p:sp>
      <p:pic>
        <p:nvPicPr>
          <p:cNvPr id="178" name="Google Shape;178;p66"/>
          <p:cNvPicPr preferRelativeResize="0"/>
          <p:nvPr/>
        </p:nvPicPr>
        <p:blipFill rotWithShape="1">
          <a:blip r:embed="rId4">
            <a:alphaModFix/>
          </a:blip>
          <a:srcRect t="10226" b="11804"/>
          <a:stretch/>
        </p:blipFill>
        <p:spPr>
          <a:xfrm>
            <a:off x="7320741" y="3315379"/>
            <a:ext cx="402042" cy="332458"/>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Las claves principales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84" name="Google Shape;184;p67"/>
          <p:cNvSpPr txBox="1"/>
          <p:nvPr/>
        </p:nvSpPr>
        <p:spPr>
          <a:xfrm>
            <a:off x="601447" y="958362"/>
            <a:ext cx="7856753" cy="91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Utilizaremos la BD </a:t>
            </a:r>
            <a:r>
              <a:rPr lang="es-AR" sz="1400" b="1" i="0" u="none" strike="noStrike" cap="none">
                <a:solidFill>
                  <a:schemeClr val="dk1"/>
                </a:solidFill>
                <a:latin typeface="Montserrat"/>
                <a:ea typeface="Montserrat"/>
                <a:cs typeface="Montserrat"/>
                <a:sym typeface="Montserrat"/>
              </a:rPr>
              <a:t>escuelas</a:t>
            </a:r>
            <a:r>
              <a:rPr lang="es-AR" sz="1400" b="0" i="0" u="none" strike="noStrike" cap="none">
                <a:solidFill>
                  <a:schemeClr val="dk1"/>
                </a:solidFill>
                <a:latin typeface="Montserrat"/>
                <a:ea typeface="Montserrat"/>
                <a:cs typeface="Montserrat"/>
                <a:sym typeface="Montserrat"/>
              </a:rPr>
              <a:t>. Las tablas van a tener una </a:t>
            </a:r>
            <a:r>
              <a:rPr lang="es-AR" sz="1400" b="1" i="0" u="none" strike="noStrike" cap="none">
                <a:solidFill>
                  <a:schemeClr val="dk1"/>
                </a:solidFill>
                <a:latin typeface="Montserrat"/>
                <a:ea typeface="Montserrat"/>
                <a:cs typeface="Montserrat"/>
                <a:sym typeface="Montserrat"/>
              </a:rPr>
              <a:t>clave principal</a:t>
            </a:r>
            <a:r>
              <a:rPr lang="es-AR" sz="1400" b="0" i="0" u="none" strike="noStrike" cap="none">
                <a:solidFill>
                  <a:schemeClr val="dk1"/>
                </a:solidFill>
                <a:latin typeface="Montserrat"/>
                <a:ea typeface="Montserrat"/>
                <a:cs typeface="Montserrat"/>
                <a:sym typeface="Montserrat"/>
              </a:rPr>
              <a:t>, que es un identificador único para cada registro de la tabla. Para definirla tenemos que analizar las </a:t>
            </a:r>
            <a:r>
              <a:rPr lang="es-AR" sz="1400" b="1" i="1" u="none" strike="noStrike" cap="none">
                <a:solidFill>
                  <a:schemeClr val="dk1"/>
                </a:solidFill>
                <a:latin typeface="Montserrat"/>
                <a:ea typeface="Montserrat"/>
                <a:cs typeface="Montserrat"/>
                <a:sym typeface="Montserrat"/>
              </a:rPr>
              <a:t>claves candidatas, </a:t>
            </a:r>
            <a:r>
              <a:rPr lang="es-AR" sz="1400" b="0" i="0" u="none" strike="noStrike" cap="none">
                <a:solidFill>
                  <a:schemeClr val="dk1"/>
                </a:solidFill>
                <a:latin typeface="Montserrat"/>
                <a:ea typeface="Montserrat"/>
                <a:cs typeface="Montserrat"/>
                <a:sym typeface="Montserrat"/>
              </a:rPr>
              <a:t>aquellas que podrían ser claves principales, un valor propio de ese registro que identifique de forma única esa instancia del dato.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Cada registro debería tener un identificador único, para evitar duplicados:</a:t>
            </a:r>
            <a:endParaRPr sz="1400" b="0" i="0" u="none" strike="noStrike" cap="none">
              <a:solidFill>
                <a:srgbClr val="000000"/>
              </a:solidFill>
              <a:latin typeface="Arial"/>
              <a:ea typeface="Arial"/>
              <a:cs typeface="Arial"/>
              <a:sym typeface="Arial"/>
            </a:endParaRPr>
          </a:p>
        </p:txBody>
      </p:sp>
      <p:pic>
        <p:nvPicPr>
          <p:cNvPr id="185" name="Google Shape;185;p67"/>
          <p:cNvPicPr preferRelativeResize="0"/>
          <p:nvPr/>
        </p:nvPicPr>
        <p:blipFill rotWithShape="1">
          <a:blip r:embed="rId3">
            <a:alphaModFix/>
          </a:blip>
          <a:srcRect/>
          <a:stretch/>
        </p:blipFill>
        <p:spPr>
          <a:xfrm>
            <a:off x="1332036" y="2250995"/>
            <a:ext cx="4426926" cy="2550571"/>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pic>
      <p:sp>
        <p:nvSpPr>
          <p:cNvPr id="186" name="Google Shape;186;p67"/>
          <p:cNvSpPr/>
          <p:nvPr/>
        </p:nvSpPr>
        <p:spPr>
          <a:xfrm>
            <a:off x="1477108" y="2804746"/>
            <a:ext cx="237392" cy="369277"/>
          </a:xfrm>
          <a:prstGeom prst="downArrow">
            <a:avLst>
              <a:gd name="adj1" fmla="val 50000"/>
              <a:gd name="adj2" fmla="val 50000"/>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67"/>
          <p:cNvSpPr txBox="1"/>
          <p:nvPr/>
        </p:nvSpPr>
        <p:spPr>
          <a:xfrm>
            <a:off x="5827130" y="3887166"/>
            <a:ext cx="2897066" cy="7024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1" i="1" u="none" strike="noStrike" cap="none">
                <a:solidFill>
                  <a:srgbClr val="9D66F9"/>
                </a:solidFill>
                <a:latin typeface="Montserrat"/>
                <a:ea typeface="Montserrat"/>
                <a:cs typeface="Montserrat"/>
                <a:sym typeface="Montserrat"/>
              </a:rPr>
              <a:t>IMPORTANTE</a:t>
            </a:r>
            <a:r>
              <a:rPr lang="es-AR" sz="1200" b="0" i="1" u="none" strike="noStrike" cap="none">
                <a:solidFill>
                  <a:srgbClr val="9D66F9"/>
                </a:solidFill>
                <a:latin typeface="Montserrat"/>
                <a:ea typeface="Montserrat"/>
                <a:cs typeface="Montserrat"/>
                <a:sym typeface="Montserrat"/>
              </a:rPr>
              <a:t>: Los strings no suelen ser buenos candidatos para clave primaria.</a:t>
            </a:r>
            <a:endParaRPr sz="1200" b="0" i="1"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Agregar un registro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93" name="Google Shape;193;p68"/>
          <p:cNvSpPr txBox="1"/>
          <p:nvPr/>
        </p:nvSpPr>
        <p:spPr>
          <a:xfrm>
            <a:off x="601447" y="1007010"/>
            <a:ext cx="7856753" cy="86575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Para agregar un registro podemos escribir directamente en la tabla y al escribir el último dato debemos hacer clic en aplicar (se puede hacer luego de agregar varios registros). Se nos generará la siguiente instrucción SQL:</a:t>
            </a:r>
            <a:endParaRPr sz="1400" b="0" i="0" u="none" strike="noStrike" cap="none">
              <a:solidFill>
                <a:srgbClr val="000000"/>
              </a:solidFill>
              <a:latin typeface="Arial"/>
              <a:ea typeface="Arial"/>
              <a:cs typeface="Arial"/>
              <a:sym typeface="Arial"/>
            </a:endParaRPr>
          </a:p>
        </p:txBody>
      </p:sp>
      <p:pic>
        <p:nvPicPr>
          <p:cNvPr id="194" name="Google Shape;194;p68"/>
          <p:cNvPicPr preferRelativeResize="0"/>
          <p:nvPr/>
        </p:nvPicPr>
        <p:blipFill rotWithShape="1">
          <a:blip r:embed="rId3">
            <a:alphaModFix/>
          </a:blip>
          <a:srcRect/>
          <a:stretch/>
        </p:blipFill>
        <p:spPr>
          <a:xfrm>
            <a:off x="364543" y="1872762"/>
            <a:ext cx="8535499" cy="413614"/>
          </a:xfrm>
          <a:prstGeom prst="rect">
            <a:avLst/>
          </a:prstGeom>
          <a:noFill/>
          <a:ln>
            <a:noFill/>
          </a:ln>
        </p:spPr>
      </p:pic>
      <p:sp>
        <p:nvSpPr>
          <p:cNvPr id="195" name="Google Shape;195;p68"/>
          <p:cNvSpPr txBox="1"/>
          <p:nvPr/>
        </p:nvSpPr>
        <p:spPr>
          <a:xfrm>
            <a:off x="243961" y="2445462"/>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Eliminar un registro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96" name="Google Shape;196;p68"/>
          <p:cNvSpPr txBox="1"/>
          <p:nvPr/>
        </p:nvSpPr>
        <p:spPr>
          <a:xfrm>
            <a:off x="601447" y="3018162"/>
            <a:ext cx="7856753" cy="5954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chemeClr val="dk1"/>
                </a:solidFill>
                <a:latin typeface="Montserrat"/>
                <a:ea typeface="Montserrat"/>
                <a:cs typeface="Montserrat"/>
                <a:sym typeface="Montserrat"/>
              </a:rPr>
              <a:t>Para eliminar un registro podemos hacerlo desde el botón derecho a la izquierda del registro y luego hacer clic en </a:t>
            </a:r>
            <a:r>
              <a:rPr lang="es-AR" sz="1400" b="1" i="0" u="none" strike="noStrike" cap="none">
                <a:solidFill>
                  <a:schemeClr val="dk1"/>
                </a:solidFill>
                <a:latin typeface="Montserrat"/>
                <a:ea typeface="Montserrat"/>
                <a:cs typeface="Montserrat"/>
                <a:sym typeface="Montserrat"/>
              </a:rPr>
              <a:t>aplicar</a:t>
            </a:r>
            <a:r>
              <a:rPr lang="es-AR" sz="1400" b="0" i="0" u="none" strike="noStrike" cap="none">
                <a:solidFill>
                  <a:schemeClr val="dk1"/>
                </a:solidFill>
                <a:latin typeface="Montserrat"/>
                <a:ea typeface="Montserrat"/>
                <a:cs typeface="Montserrat"/>
                <a:sym typeface="Montserrat"/>
              </a:rPr>
              <a:t>. Debemos confirmar la siguiente instrucción SQL:</a:t>
            </a:r>
            <a:endParaRPr sz="1400" b="0" i="0" u="none" strike="noStrike" cap="none">
              <a:solidFill>
                <a:schemeClr val="dk1"/>
              </a:solidFill>
              <a:latin typeface="Montserrat"/>
              <a:ea typeface="Montserrat"/>
              <a:cs typeface="Montserrat"/>
              <a:sym typeface="Montserrat"/>
            </a:endParaRPr>
          </a:p>
        </p:txBody>
      </p:sp>
      <p:pic>
        <p:nvPicPr>
          <p:cNvPr id="197" name="Google Shape;197;p68"/>
          <p:cNvPicPr preferRelativeResize="0"/>
          <p:nvPr/>
        </p:nvPicPr>
        <p:blipFill rotWithShape="1">
          <a:blip r:embed="rId4">
            <a:alphaModFix/>
          </a:blip>
          <a:srcRect/>
          <a:stretch/>
        </p:blipFill>
        <p:spPr>
          <a:xfrm>
            <a:off x="1561368" y="3613638"/>
            <a:ext cx="5810250" cy="333375"/>
          </a:xfrm>
          <a:prstGeom prst="rect">
            <a:avLst/>
          </a:prstGeom>
          <a:noFill/>
          <a:ln>
            <a:noFill/>
          </a:ln>
        </p:spPr>
      </p:pic>
      <p:sp>
        <p:nvSpPr>
          <p:cNvPr id="198" name="Google Shape;198;p68"/>
          <p:cNvSpPr txBox="1"/>
          <p:nvPr/>
        </p:nvSpPr>
        <p:spPr>
          <a:xfrm>
            <a:off x="601447" y="3909442"/>
            <a:ext cx="7856753" cy="3477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En este caso estamos eliminando el registro del alumno cuyo id es el número 8.</a:t>
            </a:r>
            <a:endParaRPr sz="1200" b="0" i="1"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7"/>
          <p:cNvSpPr txBox="1"/>
          <p:nvPr/>
        </p:nvSpPr>
        <p:spPr>
          <a:xfrm>
            <a:off x="243961" y="512920"/>
            <a:ext cx="8656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Material complementario (sitios y videos)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04" name="Google Shape;204;p47"/>
          <p:cNvSpPr txBox="1"/>
          <p:nvPr/>
        </p:nvSpPr>
        <p:spPr>
          <a:xfrm>
            <a:off x="361850" y="988896"/>
            <a:ext cx="8363100" cy="4154700"/>
          </a:xfrm>
          <a:prstGeom prst="rect">
            <a:avLst/>
          </a:prstGeom>
          <a:noFill/>
          <a:ln>
            <a:noFill/>
          </a:ln>
        </p:spPr>
        <p:txBody>
          <a:bodyPr spcFirstLastPara="1" wrap="square" lIns="91425" tIns="91425" rIns="91425" bIns="91425" anchor="t" anchorCtr="0">
            <a:noAutofit/>
          </a:bodyPr>
          <a:lstStyle/>
          <a:p>
            <a:pPr marL="400047" marR="0" lvl="0" indent="-285750" algn="l" rtl="0">
              <a:lnSpc>
                <a:spcPct val="100000"/>
              </a:lnSpc>
              <a:spcBef>
                <a:spcPts val="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Editor SQL On-Line “SQL Fiddle”:</a:t>
            </a:r>
            <a:r>
              <a:rPr lang="es-AR" sz="1400" b="0" i="0" u="none" strike="noStrike" cap="none">
                <a:solidFill>
                  <a:schemeClr val="dk1"/>
                </a:solidFill>
                <a:latin typeface="Montserrat"/>
                <a:ea typeface="Montserrat"/>
                <a:cs typeface="Montserrat"/>
                <a:sym typeface="Montserrat"/>
              </a:rPr>
              <a:t> permite probar scripts sql en los motores más populares (MySQL, Oracle, PostgreSQL, SQLite, SQL Server), este sistema en la nube impulsa al aprendizaje sin complicaciones de instalación o alguna conexión que se tenga que configurar.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http://sqlfiddle.com/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MySQL y MySQL Workbench:</a:t>
            </a:r>
            <a:r>
              <a:rPr lang="es-AR" sz="1400" b="0" i="0" u="none" strike="noStrike" cap="none">
                <a:solidFill>
                  <a:schemeClr val="dk1"/>
                </a:solidFill>
                <a:latin typeface="Montserrat"/>
                <a:ea typeface="Montserrat"/>
                <a:cs typeface="Montserrat"/>
                <a:sym typeface="Montserrat"/>
              </a:rPr>
              <a:t> ver video </a:t>
            </a:r>
            <a:r>
              <a:rPr lang="es-AR" sz="1400" b="1" i="0" u="none" strike="noStrike" cap="none">
                <a:solidFill>
                  <a:schemeClr val="accent1"/>
                </a:solidFill>
                <a:latin typeface="Montserrat"/>
                <a:ea typeface="Montserrat"/>
                <a:cs typeface="Montserrat"/>
                <a:sym typeface="Montserrat"/>
              </a:rPr>
              <a:t>Instalar MySQL y MySQL Workbench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MySQL Workbench:</a:t>
            </a:r>
            <a:r>
              <a:rPr lang="es-AR" sz="1400" b="0" i="0" u="none" strike="noStrike" cap="none">
                <a:solidFill>
                  <a:schemeClr val="dk1"/>
                </a:solidFill>
                <a:latin typeface="Montserrat"/>
                <a:ea typeface="Montserrat"/>
                <a:cs typeface="Montserrat"/>
                <a:sym typeface="Montserrat"/>
              </a:rPr>
              <a:t> </a:t>
            </a:r>
            <a:r>
              <a:rPr lang="es-AR" sz="14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https://youtu.be/wFZtb5UYRjM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Primer encuentro con una Base de Datos MySQL (MySQL Workbench):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(MySQL Workbench)</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57200" marR="0" lvl="0" indent="-317500" algn="l" rtl="0">
              <a:lnSpc>
                <a:spcPct val="100000"/>
              </a:lnSpc>
              <a:spcBef>
                <a:spcPts val="400"/>
              </a:spcBef>
              <a:spcAft>
                <a:spcPts val="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Primer encuentro con una Base de Datos MySQL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(XAMPP y phpMyAdmin)</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800"/>
              </a:spcBef>
              <a:spcAft>
                <a:spcPts val="40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Píldoras informáticas: </a:t>
            </a:r>
            <a:r>
              <a:rPr lang="es-AR" sz="1400" b="0" i="0" u="sng" strike="noStrike" cap="none">
                <a:solidFill>
                  <a:schemeClr val="dk1"/>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https://www.pildorasinformaticas.es/course/curso-sql/curriculum/</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74" name="Google Shape;74;p36"/>
          <p:cNvSpPr txBox="1"/>
          <p:nvPr/>
        </p:nvSpPr>
        <p:spPr>
          <a:xfrm>
            <a:off x="523049" y="1100913"/>
            <a:ext cx="8456828" cy="1505733"/>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Descargar </a:t>
            </a:r>
            <a:r>
              <a:rPr lang="es-AR" sz="1400" b="1" i="0" u="none" strike="noStrike" cap="none">
                <a:solidFill>
                  <a:schemeClr val="accent1"/>
                </a:solidFill>
                <a:latin typeface="Montserrat"/>
                <a:ea typeface="Montserrat"/>
                <a:cs typeface="Montserrat"/>
                <a:sym typeface="Montserrat"/>
              </a:rPr>
              <a:t>world.sql </a:t>
            </a:r>
            <a:r>
              <a:rPr lang="es-AR" sz="1400" b="0" i="0" u="none" strike="noStrike" cap="none">
                <a:solidFill>
                  <a:srgbClr val="000000"/>
                </a:solidFill>
                <a:latin typeface="Montserrat"/>
                <a:ea typeface="Montserrat"/>
                <a:cs typeface="Montserrat"/>
                <a:sym typeface="Montserrat"/>
              </a:rPr>
              <a:t>del Aula Virtual y abrir con Visual Studio Code.</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75" name="Google Shape;75;p36"/>
          <p:cNvPicPr preferRelativeResize="0"/>
          <p:nvPr/>
        </p:nvPicPr>
        <p:blipFill rotWithShape="1">
          <a:blip r:embed="rId3">
            <a:alphaModFix/>
          </a:blip>
          <a:srcRect/>
          <a:stretch/>
        </p:blipFill>
        <p:spPr>
          <a:xfrm>
            <a:off x="3901440" y="2606646"/>
            <a:ext cx="4463414" cy="24530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81" name="Google Shape;81;p37"/>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startAt="3"/>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82" name="Google Shape;82;p37"/>
          <p:cNvPicPr preferRelativeResize="0"/>
          <p:nvPr/>
        </p:nvPicPr>
        <p:blipFill rotWithShape="1">
          <a:blip r:embed="rId3">
            <a:alphaModFix/>
          </a:blip>
          <a:srcRect/>
          <a:stretch/>
        </p:blipFill>
        <p:spPr>
          <a:xfrm>
            <a:off x="4735830" y="2541270"/>
            <a:ext cx="3162300"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38"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MySQL Workbench: ver una BD y acceder a sus tablas</a:t>
            </a:r>
            <a:endParaRPr sz="2200" b="1" i="0" u="none" strike="noStrike" cap="none">
              <a:solidFill>
                <a:schemeClr val="accent1"/>
              </a:solidFill>
              <a:latin typeface="Montserrat ExtraBold"/>
              <a:ea typeface="Montserrat ExtraBold"/>
              <a:cs typeface="Montserrat ExtraBold"/>
              <a:sym typeface="Montserrat ExtraBold"/>
            </a:endParaRPr>
          </a:p>
        </p:txBody>
      </p:sp>
      <p:pic>
        <p:nvPicPr>
          <p:cNvPr id="93" name="Google Shape;93;p39"/>
          <p:cNvPicPr preferRelativeResize="0"/>
          <p:nvPr/>
        </p:nvPicPr>
        <p:blipFill rotWithShape="1">
          <a:blip r:embed="rId3">
            <a:alphaModFix/>
          </a:blip>
          <a:srcRect t="1778" r="22000" b="25775"/>
          <a:stretch/>
        </p:blipFill>
        <p:spPr>
          <a:xfrm>
            <a:off x="1760415" y="1690204"/>
            <a:ext cx="5588002" cy="2919372"/>
          </a:xfrm>
          <a:prstGeom prst="rect">
            <a:avLst/>
          </a:prstGeom>
          <a:noFill/>
          <a:ln>
            <a:noFill/>
          </a:ln>
        </p:spPr>
      </p:pic>
      <p:cxnSp>
        <p:nvCxnSpPr>
          <p:cNvPr id="94" name="Google Shape;94;p39"/>
          <p:cNvCxnSpPr>
            <a:endCxn id="95" idx="1"/>
          </p:cNvCxnSpPr>
          <p:nvPr/>
        </p:nvCxnSpPr>
        <p:spPr>
          <a:xfrm rot="10800000" flipH="1">
            <a:off x="2085992" y="1740289"/>
            <a:ext cx="823800" cy="733200"/>
          </a:xfrm>
          <a:prstGeom prst="straightConnector1">
            <a:avLst/>
          </a:prstGeom>
          <a:noFill/>
          <a:ln w="12700" cap="flat" cmpd="sng">
            <a:solidFill>
              <a:srgbClr val="985FF6"/>
            </a:solidFill>
            <a:prstDash val="solid"/>
            <a:round/>
            <a:headEnd type="none" w="sm" len="sm"/>
            <a:tailEnd type="triangle" w="med" len="med"/>
          </a:ln>
        </p:spPr>
      </p:cxnSp>
      <p:sp>
        <p:nvSpPr>
          <p:cNvPr id="95" name="Google Shape;95;p39"/>
          <p:cNvSpPr/>
          <p:nvPr/>
        </p:nvSpPr>
        <p:spPr>
          <a:xfrm>
            <a:off x="2909792" y="1478684"/>
            <a:ext cx="1879599" cy="52321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Bases de datos (schemas)</a:t>
            </a:r>
            <a:endParaRPr sz="1400" b="0" i="0" u="none" strike="noStrike" cap="none">
              <a:solidFill>
                <a:schemeClr val="lt1"/>
              </a:solidFill>
              <a:latin typeface="Arial"/>
              <a:ea typeface="Arial"/>
              <a:cs typeface="Arial"/>
              <a:sym typeface="Arial"/>
            </a:endParaRPr>
          </a:p>
        </p:txBody>
      </p:sp>
      <p:cxnSp>
        <p:nvCxnSpPr>
          <p:cNvPr id="96" name="Google Shape;96;p39"/>
          <p:cNvCxnSpPr/>
          <p:nvPr/>
        </p:nvCxnSpPr>
        <p:spPr>
          <a:xfrm>
            <a:off x="2085975" y="2794522"/>
            <a:ext cx="2166858" cy="236679"/>
          </a:xfrm>
          <a:prstGeom prst="straightConnector1">
            <a:avLst/>
          </a:prstGeom>
          <a:noFill/>
          <a:ln w="12700" cap="flat" cmpd="sng">
            <a:solidFill>
              <a:srgbClr val="985FF6"/>
            </a:solidFill>
            <a:prstDash val="solid"/>
            <a:round/>
            <a:headEnd type="none" w="sm" len="sm"/>
            <a:tailEnd type="triangle" w="med" len="med"/>
          </a:ln>
        </p:spPr>
      </p:cxnSp>
      <p:sp>
        <p:nvSpPr>
          <p:cNvPr id="97" name="Google Shape;97;p39"/>
          <p:cNvSpPr/>
          <p:nvPr/>
        </p:nvSpPr>
        <p:spPr>
          <a:xfrm>
            <a:off x="4252833" y="2873395"/>
            <a:ext cx="1703341" cy="26286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Tablas (entidades)</a:t>
            </a:r>
            <a:endParaRPr sz="1400" b="0" i="0" u="none" strike="noStrike" cap="none">
              <a:solidFill>
                <a:schemeClr val="lt1"/>
              </a:solidFill>
              <a:latin typeface="Arial"/>
              <a:ea typeface="Arial"/>
              <a:cs typeface="Arial"/>
              <a:sym typeface="Arial"/>
            </a:endParaRPr>
          </a:p>
        </p:txBody>
      </p:sp>
      <p:cxnSp>
        <p:nvCxnSpPr>
          <p:cNvPr id="98" name="Google Shape;98;p39"/>
          <p:cNvCxnSpPr>
            <a:endCxn id="99" idx="1"/>
          </p:cNvCxnSpPr>
          <p:nvPr/>
        </p:nvCxnSpPr>
        <p:spPr>
          <a:xfrm rot="10800000" flipH="1">
            <a:off x="5319136" y="3356689"/>
            <a:ext cx="1135200" cy="240000"/>
          </a:xfrm>
          <a:prstGeom prst="straightConnector1">
            <a:avLst/>
          </a:prstGeom>
          <a:noFill/>
          <a:ln w="12700" cap="flat" cmpd="sng">
            <a:solidFill>
              <a:srgbClr val="985FF6"/>
            </a:solidFill>
            <a:prstDash val="solid"/>
            <a:round/>
            <a:headEnd type="none" w="sm" len="sm"/>
            <a:tailEnd type="triangle" w="med" len="med"/>
          </a:ln>
        </p:spPr>
      </p:cxnSp>
      <p:sp>
        <p:nvSpPr>
          <p:cNvPr id="99" name="Google Shape;99;p39"/>
          <p:cNvSpPr/>
          <p:nvPr/>
        </p:nvSpPr>
        <p:spPr>
          <a:xfrm>
            <a:off x="6454336" y="3116681"/>
            <a:ext cx="1478564" cy="480015"/>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Registros seleccionados</a:t>
            </a:r>
            <a:endParaRPr sz="1400" b="0" i="0" u="none" strike="noStrike" cap="none">
              <a:solidFill>
                <a:schemeClr val="lt1"/>
              </a:solidFill>
              <a:latin typeface="Arial"/>
              <a:ea typeface="Arial"/>
              <a:cs typeface="Arial"/>
              <a:sym typeface="Arial"/>
            </a:endParaRPr>
          </a:p>
        </p:txBody>
      </p:sp>
      <p:sp>
        <p:nvSpPr>
          <p:cNvPr id="100" name="Google Shape;100;p39"/>
          <p:cNvSpPr/>
          <p:nvPr/>
        </p:nvSpPr>
        <p:spPr>
          <a:xfrm>
            <a:off x="4615375" y="2343809"/>
            <a:ext cx="3558540" cy="1012877"/>
          </a:xfrm>
          <a:custGeom>
            <a:avLst/>
            <a:gdLst/>
            <a:ahLst/>
            <a:cxnLst/>
            <a:rect l="l" t="t" r="r" b="b"/>
            <a:pathLst>
              <a:path w="3558540" h="807720" extrusionOk="0">
                <a:moveTo>
                  <a:pt x="3276600" y="807720"/>
                </a:moveTo>
                <a:lnTo>
                  <a:pt x="3558540" y="807720"/>
                </a:lnTo>
                <a:lnTo>
                  <a:pt x="3558540" y="0"/>
                </a:lnTo>
                <a:lnTo>
                  <a:pt x="0" y="0"/>
                </a:lnTo>
              </a:path>
            </a:pathLst>
          </a:custGeom>
          <a:noFill/>
          <a:ln w="12700" cap="flat" cmpd="sng">
            <a:solidFill>
              <a:srgbClr val="724AB5"/>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39"/>
          <p:cNvSpPr txBox="1"/>
          <p:nvPr/>
        </p:nvSpPr>
        <p:spPr>
          <a:xfrm>
            <a:off x="531841" y="967735"/>
            <a:ext cx="8456828" cy="5622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Una vez que nos conectamos al LocalHost, previa conexión con XAMPP, podremos acceder a ver las bases de datos y sus tablas: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Sentencias DDL: CREATE, ALTER y DROP</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07" name="Google Shape;107;p63"/>
          <p:cNvSpPr txBox="1"/>
          <p:nvPr/>
        </p:nvSpPr>
        <p:spPr>
          <a:xfrm>
            <a:off x="687172" y="1007011"/>
            <a:ext cx="7818653" cy="250112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El </a:t>
            </a:r>
            <a:r>
              <a:rPr lang="es-AR" sz="1400" b="1" i="0" u="none" strike="noStrike" cap="none">
                <a:solidFill>
                  <a:schemeClr val="dk1"/>
                </a:solidFill>
                <a:latin typeface="Montserrat"/>
                <a:ea typeface="Montserrat"/>
                <a:cs typeface="Montserrat"/>
                <a:sym typeface="Montserrat"/>
              </a:rPr>
              <a:t>lenguaje de definición de datos</a:t>
            </a:r>
            <a:r>
              <a:rPr lang="es-AR" sz="1400" b="0" i="0" u="none" strike="noStrike" cap="none">
                <a:solidFill>
                  <a:schemeClr val="dk1"/>
                </a:solidFill>
                <a:latin typeface="Montserrat"/>
                <a:ea typeface="Montserrat"/>
                <a:cs typeface="Montserrat"/>
                <a:sym typeface="Montserrat"/>
              </a:rPr>
              <a:t> (</a:t>
            </a:r>
            <a:r>
              <a:rPr lang="es-AR" sz="1400" b="1" i="1" u="none" strike="noStrike" cap="none">
                <a:solidFill>
                  <a:schemeClr val="dk1"/>
                </a:solidFill>
                <a:latin typeface="Montserrat"/>
                <a:ea typeface="Montserrat"/>
                <a:cs typeface="Montserrat"/>
                <a:sym typeface="Montserrat"/>
              </a:rPr>
              <a:t>Data</a:t>
            </a:r>
            <a:r>
              <a:rPr lang="es-AR" sz="1400" b="0" i="1" u="none" strike="noStrike" cap="none">
                <a:solidFill>
                  <a:schemeClr val="dk1"/>
                </a:solidFill>
                <a:latin typeface="Montserrat"/>
                <a:ea typeface="Montserrat"/>
                <a:cs typeface="Montserrat"/>
                <a:sym typeface="Montserrat"/>
              </a:rPr>
              <a:t> Definition Language</a:t>
            </a:r>
            <a:r>
              <a:rPr lang="es-AR" sz="1400" b="0" i="0" u="none" strike="noStrike" cap="none">
                <a:solidFill>
                  <a:schemeClr val="dk1"/>
                </a:solidFill>
                <a:latin typeface="Montserrat"/>
                <a:ea typeface="Montserrat"/>
                <a:cs typeface="Montserrat"/>
                <a:sym typeface="Montserrat"/>
              </a:rPr>
              <a:t>, o DDL), es el que se encarga de la modificación de la </a:t>
            </a:r>
            <a:r>
              <a:rPr lang="es-AR" sz="1400" b="1" i="0" u="none" strike="noStrike" cap="none">
                <a:solidFill>
                  <a:schemeClr val="dk1"/>
                </a:solidFill>
                <a:latin typeface="Montserrat"/>
                <a:ea typeface="Montserrat"/>
                <a:cs typeface="Montserrat"/>
                <a:sym typeface="Montserrat"/>
              </a:rPr>
              <a:t>estructura</a:t>
            </a:r>
            <a:r>
              <a:rPr lang="es-AR" sz="1400" b="0" i="0" u="none" strike="noStrike" cap="none">
                <a:solidFill>
                  <a:schemeClr val="dk1"/>
                </a:solidFill>
                <a:latin typeface="Montserrat"/>
                <a:ea typeface="Montserrat"/>
                <a:cs typeface="Montserrat"/>
                <a:sym typeface="Montserrat"/>
              </a:rPr>
              <a:t> de los objetos de la base de datos. Incluye órdenes para modificar, borrar o definir las tablas en las que se almacenan los datos de la base de datos.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El </a:t>
            </a:r>
            <a:r>
              <a:rPr lang="es-AR" sz="1400" b="1" i="0" u="none" strike="noStrike" cap="none">
                <a:solidFill>
                  <a:schemeClr val="dk1"/>
                </a:solidFill>
                <a:latin typeface="Montserrat"/>
                <a:ea typeface="Montserrat"/>
                <a:cs typeface="Montserrat"/>
                <a:sym typeface="Montserrat"/>
              </a:rPr>
              <a:t>lenguaje DDL </a:t>
            </a:r>
            <a:r>
              <a:rPr lang="es-AR" sz="1400" b="0" i="0" u="none" strike="noStrike" cap="none">
                <a:solidFill>
                  <a:schemeClr val="dk1"/>
                </a:solidFill>
                <a:latin typeface="Montserrat"/>
                <a:ea typeface="Montserrat"/>
                <a:cs typeface="Montserrat"/>
                <a:sym typeface="Montserrat"/>
              </a:rPr>
              <a:t>o de </a:t>
            </a:r>
            <a:r>
              <a:rPr lang="es-AR" sz="1400" b="1" i="0" u="none" strike="noStrike" cap="none">
                <a:solidFill>
                  <a:schemeClr val="dk1"/>
                </a:solidFill>
                <a:latin typeface="Montserrat"/>
                <a:ea typeface="Montserrat"/>
                <a:cs typeface="Montserrat"/>
                <a:sym typeface="Montserrat"/>
              </a:rPr>
              <a:t>definición de datos</a:t>
            </a:r>
            <a:r>
              <a:rPr lang="es-AR" sz="1400" b="0" i="0" u="none" strike="noStrike" cap="none">
                <a:solidFill>
                  <a:schemeClr val="dk1"/>
                </a:solidFill>
                <a:latin typeface="Montserrat"/>
                <a:ea typeface="Montserrat"/>
                <a:cs typeface="Montserrat"/>
                <a:sym typeface="Montserrat"/>
              </a:rPr>
              <a:t>, contiene sentencias que permiten crear, modificar o eliminar objetos en el esquema interno de la base de datos en base al esquema conceptual.</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ello se utilizan tres sentencias:</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CREATE</a:t>
            </a:r>
            <a:endParaRPr sz="1400" b="0" i="0" u="none" strike="noStrike" cap="none">
              <a:solidFill>
                <a:schemeClr val="dk1"/>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ALTER</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DROP</a:t>
            </a:r>
            <a:endParaRPr sz="1400" b="0" i="0" u="none" strike="noStrike" cap="none">
              <a:solidFill>
                <a:schemeClr val="dk1"/>
              </a:solidFill>
              <a:latin typeface="Montserrat"/>
              <a:ea typeface="Montserrat"/>
              <a:cs typeface="Montserrat"/>
              <a:sym typeface="Montserrat"/>
            </a:endParaRPr>
          </a:p>
        </p:txBody>
      </p:sp>
      <p:sp>
        <p:nvSpPr>
          <p:cNvPr id="108" name="Google Shape;108;p63"/>
          <p:cNvSpPr txBox="1"/>
          <p:nvPr/>
        </p:nvSpPr>
        <p:spPr>
          <a:xfrm>
            <a:off x="782422" y="3955806"/>
            <a:ext cx="8456828" cy="473319"/>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600"/>
              </a:spcBef>
              <a:spcAft>
                <a:spcPts val="0"/>
              </a:spcAft>
              <a:buClr>
                <a:srgbClr val="000000"/>
              </a:buClr>
              <a:buSzPts val="1400"/>
              <a:buFont typeface="Arial"/>
              <a:buNone/>
            </a:pPr>
            <a:r>
              <a:rPr lang="es-AR" sz="1400" b="1" i="0" u="none" strike="noStrike" cap="none">
                <a:solidFill>
                  <a:schemeClr val="dk1"/>
                </a:solidFill>
                <a:latin typeface="Montserrat"/>
                <a:ea typeface="Montserrat"/>
                <a:cs typeface="Montserrat"/>
                <a:sym typeface="Montserrat"/>
              </a:rPr>
              <a:t>Más información:</a:t>
            </a:r>
            <a:r>
              <a:rPr lang="es-AR" sz="1400" b="0" i="0" u="none" strike="noStrike" cap="none">
                <a:solidFill>
                  <a:schemeClr val="dk1"/>
                </a:solidFill>
                <a:latin typeface="Montserrat"/>
                <a:ea typeface="Montserrat"/>
                <a:cs typeface="Montserrat"/>
                <a:sym typeface="Montserrat"/>
              </a:rPr>
              <a:t>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https://sites.google.com/site/sqlismysin/home/lenguaje-de-definicion-de-datos-ddl</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Creando una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14" name="Google Shape;114;p40"/>
          <p:cNvSpPr txBox="1"/>
          <p:nvPr/>
        </p:nvSpPr>
        <p:spPr>
          <a:xfrm>
            <a:off x="605110" y="1007010"/>
            <a:ext cx="8456828" cy="174388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CREATE DATABASE crea una base de datos con el nombre de indicado en esa orden.</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utilizar esta declaración, se necesita el privilegio o permiso del sistema de la base de datos. CREATE SCHEMA es sinónimo de CREATE DATABASE.</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Se produce un error si la base de datos ya existe y no le especificaste </a:t>
            </a:r>
            <a:r>
              <a:rPr lang="es-AR" sz="1400" b="1" i="0" u="none" strike="noStrike" cap="none">
                <a:solidFill>
                  <a:schemeClr val="dk1"/>
                </a:solidFill>
                <a:latin typeface="Montserrat"/>
                <a:ea typeface="Montserrat"/>
                <a:cs typeface="Montserrat"/>
                <a:sym typeface="Montserrat"/>
              </a:rPr>
              <a:t>IF NOT EXISTS</a:t>
            </a:r>
            <a:r>
              <a:rPr lang="es-AR" sz="1400" b="0" i="0" u="none" strike="noStrike" cap="none">
                <a:solidFill>
                  <a:schemeClr val="dk1"/>
                </a:solidFill>
                <a:latin typeface="Montserrat"/>
                <a:ea typeface="Montserrat"/>
                <a:cs typeface="Montserrat"/>
                <a:sym typeface="Montserrat"/>
              </a:rPr>
              <a:t>.</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La misma puede ser creada de la siguiente manera:</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CREATE DATABASE databasename;</a:t>
            </a:r>
            <a:endParaRPr sz="1400" b="1" i="0" u="none" strike="noStrike" cap="none">
              <a:solidFill>
                <a:schemeClr val="dk1"/>
              </a:solidFill>
              <a:latin typeface="Montserrat"/>
              <a:ea typeface="Montserrat"/>
              <a:cs typeface="Montserrat"/>
              <a:sym typeface="Montserrat"/>
            </a:endParaRPr>
          </a:p>
        </p:txBody>
      </p:sp>
      <p:sp>
        <p:nvSpPr>
          <p:cNvPr id="115" name="Google Shape;115;p40"/>
          <p:cNvSpPr txBox="1"/>
          <p:nvPr/>
        </p:nvSpPr>
        <p:spPr>
          <a:xfrm>
            <a:off x="243960" y="2872048"/>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Ver las tablas de una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16" name="Google Shape;116;p40"/>
          <p:cNvSpPr txBox="1"/>
          <p:nvPr/>
        </p:nvSpPr>
        <p:spPr>
          <a:xfrm>
            <a:off x="675449" y="3548105"/>
            <a:ext cx="8456828" cy="706396"/>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ver las tablas existentes en una base de datos tipeamos:</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60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SHOW TABLES;</a:t>
            </a:r>
            <a:endParaRPr sz="1400" b="1"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Tabla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22" name="Google Shape;122;p42"/>
          <p:cNvSpPr txBox="1"/>
          <p:nvPr/>
        </p:nvSpPr>
        <p:spPr>
          <a:xfrm>
            <a:off x="675449" y="1007010"/>
            <a:ext cx="7820851"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Creamos una tabla llamada “alumnos” tipeando:</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CREATE TABLE alumnos (</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  dni int(11),</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  nombre varchar(30),</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  apellido varchar(30),</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  fecha_nac date</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Si intentamos crear una tabla con un nombre ya existente (existe otra tabla con ese nombre), mostrará un mensaje de error indicando que la acción no se realizó porque ya existe una tabla con el mismo nombre.</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endParaRPr sz="1400" b="1" i="0" u="none" strike="noStrike" cap="none">
              <a:solidFill>
                <a:schemeClr val="dk1"/>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Montserrat"/>
              <a:buNone/>
            </a:pPr>
            <a:endParaRPr sz="1400" b="1"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Ver la estructura de una Tabla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28" name="Google Shape;128;p43"/>
          <p:cNvSpPr txBox="1"/>
          <p:nvPr/>
        </p:nvSpPr>
        <p:spPr>
          <a:xfrm>
            <a:off x="687172" y="1007010"/>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Para ver la estructura de una tabla usamos el comando "describe" junto al nombre de la tabla:</a:t>
            </a:r>
            <a:endParaRPr sz="1400" b="0" i="0" u="none" strike="noStrike" cap="none">
              <a:solidFill>
                <a:schemeClr val="dk1"/>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dk1"/>
                </a:solidFill>
                <a:latin typeface="Montserrat"/>
                <a:ea typeface="Montserrat"/>
                <a:cs typeface="Montserrat"/>
                <a:sym typeface="Montserrat"/>
              </a:rPr>
              <a:t>DESCRIBE alumnos;</a:t>
            </a:r>
            <a:endParaRPr sz="1400" b="0" i="0" u="none" strike="noStrike" cap="none">
              <a:solidFill>
                <a:schemeClr val="dk1"/>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Aparecerá lo siguiente:</a:t>
            </a:r>
            <a:endParaRPr sz="1400" b="1" i="0" u="none" strike="noStrike" cap="none">
              <a:solidFill>
                <a:schemeClr val="dk1"/>
              </a:solidFill>
              <a:latin typeface="Montserrat"/>
              <a:ea typeface="Montserrat"/>
              <a:cs typeface="Montserrat"/>
              <a:sym typeface="Montserrat"/>
            </a:endParaRPr>
          </a:p>
        </p:txBody>
      </p:sp>
      <p:pic>
        <p:nvPicPr>
          <p:cNvPr id="129" name="Google Shape;129;p43"/>
          <p:cNvPicPr preferRelativeResize="0"/>
          <p:nvPr/>
        </p:nvPicPr>
        <p:blipFill rotWithShape="1">
          <a:blip r:embed="rId3">
            <a:alphaModFix/>
          </a:blip>
          <a:srcRect/>
          <a:stretch/>
        </p:blipFill>
        <p:spPr>
          <a:xfrm>
            <a:off x="2948623" y="2074228"/>
            <a:ext cx="3609693" cy="1441132"/>
          </a:xfrm>
          <a:prstGeom prst="rect">
            <a:avLst/>
          </a:prstGeom>
          <a:noFill/>
          <a:ln>
            <a:noFill/>
          </a:ln>
        </p:spPr>
      </p:pic>
    </p:spTree>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Presentación en pantalla (16:9)</PresentationFormat>
  <Paragraphs>94</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Montserrat ExtraBold</vt:lpstr>
      <vt:lpstr>Montserrat</vt:lpstr>
      <vt:lpstr>Montserrat SemiBold</vt:lpstr>
      <vt:lpstr>Lato</vt:lpstr>
      <vt:lpstr>Noto Sans Symbols</vt:lpstr>
      <vt:lpstr>Arial</vt:lpstr>
      <vt:lpstr>Zeemo Presentation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Gisele Milagros Gonzalez</cp:lastModifiedBy>
  <cp:revision>1</cp:revision>
  <dcterms:modified xsi:type="dcterms:W3CDTF">2022-05-30T22:38:42Z</dcterms:modified>
</cp:coreProperties>
</file>