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Lato" panose="020F0502020204030203" pitchFamily="34" charset="0"/>
      <p:regular r:id="rId49"/>
      <p:bold r:id="rId50"/>
      <p:italic r:id="rId51"/>
      <p:boldItalic r:id="rId52"/>
    </p:embeddedFont>
    <p:embeddedFont>
      <p:font typeface="Montserrat" panose="02000505000000020004" pitchFamily="2" charset="0"/>
      <p:regular r:id="rId53"/>
      <p:bold r:id="rId54"/>
      <p:italic r:id="rId55"/>
      <p:boldItalic r:id="rId56"/>
    </p:embeddedFont>
    <p:embeddedFont>
      <p:font typeface="Montserrat ExtraBold" panose="020B0604020202020204" charset="0"/>
      <p:bold r:id="rId57"/>
      <p:boldItalic r:id="rId58"/>
    </p:embeddedFont>
    <p:embeddedFont>
      <p:font typeface="Montserrat SemiBold"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iPQoixOZbkiGuA/xeU2ogFRI75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2E6A5C-701C-4C35-B9C8-C5E8C4D08DAA}">
  <a:tblStyle styleId="{C02E6A5C-701C-4C35-B9C8-C5E8C4D08DA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AFE"/>
          </a:solidFill>
        </a:fill>
      </a:tcStyle>
    </a:wholeTbl>
    <a:band1H>
      <a:tcTxStyle b="off" i="off"/>
      <a:tcStyle>
        <a:tcBdr/>
        <a:fill>
          <a:solidFill>
            <a:srgbClr val="DED2FD"/>
          </a:solidFill>
        </a:fill>
      </a:tcStyle>
    </a:band1H>
    <a:band2H>
      <a:tcTxStyle b="off" i="off"/>
      <a:tcStyle>
        <a:tcBdr/>
      </a:tcStyle>
    </a:band2H>
    <a:band1V>
      <a:tcTxStyle b="off" i="off"/>
      <a:tcStyle>
        <a:tcBdr/>
        <a:fill>
          <a:solidFill>
            <a:srgbClr val="DED2F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2" name="Google Shape;57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AR"/>
              <a:t>Fuente: http://www.edu4java.com/es/sql/sql4.html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1"/>
          <p:cNvSpPr txBox="1">
            <a:spLocks noGrp="1"/>
          </p:cNvSpPr>
          <p:nvPr>
            <p:ph type="ctrTitle"/>
          </p:nvPr>
        </p:nvSpPr>
        <p:spPr>
          <a:xfrm>
            <a:off x="5062225" y="1471475"/>
            <a:ext cx="3507000" cy="1637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41"/>
          <p:cNvSpPr txBox="1">
            <a:spLocks noGrp="1"/>
          </p:cNvSpPr>
          <p:nvPr>
            <p:ph type="subTitle" idx="1"/>
          </p:nvPr>
        </p:nvSpPr>
        <p:spPr>
          <a:xfrm>
            <a:off x="5490925" y="3039025"/>
            <a:ext cx="2649600" cy="69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a:endParaRPr/>
          </a:p>
        </p:txBody>
      </p:sp>
      <p:sp>
        <p:nvSpPr>
          <p:cNvPr id="11" name="Google Shape;11;p41"/>
          <p:cNvSpPr/>
          <p:nvPr/>
        </p:nvSpPr>
        <p:spPr>
          <a:xfrm flipH="1">
            <a:off x="8729100" y="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2" name="Google Shape;12;p41"/>
          <p:cNvSpPr/>
          <p:nvPr/>
        </p:nvSpPr>
        <p:spPr>
          <a:xfrm flipH="1">
            <a:off x="125" y="3984300"/>
            <a:ext cx="288900" cy="1159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3" name="Google Shape;13;p41"/>
          <p:cNvSpPr/>
          <p:nvPr/>
        </p:nvSpPr>
        <p:spPr>
          <a:xfrm>
            <a:off x="8609050" y="256550"/>
            <a:ext cx="288900" cy="2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1"/>
          <p:cNvSpPr/>
          <p:nvPr/>
        </p:nvSpPr>
        <p:spPr>
          <a:xfrm rot="5400000" flipH="1">
            <a:off x="8645550" y="4645050"/>
            <a:ext cx="288900" cy="70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column text 2">
  <p:cSld name="CUSTOM_13">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2067000" y="2255025"/>
            <a:ext cx="50100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a:endParaRPr/>
          </a:p>
        </p:txBody>
      </p:sp>
      <p:sp>
        <p:nvSpPr>
          <p:cNvPr id="17" name="Google Shape;17;p42"/>
          <p:cNvSpPr txBox="1">
            <a:spLocks noGrp="1"/>
          </p:cNvSpPr>
          <p:nvPr>
            <p:ph type="subTitle" idx="1"/>
          </p:nvPr>
        </p:nvSpPr>
        <p:spPr>
          <a:xfrm>
            <a:off x="1363350" y="3453725"/>
            <a:ext cx="6417300" cy="8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a:endParaRPr/>
          </a:p>
        </p:txBody>
      </p:sp>
      <p:sp>
        <p:nvSpPr>
          <p:cNvPr id="18" name="Google Shape;18;p42"/>
          <p:cNvSpPr/>
          <p:nvPr/>
        </p:nvSpPr>
        <p:spPr>
          <a:xfrm>
            <a:off x="0" y="4290200"/>
            <a:ext cx="4149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9" name="Google Shape;19;p42"/>
          <p:cNvSpPr/>
          <p:nvPr/>
        </p:nvSpPr>
        <p:spPr>
          <a:xfrm>
            <a:off x="8849350" y="0"/>
            <a:ext cx="294900" cy="1107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0" name="Google Shape;20;p42"/>
          <p:cNvSpPr/>
          <p:nvPr/>
        </p:nvSpPr>
        <p:spPr>
          <a:xfrm>
            <a:off x="8724675" y="919625"/>
            <a:ext cx="294900" cy="29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2"/>
          <p:cNvSpPr/>
          <p:nvPr/>
        </p:nvSpPr>
        <p:spPr>
          <a:xfrm rot="-5400000" flipH="1">
            <a:off x="1109100" y="-395850"/>
            <a:ext cx="291900" cy="1083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22"/>
        <p:cNvGrpSpPr/>
        <p:nvPr/>
      </p:nvGrpSpPr>
      <p:grpSpPr>
        <a:xfrm>
          <a:off x="0" y="0"/>
          <a:ext cx="0" cy="0"/>
          <a:chOff x="0" y="0"/>
          <a:chExt cx="0" cy="0"/>
        </a:xfrm>
      </p:grpSpPr>
      <p:sp>
        <p:nvSpPr>
          <p:cNvPr id="23" name="Google Shape;23;p43"/>
          <p:cNvSpPr txBox="1">
            <a:spLocks noGrp="1"/>
          </p:cNvSpPr>
          <p:nvPr>
            <p:ph type="title"/>
          </p:nvPr>
        </p:nvSpPr>
        <p:spPr>
          <a:xfrm>
            <a:off x="1109550" y="1831800"/>
            <a:ext cx="6924900" cy="131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24" name="Google Shape;24;p43"/>
          <p:cNvSpPr txBox="1">
            <a:spLocks noGrp="1"/>
          </p:cNvSpPr>
          <p:nvPr>
            <p:ph type="body" idx="1"/>
          </p:nvPr>
        </p:nvSpPr>
        <p:spPr>
          <a:xfrm>
            <a:off x="4416150" y="3348725"/>
            <a:ext cx="3618300" cy="337200"/>
          </a:xfrm>
          <a:prstGeom prst="rect">
            <a:avLst/>
          </a:prstGeom>
          <a:noFill/>
          <a:ln>
            <a:noFill/>
          </a:ln>
        </p:spPr>
        <p:txBody>
          <a:bodyPr spcFirstLastPara="1" wrap="square" lIns="91425" tIns="91425" rIns="91425" bIns="91425" anchor="t" anchorCtr="0">
            <a:noAutofit/>
          </a:bodyPr>
          <a:lstStyle>
            <a:lvl1pPr marL="457200" lvl="0" indent="-317500" algn="r">
              <a:lnSpc>
                <a:spcPct val="100000"/>
              </a:lnSpc>
              <a:spcBef>
                <a:spcPts val="0"/>
              </a:spcBef>
              <a:spcAft>
                <a:spcPts val="0"/>
              </a:spcAft>
              <a:buSzPts val="1400"/>
              <a:buChar char="●"/>
              <a:defRPr sz="18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25" name="Google Shape;25;p43"/>
          <p:cNvSpPr/>
          <p:nvPr/>
        </p:nvSpPr>
        <p:spPr>
          <a:xfrm flipH="1">
            <a:off x="0" y="195365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6" name="Google Shape;26;p43"/>
          <p:cNvSpPr/>
          <p:nvPr/>
        </p:nvSpPr>
        <p:spPr>
          <a:xfrm rot="10800000" flipH="1">
            <a:off x="6867350" y="-75"/>
            <a:ext cx="2276700" cy="305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7" name="Google Shape;27;p43"/>
          <p:cNvSpPr/>
          <p:nvPr/>
        </p:nvSpPr>
        <p:spPr>
          <a:xfrm rot="-5400000">
            <a:off x="6811750" y="-110225"/>
            <a:ext cx="252000" cy="821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3"/>
          <p:cNvSpPr/>
          <p:nvPr/>
        </p:nvSpPr>
        <p:spPr>
          <a:xfrm rot="5400000" flipH="1">
            <a:off x="3042025" y="4175700"/>
            <a:ext cx="288900" cy="1646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4"/>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31" name="Google Shape;31;p44"/>
          <p:cNvSpPr/>
          <p:nvPr/>
        </p:nvSpPr>
        <p:spPr>
          <a:xfrm>
            <a:off x="0" y="0"/>
            <a:ext cx="1200900" cy="244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2" name="Google Shape;32;p44"/>
          <p:cNvSpPr/>
          <p:nvPr/>
        </p:nvSpPr>
        <p:spPr>
          <a:xfrm rot="-5400000">
            <a:off x="8814825" y="4814250"/>
            <a:ext cx="327300" cy="331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3" name="Google Shape;33;p44"/>
          <p:cNvSpPr/>
          <p:nvPr/>
        </p:nvSpPr>
        <p:spPr>
          <a:xfrm rot="-5400000" flipH="1">
            <a:off x="-90300" y="4694300"/>
            <a:ext cx="540600" cy="36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4" name="Google Shape;34;p44"/>
          <p:cNvSpPr/>
          <p:nvPr/>
        </p:nvSpPr>
        <p:spPr>
          <a:xfrm rot="-5400000">
            <a:off x="8680525" y="4664250"/>
            <a:ext cx="298500" cy="29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35"/>
        <p:cNvGrpSpPr/>
        <p:nvPr/>
      </p:nvGrpSpPr>
      <p:grpSpPr>
        <a:xfrm>
          <a:off x="0" y="0"/>
          <a:ext cx="0" cy="0"/>
          <a:chOff x="0" y="0"/>
          <a:chExt cx="0" cy="0"/>
        </a:xfrm>
      </p:grpSpPr>
      <p:sp>
        <p:nvSpPr>
          <p:cNvPr id="36" name="Google Shape;36;p45"/>
          <p:cNvSpPr/>
          <p:nvPr/>
        </p:nvSpPr>
        <p:spPr>
          <a:xfrm>
            <a:off x="8016000" y="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7" name="Google Shape;37;p45"/>
          <p:cNvSpPr/>
          <p:nvPr/>
        </p:nvSpPr>
        <p:spPr>
          <a:xfrm>
            <a:off x="5119950" y="485100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8" name="Google Shape;38;p45"/>
          <p:cNvSpPr/>
          <p:nvPr/>
        </p:nvSpPr>
        <p:spPr>
          <a:xfrm rot="5400000" flipH="1">
            <a:off x="-1130850" y="3735748"/>
            <a:ext cx="2538600" cy="276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9" name="Google Shape;39;p45"/>
          <p:cNvSpPr/>
          <p:nvPr/>
        </p:nvSpPr>
        <p:spPr>
          <a:xfrm rot="10800000">
            <a:off x="155050" y="2425681"/>
            <a:ext cx="228300" cy="128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40"/>
        <p:cNvGrpSpPr/>
        <p:nvPr/>
      </p:nvGrpSpPr>
      <p:grpSpPr>
        <a:xfrm>
          <a:off x="0" y="0"/>
          <a:ext cx="0" cy="0"/>
          <a:chOff x="0" y="0"/>
          <a:chExt cx="0" cy="0"/>
        </a:xfrm>
      </p:grpSpPr>
      <p:sp>
        <p:nvSpPr>
          <p:cNvPr id="41" name="Google Shape;41;p46"/>
          <p:cNvSpPr/>
          <p:nvPr/>
        </p:nvSpPr>
        <p:spPr>
          <a:xfrm>
            <a:off x="8932725" y="0"/>
            <a:ext cx="211200" cy="2861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2" name="Google Shape;42;p46"/>
          <p:cNvSpPr/>
          <p:nvPr/>
        </p:nvSpPr>
        <p:spPr>
          <a:xfrm rot="5400000" flipH="1">
            <a:off x="1277125" y="3620098"/>
            <a:ext cx="246300" cy="2800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3" name="Google Shape;43;p46"/>
          <p:cNvSpPr/>
          <p:nvPr/>
        </p:nvSpPr>
        <p:spPr>
          <a:xfrm>
            <a:off x="0" y="0"/>
            <a:ext cx="3648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4" name="Google Shape;44;p46"/>
          <p:cNvSpPr/>
          <p:nvPr/>
        </p:nvSpPr>
        <p:spPr>
          <a:xfrm rot="-5400000">
            <a:off x="164175" y="155950"/>
            <a:ext cx="277800" cy="28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doACodo">
  <p:cSld name="TITLE_1">
    <p:spTree>
      <p:nvGrpSpPr>
        <p:cNvPr id="1" name="Shape 45"/>
        <p:cNvGrpSpPr/>
        <p:nvPr/>
      </p:nvGrpSpPr>
      <p:grpSpPr>
        <a:xfrm>
          <a:off x="0" y="0"/>
          <a:ext cx="0" cy="0"/>
          <a:chOff x="0" y="0"/>
          <a:chExt cx="0" cy="0"/>
        </a:xfrm>
      </p:grpSpPr>
      <p:cxnSp>
        <p:nvCxnSpPr>
          <p:cNvPr id="46" name="Google Shape;46;p47"/>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47" name="Google Shape;47;p47"/>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48" name="Google Shape;48;p47"/>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47"/>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0" name="Google Shape;50;p47"/>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1" name="Google Shape;51;p4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52" name="Google Shape;52;p47"/>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doACodo 1">
  <p:cSld name="TITLE_2">
    <p:spTree>
      <p:nvGrpSpPr>
        <p:cNvPr id="1" name="Shape 53"/>
        <p:cNvGrpSpPr/>
        <p:nvPr/>
      </p:nvGrpSpPr>
      <p:grpSpPr>
        <a:xfrm>
          <a:off x="0" y="0"/>
          <a:ext cx="0" cy="0"/>
          <a:chOff x="0" y="0"/>
          <a:chExt cx="0" cy="0"/>
        </a:xfrm>
      </p:grpSpPr>
      <p:cxnSp>
        <p:nvCxnSpPr>
          <p:cNvPr id="54" name="Google Shape;54;p48"/>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55" name="Google Shape;55;p48"/>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56" name="Google Shape;56;p48"/>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57" name="Google Shape;57;p48"/>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48"/>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4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60" name="Google Shape;60;p48"/>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1"/>
              </a:buClr>
              <a:buSzPts val="2500"/>
              <a:buFont typeface="Montserrat ExtraBold"/>
              <a:buNone/>
              <a:defRPr sz="25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9pPr>
          </a:lstStyle>
          <a:p>
            <a:endParaRPr/>
          </a:p>
        </p:txBody>
      </p:sp>
      <p:sp>
        <p:nvSpPr>
          <p:cNvPr id="7" name="Google Shape;7;p40"/>
          <p:cNvSpPr txBox="1">
            <a:spLocks noGrp="1"/>
          </p:cNvSpPr>
          <p:nvPr>
            <p:ph type="body" idx="1"/>
          </p:nvPr>
        </p:nvSpPr>
        <p:spPr>
          <a:xfrm>
            <a:off x="713225" y="2488400"/>
            <a:ext cx="7482300" cy="1796100"/>
          </a:xfrm>
          <a:prstGeom prst="rect">
            <a:avLst/>
          </a:prstGeom>
          <a:noFill/>
          <a:ln>
            <a:noFill/>
          </a:ln>
        </p:spPr>
        <p:txBody>
          <a:bodyPr spcFirstLastPara="1" wrap="square" lIns="91425" tIns="91425" rIns="91425" bIns="91425" anchor="t" anchorCtr="0">
            <a:noAutofit/>
          </a:bodyPr>
          <a:lstStyle>
            <a:lvl1pPr marL="457200" marR="0" lvl="0"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5.jpg"/></Relationships>
</file>

<file path=ppt/slides/_rels/slide3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hyperlink" Target="https://www.aulaclic.es/sql/t_5_1.htm" TargetMode="Externa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hyperlink" Target="https://dev.mysq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2"/>
          <p:cNvSpPr txBox="1"/>
          <p:nvPr/>
        </p:nvSpPr>
        <p:spPr>
          <a:xfrm>
            <a:off x="-106850" y="726294"/>
            <a:ext cx="91440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3000" b="1" dirty="0" err="1">
                <a:solidFill>
                  <a:schemeClr val="dk1"/>
                </a:solidFill>
              </a:rPr>
              <a:t>MySql</a:t>
            </a:r>
            <a:r>
              <a:rPr lang="es-AR" sz="3000" b="1" dirty="0">
                <a:solidFill>
                  <a:schemeClr val="dk1"/>
                </a:solidFill>
              </a:rPr>
              <a:t> </a:t>
            </a:r>
            <a:r>
              <a:rPr lang="es-AR" sz="2800" b="1" i="1" u="none" strike="noStrike" cap="none" dirty="0">
                <a:solidFill>
                  <a:srgbClr val="000000"/>
                </a:solidFill>
                <a:latin typeface="Arial"/>
                <a:ea typeface="Arial"/>
                <a:cs typeface="Arial"/>
                <a:sym typeface="Arial"/>
              </a:rPr>
              <a:t>Parte </a:t>
            </a:r>
            <a:r>
              <a:rPr lang="es-AR" sz="2800" b="1" i="1" dirty="0"/>
              <a:t>3</a:t>
            </a:r>
            <a:endParaRPr sz="1400" b="1" i="1" u="none" strike="noStrike" cap="none" dirty="0">
              <a:solidFill>
                <a:srgbClr val="000000"/>
              </a:solidFill>
              <a:latin typeface="Arial"/>
              <a:ea typeface="Arial"/>
              <a:cs typeface="Arial"/>
              <a:sym typeface="Arial"/>
            </a:endParaRPr>
          </a:p>
        </p:txBody>
      </p:sp>
      <p:pic>
        <p:nvPicPr>
          <p:cNvPr id="67" name="Google Shape;67;p2" descr="C:\Users\marti\Downloads\clipart338846.png"/>
          <p:cNvPicPr preferRelativeResize="0"/>
          <p:nvPr/>
        </p:nvPicPr>
        <p:blipFill rotWithShape="1">
          <a:blip r:embed="rId3">
            <a:alphaModFix/>
          </a:blip>
          <a:srcRect/>
          <a:stretch/>
        </p:blipFill>
        <p:spPr>
          <a:xfrm>
            <a:off x="3685612" y="2125695"/>
            <a:ext cx="2378869" cy="1904395"/>
          </a:xfrm>
          <a:prstGeom prst="rect">
            <a:avLst/>
          </a:prstGeom>
          <a:noFill/>
          <a:ln>
            <a:noFill/>
          </a:ln>
        </p:spPr>
      </p:pic>
      <p:sp>
        <p:nvSpPr>
          <p:cNvPr id="68" name="Google Shape;68;p2"/>
          <p:cNvSpPr txBox="1"/>
          <p:nvPr/>
        </p:nvSpPr>
        <p:spPr>
          <a:xfrm>
            <a:off x="848200" y="4312200"/>
            <a:ext cx="7233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a:latin typeface="Montserrat"/>
                <a:ea typeface="Montserrat"/>
                <a:cs typeface="Montserrat"/>
                <a:sym typeface="Montserrat"/>
              </a:rPr>
              <a:t>Temas: Select, insert, update, delete, operadores lógicos, Alias, funciones, operador LiKE, join</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Ejemplos 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58" name="Google Shape;158;p49"/>
          <p:cNvSpPr txBox="1"/>
          <p:nvPr/>
        </p:nvSpPr>
        <p:spPr>
          <a:xfrm>
            <a:off x="523049" y="1100914"/>
            <a:ext cx="8456828" cy="420300"/>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ORDENAMIENTO: ejemplos</a:t>
            </a:r>
            <a:endParaRPr sz="1400" b="0" i="0" u="none" strike="noStrike" cap="none">
              <a:solidFill>
                <a:srgbClr val="000000"/>
              </a:solidFill>
              <a:latin typeface="Montserrat"/>
              <a:ea typeface="Montserrat"/>
              <a:cs typeface="Montserrat"/>
              <a:sym typeface="Montserrat"/>
            </a:endParaRPr>
          </a:p>
        </p:txBody>
      </p:sp>
      <p:sp>
        <p:nvSpPr>
          <p:cNvPr id="159" name="Google Shape;159;p49"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49"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1" name="Google Shape;161;p49"/>
          <p:cNvPicPr preferRelativeResize="0"/>
          <p:nvPr/>
        </p:nvPicPr>
        <p:blipFill rotWithShape="1">
          <a:blip r:embed="rId3">
            <a:alphaModFix/>
          </a:blip>
          <a:srcRect/>
          <a:stretch/>
        </p:blipFill>
        <p:spPr>
          <a:xfrm>
            <a:off x="1632718" y="1491235"/>
            <a:ext cx="2806386" cy="705053"/>
          </a:xfrm>
          <a:prstGeom prst="rect">
            <a:avLst/>
          </a:prstGeom>
          <a:noFill/>
          <a:ln>
            <a:noFill/>
          </a:ln>
        </p:spPr>
      </p:pic>
      <p:pic>
        <p:nvPicPr>
          <p:cNvPr id="162" name="Google Shape;162;p49"/>
          <p:cNvPicPr preferRelativeResize="0"/>
          <p:nvPr/>
        </p:nvPicPr>
        <p:blipFill rotWithShape="1">
          <a:blip r:embed="rId4">
            <a:alphaModFix/>
          </a:blip>
          <a:srcRect/>
          <a:stretch/>
        </p:blipFill>
        <p:spPr>
          <a:xfrm>
            <a:off x="4679339" y="1415754"/>
            <a:ext cx="4172107" cy="856015"/>
          </a:xfrm>
          <a:prstGeom prst="rect">
            <a:avLst/>
          </a:prstGeom>
          <a:noFill/>
          <a:ln>
            <a:noFill/>
          </a:ln>
        </p:spPr>
      </p:pic>
      <p:pic>
        <p:nvPicPr>
          <p:cNvPr id="163" name="Google Shape;163;p49"/>
          <p:cNvPicPr preferRelativeResize="0"/>
          <p:nvPr/>
        </p:nvPicPr>
        <p:blipFill rotWithShape="1">
          <a:blip r:embed="rId5">
            <a:alphaModFix/>
          </a:blip>
          <a:srcRect/>
          <a:stretch/>
        </p:blipFill>
        <p:spPr>
          <a:xfrm>
            <a:off x="1497978" y="2669186"/>
            <a:ext cx="3575643" cy="719278"/>
          </a:xfrm>
          <a:prstGeom prst="rect">
            <a:avLst/>
          </a:prstGeom>
          <a:noFill/>
          <a:ln>
            <a:noFill/>
          </a:ln>
        </p:spPr>
      </p:pic>
      <p:pic>
        <p:nvPicPr>
          <p:cNvPr id="164" name="Google Shape;164;p49"/>
          <p:cNvPicPr preferRelativeResize="0"/>
          <p:nvPr/>
        </p:nvPicPr>
        <p:blipFill rotWithShape="1">
          <a:blip r:embed="rId6">
            <a:alphaModFix/>
          </a:blip>
          <a:srcRect/>
          <a:stretch/>
        </p:blipFill>
        <p:spPr>
          <a:xfrm>
            <a:off x="5208361" y="2519934"/>
            <a:ext cx="3844959" cy="1017783"/>
          </a:xfrm>
          <a:prstGeom prst="rect">
            <a:avLst/>
          </a:prstGeom>
          <a:noFill/>
          <a:ln>
            <a:noFill/>
          </a:ln>
        </p:spPr>
      </p:pic>
      <p:pic>
        <p:nvPicPr>
          <p:cNvPr id="165" name="Google Shape;165;p49"/>
          <p:cNvPicPr preferRelativeResize="0"/>
          <p:nvPr/>
        </p:nvPicPr>
        <p:blipFill rotWithShape="1">
          <a:blip r:embed="rId7">
            <a:alphaModFix/>
          </a:blip>
          <a:srcRect/>
          <a:stretch/>
        </p:blipFill>
        <p:spPr>
          <a:xfrm>
            <a:off x="1497978" y="3961841"/>
            <a:ext cx="3464832" cy="581553"/>
          </a:xfrm>
          <a:prstGeom prst="rect">
            <a:avLst/>
          </a:prstGeom>
          <a:noFill/>
          <a:ln>
            <a:noFill/>
          </a:ln>
        </p:spPr>
      </p:pic>
      <p:pic>
        <p:nvPicPr>
          <p:cNvPr id="166" name="Google Shape;166;p49"/>
          <p:cNvPicPr preferRelativeResize="0"/>
          <p:nvPr/>
        </p:nvPicPr>
        <p:blipFill rotWithShape="1">
          <a:blip r:embed="rId8">
            <a:alphaModFix/>
          </a:blip>
          <a:srcRect/>
          <a:stretch/>
        </p:blipFill>
        <p:spPr>
          <a:xfrm>
            <a:off x="5273734" y="3724782"/>
            <a:ext cx="3506334" cy="1055670"/>
          </a:xfrm>
          <a:prstGeom prst="rect">
            <a:avLst/>
          </a:prstGeom>
          <a:noFill/>
          <a:ln>
            <a:noFill/>
          </a:ln>
        </p:spPr>
      </p:pic>
      <p:sp>
        <p:nvSpPr>
          <p:cNvPr id="167" name="Google Shape;167;p49"/>
          <p:cNvSpPr txBox="1"/>
          <p:nvPr/>
        </p:nvSpPr>
        <p:spPr>
          <a:xfrm>
            <a:off x="307975" y="1367587"/>
            <a:ext cx="1260147" cy="95234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Orden por una columna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(por defecto ascendente)</a:t>
            </a:r>
            <a:endParaRPr sz="1200" b="0" i="0" u="none" strike="noStrike" cap="none">
              <a:solidFill>
                <a:srgbClr val="9D66F9"/>
              </a:solidFill>
              <a:latin typeface="Arial"/>
              <a:ea typeface="Arial"/>
              <a:cs typeface="Arial"/>
              <a:sym typeface="Arial"/>
            </a:endParaRPr>
          </a:p>
        </p:txBody>
      </p:sp>
      <p:sp>
        <p:nvSpPr>
          <p:cNvPr id="168" name="Google Shape;168;p49"/>
          <p:cNvSpPr txBox="1"/>
          <p:nvPr/>
        </p:nvSpPr>
        <p:spPr>
          <a:xfrm>
            <a:off x="284731" y="2695656"/>
            <a:ext cx="1260147" cy="66633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Orden por más de una columna</a:t>
            </a:r>
            <a:endParaRPr sz="1200" b="0" i="0" u="none" strike="noStrike" cap="none">
              <a:solidFill>
                <a:srgbClr val="9D66F9"/>
              </a:solidFill>
              <a:latin typeface="Arial"/>
              <a:ea typeface="Arial"/>
              <a:cs typeface="Arial"/>
              <a:sym typeface="Arial"/>
            </a:endParaRPr>
          </a:p>
        </p:txBody>
      </p:sp>
      <p:sp>
        <p:nvSpPr>
          <p:cNvPr id="169" name="Google Shape;169;p49"/>
          <p:cNvSpPr txBox="1"/>
          <p:nvPr/>
        </p:nvSpPr>
        <p:spPr>
          <a:xfrm>
            <a:off x="220175" y="3804932"/>
            <a:ext cx="1260147" cy="895371"/>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Orden descendente de una columna</a:t>
            </a:r>
            <a:endParaRPr sz="1200" b="0" i="0" u="none" strike="noStrike" cap="none">
              <a:solidFill>
                <a:srgbClr val="9D66F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SELECT: LIMIT</a:t>
            </a:r>
            <a:endParaRPr sz="2500" b="1" i="0" u="none" strike="noStrike" cap="none">
              <a:solidFill>
                <a:schemeClr val="accent1"/>
              </a:solidFill>
              <a:latin typeface="Montserrat ExtraBold"/>
              <a:ea typeface="Montserrat ExtraBold"/>
              <a:cs typeface="Montserrat ExtraBold"/>
              <a:sym typeface="Montserrat ExtraBold"/>
            </a:endParaRPr>
          </a:p>
          <a:p>
            <a:pPr marL="0" marR="0" lvl="0" indent="0" algn="l" rtl="0">
              <a:lnSpc>
                <a:spcPct val="100000"/>
              </a:lnSpc>
              <a:spcBef>
                <a:spcPts val="0"/>
              </a:spcBef>
              <a:spcAft>
                <a:spcPts val="0"/>
              </a:spcAft>
              <a:buClr>
                <a:schemeClr val="accent1"/>
              </a:buClr>
              <a:buSzPts val="2500"/>
              <a:buFont typeface="Montserrat ExtraBold"/>
              <a:buNone/>
            </a:pPr>
            <a:br>
              <a:rPr lang="es-AR" sz="2500" b="1" i="0" u="none" strike="noStrike" cap="none">
                <a:solidFill>
                  <a:schemeClr val="accent1"/>
                </a:solidFill>
                <a:latin typeface="Montserrat ExtraBold"/>
                <a:ea typeface="Montserrat ExtraBold"/>
                <a:cs typeface="Montserrat ExtraBold"/>
                <a:sym typeface="Montserrat ExtraBold"/>
              </a:rPr>
            </a:b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75" name="Google Shape;175;p23"/>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176" name="Google Shape;176;p2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3"/>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cláusula SELECT LIMIT se usa para especificar el número de registros a devolver. </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Sintaxis: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column_name(s) </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FROM table_name </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WHERE condition </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LIMIT number;</a:t>
            </a:r>
            <a:endParaRPr sz="1400" b="0" i="0" u="none" strike="noStrike" cap="none">
              <a:solidFill>
                <a:srgbClr val="000000"/>
              </a:solidFill>
              <a:latin typeface="Arial"/>
              <a:ea typeface="Arial"/>
              <a:cs typeface="Arial"/>
              <a:sym typeface="Arial"/>
            </a:endParaRPr>
          </a:p>
        </p:txBody>
      </p:sp>
      <p:grpSp>
        <p:nvGrpSpPr>
          <p:cNvPr id="179" name="Google Shape;179;p23"/>
          <p:cNvGrpSpPr/>
          <p:nvPr/>
        </p:nvGrpSpPr>
        <p:grpSpPr>
          <a:xfrm>
            <a:off x="7694431" y="644502"/>
            <a:ext cx="1026073" cy="398619"/>
            <a:chOff x="7694431" y="644502"/>
            <a:chExt cx="1026073" cy="398619"/>
          </a:xfrm>
        </p:grpSpPr>
        <p:pic>
          <p:nvPicPr>
            <p:cNvPr id="180" name="Google Shape;180;p23"/>
            <p:cNvPicPr preferRelativeResize="0"/>
            <p:nvPr/>
          </p:nvPicPr>
          <p:blipFill rotWithShape="1">
            <a:blip r:embed="rId3">
              <a:alphaModFix/>
            </a:blip>
            <a:srcRect/>
            <a:stretch/>
          </p:blipFill>
          <p:spPr>
            <a:xfrm>
              <a:off x="7694431" y="644502"/>
              <a:ext cx="423024" cy="398619"/>
            </a:xfrm>
            <a:prstGeom prst="rect">
              <a:avLst/>
            </a:prstGeom>
            <a:noFill/>
            <a:ln>
              <a:noFill/>
            </a:ln>
          </p:spPr>
        </p:pic>
        <p:sp>
          <p:nvSpPr>
            <p:cNvPr id="181" name="Google Shape;181;p23"/>
            <p:cNvSpPr txBox="1"/>
            <p:nvPr/>
          </p:nvSpPr>
          <p:spPr>
            <a:xfrm>
              <a:off x="8117455" y="657656"/>
              <a:ext cx="603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22</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Operadores de Comparación</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87" name="Google Shape;187;p20"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0"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0"/>
          <p:cNvSpPr txBox="1"/>
          <p:nvPr/>
        </p:nvSpPr>
        <p:spPr>
          <a:xfrm>
            <a:off x="523049" y="1100913"/>
            <a:ext cx="8456828" cy="106199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También conocidos como operadores relacionales, son utilizados en MySQL para comparar igualdades y desigualdades.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Los operadores de comparación se utilizan con la cláusula WHERE para determinar qué registros seleccionar.</a:t>
            </a:r>
            <a:endParaRPr sz="1400" b="0" i="0" u="none" strike="noStrike" cap="none">
              <a:solidFill>
                <a:srgbClr val="000000"/>
              </a:solidFill>
              <a:latin typeface="Arial"/>
              <a:ea typeface="Arial"/>
              <a:cs typeface="Arial"/>
              <a:sym typeface="Arial"/>
            </a:endParaRPr>
          </a:p>
        </p:txBody>
      </p:sp>
      <p:graphicFrame>
        <p:nvGraphicFramePr>
          <p:cNvPr id="190" name="Google Shape;190;p20"/>
          <p:cNvGraphicFramePr/>
          <p:nvPr/>
        </p:nvGraphicFramePr>
        <p:xfrm>
          <a:off x="967150" y="2256811"/>
          <a:ext cx="3000000" cy="3000000"/>
        </p:xfrm>
        <a:graphic>
          <a:graphicData uri="http://schemas.openxmlformats.org/drawingml/2006/table">
            <a:tbl>
              <a:tblPr firstRow="1" bandRow="1">
                <a:noFill/>
                <a:tableStyleId>{C02E6A5C-701C-4C35-B9C8-C5E8C4D08DAA}</a:tableStyleId>
              </a:tblPr>
              <a:tblGrid>
                <a:gridCol w="988625">
                  <a:extLst>
                    <a:ext uri="{9D8B030D-6E8A-4147-A177-3AD203B41FA5}">
                      <a16:colId xmlns:a16="http://schemas.microsoft.com/office/drawing/2014/main" val="20000"/>
                    </a:ext>
                  </a:extLst>
                </a:gridCol>
                <a:gridCol w="1517200">
                  <a:extLst>
                    <a:ext uri="{9D8B030D-6E8A-4147-A177-3AD203B41FA5}">
                      <a16:colId xmlns:a16="http://schemas.microsoft.com/office/drawing/2014/main" val="20001"/>
                    </a:ext>
                  </a:extLst>
                </a:gridCol>
              </a:tblGrid>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1" u="none" strike="noStrike" cap="none">
                          <a:solidFill>
                            <a:schemeClr val="dk1"/>
                          </a:solidFill>
                          <a:latin typeface="Montserrat"/>
                          <a:ea typeface="Montserrat"/>
                          <a:cs typeface="Montserrat"/>
                          <a:sym typeface="Montserrat"/>
                        </a:rPr>
                        <a:t>Operador</a:t>
                      </a:r>
                      <a:endParaRPr sz="1200" b="1"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7C1FC"/>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s-AR" sz="1200" b="1" u="none" strike="noStrike" cap="none">
                          <a:solidFill>
                            <a:schemeClr val="dk1"/>
                          </a:solidFill>
                          <a:latin typeface="Montserrat"/>
                          <a:ea typeface="Montserrat"/>
                          <a:cs typeface="Montserrat"/>
                          <a:sym typeface="Montserrat"/>
                        </a:rPr>
                        <a:t>Descripción</a:t>
                      </a:r>
                      <a:endParaRPr sz="1200" b="1"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7C1FC"/>
                    </a:solidFill>
                  </a:tcPr>
                </a:tc>
                <a:extLst>
                  <a:ext uri="{0D108BD9-81ED-4DB2-BD59-A6C34878D82A}">
                    <a16:rowId xmlns:a16="http://schemas.microsoft.com/office/drawing/2014/main" val="10000"/>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Igual</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&lt;&gt;</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Diferente</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Diferente</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&gt;</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Mayor que</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&gt;=</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Mayor o igual que</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&lt;</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Menor que</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&lt;=</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Menor o igual que</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191" name="Google Shape;191;p20"/>
          <p:cNvGraphicFramePr/>
          <p:nvPr/>
        </p:nvGraphicFramePr>
        <p:xfrm>
          <a:off x="3884522" y="2256811"/>
          <a:ext cx="3000000" cy="3000000"/>
        </p:xfrm>
        <a:graphic>
          <a:graphicData uri="http://schemas.openxmlformats.org/drawingml/2006/table">
            <a:tbl>
              <a:tblPr firstRow="1" bandRow="1">
                <a:noFill/>
                <a:tableStyleId>{C02E6A5C-701C-4C35-B9C8-C5E8C4D08DAA}</a:tableStyleId>
              </a:tblPr>
              <a:tblGrid>
                <a:gridCol w="1268050">
                  <a:extLst>
                    <a:ext uri="{9D8B030D-6E8A-4147-A177-3AD203B41FA5}">
                      <a16:colId xmlns:a16="http://schemas.microsoft.com/office/drawing/2014/main" val="20000"/>
                    </a:ext>
                  </a:extLst>
                </a:gridCol>
                <a:gridCol w="3599550">
                  <a:extLst>
                    <a:ext uri="{9D8B030D-6E8A-4147-A177-3AD203B41FA5}">
                      <a16:colId xmlns:a16="http://schemas.microsoft.com/office/drawing/2014/main" val="20001"/>
                    </a:ext>
                  </a:extLst>
                </a:gridCol>
              </a:tblGrid>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1" u="none" strike="noStrike" cap="none">
                          <a:solidFill>
                            <a:schemeClr val="dk1"/>
                          </a:solidFill>
                          <a:latin typeface="Montserrat"/>
                          <a:ea typeface="Montserrat"/>
                          <a:cs typeface="Montserrat"/>
                          <a:sym typeface="Montserrat"/>
                        </a:rPr>
                        <a:t>Operador</a:t>
                      </a:r>
                      <a:endParaRPr sz="1200" b="1"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7C1FC"/>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s-AR" sz="1200" b="1" u="none" strike="noStrike" cap="none">
                          <a:solidFill>
                            <a:schemeClr val="dk1"/>
                          </a:solidFill>
                          <a:latin typeface="Montserrat"/>
                          <a:ea typeface="Montserrat"/>
                          <a:cs typeface="Montserrat"/>
                          <a:sym typeface="Montserrat"/>
                        </a:rPr>
                        <a:t>Descripción</a:t>
                      </a:r>
                      <a:endParaRPr sz="1200" b="1"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7C1FC"/>
                    </a:solidFill>
                  </a:tcPr>
                </a:tc>
                <a:extLst>
                  <a:ext uri="{0D108BD9-81ED-4DB2-BD59-A6C34878D82A}">
                    <a16:rowId xmlns:a16="http://schemas.microsoft.com/office/drawing/2014/main" val="10000"/>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LIKE</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Define un patrón de búsqueda y utiliza % y _</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NOT LIKE</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Negación de LIKE</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IS NULL</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Verifica si el Valor es NULL</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IS NOT NULL</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Verifica si el Valor es diferente de NULL</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IN ()</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Valores que coinciden en una lista</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2575">
                <a:tc>
                  <a:txBody>
                    <a:bodyPr/>
                    <a:lstStyle/>
                    <a:p>
                      <a:pPr marL="0" marR="0" lvl="0" indent="0" algn="ctr" rtl="0">
                        <a:lnSpc>
                          <a:spcPct val="100000"/>
                        </a:lnSpc>
                        <a:spcBef>
                          <a:spcPts val="0"/>
                        </a:spcBef>
                        <a:spcAft>
                          <a:spcPts val="0"/>
                        </a:spcAft>
                        <a:buClr>
                          <a:srgbClr val="000000"/>
                        </a:buClr>
                        <a:buSzPts val="1200"/>
                        <a:buFont typeface="Arial"/>
                        <a:buNone/>
                      </a:pPr>
                      <a:r>
                        <a:rPr lang="es-AR" sz="1200" b="0" u="none" strike="noStrike" cap="none">
                          <a:solidFill>
                            <a:schemeClr val="dk1"/>
                          </a:solidFill>
                          <a:latin typeface="Montserrat"/>
                          <a:ea typeface="Montserrat"/>
                          <a:cs typeface="Montserrat"/>
                          <a:sym typeface="Montserrat"/>
                        </a:rPr>
                        <a:t>BETWEEN</a:t>
                      </a:r>
                      <a:endParaRPr sz="1200" b="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solidFill>
                            <a:schemeClr val="dk1"/>
                          </a:solidFill>
                          <a:latin typeface="Montserrat"/>
                          <a:ea typeface="Montserrat"/>
                          <a:cs typeface="Montserrat"/>
                          <a:sym typeface="Montserrat"/>
                        </a:rPr>
                        <a:t>Valores en un Rango (incluye los extremos)</a:t>
                      </a:r>
                      <a:endParaRPr sz="1200" u="none" strike="noStrike" cap="none">
                        <a:solidFill>
                          <a:schemeClr val="dk1"/>
                        </a:solidFill>
                        <a:latin typeface="Montserrat"/>
                        <a:ea typeface="Montserrat"/>
                        <a:cs typeface="Montserrat"/>
                        <a:sym typeface="Montserra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pSp>
        <p:nvGrpSpPr>
          <p:cNvPr id="192" name="Google Shape;192;p20"/>
          <p:cNvGrpSpPr/>
          <p:nvPr/>
        </p:nvGrpSpPr>
        <p:grpSpPr>
          <a:xfrm>
            <a:off x="7351531" y="608391"/>
            <a:ext cx="1224846" cy="398619"/>
            <a:chOff x="7694431" y="644502"/>
            <a:chExt cx="1224846" cy="398619"/>
          </a:xfrm>
        </p:grpSpPr>
        <p:pic>
          <p:nvPicPr>
            <p:cNvPr id="193" name="Google Shape;193;p20"/>
            <p:cNvPicPr preferRelativeResize="0"/>
            <p:nvPr/>
          </p:nvPicPr>
          <p:blipFill rotWithShape="1">
            <a:blip r:embed="rId3">
              <a:alphaModFix/>
            </a:blip>
            <a:srcRect/>
            <a:stretch/>
          </p:blipFill>
          <p:spPr>
            <a:xfrm>
              <a:off x="7694431" y="644502"/>
              <a:ext cx="423024" cy="398619"/>
            </a:xfrm>
            <a:prstGeom prst="rect">
              <a:avLst/>
            </a:prstGeom>
            <a:noFill/>
            <a:ln>
              <a:noFill/>
            </a:ln>
          </p:spPr>
        </p:pic>
        <p:sp>
          <p:nvSpPr>
            <p:cNvPr id="194" name="Google Shape;194;p20"/>
            <p:cNvSpPr txBox="1"/>
            <p:nvPr/>
          </p:nvSpPr>
          <p:spPr>
            <a:xfrm>
              <a:off x="8117455" y="657656"/>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3 a 7</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Operador LIKE</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00" name="Google Shape;200;p28"/>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201" name="Google Shape;201;p28"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8"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8"/>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Otra cláusula es la que se utiliza para </a:t>
            </a:r>
            <a:r>
              <a:rPr lang="es-AR" sz="1400" b="1" i="0" u="none" strike="noStrike" cap="none">
                <a:solidFill>
                  <a:schemeClr val="dk1"/>
                </a:solidFill>
                <a:latin typeface="Montserrat"/>
                <a:ea typeface="Montserrat"/>
                <a:cs typeface="Montserrat"/>
                <a:sym typeface="Montserrat"/>
              </a:rPr>
              <a:t>comparaciones </a:t>
            </a:r>
            <a:r>
              <a:rPr lang="es-AR" sz="1400" b="0" i="0" u="none" strike="noStrike" cap="none">
                <a:solidFill>
                  <a:schemeClr val="dk1"/>
                </a:solidFill>
                <a:latin typeface="Montserrat"/>
                <a:ea typeface="Montserrat"/>
                <a:cs typeface="Montserrat"/>
                <a:sym typeface="Montserrat"/>
              </a:rPr>
              <a:t>con campos de tipo de </a:t>
            </a:r>
            <a:r>
              <a:rPr lang="es-AR" sz="1400" b="1" i="0" u="none" strike="noStrike" cap="none">
                <a:solidFill>
                  <a:schemeClr val="dk1"/>
                </a:solidFill>
                <a:latin typeface="Montserrat"/>
                <a:ea typeface="Montserrat"/>
                <a:cs typeface="Montserrat"/>
                <a:sym typeface="Montserrat"/>
              </a:rPr>
              <a:t>cadenas de texto</a:t>
            </a:r>
            <a:r>
              <a:rPr lang="es-AR" sz="1400" b="0" i="0" u="none" strike="noStrike" cap="none">
                <a:solidFill>
                  <a:schemeClr val="dk1"/>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Esta sentencia se podría utilizar para consultar cuáles son los clientes que viven en una calle que contiene el texto “San Martín”.</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Al colocar el % al comienzo y al final estamos representando un texto que no nos preocupa cómo comienza ni cómo termina, siempre y cuando contenga la/s palabra/s que nos interesa.</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 FROM clientes c </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WHERE calle LIKE '%San Martín%'</a:t>
            </a:r>
            <a:endParaRPr sz="1400" b="1" i="0" u="none" strike="noStrike" cap="none">
              <a:solidFill>
                <a:schemeClr val="dk2"/>
              </a:solidFill>
              <a:latin typeface="Montserrat"/>
              <a:ea typeface="Montserrat"/>
              <a:cs typeface="Montserrat"/>
              <a:sym typeface="Montserrat"/>
            </a:endParaRPr>
          </a:p>
        </p:txBody>
      </p:sp>
      <p:grpSp>
        <p:nvGrpSpPr>
          <p:cNvPr id="204" name="Google Shape;204;p28"/>
          <p:cNvGrpSpPr/>
          <p:nvPr/>
        </p:nvGrpSpPr>
        <p:grpSpPr>
          <a:xfrm>
            <a:off x="7351531" y="608391"/>
            <a:ext cx="1324232" cy="398619"/>
            <a:chOff x="7694431" y="644502"/>
            <a:chExt cx="1324232" cy="398619"/>
          </a:xfrm>
        </p:grpSpPr>
        <p:pic>
          <p:nvPicPr>
            <p:cNvPr id="205" name="Google Shape;205;p28"/>
            <p:cNvPicPr preferRelativeResize="0"/>
            <p:nvPr/>
          </p:nvPicPr>
          <p:blipFill rotWithShape="1">
            <a:blip r:embed="rId3">
              <a:alphaModFix/>
            </a:blip>
            <a:srcRect/>
            <a:stretch/>
          </p:blipFill>
          <p:spPr>
            <a:xfrm>
              <a:off x="7694431" y="644502"/>
              <a:ext cx="423024" cy="398619"/>
            </a:xfrm>
            <a:prstGeom prst="rect">
              <a:avLst/>
            </a:prstGeom>
            <a:noFill/>
            <a:ln>
              <a:noFill/>
            </a:ln>
          </p:spPr>
        </p:pic>
        <p:sp>
          <p:nvSpPr>
            <p:cNvPr id="206" name="Google Shape;206;p28"/>
            <p:cNvSpPr txBox="1"/>
            <p:nvPr/>
          </p:nvSpPr>
          <p:spPr>
            <a:xfrm>
              <a:off x="8117455" y="657656"/>
              <a:ext cx="9012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8 a 12</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IS NULL / IS NOT NULL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12" name="Google Shape;212;p22"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2"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2"/>
          <p:cNvSpPr txBox="1"/>
          <p:nvPr/>
        </p:nvSpPr>
        <p:spPr>
          <a:xfrm>
            <a:off x="523049" y="1100914"/>
            <a:ext cx="8456828" cy="420300"/>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Permiten seleccionar registros cuyo valor en un campo sea </a:t>
            </a:r>
            <a:r>
              <a:rPr lang="es-AR" sz="1400" b="1" i="0" u="none" strike="noStrike" cap="none">
                <a:solidFill>
                  <a:srgbClr val="000000"/>
                </a:solidFill>
                <a:latin typeface="Montserrat"/>
                <a:ea typeface="Montserrat"/>
                <a:cs typeface="Montserrat"/>
                <a:sym typeface="Montserrat"/>
              </a:rPr>
              <a:t>null </a:t>
            </a:r>
            <a:r>
              <a:rPr lang="es-AR" sz="1400" b="0" i="0" u="none" strike="noStrike" cap="none">
                <a:solidFill>
                  <a:srgbClr val="000000"/>
                </a:solidFill>
                <a:latin typeface="Montserrat"/>
                <a:ea typeface="Montserrat"/>
                <a:cs typeface="Montserrat"/>
                <a:sym typeface="Montserrat"/>
              </a:rPr>
              <a:t>o </a:t>
            </a:r>
            <a:r>
              <a:rPr lang="es-AR" sz="1400" b="1" i="0" u="none" strike="noStrike" cap="none">
                <a:solidFill>
                  <a:srgbClr val="000000"/>
                </a:solidFill>
                <a:latin typeface="Montserrat"/>
                <a:ea typeface="Montserrat"/>
                <a:cs typeface="Montserrat"/>
                <a:sym typeface="Montserrat"/>
              </a:rPr>
              <a:t>no sea null (not null). </a:t>
            </a:r>
            <a:r>
              <a:rPr lang="es-AR" sz="1400" b="0" i="0" u="none" strike="noStrike" cap="none">
                <a:solidFill>
                  <a:srgbClr val="000000"/>
                </a:solidFill>
                <a:latin typeface="Montserrat"/>
                <a:ea typeface="Montserrat"/>
                <a:cs typeface="Montserrat"/>
                <a:sym typeface="Montserrat"/>
              </a:rPr>
              <a:t>No debemos confundir null con campo en blanco, es un campo que no tiene dato.</a:t>
            </a:r>
            <a:endParaRPr sz="1400" b="0" i="0" u="none" strike="noStrike" cap="none">
              <a:solidFill>
                <a:srgbClr val="000000"/>
              </a:solidFill>
              <a:latin typeface="Arial"/>
              <a:ea typeface="Arial"/>
              <a:cs typeface="Arial"/>
              <a:sym typeface="Arial"/>
            </a:endParaRPr>
          </a:p>
        </p:txBody>
      </p:sp>
      <p:pic>
        <p:nvPicPr>
          <p:cNvPr id="215" name="Google Shape;215;p22"/>
          <p:cNvPicPr preferRelativeResize="0"/>
          <p:nvPr/>
        </p:nvPicPr>
        <p:blipFill rotWithShape="1">
          <a:blip r:embed="rId3">
            <a:alphaModFix/>
          </a:blip>
          <a:srcRect/>
          <a:stretch/>
        </p:blipFill>
        <p:spPr>
          <a:xfrm>
            <a:off x="4946332" y="1773555"/>
            <a:ext cx="2385695" cy="664845"/>
          </a:xfrm>
          <a:prstGeom prst="rect">
            <a:avLst/>
          </a:prstGeom>
          <a:noFill/>
          <a:ln>
            <a:noFill/>
          </a:ln>
        </p:spPr>
      </p:pic>
      <p:pic>
        <p:nvPicPr>
          <p:cNvPr id="216" name="Google Shape;216;p22"/>
          <p:cNvPicPr preferRelativeResize="0"/>
          <p:nvPr/>
        </p:nvPicPr>
        <p:blipFill rotWithShape="1">
          <a:blip r:embed="rId4">
            <a:alphaModFix/>
          </a:blip>
          <a:srcRect/>
          <a:stretch/>
        </p:blipFill>
        <p:spPr>
          <a:xfrm>
            <a:off x="955992" y="1773555"/>
            <a:ext cx="2236470" cy="636905"/>
          </a:xfrm>
          <a:prstGeom prst="rect">
            <a:avLst/>
          </a:prstGeom>
          <a:noFill/>
          <a:ln>
            <a:noFill/>
          </a:ln>
        </p:spPr>
      </p:pic>
      <p:pic>
        <p:nvPicPr>
          <p:cNvPr id="217" name="Google Shape;217;p22"/>
          <p:cNvPicPr preferRelativeResize="0"/>
          <p:nvPr/>
        </p:nvPicPr>
        <p:blipFill rotWithShape="1">
          <a:blip r:embed="rId5">
            <a:alphaModFix/>
          </a:blip>
          <a:srcRect/>
          <a:stretch/>
        </p:blipFill>
        <p:spPr>
          <a:xfrm>
            <a:off x="4946332" y="2524125"/>
            <a:ext cx="3740150" cy="1454942"/>
          </a:xfrm>
          <a:prstGeom prst="rect">
            <a:avLst/>
          </a:prstGeom>
          <a:noFill/>
          <a:ln>
            <a:noFill/>
          </a:ln>
        </p:spPr>
      </p:pic>
      <p:pic>
        <p:nvPicPr>
          <p:cNvPr id="218" name="Google Shape;218;p22"/>
          <p:cNvPicPr preferRelativeResize="0"/>
          <p:nvPr/>
        </p:nvPicPr>
        <p:blipFill rotWithShape="1">
          <a:blip r:embed="rId6">
            <a:alphaModFix/>
          </a:blip>
          <a:srcRect/>
          <a:stretch/>
        </p:blipFill>
        <p:spPr>
          <a:xfrm>
            <a:off x="955992" y="2524125"/>
            <a:ext cx="3487117" cy="608862"/>
          </a:xfrm>
          <a:prstGeom prst="rect">
            <a:avLst/>
          </a:prstGeom>
          <a:noFill/>
          <a:ln>
            <a:noFill/>
          </a:ln>
        </p:spPr>
      </p:pic>
      <p:grpSp>
        <p:nvGrpSpPr>
          <p:cNvPr id="219" name="Google Shape;219;p22"/>
          <p:cNvGrpSpPr/>
          <p:nvPr/>
        </p:nvGrpSpPr>
        <p:grpSpPr>
          <a:xfrm>
            <a:off x="7351531" y="608391"/>
            <a:ext cx="1423618" cy="398619"/>
            <a:chOff x="7694431" y="644502"/>
            <a:chExt cx="1423618" cy="398619"/>
          </a:xfrm>
        </p:grpSpPr>
        <p:pic>
          <p:nvPicPr>
            <p:cNvPr id="220" name="Google Shape;220;p22"/>
            <p:cNvPicPr preferRelativeResize="0"/>
            <p:nvPr/>
          </p:nvPicPr>
          <p:blipFill rotWithShape="1">
            <a:blip r:embed="rId7">
              <a:alphaModFix/>
            </a:blip>
            <a:srcRect/>
            <a:stretch/>
          </p:blipFill>
          <p:spPr>
            <a:xfrm>
              <a:off x="7694431" y="644502"/>
              <a:ext cx="423024" cy="398619"/>
            </a:xfrm>
            <a:prstGeom prst="rect">
              <a:avLst/>
            </a:prstGeom>
            <a:noFill/>
            <a:ln>
              <a:noFill/>
            </a:ln>
          </p:spPr>
        </p:pic>
        <p:sp>
          <p:nvSpPr>
            <p:cNvPr id="221" name="Google Shape;221;p22"/>
            <p:cNvSpPr txBox="1"/>
            <p:nvPr/>
          </p:nvSpPr>
          <p:spPr>
            <a:xfrm>
              <a:off x="8117455" y="657656"/>
              <a:ext cx="10005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17 y 18</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SELECT: uso de ALIAS</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500"/>
              <a:buFont typeface="Montserrat ExtraBold"/>
              <a:buNone/>
            </a:pPr>
            <a:br>
              <a:rPr lang="es-AR" sz="2500" b="1" i="0" u="none" strike="noStrike" cap="none">
                <a:solidFill>
                  <a:schemeClr val="accent1"/>
                </a:solidFill>
                <a:latin typeface="Montserrat ExtraBold"/>
                <a:ea typeface="Montserrat ExtraBold"/>
                <a:cs typeface="Montserrat ExtraBold"/>
                <a:sym typeface="Montserrat ExtraBold"/>
              </a:rPr>
            </a:b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27" name="Google Shape;227;p24"/>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228" name="Google Shape;228;p2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Es recurrente en el desarrollo de consultas o sentencias SQL extensas el uso de ALIAS.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Esta propiedad es extensible tanto para tablas como para campos y permite renombrar los nombres originales de tablas o campos de manera temporal.</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uso de ALIAS presenta algunas ventajas: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Permite acelerar la escritura de código SQL</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Mejorar la legibilidad de las sentencias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Ocultar/Renombrar los nombres reales de las tablas o campos a usuarios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Permite asignar un nombre a una expresión, fórmula o campo calculado</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Ejemplo: renombrar tablas y atributos calculados</a:t>
            </a:r>
            <a:endParaRPr sz="1400" b="0" i="0" u="none" strike="noStrike" cap="none">
              <a:solidFill>
                <a:schemeClr val="dk1"/>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V.precio , V.fecha, (V.precio * 1.21) AS precio_con_iva</a:t>
            </a:r>
            <a:endParaRPr sz="1400" b="1" i="0" u="none" strike="noStrike" cap="none">
              <a:solidFill>
                <a:schemeClr val="dk2"/>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FROM ventas AS V</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Operador IN</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36" name="Google Shape;236;p27"/>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237" name="Google Shape;237;p27"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7"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7"/>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Si tenemos una lista larga de posibilidades, escribir todas cláusulas OR encadenadas sería muy tedioso, entonces usamos la </a:t>
            </a:r>
            <a:r>
              <a:rPr lang="es-AR" sz="1400" b="1" i="0" u="none" strike="noStrike" cap="none">
                <a:solidFill>
                  <a:schemeClr val="dk1"/>
                </a:solidFill>
                <a:latin typeface="Montserrat"/>
                <a:ea typeface="Montserrat"/>
                <a:cs typeface="Montserrat"/>
                <a:sym typeface="Montserrat"/>
              </a:rPr>
              <a:t>sentencia IN </a:t>
            </a:r>
            <a:r>
              <a:rPr lang="es-AR" sz="1400" b="0" i="0" u="none" strike="noStrike" cap="none">
                <a:solidFill>
                  <a:schemeClr val="dk1"/>
                </a:solidFill>
                <a:latin typeface="Montserrat"/>
                <a:ea typeface="Montserrat"/>
                <a:cs typeface="Montserrat"/>
                <a:sym typeface="Montserrat"/>
              </a:rPr>
              <a:t>que funciona de manera equivalente:</a:t>
            </a:r>
            <a:endParaRPr sz="1400" b="0" i="0" u="none" strike="noStrike" cap="none">
              <a:solidFill>
                <a:schemeClr val="dk1"/>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codigo FROM productos </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WHERE descripción IN ('Harina' ,'Azúcar' ,'Leche')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5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SELECT: DISTINCT</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45" name="Google Shape;245;p50"/>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246" name="Google Shape;246;p50"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50"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50"/>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instrucción SELECT DISTINCT se usa para devolver solo valores distintos (diferentes). </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Dentro de una tabla, una columna a menudo contiene muchos valores duplicados; y a veces solo quieres enumerar los diferentes valores (distintos). </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instrucción SELECT DISTINCT se usa para devolver solo valores distintos (diferentes). </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Sintaxis: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DISTINCT column1, column2, ... </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FROM table_name;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Sentencias DML para modificar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54" name="Google Shape;254;p10"/>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255" name="Google Shape;255;p10"/>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¿Qué pasa cuando necesitamos ingresar una T-upla o más aún, modificar alguno de sus atributos?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Existen </a:t>
            </a:r>
            <a:r>
              <a:rPr lang="es-AR" sz="1400" b="1" i="0" u="none" strike="noStrike" cap="none">
                <a:solidFill>
                  <a:srgbClr val="000000"/>
                </a:solidFill>
                <a:latin typeface="Montserrat"/>
                <a:ea typeface="Montserrat"/>
                <a:cs typeface="Montserrat"/>
                <a:sym typeface="Montserrat"/>
              </a:rPr>
              <a:t>sentencias DML </a:t>
            </a:r>
            <a:r>
              <a:rPr lang="es-AR" sz="1400" b="0" i="0" u="none" strike="noStrike" cap="none">
                <a:solidFill>
                  <a:srgbClr val="000000"/>
                </a:solidFill>
                <a:latin typeface="Montserrat"/>
                <a:ea typeface="Montserrat"/>
                <a:cs typeface="Montserrat"/>
                <a:sym typeface="Montserrat"/>
              </a:rPr>
              <a:t>especiales para realizar estas actividades dentro del lenguaje SQL:</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Para agregar T-upla de datos (insertar registros): </a:t>
            </a:r>
            <a:r>
              <a:rPr lang="es-AR" sz="1400" b="1" i="0" u="none" strike="noStrike" cap="none">
                <a:solidFill>
                  <a:srgbClr val="000000"/>
                </a:solidFill>
                <a:latin typeface="Montserrat"/>
                <a:ea typeface="Montserrat"/>
                <a:cs typeface="Montserrat"/>
                <a:sym typeface="Montserrat"/>
              </a:rPr>
              <a:t>INSERT</a:t>
            </a:r>
            <a:endParaRPr sz="1400" b="1"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Para modificar atributos de una o varias T-uplas (modificar registros): </a:t>
            </a:r>
            <a:r>
              <a:rPr lang="es-AR" sz="1400" b="1" i="0" u="none" strike="noStrike" cap="none">
                <a:solidFill>
                  <a:srgbClr val="000000"/>
                </a:solidFill>
                <a:latin typeface="Montserrat"/>
                <a:ea typeface="Montserrat"/>
                <a:cs typeface="Montserrat"/>
                <a:sym typeface="Montserrat"/>
              </a:rPr>
              <a:t>UPDATE</a:t>
            </a:r>
            <a:endParaRPr sz="1400" b="1"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Para borrar T-uplas completas de una tabla (eliminar registros): </a:t>
            </a:r>
            <a:r>
              <a:rPr lang="es-AR" sz="1400" b="1" i="0" u="none" strike="noStrike" cap="none">
                <a:solidFill>
                  <a:srgbClr val="000000"/>
                </a:solidFill>
                <a:latin typeface="Montserrat"/>
                <a:ea typeface="Montserrat"/>
                <a:cs typeface="Montserrat"/>
                <a:sym typeface="Montserrat"/>
              </a:rPr>
              <a:t>DELETE</a:t>
            </a:r>
            <a:endParaRPr sz="1400" b="1" i="0" u="none" strike="noStrike" cap="none">
              <a:solidFill>
                <a:srgbClr val="000000"/>
              </a:solidFill>
              <a:latin typeface="Montserrat"/>
              <a:ea typeface="Montserrat"/>
              <a:cs typeface="Montserrat"/>
              <a:sym typeface="Montserrat"/>
            </a:endParaRPr>
          </a:p>
        </p:txBody>
      </p:sp>
      <p:sp>
        <p:nvSpPr>
          <p:cNvPr id="256" name="Google Shape;256;p10"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0"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63" name="Google Shape;263;p11"/>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264" name="Google Shape;264;p11"/>
          <p:cNvSpPr txBox="1"/>
          <p:nvPr/>
        </p:nvSpPr>
        <p:spPr>
          <a:xfrm>
            <a:off x="523049" y="1100913"/>
            <a:ext cx="8456828" cy="141368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ESCRITURA</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INSERT INTO:</a:t>
            </a:r>
            <a:r>
              <a:rPr lang="es-AR" sz="1400" b="0" i="0" u="none" strike="noStrike" cap="none">
                <a:solidFill>
                  <a:srgbClr val="000000"/>
                </a:solidFill>
                <a:latin typeface="Montserrat"/>
                <a:ea typeface="Montserrat"/>
                <a:cs typeface="Montserrat"/>
                <a:sym typeface="Montserrat"/>
              </a:rPr>
              <a:t> es utilizada para especificar en que tabla se pretende insertar un dato.</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VALUES:</a:t>
            </a:r>
            <a:r>
              <a:rPr lang="es-AR" sz="1400" b="0" i="0" u="none" strike="noStrike" cap="none">
                <a:solidFill>
                  <a:srgbClr val="000000"/>
                </a:solidFill>
                <a:latin typeface="Montserrat"/>
                <a:ea typeface="Montserrat"/>
                <a:cs typeface="Montserrat"/>
                <a:sym typeface="Montserrat"/>
              </a:rPr>
              <a:t> se utiliza en conjunto con </a:t>
            </a:r>
            <a:r>
              <a:rPr lang="es-AR" sz="1400" b="1" i="0" u="none" strike="noStrike" cap="none">
                <a:solidFill>
                  <a:srgbClr val="000000"/>
                </a:solidFill>
                <a:latin typeface="Montserrat"/>
                <a:ea typeface="Montserrat"/>
                <a:cs typeface="Montserrat"/>
                <a:sym typeface="Montserrat"/>
              </a:rPr>
              <a:t>INSERT INTO </a:t>
            </a:r>
            <a:r>
              <a:rPr lang="es-AR" sz="1400" b="0" i="0" u="none" strike="noStrike" cap="none">
                <a:solidFill>
                  <a:srgbClr val="000000"/>
                </a:solidFill>
                <a:latin typeface="Montserrat"/>
                <a:ea typeface="Montserrat"/>
                <a:cs typeface="Montserrat"/>
                <a:sym typeface="Montserrat"/>
              </a:rPr>
              <a:t>para especificar qué valores irán de la tabla.</a:t>
            </a:r>
            <a:endParaRPr sz="1400" b="0" i="0" u="none" strike="noStrike" cap="none">
              <a:solidFill>
                <a:srgbClr val="000000"/>
              </a:solidFill>
              <a:latin typeface="Arial"/>
              <a:ea typeface="Arial"/>
              <a:cs typeface="Arial"/>
              <a:sym typeface="Arial"/>
            </a:endParaRPr>
          </a:p>
        </p:txBody>
      </p:sp>
      <p:sp>
        <p:nvSpPr>
          <p:cNvPr id="265" name="Google Shape;265;p11"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1"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1"/>
          <p:cNvSpPr txBox="1"/>
          <p:nvPr/>
        </p:nvSpPr>
        <p:spPr>
          <a:xfrm>
            <a:off x="910914" y="3546242"/>
            <a:ext cx="4872737" cy="78703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1" i="0" u="none" strike="noStrike" cap="none">
                <a:solidFill>
                  <a:srgbClr val="9D66F9"/>
                </a:solidFill>
                <a:latin typeface="Montserrat"/>
                <a:ea typeface="Montserrat"/>
                <a:cs typeface="Montserrat"/>
                <a:sym typeface="Montserrat"/>
              </a:rPr>
              <a:t>Para hacer un INSERT vamos a la tabla donde queremos agregar los datos – Clic derecho – Send to SQL Editor – Insert Statement</a:t>
            </a:r>
            <a:endParaRPr sz="1200" b="1" i="0" u="none" strike="noStrike" cap="none">
              <a:solidFill>
                <a:srgbClr val="9D66F9"/>
              </a:solidFill>
              <a:latin typeface="Arial"/>
              <a:ea typeface="Arial"/>
              <a:cs typeface="Arial"/>
              <a:sym typeface="Arial"/>
            </a:endParaRPr>
          </a:p>
        </p:txBody>
      </p:sp>
      <p:pic>
        <p:nvPicPr>
          <p:cNvPr id="268" name="Google Shape;268;p11"/>
          <p:cNvPicPr preferRelativeResize="0"/>
          <p:nvPr/>
        </p:nvPicPr>
        <p:blipFill rotWithShape="1">
          <a:blip r:embed="rId3">
            <a:alphaModFix/>
          </a:blip>
          <a:srcRect/>
          <a:stretch/>
        </p:blipFill>
        <p:spPr>
          <a:xfrm>
            <a:off x="5783652" y="2334483"/>
            <a:ext cx="2869112" cy="2641723"/>
          </a:xfrm>
          <a:prstGeom prst="rect">
            <a:avLst/>
          </a:prstGeom>
          <a:noFill/>
          <a:ln>
            <a:noFill/>
          </a:ln>
        </p:spPr>
      </p:pic>
      <p:sp>
        <p:nvSpPr>
          <p:cNvPr id="269" name="Google Shape;269;p11"/>
          <p:cNvSpPr/>
          <p:nvPr/>
        </p:nvSpPr>
        <p:spPr>
          <a:xfrm>
            <a:off x="523048" y="2497958"/>
            <a:ext cx="5260603" cy="954107"/>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En este caso, la lista de atributos será opcional, pero si no se define entonces el DBMS espera una lista de valores coherente con todos los atributos de la tabla.</a:t>
            </a:r>
            <a:endParaRPr sz="1400" b="0" i="0" u="none" strike="noStrike" cap="none">
              <a:solidFill>
                <a:srgbClr val="000000"/>
              </a:solidFill>
              <a:latin typeface="Arial"/>
              <a:ea typeface="Arial"/>
              <a:cs typeface="Arial"/>
              <a:sym typeface="Arial"/>
            </a:endParaRPr>
          </a:p>
        </p:txBody>
      </p:sp>
      <p:cxnSp>
        <p:nvCxnSpPr>
          <p:cNvPr id="270" name="Google Shape;270;p11"/>
          <p:cNvCxnSpPr/>
          <p:nvPr/>
        </p:nvCxnSpPr>
        <p:spPr>
          <a:xfrm rot="10800000" flipH="1">
            <a:off x="2479431" y="4097215"/>
            <a:ext cx="3304220" cy="16920"/>
          </a:xfrm>
          <a:prstGeom prst="straightConnector1">
            <a:avLst/>
          </a:prstGeom>
          <a:noFill/>
          <a:ln w="9525" cap="flat" cmpd="sng">
            <a:solidFill>
              <a:srgbClr val="985FF6"/>
            </a:solidFill>
            <a:prstDash val="solid"/>
            <a:round/>
            <a:headEnd type="none" w="sm" len="sm"/>
            <a:tailEnd type="triangle" w="med" len="med"/>
          </a:ln>
        </p:spPr>
      </p:cxnSp>
      <p:sp>
        <p:nvSpPr>
          <p:cNvPr id="271" name="Google Shape;271;p11"/>
          <p:cNvSpPr/>
          <p:nvPr/>
        </p:nvSpPr>
        <p:spPr>
          <a:xfrm>
            <a:off x="7200624" y="2512944"/>
            <a:ext cx="246184" cy="1033298"/>
          </a:xfrm>
          <a:prstGeom prst="rightBrace">
            <a:avLst>
              <a:gd name="adj1" fmla="val 8333"/>
              <a:gd name="adj2" fmla="val 50000"/>
            </a:avLst>
          </a:prstGeom>
          <a:noFill/>
          <a:ln w="9525" cap="flat" cmpd="sng">
            <a:solidFill>
              <a:srgbClr val="985FF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72" name="Google Shape;272;p11"/>
          <p:cNvSpPr/>
          <p:nvPr/>
        </p:nvSpPr>
        <p:spPr>
          <a:xfrm>
            <a:off x="7446808" y="3724702"/>
            <a:ext cx="246184" cy="1055109"/>
          </a:xfrm>
          <a:prstGeom prst="rightBrace">
            <a:avLst>
              <a:gd name="adj1" fmla="val 8333"/>
              <a:gd name="adj2" fmla="val 50000"/>
            </a:avLst>
          </a:prstGeom>
          <a:noFill/>
          <a:ln w="9525" cap="flat" cmpd="sng">
            <a:solidFill>
              <a:srgbClr val="985FF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73" name="Google Shape;273;p11"/>
          <p:cNvSpPr txBox="1"/>
          <p:nvPr/>
        </p:nvSpPr>
        <p:spPr>
          <a:xfrm>
            <a:off x="7458807" y="2614874"/>
            <a:ext cx="1320645" cy="78703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Campos de los datos que le voy a pasar a la tabla</a:t>
            </a:r>
            <a:endParaRPr sz="1200" b="0" i="0" u="none" strike="noStrike" cap="none">
              <a:solidFill>
                <a:srgbClr val="9D66F9"/>
              </a:solidFill>
              <a:latin typeface="Arial"/>
              <a:ea typeface="Arial"/>
              <a:cs typeface="Arial"/>
              <a:sym typeface="Arial"/>
            </a:endParaRPr>
          </a:p>
        </p:txBody>
      </p:sp>
      <p:sp>
        <p:nvSpPr>
          <p:cNvPr id="274" name="Google Shape;274;p11"/>
          <p:cNvSpPr txBox="1"/>
          <p:nvPr/>
        </p:nvSpPr>
        <p:spPr>
          <a:xfrm>
            <a:off x="7692992" y="3858737"/>
            <a:ext cx="1320645" cy="78703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Valores que le voy a pasar a la tabla</a:t>
            </a:r>
            <a:endParaRPr sz="1200" b="0" i="0" u="none" strike="noStrike" cap="none">
              <a:solidFill>
                <a:srgbClr val="9D66F9"/>
              </a:solidFill>
              <a:latin typeface="Arial"/>
              <a:ea typeface="Arial"/>
              <a:cs typeface="Arial"/>
              <a:sym typeface="Arial"/>
            </a:endParaRPr>
          </a:p>
        </p:txBody>
      </p:sp>
      <p:sp>
        <p:nvSpPr>
          <p:cNvPr id="275" name="Google Shape;275;p11"/>
          <p:cNvSpPr txBox="1"/>
          <p:nvPr/>
        </p:nvSpPr>
        <p:spPr>
          <a:xfrm>
            <a:off x="7323716" y="3428223"/>
            <a:ext cx="1789014" cy="30429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1" i="0" u="none" strike="noStrike" cap="none">
                <a:solidFill>
                  <a:srgbClr val="9D66F9"/>
                </a:solidFill>
                <a:latin typeface="Montserrat"/>
                <a:ea typeface="Montserrat"/>
                <a:cs typeface="Montserrat"/>
                <a:sym typeface="Montserrat"/>
              </a:rPr>
              <a:t>En el mismo orden</a:t>
            </a:r>
            <a:endParaRPr sz="1200" b="1" i="0" u="none" strike="noStrike" cap="none">
              <a:solidFill>
                <a:srgbClr val="9D66F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Arquitectura Cliente-Servidor (repaso)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74" name="Google Shape;74;p3"/>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75" name="Google Shape;75;p3"/>
          <p:cNvSpPr txBox="1"/>
          <p:nvPr/>
        </p:nvSpPr>
        <p:spPr>
          <a:xfrm>
            <a:off x="523049" y="1100914"/>
            <a:ext cx="8456828" cy="1202672"/>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Es un modelo de aplicación distribuida en el que las tareas se reparten entre los proveedores de recursos o servicios, llamados </a:t>
            </a:r>
            <a:r>
              <a:rPr lang="es-AR" sz="1400" b="1" i="0" u="none" strike="noStrike" cap="none">
                <a:solidFill>
                  <a:srgbClr val="000000"/>
                </a:solidFill>
                <a:latin typeface="Montserrat"/>
                <a:ea typeface="Montserrat"/>
                <a:cs typeface="Montserrat"/>
                <a:sym typeface="Montserrat"/>
              </a:rPr>
              <a:t>servidores</a:t>
            </a:r>
            <a:r>
              <a:rPr lang="es-AR" sz="1400" b="0" i="0" u="none" strike="noStrike" cap="none">
                <a:solidFill>
                  <a:srgbClr val="000000"/>
                </a:solidFill>
                <a:latin typeface="Montserrat"/>
                <a:ea typeface="Montserrat"/>
                <a:cs typeface="Montserrat"/>
                <a:sym typeface="Montserrat"/>
              </a:rPr>
              <a:t>, y los demandantes, llamados </a:t>
            </a:r>
            <a:r>
              <a:rPr lang="es-AR" sz="1400" b="1" i="0" u="none" strike="noStrike" cap="none">
                <a:solidFill>
                  <a:srgbClr val="000000"/>
                </a:solidFill>
                <a:latin typeface="Montserrat"/>
                <a:ea typeface="Montserrat"/>
                <a:cs typeface="Montserrat"/>
                <a:sym typeface="Montserrat"/>
              </a:rPr>
              <a:t>clientes</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Un cliente realiza peticiones a otro programa.</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servidor es quien le da respuesta.</a:t>
            </a:r>
            <a:endParaRPr sz="1400" b="0" i="0" u="none" strike="noStrike" cap="none">
              <a:solidFill>
                <a:srgbClr val="000000"/>
              </a:solidFill>
              <a:latin typeface="Arial"/>
              <a:ea typeface="Arial"/>
              <a:cs typeface="Arial"/>
              <a:sym typeface="Arial"/>
            </a:endParaRPr>
          </a:p>
        </p:txBody>
      </p:sp>
      <p:sp>
        <p:nvSpPr>
          <p:cNvPr id="76" name="Google Shape;76;p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8" name="Google Shape;78;p3"/>
          <p:cNvPicPr preferRelativeResize="0"/>
          <p:nvPr/>
        </p:nvPicPr>
        <p:blipFill rotWithShape="1">
          <a:blip r:embed="rId3">
            <a:alphaModFix/>
          </a:blip>
          <a:srcRect/>
          <a:stretch/>
        </p:blipFill>
        <p:spPr>
          <a:xfrm>
            <a:off x="2487930" y="2461918"/>
            <a:ext cx="4168140" cy="21550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81" name="Google Shape;281;p51"/>
          <p:cNvSpPr txBox="1"/>
          <p:nvPr/>
        </p:nvSpPr>
        <p:spPr>
          <a:xfrm>
            <a:off x="460375" y="1120492"/>
            <a:ext cx="8456828" cy="420300"/>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ESCRITURA: ejemplo</a:t>
            </a:r>
            <a:endParaRPr sz="1400" b="0" i="0" u="none" strike="noStrike" cap="none">
              <a:solidFill>
                <a:srgbClr val="000000"/>
              </a:solidFill>
              <a:latin typeface="Montserrat"/>
              <a:ea typeface="Montserrat"/>
              <a:cs typeface="Montserrat"/>
              <a:sym typeface="Montserrat"/>
            </a:endParaRPr>
          </a:p>
        </p:txBody>
      </p:sp>
      <p:sp>
        <p:nvSpPr>
          <p:cNvPr id="282" name="Google Shape;282;p51"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51"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4" name="Google Shape;284;p51"/>
          <p:cNvPicPr preferRelativeResize="0"/>
          <p:nvPr/>
        </p:nvPicPr>
        <p:blipFill rotWithShape="1">
          <a:blip r:embed="rId3">
            <a:alphaModFix/>
          </a:blip>
          <a:srcRect/>
          <a:stretch/>
        </p:blipFill>
        <p:spPr>
          <a:xfrm>
            <a:off x="1590676" y="1615118"/>
            <a:ext cx="5962650" cy="657225"/>
          </a:xfrm>
          <a:prstGeom prst="rect">
            <a:avLst/>
          </a:prstGeom>
          <a:noFill/>
          <a:ln>
            <a:noFill/>
          </a:ln>
        </p:spPr>
      </p:pic>
      <p:grpSp>
        <p:nvGrpSpPr>
          <p:cNvPr id="285" name="Google Shape;285;p51"/>
          <p:cNvGrpSpPr/>
          <p:nvPr/>
        </p:nvGrpSpPr>
        <p:grpSpPr>
          <a:xfrm>
            <a:off x="2047876" y="2574476"/>
            <a:ext cx="5505450" cy="2143125"/>
            <a:chOff x="2047876" y="2514175"/>
            <a:chExt cx="5505450" cy="2143125"/>
          </a:xfrm>
        </p:grpSpPr>
        <p:pic>
          <p:nvPicPr>
            <p:cNvPr id="286" name="Google Shape;286;p51"/>
            <p:cNvPicPr preferRelativeResize="0"/>
            <p:nvPr/>
          </p:nvPicPr>
          <p:blipFill rotWithShape="1">
            <a:blip r:embed="rId4">
              <a:alphaModFix/>
            </a:blip>
            <a:srcRect/>
            <a:stretch/>
          </p:blipFill>
          <p:spPr>
            <a:xfrm>
              <a:off x="2047876" y="2514175"/>
              <a:ext cx="5505450" cy="2143125"/>
            </a:xfrm>
            <a:prstGeom prst="rect">
              <a:avLst/>
            </a:prstGeom>
            <a:noFill/>
            <a:ln>
              <a:noFill/>
            </a:ln>
          </p:spPr>
        </p:pic>
        <p:pic>
          <p:nvPicPr>
            <p:cNvPr id="287" name="Google Shape;287;p51"/>
            <p:cNvPicPr preferRelativeResize="0"/>
            <p:nvPr/>
          </p:nvPicPr>
          <p:blipFill rotWithShape="1">
            <a:blip r:embed="rId5">
              <a:alphaModFix/>
            </a:blip>
            <a:srcRect b="13273"/>
            <a:stretch/>
          </p:blipFill>
          <p:spPr>
            <a:xfrm>
              <a:off x="2047876" y="2514175"/>
              <a:ext cx="5505450" cy="1858649"/>
            </a:xfrm>
            <a:prstGeom prst="rect">
              <a:avLst/>
            </a:prstGeom>
            <a:noFill/>
            <a:ln>
              <a:noFill/>
            </a:ln>
          </p:spPr>
        </p:pic>
      </p:grpSp>
      <p:grpSp>
        <p:nvGrpSpPr>
          <p:cNvPr id="288" name="Google Shape;288;p51"/>
          <p:cNvGrpSpPr/>
          <p:nvPr/>
        </p:nvGrpSpPr>
        <p:grpSpPr>
          <a:xfrm>
            <a:off x="7873968" y="521350"/>
            <a:ext cx="1026073" cy="398619"/>
            <a:chOff x="7694431" y="644502"/>
            <a:chExt cx="1026073" cy="398619"/>
          </a:xfrm>
        </p:grpSpPr>
        <p:pic>
          <p:nvPicPr>
            <p:cNvPr id="289" name="Google Shape;289;p51"/>
            <p:cNvPicPr preferRelativeResize="0"/>
            <p:nvPr/>
          </p:nvPicPr>
          <p:blipFill rotWithShape="1">
            <a:blip r:embed="rId6">
              <a:alphaModFix/>
            </a:blip>
            <a:srcRect/>
            <a:stretch/>
          </p:blipFill>
          <p:spPr>
            <a:xfrm>
              <a:off x="7694431" y="644502"/>
              <a:ext cx="423024" cy="398619"/>
            </a:xfrm>
            <a:prstGeom prst="rect">
              <a:avLst/>
            </a:prstGeom>
            <a:noFill/>
            <a:ln>
              <a:noFill/>
            </a:ln>
          </p:spPr>
        </p:pic>
        <p:sp>
          <p:nvSpPr>
            <p:cNvPr id="290" name="Google Shape;290;p51"/>
            <p:cNvSpPr txBox="1"/>
            <p:nvPr/>
          </p:nvSpPr>
          <p:spPr>
            <a:xfrm>
              <a:off x="8117455" y="657656"/>
              <a:ext cx="603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20</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Ejemplos 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96" name="Google Shape;296;p16"/>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297" name="Google Shape;297;p16"/>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ESCRITURA</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Supongamos que tenemos una tabla de empleados y que queremos introducir un nuevo empleado, para ello realizamos la consulta:</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resultado de esta consulta sería la inserción de un nuevo registro en la tabla empleados.</a:t>
            </a:r>
            <a:endParaRPr sz="1400" b="0" i="0" u="none" strike="noStrike" cap="none">
              <a:solidFill>
                <a:srgbClr val="000000"/>
              </a:solidFill>
              <a:latin typeface="Arial"/>
              <a:ea typeface="Arial"/>
              <a:cs typeface="Arial"/>
              <a:sym typeface="Arial"/>
            </a:endParaRPr>
          </a:p>
        </p:txBody>
      </p:sp>
      <p:sp>
        <p:nvSpPr>
          <p:cNvPr id="298" name="Google Shape;298;p16"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6"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0" name="Google Shape;300;p16"/>
          <p:cNvPicPr preferRelativeResize="0"/>
          <p:nvPr/>
        </p:nvPicPr>
        <p:blipFill rotWithShape="1">
          <a:blip r:embed="rId3">
            <a:alphaModFix/>
          </a:blip>
          <a:srcRect/>
          <a:stretch/>
        </p:blipFill>
        <p:spPr>
          <a:xfrm>
            <a:off x="1443355" y="1998345"/>
            <a:ext cx="7080250" cy="93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06" name="Google Shape;306;p12"/>
          <p:cNvSpPr txBox="1"/>
          <p:nvPr/>
        </p:nvSpPr>
        <p:spPr>
          <a:xfrm>
            <a:off x="523049" y="1100914"/>
            <a:ext cx="8456828" cy="1189614"/>
          </a:xfrm>
          <a:prstGeom prst="rect">
            <a:avLst/>
          </a:prstGeom>
          <a:noFill/>
          <a:ln>
            <a:noFill/>
          </a:ln>
        </p:spPr>
        <p:txBody>
          <a:bodyPr spcFirstLastPara="1" wrap="square" lIns="91425" tIns="91425" rIns="91425" bIns="91425" anchor="t" anchorCtr="0">
            <a:noAutofit/>
          </a:bodyPr>
          <a:lstStyle/>
          <a:p>
            <a:pPr marL="357188" marR="0" lvl="1"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MODIFICACIÓN</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UPDATE: </a:t>
            </a:r>
            <a:r>
              <a:rPr lang="es-AR" sz="1400" b="0" i="0" u="none" strike="noStrike" cap="none">
                <a:solidFill>
                  <a:srgbClr val="000000"/>
                </a:solidFill>
                <a:latin typeface="Montserrat"/>
                <a:ea typeface="Montserrat"/>
                <a:cs typeface="Montserrat"/>
                <a:sym typeface="Montserrat"/>
              </a:rPr>
              <a:t>es utilizada para especificar en que tabla se pretende modificar un dato.</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SET : </a:t>
            </a:r>
            <a:r>
              <a:rPr lang="es-AR" sz="1400" b="0" i="0" u="none" strike="noStrike" cap="none">
                <a:solidFill>
                  <a:srgbClr val="000000"/>
                </a:solidFill>
                <a:latin typeface="Montserrat"/>
                <a:ea typeface="Montserrat"/>
                <a:cs typeface="Montserrat"/>
                <a:sym typeface="Montserrat"/>
              </a:rPr>
              <a:t>Se utiliza en conjunto con </a:t>
            </a:r>
            <a:r>
              <a:rPr lang="es-AR" sz="1400" b="1" i="0" u="none" strike="noStrike" cap="none">
                <a:solidFill>
                  <a:srgbClr val="000000"/>
                </a:solidFill>
                <a:latin typeface="Montserrat"/>
                <a:ea typeface="Montserrat"/>
                <a:cs typeface="Montserrat"/>
                <a:sym typeface="Montserrat"/>
              </a:rPr>
              <a:t>UPDATE</a:t>
            </a:r>
            <a:r>
              <a:rPr lang="es-AR" sz="1400" b="0" i="0" u="none" strike="noStrike" cap="none">
                <a:solidFill>
                  <a:srgbClr val="000000"/>
                </a:solidFill>
                <a:latin typeface="Montserrat"/>
                <a:ea typeface="Montserrat"/>
                <a:cs typeface="Montserrat"/>
                <a:sym typeface="Montserrat"/>
              </a:rPr>
              <a:t> para especificar cuál será el nuevo valor/dato para el campo de ese/os registro/s en particular.</a:t>
            </a:r>
            <a:endParaRPr sz="1400" b="0" i="0" u="none" strike="noStrike" cap="none">
              <a:solidFill>
                <a:srgbClr val="000000"/>
              </a:solidFill>
              <a:latin typeface="Arial"/>
              <a:ea typeface="Arial"/>
              <a:cs typeface="Arial"/>
              <a:sym typeface="Arial"/>
            </a:endParaRPr>
          </a:p>
        </p:txBody>
      </p:sp>
      <p:sp>
        <p:nvSpPr>
          <p:cNvPr id="307" name="Google Shape;307;p12"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2"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2"/>
          <p:cNvSpPr/>
          <p:nvPr/>
        </p:nvSpPr>
        <p:spPr>
          <a:xfrm>
            <a:off x="1526151" y="3233897"/>
            <a:ext cx="6450624" cy="1111934"/>
          </a:xfrm>
          <a:prstGeom prst="roundRect">
            <a:avLst>
              <a:gd name="adj" fmla="val 16667"/>
            </a:avLst>
          </a:prstGeom>
          <a:solidFill>
            <a:srgbClr val="F2F2F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1" i="0" u="none" strike="noStrike" cap="none">
                <a:solidFill>
                  <a:srgbClr val="9D66F9"/>
                </a:solidFill>
                <a:latin typeface="Montserrat"/>
                <a:ea typeface="Montserrat"/>
                <a:cs typeface="Montserrat"/>
                <a:sym typeface="Montserrat"/>
              </a:rPr>
              <a:t>¡CUIDADO! Si no hay cláusula WHERE lo que ocurrirá es que se actualizarán todas las T-uplas de la tabla.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9D66F9"/>
                </a:solidFill>
                <a:latin typeface="Montserrat"/>
                <a:ea typeface="Montserrat"/>
                <a:cs typeface="Montserrat"/>
                <a:sym typeface="Montserrat"/>
              </a:rPr>
              <a:t>Esto es un error muy común que cometen algunos usuarios de base de datos.</a:t>
            </a:r>
            <a:endParaRPr sz="1400" b="0" i="0" u="none" strike="noStrike" cap="none">
              <a:solidFill>
                <a:srgbClr val="9D66F9"/>
              </a:solidFill>
              <a:latin typeface="Montserrat"/>
              <a:ea typeface="Montserrat"/>
              <a:cs typeface="Montserrat"/>
              <a:sym typeface="Montserrat"/>
            </a:endParaRPr>
          </a:p>
        </p:txBody>
      </p:sp>
      <p:sp>
        <p:nvSpPr>
          <p:cNvPr id="310" name="Google Shape;310;p12"/>
          <p:cNvSpPr txBox="1"/>
          <p:nvPr/>
        </p:nvSpPr>
        <p:spPr>
          <a:xfrm>
            <a:off x="965235" y="2290528"/>
            <a:ext cx="7717038" cy="50362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1" i="0" u="none" strike="noStrike" cap="none">
                <a:solidFill>
                  <a:srgbClr val="9D66F9"/>
                </a:solidFill>
                <a:latin typeface="Montserrat"/>
                <a:ea typeface="Montserrat"/>
                <a:cs typeface="Montserrat"/>
                <a:sym typeface="Montserrat"/>
              </a:rPr>
              <a:t>Para hacer un UPDATE vamos a la tabla donde queremos actualizar los datos – Clic derecho – Send to SQL Editor – Update Statement</a:t>
            </a:r>
            <a:endParaRPr sz="1200" b="1" i="0" u="none" strike="noStrike" cap="none">
              <a:solidFill>
                <a:srgbClr val="9D66F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16" name="Google Shape;316;p52"/>
          <p:cNvSpPr txBox="1"/>
          <p:nvPr/>
        </p:nvSpPr>
        <p:spPr>
          <a:xfrm>
            <a:off x="523049" y="1100914"/>
            <a:ext cx="8456828" cy="345842"/>
          </a:xfrm>
          <a:prstGeom prst="rect">
            <a:avLst/>
          </a:prstGeom>
          <a:noFill/>
          <a:ln>
            <a:noFill/>
          </a:ln>
        </p:spPr>
        <p:txBody>
          <a:bodyPr spcFirstLastPara="1" wrap="square" lIns="91425" tIns="91425" rIns="91425" bIns="91425" anchor="t" anchorCtr="0">
            <a:noAutofit/>
          </a:bodyPr>
          <a:lstStyle/>
          <a:p>
            <a:pPr marL="357188" marR="0" lvl="1"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MODIFICACIÓN: ejemplo</a:t>
            </a:r>
            <a:endParaRPr sz="1400" b="0" i="0" u="none" strike="noStrike" cap="none">
              <a:solidFill>
                <a:srgbClr val="000000"/>
              </a:solidFill>
              <a:latin typeface="Arial"/>
              <a:ea typeface="Arial"/>
              <a:cs typeface="Arial"/>
              <a:sym typeface="Arial"/>
            </a:endParaRPr>
          </a:p>
        </p:txBody>
      </p:sp>
      <p:sp>
        <p:nvSpPr>
          <p:cNvPr id="317" name="Google Shape;317;p52"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52"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9" name="Google Shape;319;p52"/>
          <p:cNvPicPr preferRelativeResize="0"/>
          <p:nvPr/>
        </p:nvPicPr>
        <p:blipFill rotWithShape="1">
          <a:blip r:embed="rId3">
            <a:alphaModFix/>
          </a:blip>
          <a:srcRect/>
          <a:stretch/>
        </p:blipFill>
        <p:spPr>
          <a:xfrm>
            <a:off x="1852611" y="3553869"/>
            <a:ext cx="5438775" cy="285750"/>
          </a:xfrm>
          <a:prstGeom prst="rect">
            <a:avLst/>
          </a:prstGeom>
          <a:noFill/>
          <a:ln>
            <a:noFill/>
          </a:ln>
        </p:spPr>
      </p:pic>
      <p:pic>
        <p:nvPicPr>
          <p:cNvPr id="320" name="Google Shape;320;p52"/>
          <p:cNvPicPr preferRelativeResize="0"/>
          <p:nvPr/>
        </p:nvPicPr>
        <p:blipFill rotWithShape="1">
          <a:blip r:embed="rId4">
            <a:alphaModFix/>
          </a:blip>
          <a:srcRect/>
          <a:stretch/>
        </p:blipFill>
        <p:spPr>
          <a:xfrm>
            <a:off x="1624010" y="1665801"/>
            <a:ext cx="5895975" cy="1323975"/>
          </a:xfrm>
          <a:prstGeom prst="rect">
            <a:avLst/>
          </a:prstGeom>
          <a:noFill/>
          <a:ln>
            <a:noFill/>
          </a:ln>
        </p:spPr>
      </p:pic>
      <p:pic>
        <p:nvPicPr>
          <p:cNvPr id="321" name="Google Shape;321;p52"/>
          <p:cNvPicPr preferRelativeResize="0"/>
          <p:nvPr/>
        </p:nvPicPr>
        <p:blipFill rotWithShape="1">
          <a:blip r:embed="rId5">
            <a:alphaModFix/>
          </a:blip>
          <a:srcRect/>
          <a:stretch/>
        </p:blipFill>
        <p:spPr>
          <a:xfrm>
            <a:off x="1851100" y="4088313"/>
            <a:ext cx="5800725" cy="285750"/>
          </a:xfrm>
          <a:prstGeom prst="rect">
            <a:avLst/>
          </a:prstGeom>
          <a:noFill/>
          <a:ln>
            <a:noFill/>
          </a:ln>
        </p:spPr>
      </p:pic>
      <p:sp>
        <p:nvSpPr>
          <p:cNvPr id="322" name="Google Shape;322;p52"/>
          <p:cNvSpPr txBox="1"/>
          <p:nvPr/>
        </p:nvSpPr>
        <p:spPr>
          <a:xfrm>
            <a:off x="650857" y="4034722"/>
            <a:ext cx="1200243" cy="3393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Actualizado</a:t>
            </a:r>
            <a:endParaRPr sz="1200" b="0" i="0" u="none" strike="noStrike" cap="none">
              <a:solidFill>
                <a:srgbClr val="9D66F9"/>
              </a:solidFill>
              <a:latin typeface="Arial"/>
              <a:ea typeface="Arial"/>
              <a:cs typeface="Arial"/>
              <a:sym typeface="Arial"/>
            </a:endParaRPr>
          </a:p>
        </p:txBody>
      </p:sp>
      <p:sp>
        <p:nvSpPr>
          <p:cNvPr id="323" name="Google Shape;323;p52"/>
          <p:cNvSpPr txBox="1"/>
          <p:nvPr/>
        </p:nvSpPr>
        <p:spPr>
          <a:xfrm>
            <a:off x="1009969" y="3527073"/>
            <a:ext cx="841131" cy="3393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Original</a:t>
            </a:r>
            <a:endParaRPr sz="1200" b="0" i="0" u="none" strike="noStrike" cap="none">
              <a:solidFill>
                <a:srgbClr val="9D66F9"/>
              </a:solidFill>
              <a:latin typeface="Arial"/>
              <a:ea typeface="Arial"/>
              <a:cs typeface="Arial"/>
              <a:sym typeface="Arial"/>
            </a:endParaRPr>
          </a:p>
        </p:txBody>
      </p:sp>
      <p:sp>
        <p:nvSpPr>
          <p:cNvPr id="324" name="Google Shape;324;p52"/>
          <p:cNvSpPr/>
          <p:nvPr/>
        </p:nvSpPr>
        <p:spPr>
          <a:xfrm>
            <a:off x="3332284" y="2674196"/>
            <a:ext cx="1063869" cy="413132"/>
          </a:xfrm>
          <a:prstGeom prst="ellipse">
            <a:avLst/>
          </a:prstGeom>
          <a:no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5" name="Google Shape;325;p52"/>
          <p:cNvSpPr/>
          <p:nvPr/>
        </p:nvSpPr>
        <p:spPr>
          <a:xfrm>
            <a:off x="2215662" y="3103685"/>
            <a:ext cx="1635369" cy="413238"/>
          </a:xfrm>
          <a:custGeom>
            <a:avLst/>
            <a:gdLst/>
            <a:ahLst/>
            <a:cxnLst/>
            <a:rect l="l" t="t" r="r" b="b"/>
            <a:pathLst>
              <a:path w="1635369" h="413238" extrusionOk="0">
                <a:moveTo>
                  <a:pt x="1635369" y="0"/>
                </a:moveTo>
                <a:lnTo>
                  <a:pt x="1635369" y="175846"/>
                </a:lnTo>
                <a:lnTo>
                  <a:pt x="0" y="175846"/>
                </a:lnTo>
                <a:lnTo>
                  <a:pt x="0" y="413238"/>
                </a:lnTo>
              </a:path>
            </a:pathLst>
          </a:custGeom>
          <a:noFill/>
          <a:ln w="25400" cap="flat" cmpd="sng">
            <a:solidFill>
              <a:srgbClr val="724AB5"/>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6" name="Google Shape;326;p52"/>
          <p:cNvSpPr/>
          <p:nvPr/>
        </p:nvSpPr>
        <p:spPr>
          <a:xfrm>
            <a:off x="7168294" y="2201905"/>
            <a:ext cx="246184" cy="534179"/>
          </a:xfrm>
          <a:prstGeom prst="rightBrace">
            <a:avLst>
              <a:gd name="adj1" fmla="val 8333"/>
              <a:gd name="adj2" fmla="val 50000"/>
            </a:avLst>
          </a:prstGeom>
          <a:noFill/>
          <a:ln w="9525" cap="flat" cmpd="sng">
            <a:solidFill>
              <a:srgbClr val="985FF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7" name="Google Shape;327;p52"/>
          <p:cNvSpPr txBox="1"/>
          <p:nvPr/>
        </p:nvSpPr>
        <p:spPr>
          <a:xfrm>
            <a:off x="7519985" y="2091267"/>
            <a:ext cx="1320645" cy="78703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Campos a modificar y nuevos valores</a:t>
            </a:r>
            <a:endParaRPr sz="1200" b="0" i="0" u="none" strike="noStrike" cap="none">
              <a:solidFill>
                <a:srgbClr val="9D66F9"/>
              </a:solidFill>
              <a:latin typeface="Arial"/>
              <a:ea typeface="Arial"/>
              <a:cs typeface="Arial"/>
              <a:sym typeface="Arial"/>
            </a:endParaRPr>
          </a:p>
        </p:txBody>
      </p:sp>
      <p:sp>
        <p:nvSpPr>
          <p:cNvPr id="328" name="Google Shape;328;p52"/>
          <p:cNvSpPr/>
          <p:nvPr/>
        </p:nvSpPr>
        <p:spPr>
          <a:xfrm>
            <a:off x="4565768" y="2710981"/>
            <a:ext cx="246184" cy="278796"/>
          </a:xfrm>
          <a:prstGeom prst="rightBrace">
            <a:avLst>
              <a:gd name="adj1" fmla="val 8333"/>
              <a:gd name="adj2" fmla="val 50000"/>
            </a:avLst>
          </a:prstGeom>
          <a:noFill/>
          <a:ln w="9525" cap="flat" cmpd="sng">
            <a:solidFill>
              <a:srgbClr val="985FF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9" name="Google Shape;329;p52"/>
          <p:cNvSpPr txBox="1"/>
          <p:nvPr/>
        </p:nvSpPr>
        <p:spPr>
          <a:xfrm>
            <a:off x="4834664" y="2677337"/>
            <a:ext cx="2456722" cy="36074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Condición </a:t>
            </a:r>
            <a:r>
              <a:rPr lang="es-AR" sz="1200" b="1" i="1" u="none" strike="noStrike" cap="none">
                <a:solidFill>
                  <a:srgbClr val="9D66F9"/>
                </a:solidFill>
                <a:latin typeface="Montserrat"/>
                <a:ea typeface="Montserrat"/>
                <a:cs typeface="Montserrat"/>
                <a:sym typeface="Montserrat"/>
              </a:rPr>
              <a:t>(fundamental)</a:t>
            </a:r>
            <a:endParaRPr sz="1200" b="0" i="0" u="none" strike="noStrike" cap="none">
              <a:solidFill>
                <a:srgbClr val="9D66F9"/>
              </a:solidFill>
              <a:latin typeface="Arial"/>
              <a:ea typeface="Arial"/>
              <a:cs typeface="Arial"/>
              <a:sym typeface="Arial"/>
            </a:endParaRPr>
          </a:p>
        </p:txBody>
      </p:sp>
      <p:grpSp>
        <p:nvGrpSpPr>
          <p:cNvPr id="330" name="Google Shape;330;p52"/>
          <p:cNvGrpSpPr/>
          <p:nvPr/>
        </p:nvGrpSpPr>
        <p:grpSpPr>
          <a:xfrm>
            <a:off x="6480959" y="566231"/>
            <a:ext cx="2587398" cy="398619"/>
            <a:chOff x="7694431" y="644502"/>
            <a:chExt cx="2587398" cy="398619"/>
          </a:xfrm>
        </p:grpSpPr>
        <p:pic>
          <p:nvPicPr>
            <p:cNvPr id="331" name="Google Shape;331;p52"/>
            <p:cNvPicPr preferRelativeResize="0"/>
            <p:nvPr/>
          </p:nvPicPr>
          <p:blipFill rotWithShape="1">
            <a:blip r:embed="rId6">
              <a:alphaModFix/>
            </a:blip>
            <a:srcRect/>
            <a:stretch/>
          </p:blipFill>
          <p:spPr>
            <a:xfrm>
              <a:off x="7694431" y="644502"/>
              <a:ext cx="423024" cy="398619"/>
            </a:xfrm>
            <a:prstGeom prst="rect">
              <a:avLst/>
            </a:prstGeom>
            <a:noFill/>
            <a:ln>
              <a:noFill/>
            </a:ln>
          </p:spPr>
        </p:pic>
        <p:sp>
          <p:nvSpPr>
            <p:cNvPr id="332" name="Google Shape;332;p52"/>
            <p:cNvSpPr txBox="1"/>
            <p:nvPr/>
          </p:nvSpPr>
          <p:spPr>
            <a:xfrm>
              <a:off x="8117455" y="657656"/>
              <a:ext cx="21643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Actualizar este registro</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Ejemplos 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38" name="Google Shape;338;p17"/>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339" name="Google Shape;339;p17"/>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MODIFICACIÓN</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Supongamos que tenemos la tabla empleados y queremos modificar la fecha de nacimiento de “Juan Perez” que tiene el id empleado 1.</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Si no colocamos la cláusula WHERE, se modificarían las fechas de nacimiento de TODOS los registros de la tabla.</a:t>
            </a:r>
            <a:endParaRPr sz="1400" b="0" i="0" u="none" strike="noStrike" cap="none">
              <a:solidFill>
                <a:srgbClr val="000000"/>
              </a:solidFill>
              <a:latin typeface="Arial"/>
              <a:ea typeface="Arial"/>
              <a:cs typeface="Arial"/>
              <a:sym typeface="Arial"/>
            </a:endParaRPr>
          </a:p>
        </p:txBody>
      </p:sp>
      <p:sp>
        <p:nvSpPr>
          <p:cNvPr id="340" name="Google Shape;340;p17"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7"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2" name="Google Shape;342;p17"/>
          <p:cNvPicPr preferRelativeResize="0"/>
          <p:nvPr/>
        </p:nvPicPr>
        <p:blipFill rotWithShape="1">
          <a:blip r:embed="rId3">
            <a:alphaModFix/>
          </a:blip>
          <a:srcRect/>
          <a:stretch/>
        </p:blipFill>
        <p:spPr>
          <a:xfrm>
            <a:off x="1432561" y="1997452"/>
            <a:ext cx="4671060" cy="10508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48" name="Google Shape;348;p13"/>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349" name="Google Shape;349;p13"/>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1"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BAJA</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DELETE:</a:t>
            </a:r>
            <a:r>
              <a:rPr lang="es-AR" sz="1400" b="0" i="0" u="none" strike="noStrike" cap="none">
                <a:solidFill>
                  <a:srgbClr val="000000"/>
                </a:solidFill>
                <a:latin typeface="Montserrat"/>
                <a:ea typeface="Montserrat"/>
                <a:cs typeface="Montserrat"/>
                <a:sym typeface="Montserrat"/>
              </a:rPr>
              <a:t> es utilizada para eliminar uno o varios registro/s de una tabla de forma permanente.</a:t>
            </a:r>
            <a:endParaRPr sz="1400" b="0" i="0" u="none" strike="noStrike" cap="none">
              <a:solidFill>
                <a:srgbClr val="000000"/>
              </a:solidFill>
              <a:latin typeface="Arial"/>
              <a:ea typeface="Arial"/>
              <a:cs typeface="Arial"/>
              <a:sym typeface="Arial"/>
            </a:endParaRPr>
          </a:p>
        </p:txBody>
      </p:sp>
      <p:sp>
        <p:nvSpPr>
          <p:cNvPr id="350" name="Google Shape;350;p1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3"/>
          <p:cNvSpPr/>
          <p:nvPr/>
        </p:nvSpPr>
        <p:spPr>
          <a:xfrm>
            <a:off x="1501140" y="3494634"/>
            <a:ext cx="6450624" cy="1111934"/>
          </a:xfrm>
          <a:prstGeom prst="roundRect">
            <a:avLst>
              <a:gd name="adj" fmla="val 16667"/>
            </a:avLst>
          </a:prstGeom>
          <a:solidFill>
            <a:srgbClr val="F2F2F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9D66F9"/>
                </a:solidFill>
                <a:latin typeface="Montserrat"/>
                <a:ea typeface="Montserrat"/>
                <a:cs typeface="Montserrat"/>
                <a:sym typeface="Montserrat"/>
              </a:rPr>
              <a:t>Acá hacemos la misma salvedad que en el caso del UPDATE, </a:t>
            </a:r>
            <a:r>
              <a:rPr lang="es-AR" sz="1400" b="1" i="0" u="none" strike="noStrike" cap="none">
                <a:solidFill>
                  <a:srgbClr val="9D66F9"/>
                </a:solidFill>
                <a:latin typeface="Montserrat"/>
                <a:ea typeface="Montserrat"/>
                <a:cs typeface="Montserrat"/>
                <a:sym typeface="Montserrat"/>
              </a:rPr>
              <a:t>si no se usa la cláusula WHERE lo que ocurrirá es que se eliminarán TODAS las T-uplas de la tabla y la misma quedará vacía</a:t>
            </a:r>
            <a:r>
              <a:rPr lang="es-AR" sz="1400" b="0" i="0" u="none" strike="noStrike" cap="none">
                <a:solidFill>
                  <a:srgbClr val="9D66F9"/>
                </a:solidFill>
                <a:latin typeface="Montserrat"/>
                <a:ea typeface="Montserrat"/>
                <a:cs typeface="Montserrat"/>
                <a:sym typeface="Montserrat"/>
              </a:rPr>
              <a:t>, lo que no es la intención habitual.</a:t>
            </a:r>
            <a:endParaRPr sz="1400" b="0" i="0" u="none" strike="noStrike" cap="none">
              <a:solidFill>
                <a:srgbClr val="9D66F9"/>
              </a:solidFill>
              <a:latin typeface="Montserrat"/>
              <a:ea typeface="Montserrat"/>
              <a:cs typeface="Montserrat"/>
              <a:sym typeface="Montserrat"/>
            </a:endParaRPr>
          </a:p>
        </p:txBody>
      </p:sp>
      <p:sp>
        <p:nvSpPr>
          <p:cNvPr id="353" name="Google Shape;353;p13"/>
          <p:cNvSpPr txBox="1"/>
          <p:nvPr/>
        </p:nvSpPr>
        <p:spPr>
          <a:xfrm>
            <a:off x="1110439" y="2045962"/>
            <a:ext cx="7717038" cy="50362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1" i="0" u="none" strike="noStrike" cap="none">
                <a:solidFill>
                  <a:srgbClr val="9D66F9"/>
                </a:solidFill>
                <a:latin typeface="Montserrat"/>
                <a:ea typeface="Montserrat"/>
                <a:cs typeface="Montserrat"/>
                <a:sym typeface="Montserrat"/>
              </a:rPr>
              <a:t>Para hacer un DELETE vamos a la tabla donde queremos eliminar el/los registros – Clic derecho – Send to SQL Editor – Delete Statement</a:t>
            </a:r>
            <a:endParaRPr sz="1200" b="1" i="0" u="none" strike="noStrike" cap="none">
              <a:solidFill>
                <a:srgbClr val="9D66F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59" name="Google Shape;359;p53"/>
          <p:cNvSpPr txBox="1"/>
          <p:nvPr/>
        </p:nvSpPr>
        <p:spPr>
          <a:xfrm>
            <a:off x="523049" y="1100914"/>
            <a:ext cx="8456828" cy="420300"/>
          </a:xfrm>
          <a:prstGeom prst="rect">
            <a:avLst/>
          </a:prstGeom>
          <a:noFill/>
          <a:ln>
            <a:noFill/>
          </a:ln>
        </p:spPr>
        <p:txBody>
          <a:bodyPr spcFirstLastPara="1" wrap="square" lIns="91425" tIns="91425" rIns="91425" bIns="91425" anchor="t" anchorCtr="0">
            <a:noAutofit/>
          </a:bodyPr>
          <a:lstStyle/>
          <a:p>
            <a:pPr marL="357188" marR="0" lvl="1"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BAJA: ejemplo</a:t>
            </a:r>
            <a:endParaRPr sz="1400" b="0" i="0" u="none" strike="noStrike" cap="none">
              <a:solidFill>
                <a:srgbClr val="000000"/>
              </a:solidFill>
              <a:latin typeface="Arial"/>
              <a:ea typeface="Arial"/>
              <a:cs typeface="Arial"/>
              <a:sym typeface="Arial"/>
            </a:endParaRPr>
          </a:p>
        </p:txBody>
      </p:sp>
      <p:sp>
        <p:nvSpPr>
          <p:cNvPr id="360" name="Google Shape;360;p5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5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2" name="Google Shape;362;p53"/>
          <p:cNvPicPr preferRelativeResize="0"/>
          <p:nvPr/>
        </p:nvPicPr>
        <p:blipFill rotWithShape="1">
          <a:blip r:embed="rId3">
            <a:alphaModFix/>
          </a:blip>
          <a:srcRect/>
          <a:stretch/>
        </p:blipFill>
        <p:spPr>
          <a:xfrm>
            <a:off x="2120045" y="1615118"/>
            <a:ext cx="4657725" cy="533400"/>
          </a:xfrm>
          <a:prstGeom prst="rect">
            <a:avLst/>
          </a:prstGeom>
          <a:noFill/>
          <a:ln>
            <a:noFill/>
          </a:ln>
        </p:spPr>
      </p:pic>
      <p:pic>
        <p:nvPicPr>
          <p:cNvPr id="363" name="Google Shape;363;p53"/>
          <p:cNvPicPr preferRelativeResize="0"/>
          <p:nvPr/>
        </p:nvPicPr>
        <p:blipFill rotWithShape="1">
          <a:blip r:embed="rId4">
            <a:alphaModFix/>
          </a:blip>
          <a:srcRect/>
          <a:stretch/>
        </p:blipFill>
        <p:spPr>
          <a:xfrm>
            <a:off x="2285268" y="2480062"/>
            <a:ext cx="4591050" cy="409575"/>
          </a:xfrm>
          <a:prstGeom prst="rect">
            <a:avLst/>
          </a:prstGeom>
          <a:noFill/>
          <a:ln>
            <a:noFill/>
          </a:ln>
        </p:spPr>
      </p:pic>
      <p:sp>
        <p:nvSpPr>
          <p:cNvPr id="364" name="Google Shape;364;p53"/>
          <p:cNvSpPr/>
          <p:nvPr/>
        </p:nvSpPr>
        <p:spPr>
          <a:xfrm>
            <a:off x="4751463" y="1881819"/>
            <a:ext cx="246184" cy="266700"/>
          </a:xfrm>
          <a:prstGeom prst="rightBrace">
            <a:avLst>
              <a:gd name="adj1" fmla="val 8333"/>
              <a:gd name="adj2" fmla="val 50000"/>
            </a:avLst>
          </a:prstGeom>
          <a:noFill/>
          <a:ln w="9525" cap="flat" cmpd="sng">
            <a:solidFill>
              <a:srgbClr val="985FF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5" name="Google Shape;365;p53"/>
          <p:cNvSpPr txBox="1"/>
          <p:nvPr/>
        </p:nvSpPr>
        <p:spPr>
          <a:xfrm>
            <a:off x="4997647" y="1852758"/>
            <a:ext cx="2268415" cy="27569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Criterio para eliminar</a:t>
            </a:r>
            <a:endParaRPr sz="1200" b="0" i="0" u="none" strike="noStrike" cap="none">
              <a:solidFill>
                <a:srgbClr val="9D66F9"/>
              </a:solidFill>
              <a:latin typeface="Arial"/>
              <a:ea typeface="Arial"/>
              <a:cs typeface="Arial"/>
              <a:sym typeface="Arial"/>
            </a:endParaRPr>
          </a:p>
        </p:txBody>
      </p:sp>
      <p:sp>
        <p:nvSpPr>
          <p:cNvPr id="366" name="Google Shape;366;p53"/>
          <p:cNvSpPr txBox="1"/>
          <p:nvPr/>
        </p:nvSpPr>
        <p:spPr>
          <a:xfrm>
            <a:off x="2548209" y="2870548"/>
            <a:ext cx="4063606" cy="27569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El registro con id = 3 ha sido eliminado</a:t>
            </a:r>
            <a:endParaRPr sz="1200" b="0" i="0" u="none" strike="noStrike" cap="none">
              <a:solidFill>
                <a:srgbClr val="9D66F9"/>
              </a:solidFill>
              <a:latin typeface="Arial"/>
              <a:ea typeface="Arial"/>
              <a:cs typeface="Arial"/>
              <a:sym typeface="Arial"/>
            </a:endParaRPr>
          </a:p>
        </p:txBody>
      </p:sp>
      <p:grpSp>
        <p:nvGrpSpPr>
          <p:cNvPr id="367" name="Google Shape;367;p53"/>
          <p:cNvGrpSpPr/>
          <p:nvPr/>
        </p:nvGrpSpPr>
        <p:grpSpPr>
          <a:xfrm>
            <a:off x="6480959" y="566231"/>
            <a:ext cx="2439922" cy="398619"/>
            <a:chOff x="7694431" y="644502"/>
            <a:chExt cx="2439922" cy="398619"/>
          </a:xfrm>
        </p:grpSpPr>
        <p:pic>
          <p:nvPicPr>
            <p:cNvPr id="368" name="Google Shape;368;p53"/>
            <p:cNvPicPr preferRelativeResize="0"/>
            <p:nvPr/>
          </p:nvPicPr>
          <p:blipFill rotWithShape="1">
            <a:blip r:embed="rId5">
              <a:alphaModFix/>
            </a:blip>
            <a:srcRect/>
            <a:stretch/>
          </p:blipFill>
          <p:spPr>
            <a:xfrm>
              <a:off x="7694431" y="644502"/>
              <a:ext cx="423024" cy="398619"/>
            </a:xfrm>
            <a:prstGeom prst="rect">
              <a:avLst/>
            </a:prstGeom>
            <a:noFill/>
            <a:ln>
              <a:noFill/>
            </a:ln>
          </p:spPr>
        </p:pic>
        <p:sp>
          <p:nvSpPr>
            <p:cNvPr id="369" name="Google Shape;369;p53"/>
            <p:cNvSpPr txBox="1"/>
            <p:nvPr/>
          </p:nvSpPr>
          <p:spPr>
            <a:xfrm>
              <a:off x="8117455" y="657656"/>
              <a:ext cx="20168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Eliminar este registro</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Ejemplos 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75" name="Google Shape;375;p18"/>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376" name="Google Shape;376;p18"/>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BAJA</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Supongamos que tenemos la tabla empleados y queremos eliminar al empleado con la id 3.</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Si no colocamos la cláusula WHERE, se eliminarían TODOS los registros de la tabla empleado.</a:t>
            </a:r>
            <a:endParaRPr sz="1400" b="0" i="0" u="none" strike="noStrike" cap="none">
              <a:solidFill>
                <a:srgbClr val="000000"/>
              </a:solidFill>
              <a:latin typeface="Arial"/>
              <a:ea typeface="Arial"/>
              <a:cs typeface="Arial"/>
              <a:sym typeface="Arial"/>
            </a:endParaRPr>
          </a:p>
        </p:txBody>
      </p:sp>
      <p:sp>
        <p:nvSpPr>
          <p:cNvPr id="377" name="Google Shape;377;p18"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8"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9" name="Google Shape;379;p18"/>
          <p:cNvPicPr preferRelativeResize="0"/>
          <p:nvPr/>
        </p:nvPicPr>
        <p:blipFill rotWithShape="1">
          <a:blip r:embed="rId3">
            <a:alphaModFix/>
          </a:blip>
          <a:srcRect/>
          <a:stretch/>
        </p:blipFill>
        <p:spPr>
          <a:xfrm>
            <a:off x="2725017" y="1839185"/>
            <a:ext cx="4052887" cy="11160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Modificando la estructura de la tablas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85" name="Google Shape;385;p54"/>
          <p:cNvSpPr txBox="1"/>
          <p:nvPr/>
        </p:nvSpPr>
        <p:spPr>
          <a:xfrm>
            <a:off x="523049" y="1100914"/>
            <a:ext cx="8456828" cy="2240164"/>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CREATE STATEMENT</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Permite crear una tabla.</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ALTER TABLE</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Permite realizar cambios en la tabla.</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DROP TABLE</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Permite eliminar una tabla.</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Arial"/>
              <a:ea typeface="Arial"/>
              <a:cs typeface="Arial"/>
              <a:sym typeface="Arial"/>
            </a:endParaRPr>
          </a:p>
        </p:txBody>
      </p:sp>
      <p:sp>
        <p:nvSpPr>
          <p:cNvPr id="386" name="Google Shape;386;p5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5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8" name="Google Shape;388;p54"/>
          <p:cNvGrpSpPr/>
          <p:nvPr/>
        </p:nvGrpSpPr>
        <p:grpSpPr>
          <a:xfrm>
            <a:off x="7575030" y="521350"/>
            <a:ext cx="1423618" cy="398619"/>
            <a:chOff x="7694431" y="644502"/>
            <a:chExt cx="1423618" cy="398619"/>
          </a:xfrm>
        </p:grpSpPr>
        <p:pic>
          <p:nvPicPr>
            <p:cNvPr id="389" name="Google Shape;389;p54"/>
            <p:cNvPicPr preferRelativeResize="0"/>
            <p:nvPr/>
          </p:nvPicPr>
          <p:blipFill rotWithShape="1">
            <a:blip r:embed="rId3">
              <a:alphaModFix/>
            </a:blip>
            <a:srcRect/>
            <a:stretch/>
          </p:blipFill>
          <p:spPr>
            <a:xfrm>
              <a:off x="7694431" y="644502"/>
              <a:ext cx="423024" cy="398619"/>
            </a:xfrm>
            <a:prstGeom prst="rect">
              <a:avLst/>
            </a:prstGeom>
            <a:noFill/>
            <a:ln>
              <a:noFill/>
            </a:ln>
          </p:spPr>
        </p:pic>
        <p:sp>
          <p:nvSpPr>
            <p:cNvPr id="390" name="Google Shape;390;p54"/>
            <p:cNvSpPr txBox="1"/>
            <p:nvPr/>
          </p:nvSpPr>
          <p:spPr>
            <a:xfrm>
              <a:off x="8117455" y="657656"/>
              <a:ext cx="10005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19 y 21</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9"/>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pic>
        <p:nvPicPr>
          <p:cNvPr id="396" name="Google Shape;396;p19" descr="https://lh6.googleusercontent.com/-HeUtoJzb5A73vW63Ks-zRNdW_y8JRTUC6GngQm41w3WO1ct4LjtidczbNmV94Cibwwdap-MNIO9nOkqOM2D9SB_XPVSBcUCrr-hKm_k2gWl6QAT-kglc8wdccKiVgGOFKhEKP6xeW8"/>
          <p:cNvPicPr preferRelativeResize="0"/>
          <p:nvPr/>
        </p:nvPicPr>
        <p:blipFill rotWithShape="1">
          <a:blip r:embed="rId3">
            <a:alphaModFix/>
          </a:blip>
          <a:srcRect/>
          <a:stretch/>
        </p:blipFill>
        <p:spPr>
          <a:xfrm>
            <a:off x="1191895" y="45720"/>
            <a:ext cx="6715125" cy="5038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Cliente-Servidor en Bases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84" name="Google Shape;84;p4"/>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85" name="Google Shape;85;p4"/>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bases de datos en general utilizan la arquitectura Cliente-Servidor para proveer servicios de almacenamiento de información a determinados usuarios (Clientes).</a:t>
            </a:r>
            <a:endParaRPr sz="1400" b="0" i="0" u="none" strike="noStrike" cap="none">
              <a:solidFill>
                <a:srgbClr val="000000"/>
              </a:solidFill>
              <a:latin typeface="Arial"/>
              <a:ea typeface="Arial"/>
              <a:cs typeface="Arial"/>
              <a:sym typeface="Arial"/>
            </a:endParaRPr>
          </a:p>
        </p:txBody>
      </p:sp>
      <p:sp>
        <p:nvSpPr>
          <p:cNvPr id="86" name="Google Shape;86;p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4"/>
          <p:cNvPicPr preferRelativeResize="0"/>
          <p:nvPr/>
        </p:nvPicPr>
        <p:blipFill rotWithShape="1">
          <a:blip r:embed="rId3">
            <a:alphaModFix/>
          </a:blip>
          <a:srcRect/>
          <a:stretch/>
        </p:blipFill>
        <p:spPr>
          <a:xfrm>
            <a:off x="1725930" y="1666436"/>
            <a:ext cx="5692140" cy="32156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Cláusula JOIN</a:t>
            </a:r>
            <a:br>
              <a:rPr lang="es-AR" sz="2500" b="1" i="0" u="none" strike="noStrike" cap="none">
                <a:solidFill>
                  <a:schemeClr val="accent1"/>
                </a:solidFill>
                <a:latin typeface="Montserrat ExtraBold"/>
                <a:ea typeface="Montserrat ExtraBold"/>
                <a:cs typeface="Montserrat ExtraBold"/>
                <a:sym typeface="Montserrat ExtraBold"/>
              </a:rPr>
            </a:b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02" name="Google Shape;402;p25"/>
          <p:cNvSpPr txBox="1"/>
          <p:nvPr/>
        </p:nvSpPr>
        <p:spPr>
          <a:xfrm>
            <a:off x="342074" y="929463"/>
            <a:ext cx="8456828" cy="14898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403" name="Google Shape;403;p2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5"/>
          <p:cNvSpPr txBox="1"/>
          <p:nvPr/>
        </p:nvSpPr>
        <p:spPr>
          <a:xfrm>
            <a:off x="523049" y="1100913"/>
            <a:ext cx="8456828" cy="131843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a:t>
            </a:r>
            <a:r>
              <a:rPr lang="es-AR" sz="1400" b="1" i="0" u="none" strike="noStrike" cap="none">
                <a:solidFill>
                  <a:srgbClr val="000000"/>
                </a:solidFill>
                <a:latin typeface="Montserrat"/>
                <a:ea typeface="Montserrat"/>
                <a:cs typeface="Montserrat"/>
                <a:sym typeface="Montserrat"/>
              </a:rPr>
              <a:t>JOIN</a:t>
            </a:r>
            <a:r>
              <a:rPr lang="es-AR" sz="1400" b="0" i="0" u="none" strike="noStrike" cap="none">
                <a:solidFill>
                  <a:srgbClr val="000000"/>
                </a:solidFill>
                <a:latin typeface="Montserrat"/>
                <a:ea typeface="Montserrat"/>
                <a:cs typeface="Montserrat"/>
                <a:sym typeface="Montserrat"/>
              </a:rPr>
              <a:t> se utiliza para indicar la manera en que se están relacionando las tablas, es decir, con qué atributos se está plasmando la relación entre ellas.</a:t>
            </a:r>
            <a:endParaRPr sz="1400" b="0" i="0" u="none" strike="noStrike" cap="none">
              <a:solidFill>
                <a:schemeClr val="dk1"/>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campo1, campo2, ...,campoN FROM tabla1</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JOIN tabla2 ON tabla1.campo1 = tabla2.campo2</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JOIN tabla3 ON tabla2.campo3 = tabla3.campo4</a:t>
            </a:r>
            <a:endParaRPr sz="1400" b="0" i="0" u="none" strike="noStrike" cap="none">
              <a:solidFill>
                <a:srgbClr val="000000"/>
              </a:solidFill>
              <a:latin typeface="Arial"/>
              <a:ea typeface="Arial"/>
              <a:cs typeface="Arial"/>
              <a:sym typeface="Arial"/>
            </a:endParaRPr>
          </a:p>
        </p:txBody>
      </p:sp>
      <p:sp>
        <p:nvSpPr>
          <p:cNvPr id="406" name="Google Shape;406;p25"/>
          <p:cNvSpPr txBox="1"/>
          <p:nvPr/>
        </p:nvSpPr>
        <p:spPr>
          <a:xfrm>
            <a:off x="523049" y="2419349"/>
            <a:ext cx="8275853" cy="16859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¿Por qué tenemos que relacionar? Para no duplicar datos. Si tenemos una tabla </a:t>
            </a:r>
            <a:r>
              <a:rPr lang="es-AR" sz="1400" b="1" i="0" u="none" strike="noStrike" cap="none">
                <a:solidFill>
                  <a:srgbClr val="000000"/>
                </a:solidFill>
                <a:latin typeface="Montserrat"/>
                <a:ea typeface="Montserrat"/>
                <a:cs typeface="Montserrat"/>
                <a:sym typeface="Montserrat"/>
              </a:rPr>
              <a:t>escuelas</a:t>
            </a:r>
            <a:r>
              <a:rPr lang="es-AR" sz="1400" b="0" i="0" u="none" strike="noStrike" cap="none">
                <a:solidFill>
                  <a:srgbClr val="000000"/>
                </a:solidFill>
                <a:latin typeface="Montserrat"/>
                <a:ea typeface="Montserrat"/>
                <a:cs typeface="Montserrat"/>
                <a:sym typeface="Montserrat"/>
              </a:rPr>
              <a:t> y un alumno que pertenece una escuela no debemos repetir los datos de la escuela en la tabla alumnos.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Las tablas deben estar </a:t>
            </a:r>
            <a:r>
              <a:rPr lang="es-AR" sz="1400" b="1" i="0" u="none" strike="noStrike" cap="none">
                <a:solidFill>
                  <a:srgbClr val="000000"/>
                </a:solidFill>
                <a:latin typeface="Montserrat"/>
                <a:ea typeface="Montserrat"/>
                <a:cs typeface="Montserrat"/>
                <a:sym typeface="Montserrat"/>
              </a:rPr>
              <a:t>normalizadas</a:t>
            </a:r>
            <a:r>
              <a:rPr lang="es-AR" sz="1400" b="0" i="0" u="none" strike="noStrike" cap="none">
                <a:solidFill>
                  <a:srgbClr val="000000"/>
                </a:solidFill>
                <a:latin typeface="Montserrat"/>
                <a:ea typeface="Montserrat"/>
                <a:cs typeface="Montserrat"/>
                <a:sym typeface="Montserrat"/>
              </a:rPr>
              <a:t>, esto quiere decir que los datos deben estar almacenados en forma eficiente para poder hacer consultas más rápidas, para que la BD no pese tanto, para que las tablas no tengan tantos campos (esto es área del diseño de BD).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Para unir las tablas vamos a necesitar </a:t>
            </a:r>
            <a:r>
              <a:rPr lang="es-AR" sz="1400" b="1" i="0" u="none" strike="noStrike" cap="none">
                <a:solidFill>
                  <a:srgbClr val="000000"/>
                </a:solidFill>
                <a:latin typeface="Montserrat"/>
                <a:ea typeface="Montserrat"/>
                <a:cs typeface="Montserrat"/>
                <a:sym typeface="Montserrat"/>
              </a:rPr>
              <a:t>un dato </a:t>
            </a:r>
            <a:r>
              <a:rPr lang="es-AR" sz="1400" b="0" i="0" u="none" strike="noStrike" cap="none">
                <a:solidFill>
                  <a:srgbClr val="000000"/>
                </a:solidFill>
                <a:latin typeface="Montserrat"/>
                <a:ea typeface="Montserrat"/>
                <a:cs typeface="Montserrat"/>
                <a:sym typeface="Montserrat"/>
              </a:rPr>
              <a:t>que relacione a ambas tablas, que las una.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INNER JOIN</a:t>
            </a:r>
            <a:br>
              <a:rPr lang="es-AR" sz="2500" b="1" i="0" u="none" strike="noStrike" cap="none">
                <a:solidFill>
                  <a:schemeClr val="accent1"/>
                </a:solidFill>
                <a:latin typeface="Montserrat ExtraBold"/>
                <a:ea typeface="Montserrat ExtraBold"/>
                <a:cs typeface="Montserrat ExtraBold"/>
                <a:sym typeface="Montserrat ExtraBold"/>
              </a:rPr>
            </a:b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12" name="Google Shape;412;p55"/>
          <p:cNvSpPr txBox="1"/>
          <p:nvPr/>
        </p:nvSpPr>
        <p:spPr>
          <a:xfrm>
            <a:off x="342074" y="929463"/>
            <a:ext cx="8456828" cy="9945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413" name="Google Shape;413;p5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5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5"/>
          <p:cNvSpPr txBox="1"/>
          <p:nvPr/>
        </p:nvSpPr>
        <p:spPr>
          <a:xfrm>
            <a:off x="523049" y="1100913"/>
            <a:ext cx="8456828" cy="82313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INNER</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JOIN</a:t>
            </a:r>
            <a:r>
              <a:rPr lang="es-AR" sz="1400" b="0" i="0" u="none" strike="noStrike" cap="none">
                <a:solidFill>
                  <a:srgbClr val="000000"/>
                </a:solidFill>
                <a:latin typeface="Montserrat"/>
                <a:ea typeface="Montserrat"/>
                <a:cs typeface="Montserrat"/>
                <a:sym typeface="Montserrat"/>
              </a:rPr>
              <a:t> traerá solamente los registros que coincidan entre ambas tablas. Por ejemplo: si una escuela no tiene alumnos relacionados esa consulta no los traerá, del mismo modo si un alumnos no tiene asignada una escuela tampoco lo mostrará. </a:t>
            </a:r>
            <a:endParaRPr sz="1400" b="0" i="0" u="none" strike="noStrike" cap="none">
              <a:solidFill>
                <a:srgbClr val="000000"/>
              </a:solidFill>
              <a:latin typeface="Arial"/>
              <a:ea typeface="Arial"/>
              <a:cs typeface="Arial"/>
              <a:sym typeface="Arial"/>
            </a:endParaRPr>
          </a:p>
        </p:txBody>
      </p:sp>
      <p:pic>
        <p:nvPicPr>
          <p:cNvPr id="416" name="Google Shape;416;p55"/>
          <p:cNvPicPr preferRelativeResize="0"/>
          <p:nvPr/>
        </p:nvPicPr>
        <p:blipFill rotWithShape="1">
          <a:blip r:embed="rId3">
            <a:alphaModFix/>
          </a:blip>
          <a:srcRect/>
          <a:stretch/>
        </p:blipFill>
        <p:spPr>
          <a:xfrm>
            <a:off x="1001619" y="2005311"/>
            <a:ext cx="7428006" cy="1437678"/>
          </a:xfrm>
          <a:prstGeom prst="rect">
            <a:avLst/>
          </a:prstGeom>
          <a:noFill/>
          <a:ln>
            <a:noFill/>
          </a:ln>
        </p:spPr>
      </p:pic>
      <p:sp>
        <p:nvSpPr>
          <p:cNvPr id="417" name="Google Shape;417;p55"/>
          <p:cNvSpPr txBox="1"/>
          <p:nvPr/>
        </p:nvSpPr>
        <p:spPr>
          <a:xfrm>
            <a:off x="933450" y="3596463"/>
            <a:ext cx="6162675" cy="82313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Utilizo </a:t>
            </a:r>
            <a:r>
              <a:rPr lang="es-AR" sz="1200" b="1" i="1" u="none" strike="noStrike" cap="none">
                <a:solidFill>
                  <a:srgbClr val="9D66F9"/>
                </a:solidFill>
                <a:latin typeface="Montserrat"/>
                <a:ea typeface="Montserrat"/>
                <a:cs typeface="Montserrat"/>
                <a:sym typeface="Montserrat"/>
              </a:rPr>
              <a:t>alias de </a:t>
            </a:r>
            <a:r>
              <a:rPr lang="es-AR" sz="1200" b="0" i="0" u="none" strike="noStrike" cap="none">
                <a:solidFill>
                  <a:srgbClr val="9D66F9"/>
                </a:solidFill>
                <a:latin typeface="Montserrat"/>
                <a:ea typeface="Montserrat"/>
                <a:cs typeface="Montserrat"/>
                <a:sym typeface="Montserrat"/>
              </a:rPr>
              <a:t>tabla para identificarlas más fácilmente. Dentro del INNER JOIN establezco que de la tabla escuelas el campo id_escuela de la tabla alumnos está relacionado con el campo id de la tabla escuela.</a:t>
            </a:r>
            <a:endParaRPr sz="1200" b="0" i="0" u="none" strike="noStrike" cap="none">
              <a:solidFill>
                <a:srgbClr val="9D66F9"/>
              </a:solidFill>
              <a:latin typeface="Arial"/>
              <a:ea typeface="Arial"/>
              <a:cs typeface="Arial"/>
              <a:sym typeface="Arial"/>
            </a:endParaRPr>
          </a:p>
        </p:txBody>
      </p:sp>
      <p:pic>
        <p:nvPicPr>
          <p:cNvPr id="418" name="Google Shape;418;p55" descr="https://lh3.googleusercontent.com/MfqkPZQNjxpnOiEALQkflA1Ajw2d-gPEvVO9MNzJ-o5CE92H1UjWgueDIqYjh4WZRoPh1utIP7KMQISCjFBLfndDg6e9o4DbdLQm7gPmNP_q5lDuRh8JwZwu5-f-Kg054wSex4dgkLQ"/>
          <p:cNvPicPr preferRelativeResize="0"/>
          <p:nvPr/>
        </p:nvPicPr>
        <p:blipFill rotWithShape="1">
          <a:blip r:embed="rId4">
            <a:alphaModFix/>
          </a:blip>
          <a:srcRect l="36409" t="25042" r="35822" b="38614"/>
          <a:stretch/>
        </p:blipFill>
        <p:spPr>
          <a:xfrm>
            <a:off x="7196599" y="3590925"/>
            <a:ext cx="1233026" cy="1269722"/>
          </a:xfrm>
          <a:prstGeom prst="rect">
            <a:avLst/>
          </a:prstGeom>
          <a:noFill/>
          <a:ln>
            <a:noFill/>
          </a:ln>
        </p:spPr>
      </p:pic>
      <p:grpSp>
        <p:nvGrpSpPr>
          <p:cNvPr id="419" name="Google Shape;419;p55"/>
          <p:cNvGrpSpPr/>
          <p:nvPr/>
        </p:nvGrpSpPr>
        <p:grpSpPr>
          <a:xfrm>
            <a:off x="7101302" y="521350"/>
            <a:ext cx="1423618" cy="398619"/>
            <a:chOff x="7694431" y="644502"/>
            <a:chExt cx="1423618" cy="398619"/>
          </a:xfrm>
        </p:grpSpPr>
        <p:pic>
          <p:nvPicPr>
            <p:cNvPr id="420" name="Google Shape;420;p55"/>
            <p:cNvPicPr preferRelativeResize="0"/>
            <p:nvPr/>
          </p:nvPicPr>
          <p:blipFill rotWithShape="1">
            <a:blip r:embed="rId5">
              <a:alphaModFix/>
            </a:blip>
            <a:srcRect/>
            <a:stretch/>
          </p:blipFill>
          <p:spPr>
            <a:xfrm>
              <a:off x="7694431" y="644502"/>
              <a:ext cx="423024" cy="398619"/>
            </a:xfrm>
            <a:prstGeom prst="rect">
              <a:avLst/>
            </a:prstGeom>
            <a:noFill/>
            <a:ln>
              <a:noFill/>
            </a:ln>
          </p:spPr>
        </p:pic>
        <p:sp>
          <p:nvSpPr>
            <p:cNvPr id="421" name="Google Shape;421;p55"/>
            <p:cNvSpPr txBox="1"/>
            <p:nvPr/>
          </p:nvSpPr>
          <p:spPr>
            <a:xfrm>
              <a:off x="8117455" y="657656"/>
              <a:ext cx="10005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13 y 14</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LEFT JOIN</a:t>
            </a:r>
            <a:br>
              <a:rPr lang="es-AR" sz="2500" b="1" i="0" u="none" strike="noStrike" cap="none">
                <a:solidFill>
                  <a:schemeClr val="accent1"/>
                </a:solidFill>
                <a:latin typeface="Montserrat ExtraBold"/>
                <a:ea typeface="Montserrat ExtraBold"/>
                <a:cs typeface="Montserrat ExtraBold"/>
                <a:sym typeface="Montserrat ExtraBold"/>
              </a:rPr>
            </a:b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27" name="Google Shape;427;p56"/>
          <p:cNvSpPr txBox="1"/>
          <p:nvPr/>
        </p:nvSpPr>
        <p:spPr>
          <a:xfrm>
            <a:off x="342074" y="929463"/>
            <a:ext cx="8456828" cy="9945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428" name="Google Shape;428;p56"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6"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56"/>
          <p:cNvSpPr txBox="1"/>
          <p:nvPr/>
        </p:nvSpPr>
        <p:spPr>
          <a:xfrm>
            <a:off x="523049" y="1100913"/>
            <a:ext cx="8456828" cy="82313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LEFT</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JOIN</a:t>
            </a:r>
            <a:r>
              <a:rPr lang="es-AR" sz="1400" b="0" i="0" u="none" strike="noStrike" cap="none">
                <a:solidFill>
                  <a:srgbClr val="000000"/>
                </a:solidFill>
                <a:latin typeface="Montserrat"/>
                <a:ea typeface="Montserrat"/>
                <a:cs typeface="Montserrat"/>
                <a:sym typeface="Montserrat"/>
              </a:rPr>
              <a:t> tiene como condición que figure en, al menos una tabla. Left indica que va a tomar como tabla principal la de la izquierda. De esa tabla muestra todos los registros, sin importar si tiene registros asociados en la otra tabla.</a:t>
            </a:r>
            <a:endParaRPr sz="1400" b="0" i="0" u="none" strike="noStrike" cap="none">
              <a:solidFill>
                <a:srgbClr val="000000"/>
              </a:solidFill>
              <a:latin typeface="Arial"/>
              <a:ea typeface="Arial"/>
              <a:cs typeface="Arial"/>
              <a:sym typeface="Arial"/>
            </a:endParaRPr>
          </a:p>
        </p:txBody>
      </p:sp>
      <p:pic>
        <p:nvPicPr>
          <p:cNvPr id="431" name="Google Shape;431;p56" descr="https://lh3.googleusercontent.com/MfqkPZQNjxpnOiEALQkflA1Ajw2d-gPEvVO9MNzJ-o5CE92H1UjWgueDIqYjh4WZRoPh1utIP7KMQISCjFBLfndDg6e9o4DbdLQm7gPmNP_q5lDuRh8JwZwu5-f-Kg054wSex4dgkLQ"/>
          <p:cNvPicPr preferRelativeResize="0"/>
          <p:nvPr/>
        </p:nvPicPr>
        <p:blipFill rotWithShape="1">
          <a:blip r:embed="rId3">
            <a:alphaModFix/>
          </a:blip>
          <a:srcRect t="39327" r="72020" b="23277"/>
          <a:stretch/>
        </p:blipFill>
        <p:spPr>
          <a:xfrm>
            <a:off x="7188804" y="3405962"/>
            <a:ext cx="1288446" cy="1299387"/>
          </a:xfrm>
          <a:prstGeom prst="rect">
            <a:avLst/>
          </a:prstGeom>
          <a:noFill/>
          <a:ln>
            <a:noFill/>
          </a:ln>
        </p:spPr>
      </p:pic>
      <p:pic>
        <p:nvPicPr>
          <p:cNvPr id="432" name="Google Shape;432;p56"/>
          <p:cNvPicPr preferRelativeResize="0"/>
          <p:nvPr/>
        </p:nvPicPr>
        <p:blipFill rotWithShape="1">
          <a:blip r:embed="rId4">
            <a:alphaModFix/>
          </a:blip>
          <a:srcRect/>
          <a:stretch/>
        </p:blipFill>
        <p:spPr>
          <a:xfrm>
            <a:off x="1013342" y="2017953"/>
            <a:ext cx="7886700" cy="1033380"/>
          </a:xfrm>
          <a:prstGeom prst="rect">
            <a:avLst/>
          </a:prstGeom>
          <a:noFill/>
          <a:ln>
            <a:noFill/>
          </a:ln>
        </p:spPr>
      </p:pic>
      <p:pic>
        <p:nvPicPr>
          <p:cNvPr id="433" name="Google Shape;433;p56"/>
          <p:cNvPicPr preferRelativeResize="0"/>
          <p:nvPr/>
        </p:nvPicPr>
        <p:blipFill rotWithShape="1">
          <a:blip r:embed="rId5">
            <a:alphaModFix/>
          </a:blip>
          <a:srcRect/>
          <a:stretch/>
        </p:blipFill>
        <p:spPr>
          <a:xfrm>
            <a:off x="1013342" y="3136704"/>
            <a:ext cx="2295525" cy="1943100"/>
          </a:xfrm>
          <a:prstGeom prst="rect">
            <a:avLst/>
          </a:prstGeom>
          <a:noFill/>
          <a:ln>
            <a:noFill/>
          </a:ln>
        </p:spPr>
      </p:pic>
      <p:sp>
        <p:nvSpPr>
          <p:cNvPr id="434" name="Google Shape;434;p56"/>
          <p:cNvSpPr txBox="1"/>
          <p:nvPr/>
        </p:nvSpPr>
        <p:spPr>
          <a:xfrm>
            <a:off x="3308867" y="3184895"/>
            <a:ext cx="3558658" cy="70130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El último alumno no tiene escuela asociada o tiene una escuela asociada que no existe.</a:t>
            </a:r>
            <a:endParaRPr sz="1200" b="0" i="0" u="none" strike="noStrike" cap="none">
              <a:solidFill>
                <a:srgbClr val="9D66F9"/>
              </a:solidFill>
              <a:latin typeface="Arial"/>
              <a:ea typeface="Arial"/>
              <a:cs typeface="Arial"/>
              <a:sym typeface="Arial"/>
            </a:endParaRPr>
          </a:p>
        </p:txBody>
      </p:sp>
      <p:grpSp>
        <p:nvGrpSpPr>
          <p:cNvPr id="435" name="Google Shape;435;p56"/>
          <p:cNvGrpSpPr/>
          <p:nvPr/>
        </p:nvGrpSpPr>
        <p:grpSpPr>
          <a:xfrm>
            <a:off x="7611256" y="521350"/>
            <a:ext cx="1026073" cy="398619"/>
            <a:chOff x="7694431" y="644502"/>
            <a:chExt cx="1026073" cy="398619"/>
          </a:xfrm>
        </p:grpSpPr>
        <p:pic>
          <p:nvPicPr>
            <p:cNvPr id="436" name="Google Shape;436;p56"/>
            <p:cNvPicPr preferRelativeResize="0"/>
            <p:nvPr/>
          </p:nvPicPr>
          <p:blipFill rotWithShape="1">
            <a:blip r:embed="rId6">
              <a:alphaModFix/>
            </a:blip>
            <a:srcRect/>
            <a:stretch/>
          </p:blipFill>
          <p:spPr>
            <a:xfrm>
              <a:off x="7694431" y="644502"/>
              <a:ext cx="423024" cy="398619"/>
            </a:xfrm>
            <a:prstGeom prst="rect">
              <a:avLst/>
            </a:prstGeom>
            <a:noFill/>
            <a:ln>
              <a:noFill/>
            </a:ln>
          </p:spPr>
        </p:pic>
        <p:sp>
          <p:nvSpPr>
            <p:cNvPr id="437" name="Google Shape;437;p56"/>
            <p:cNvSpPr txBox="1"/>
            <p:nvPr/>
          </p:nvSpPr>
          <p:spPr>
            <a:xfrm>
              <a:off x="8117455" y="657656"/>
              <a:ext cx="603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15</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RIGHT JOIN</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43" name="Google Shape;443;p57"/>
          <p:cNvSpPr txBox="1"/>
          <p:nvPr/>
        </p:nvSpPr>
        <p:spPr>
          <a:xfrm>
            <a:off x="342074" y="929463"/>
            <a:ext cx="8456828" cy="9945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444" name="Google Shape;444;p57"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57"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57"/>
          <p:cNvSpPr txBox="1"/>
          <p:nvPr/>
        </p:nvSpPr>
        <p:spPr>
          <a:xfrm>
            <a:off x="523049" y="1100913"/>
            <a:ext cx="8456828" cy="82313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RIGHT</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JOIN</a:t>
            </a:r>
            <a:r>
              <a:rPr lang="es-AR" sz="1400" b="0" i="0" u="none" strike="noStrike" cap="none">
                <a:solidFill>
                  <a:srgbClr val="000000"/>
                </a:solidFill>
                <a:latin typeface="Montserrat"/>
                <a:ea typeface="Montserrat"/>
                <a:cs typeface="Montserrat"/>
                <a:sym typeface="Montserrat"/>
              </a:rPr>
              <a:t> tiene como condición que figure en, al menos una tabla. Right indica que va a tomar como tabla principal la de la derecha. De esa tabla muestra todos los registros, sin importar si tiene registros asociados en la otra tabla.</a:t>
            </a:r>
            <a:endParaRPr sz="1400" b="0" i="0" u="none" strike="noStrike" cap="none">
              <a:solidFill>
                <a:srgbClr val="000000"/>
              </a:solidFill>
              <a:latin typeface="Arial"/>
              <a:ea typeface="Arial"/>
              <a:cs typeface="Arial"/>
              <a:sym typeface="Arial"/>
            </a:endParaRPr>
          </a:p>
        </p:txBody>
      </p:sp>
      <p:pic>
        <p:nvPicPr>
          <p:cNvPr id="447" name="Google Shape;447;p57" descr="https://lh3.googleusercontent.com/MfqkPZQNjxpnOiEALQkflA1Ajw2d-gPEvVO9MNzJ-o5CE92H1UjWgueDIqYjh4WZRoPh1utIP7KMQISCjFBLfndDg6e9o4DbdLQm7gPmNP_q5lDuRh8JwZwu5-f-Kg054wSex4dgkLQ"/>
          <p:cNvPicPr preferRelativeResize="0"/>
          <p:nvPr/>
        </p:nvPicPr>
        <p:blipFill rotWithShape="1">
          <a:blip r:embed="rId3">
            <a:alphaModFix/>
          </a:blip>
          <a:srcRect l="71285" t="38488" b="22856"/>
          <a:stretch/>
        </p:blipFill>
        <p:spPr>
          <a:xfrm>
            <a:off x="7368343" y="3514561"/>
            <a:ext cx="1194631" cy="1265228"/>
          </a:xfrm>
          <a:prstGeom prst="rect">
            <a:avLst/>
          </a:prstGeom>
          <a:noFill/>
          <a:ln>
            <a:noFill/>
          </a:ln>
        </p:spPr>
      </p:pic>
      <p:sp>
        <p:nvSpPr>
          <p:cNvPr id="448" name="Google Shape;448;p57"/>
          <p:cNvSpPr txBox="1"/>
          <p:nvPr/>
        </p:nvSpPr>
        <p:spPr>
          <a:xfrm>
            <a:off x="4610099" y="3184895"/>
            <a:ext cx="2257425" cy="70130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9D66F9"/>
                </a:solidFill>
                <a:latin typeface="Montserrat"/>
                <a:ea typeface="Montserrat"/>
                <a:cs typeface="Montserrat"/>
                <a:sym typeface="Montserrat"/>
              </a:rPr>
              <a:t>Los últimos dos alumnos no tienen escuela asignada o tienen una escuela asignada que no existe.</a:t>
            </a:r>
            <a:endParaRPr sz="1200" b="0" i="0" u="none" strike="noStrike" cap="none">
              <a:solidFill>
                <a:srgbClr val="9D66F9"/>
              </a:solidFill>
              <a:latin typeface="Arial"/>
              <a:ea typeface="Arial"/>
              <a:cs typeface="Arial"/>
              <a:sym typeface="Arial"/>
            </a:endParaRPr>
          </a:p>
        </p:txBody>
      </p:sp>
      <p:pic>
        <p:nvPicPr>
          <p:cNvPr id="449" name="Google Shape;449;p57"/>
          <p:cNvPicPr preferRelativeResize="0"/>
          <p:nvPr/>
        </p:nvPicPr>
        <p:blipFill rotWithShape="1">
          <a:blip r:embed="rId4">
            <a:alphaModFix/>
          </a:blip>
          <a:srcRect/>
          <a:stretch/>
        </p:blipFill>
        <p:spPr>
          <a:xfrm>
            <a:off x="717310" y="3066623"/>
            <a:ext cx="3892789" cy="1713166"/>
          </a:xfrm>
          <a:prstGeom prst="rect">
            <a:avLst/>
          </a:prstGeom>
          <a:noFill/>
          <a:ln>
            <a:noFill/>
          </a:ln>
        </p:spPr>
      </p:pic>
      <p:pic>
        <p:nvPicPr>
          <p:cNvPr id="450" name="Google Shape;450;p57"/>
          <p:cNvPicPr preferRelativeResize="0"/>
          <p:nvPr/>
        </p:nvPicPr>
        <p:blipFill rotWithShape="1">
          <a:blip r:embed="rId5">
            <a:alphaModFix/>
          </a:blip>
          <a:srcRect/>
          <a:stretch/>
        </p:blipFill>
        <p:spPr>
          <a:xfrm>
            <a:off x="860938" y="1918658"/>
            <a:ext cx="7702036" cy="1116353"/>
          </a:xfrm>
          <a:prstGeom prst="rect">
            <a:avLst/>
          </a:prstGeom>
          <a:noFill/>
          <a:ln>
            <a:noFill/>
          </a:ln>
        </p:spPr>
      </p:pic>
      <p:grpSp>
        <p:nvGrpSpPr>
          <p:cNvPr id="451" name="Google Shape;451;p57"/>
          <p:cNvGrpSpPr/>
          <p:nvPr/>
        </p:nvGrpSpPr>
        <p:grpSpPr>
          <a:xfrm>
            <a:off x="7611256" y="521350"/>
            <a:ext cx="1026073" cy="398619"/>
            <a:chOff x="7694431" y="644502"/>
            <a:chExt cx="1026073" cy="398619"/>
          </a:xfrm>
        </p:grpSpPr>
        <p:pic>
          <p:nvPicPr>
            <p:cNvPr id="452" name="Google Shape;452;p57"/>
            <p:cNvPicPr preferRelativeResize="0"/>
            <p:nvPr/>
          </p:nvPicPr>
          <p:blipFill rotWithShape="1">
            <a:blip r:embed="rId6">
              <a:alphaModFix/>
            </a:blip>
            <a:srcRect/>
            <a:stretch/>
          </p:blipFill>
          <p:spPr>
            <a:xfrm>
              <a:off x="7694431" y="644502"/>
              <a:ext cx="423024" cy="398619"/>
            </a:xfrm>
            <a:prstGeom prst="rect">
              <a:avLst/>
            </a:prstGeom>
            <a:noFill/>
            <a:ln>
              <a:noFill/>
            </a:ln>
          </p:spPr>
        </p:pic>
        <p:sp>
          <p:nvSpPr>
            <p:cNvPr id="453" name="Google Shape;453;p57"/>
            <p:cNvSpPr txBox="1"/>
            <p:nvPr/>
          </p:nvSpPr>
          <p:spPr>
            <a:xfrm>
              <a:off x="8117455" y="657656"/>
              <a:ext cx="603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16</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6"/>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pic>
        <p:nvPicPr>
          <p:cNvPr id="459" name="Google Shape;459;p26" descr="https://lh3.googleusercontent.com/MfqkPZQNjxpnOiEALQkflA1Ajw2d-gPEvVO9MNzJ-o5CE92H1UjWgueDIqYjh4WZRoPh1utIP7KMQISCjFBLfndDg6e9o4DbdLQm7gPmNP_q5lDuRh8JwZwu5-f-Kg054wSex4dgkLQ"/>
          <p:cNvPicPr preferRelativeResize="0"/>
          <p:nvPr/>
        </p:nvPicPr>
        <p:blipFill rotWithShape="1">
          <a:blip r:embed="rId3">
            <a:alphaModFix/>
          </a:blip>
          <a:srcRect/>
          <a:stretch/>
        </p:blipFill>
        <p:spPr>
          <a:xfrm>
            <a:off x="1711759" y="274319"/>
            <a:ext cx="5762826" cy="4533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9"/>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pic>
        <p:nvPicPr>
          <p:cNvPr id="465" name="Google Shape;465;p29" descr="https://lh6.googleusercontent.com/-HeUtoJzb5A73vW63Ks-zRNdW_y8JRTUC6GngQm41w3WO1ct4LjtidczbNmV94Cibwwdap-MNIO9nOkqOM2D9SB_XPVSBcUCrr-hKm_k2gWl6QAT-kglc8wdccKiVgGOFKhEKP6xeW8"/>
          <p:cNvPicPr preferRelativeResize="0"/>
          <p:nvPr/>
        </p:nvPicPr>
        <p:blipFill rotWithShape="1">
          <a:blip r:embed="rId3">
            <a:alphaModFix/>
          </a:blip>
          <a:srcRect/>
          <a:stretch/>
        </p:blipFill>
        <p:spPr>
          <a:xfrm>
            <a:off x="1191895" y="45720"/>
            <a:ext cx="6715125" cy="50387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USO DE FUNCIONES AGREGADAS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71" name="Google Shape;471;p30"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0"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0"/>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Las funciones de agregación más comunes disponibles en el lenguaje son:</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2"/>
                </a:solidFill>
                <a:latin typeface="Montserrat"/>
                <a:ea typeface="Montserrat"/>
                <a:cs typeface="Montserrat"/>
                <a:sym typeface="Montserrat"/>
              </a:rPr>
              <a:t>SUM</a:t>
            </a:r>
            <a:endParaRPr sz="1400" b="0" i="0" u="none" strike="noStrike" cap="none">
              <a:solidFill>
                <a:schemeClr val="dk2"/>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2"/>
                </a:solidFill>
                <a:latin typeface="Montserrat"/>
                <a:ea typeface="Montserrat"/>
                <a:cs typeface="Montserrat"/>
                <a:sym typeface="Montserrat"/>
              </a:rPr>
              <a:t>AVG</a:t>
            </a:r>
            <a:endParaRPr sz="1400" b="0" i="0" u="none" strike="noStrike" cap="none">
              <a:solidFill>
                <a:schemeClr val="dk2"/>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2"/>
                </a:solidFill>
                <a:latin typeface="Montserrat"/>
                <a:ea typeface="Montserrat"/>
                <a:cs typeface="Montserrat"/>
                <a:sym typeface="Montserrat"/>
              </a:rPr>
              <a:t>MAX</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2"/>
                </a:solidFill>
                <a:latin typeface="Montserrat"/>
                <a:ea typeface="Montserrat"/>
                <a:cs typeface="Montserrat"/>
                <a:sym typeface="Montserrat"/>
              </a:rPr>
              <a:t>MIN</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2"/>
                </a:solidFill>
                <a:latin typeface="Montserrat"/>
                <a:ea typeface="Montserrat"/>
                <a:cs typeface="Montserrat"/>
                <a:sym typeface="Montserrat"/>
              </a:rPr>
              <a:t>COUNT</a:t>
            </a:r>
            <a:endParaRPr sz="1400" b="0" i="0" u="none" strike="noStrike" cap="none">
              <a:solidFill>
                <a:schemeClr val="dk2"/>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La sintaxis del uso de las funciones agregadas es como sigue:</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&lt;lista de campos&gt;, función agregada</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FROM &lt;tabla1 JOIN tabla2 ON….&gt;</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  GROUP BY &lt;lista de campos&gt;</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  [HAVING función agregada &lt;condición&gt;]</a:t>
            </a:r>
            <a:endParaRPr sz="1400" b="0" i="0" u="none" strike="noStrike" cap="none">
              <a:solidFill>
                <a:srgbClr val="000000"/>
              </a:solidFill>
              <a:latin typeface="Arial"/>
              <a:ea typeface="Arial"/>
              <a:cs typeface="Arial"/>
              <a:sym typeface="Arial"/>
            </a:endParaRPr>
          </a:p>
        </p:txBody>
      </p:sp>
      <p:grpSp>
        <p:nvGrpSpPr>
          <p:cNvPr id="474" name="Google Shape;474;p30"/>
          <p:cNvGrpSpPr/>
          <p:nvPr/>
        </p:nvGrpSpPr>
        <p:grpSpPr>
          <a:xfrm>
            <a:off x="7351531" y="608391"/>
            <a:ext cx="1423618" cy="398619"/>
            <a:chOff x="7694431" y="644502"/>
            <a:chExt cx="1423618" cy="398619"/>
          </a:xfrm>
        </p:grpSpPr>
        <p:pic>
          <p:nvPicPr>
            <p:cNvPr id="475" name="Google Shape;475;p30"/>
            <p:cNvPicPr preferRelativeResize="0"/>
            <p:nvPr/>
          </p:nvPicPr>
          <p:blipFill rotWithShape="1">
            <a:blip r:embed="rId3">
              <a:alphaModFix/>
            </a:blip>
            <a:srcRect/>
            <a:stretch/>
          </p:blipFill>
          <p:spPr>
            <a:xfrm>
              <a:off x="7694431" y="644502"/>
              <a:ext cx="423024" cy="398619"/>
            </a:xfrm>
            <a:prstGeom prst="rect">
              <a:avLst/>
            </a:prstGeom>
            <a:noFill/>
            <a:ln>
              <a:noFill/>
            </a:ln>
          </p:spPr>
        </p:pic>
        <p:sp>
          <p:nvSpPr>
            <p:cNvPr id="476" name="Google Shape;476;p30"/>
            <p:cNvSpPr txBox="1"/>
            <p:nvPr/>
          </p:nvSpPr>
          <p:spPr>
            <a:xfrm>
              <a:off x="8117455" y="657656"/>
              <a:ext cx="10005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23 a 30</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1"/>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482" name="Google Shape;482;p31"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1"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1"/>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Se utilizan conjuntamente con el </a:t>
            </a:r>
            <a:r>
              <a:rPr lang="es-AR" sz="1400" b="1" i="0" u="none" strike="noStrike" cap="none">
                <a:solidFill>
                  <a:schemeClr val="dk1"/>
                </a:solidFill>
                <a:latin typeface="Montserrat"/>
                <a:ea typeface="Montserrat"/>
                <a:cs typeface="Montserrat"/>
                <a:sym typeface="Montserrat"/>
              </a:rPr>
              <a:t>SELECT</a:t>
            </a:r>
            <a:r>
              <a:rPr lang="es-AR" sz="1400" b="0" i="0" u="none" strike="noStrike" cap="none">
                <a:solidFill>
                  <a:schemeClr val="dk1"/>
                </a:solidFill>
                <a:latin typeface="Montserrat"/>
                <a:ea typeface="Montserrat"/>
                <a:cs typeface="Montserrat"/>
                <a:sym typeface="Montserrat"/>
              </a:rPr>
              <a:t> ya que siempre van asociadas a una consulta.</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Además conceptualmente lo que hacen es reunir un conjunto de T-uplas de manera de juntar los datos para poder llevar a cabo la operación en cuestión (suma, promedio, cuenta, etc), por lo tanto van a agrupar T-uplas, de ahí la necesidad de la cláusula </a:t>
            </a:r>
            <a:r>
              <a:rPr lang="es-AR" sz="1400" b="1" i="0" u="none" strike="noStrike" cap="none">
                <a:solidFill>
                  <a:schemeClr val="dk1"/>
                </a:solidFill>
                <a:latin typeface="Montserrat"/>
                <a:ea typeface="Montserrat"/>
                <a:cs typeface="Montserrat"/>
                <a:sym typeface="Montserrat"/>
              </a:rPr>
              <a:t>GROUP BY</a:t>
            </a:r>
            <a:r>
              <a:rPr lang="es-AR" sz="1400" b="0" i="0" u="none" strike="noStrike" cap="none">
                <a:solidFill>
                  <a:schemeClr val="dk1"/>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Debés tener en cuenta que la &lt;lista de campos&gt; en el GROUP BY y en el SELECT es la misma.</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Si no hay una lista de campos, quiere decir que vamos a obtener una suma total, por lo tanto la cláusula GROUP BY tampoco es necesaria.</a:t>
            </a:r>
            <a:endParaRPr sz="1400" b="1" i="0" u="none" strike="noStrike" cap="none">
              <a:solidFill>
                <a:schemeClr val="dk1"/>
              </a:solidFill>
              <a:latin typeface="Montserrat"/>
              <a:ea typeface="Montserrat"/>
              <a:cs typeface="Montserrat"/>
              <a:sym typeface="Montserrat"/>
            </a:endParaRPr>
          </a:p>
        </p:txBody>
      </p:sp>
      <p:sp>
        <p:nvSpPr>
          <p:cNvPr id="485" name="Google Shape;485;p3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USO DE FUNCIONES AGREGADAS</a:t>
            </a:r>
            <a:endParaRPr sz="2500" b="1" i="0" u="none" strike="noStrike" cap="non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2"/>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491" name="Google Shape;491;p32"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2"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2"/>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Veamos ahora un ejemplo para entender cómo funciona la suma y luego lo extenderemos al resto de las funciones agregadas citadas.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La sintaxis del uso de las funciones agregadas es como sigue:</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SUM(cant*pr.precio) FROM pedidos_productos pp  </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JOIN productos pr ON pp.codproducto=pr.codigo</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JOIN pedidos p ON p.nro=pp.codpedido  </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WHERE month(p.fecha)=1 and year(p.fecha)=2017</a:t>
            </a:r>
            <a:endParaRPr sz="1400" b="0" i="0" u="none" strike="noStrike" cap="none">
              <a:solidFill>
                <a:srgbClr val="000000"/>
              </a:solidFill>
              <a:latin typeface="Arial"/>
              <a:ea typeface="Arial"/>
              <a:cs typeface="Arial"/>
              <a:sym typeface="Arial"/>
            </a:endParaRPr>
          </a:p>
          <a:p>
            <a:pPr marL="357188" marR="0" lvl="2"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Observá que tenemos que usar la tabla pedidos para poder usar la condición del mes= enero y el año=2017 con la fecha, la tabla productos porque necesitamos los precios y la tabla pedidos_productos porque necesitamos la cantidad comprada de cada producto por cada pedido.</a:t>
            </a:r>
            <a:endParaRPr sz="1400" b="0" i="0" u="none" strike="noStrike" cap="none">
              <a:solidFill>
                <a:srgbClr val="000000"/>
              </a:solidFill>
              <a:latin typeface="Arial"/>
              <a:ea typeface="Arial"/>
              <a:cs typeface="Arial"/>
              <a:sym typeface="Arial"/>
            </a:endParaRPr>
          </a:p>
        </p:txBody>
      </p:sp>
      <p:sp>
        <p:nvSpPr>
          <p:cNvPr id="494" name="Google Shape;494;p3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USO DE FUNCIONES AGREGADAS</a:t>
            </a:r>
            <a:endParaRPr sz="2500" b="1" i="0" u="none" strike="noStrike" cap="non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3"/>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500" name="Google Shape;500;p3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3"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3"/>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Si quisiéramos saber cuántas unidades se vendieron de cada producto por mes para el 2017, podríamos formularlo de la siguiente manera:</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month(p.fecha) as Mes, SUM(cant) as Cantidad</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FROM pedidos_productos pp </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JOIN productos pr ON pp.codproducto=pr.codigo</a:t>
            </a:r>
            <a:endParaRPr sz="1400" b="1" i="0" u="none" strike="noStrike" cap="none">
              <a:solidFill>
                <a:schemeClr val="dk2"/>
              </a:solidFill>
              <a:latin typeface="Montserrat"/>
              <a:ea typeface="Montserrat"/>
              <a:cs typeface="Montserrat"/>
              <a:sym typeface="Montserrat"/>
            </a:endParaRPr>
          </a:p>
          <a:p>
            <a:pPr marL="814388" marR="0" lvl="2"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  JOIN pedidos p ON p.nro=pp.codpedido </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WHERE year(p.fecha)=2017</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GROUP BY month(p.fecha)</a:t>
            </a:r>
            <a:endParaRPr sz="1400" b="0" i="0" u="none" strike="noStrike" cap="none">
              <a:solidFill>
                <a:srgbClr val="000000"/>
              </a:solidFill>
              <a:latin typeface="Arial"/>
              <a:ea typeface="Arial"/>
              <a:cs typeface="Arial"/>
              <a:sym typeface="Arial"/>
            </a:endParaRPr>
          </a:p>
        </p:txBody>
      </p:sp>
      <p:pic>
        <p:nvPicPr>
          <p:cNvPr id="503" name="Google Shape;503;p33" descr="https://lh3.googleusercontent.com/ajfqLyDMAQ7KY4VxYWz_q2jQaavgFiFSrJPwK2v2l40l-Ml7U9R65ZFPbcojbuh2NUMW363IP56xQL5l8J_rRflpslffnyBUZz-aKLXdE_zT2xj4jEROVPTmomezbguIxGYJWKJzrLs"/>
          <p:cNvPicPr preferRelativeResize="0"/>
          <p:nvPr/>
        </p:nvPicPr>
        <p:blipFill rotWithShape="1">
          <a:blip r:embed="rId3">
            <a:alphaModFix/>
          </a:blip>
          <a:srcRect/>
          <a:stretch/>
        </p:blipFill>
        <p:spPr>
          <a:xfrm>
            <a:off x="5413375" y="2622232"/>
            <a:ext cx="1876425" cy="2095501"/>
          </a:xfrm>
          <a:prstGeom prst="rect">
            <a:avLst/>
          </a:prstGeom>
          <a:noFill/>
          <a:ln>
            <a:noFill/>
          </a:ln>
        </p:spPr>
      </p:pic>
      <p:sp>
        <p:nvSpPr>
          <p:cNvPr id="504" name="Google Shape;504;p3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USO DE FUNCIONES AGREGADAS</a:t>
            </a:r>
            <a:endParaRPr sz="2500" b="1" i="0" u="none" strike="noStrike" cap="non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¿Cómo un cliente se conecta a un servidor de BD?</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94" name="Google Shape;94;p5"/>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95" name="Google Shape;95;p5"/>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software intermediario, entre un usuario y el servidor que provee el servicio de almacenamiento en bases de datos, es conocido como </a:t>
            </a:r>
            <a:r>
              <a:rPr lang="es-AR" sz="1400" b="1" i="0" u="none" strike="noStrike" cap="none">
                <a:solidFill>
                  <a:srgbClr val="000000"/>
                </a:solidFill>
                <a:latin typeface="Montserrat"/>
                <a:ea typeface="Montserrat"/>
                <a:cs typeface="Montserrat"/>
                <a:sym typeface="Montserrat"/>
              </a:rPr>
              <a:t>SGBD</a:t>
            </a:r>
            <a:r>
              <a:rPr lang="es-AR" sz="1400" b="0" i="0" u="none" strike="noStrike" cap="none">
                <a:solidFill>
                  <a:srgbClr val="000000"/>
                </a:solidFill>
                <a:latin typeface="Montserrat"/>
                <a:ea typeface="Montserrat"/>
                <a:cs typeface="Montserrat"/>
                <a:sym typeface="Montserrat"/>
              </a:rPr>
              <a:t> (Sistema Gestor de Bases de Datos).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A través de los SGBD, los usuarios pueden hacer </a:t>
            </a:r>
            <a:r>
              <a:rPr lang="es-AR" sz="1400" b="1" i="0" u="none" strike="noStrike" cap="none">
                <a:solidFill>
                  <a:srgbClr val="000000"/>
                </a:solidFill>
                <a:latin typeface="Montserrat"/>
                <a:ea typeface="Montserrat"/>
                <a:cs typeface="Montserrat"/>
                <a:sym typeface="Montserrat"/>
              </a:rPr>
              <a:t>CONSULTAS</a:t>
            </a:r>
            <a:r>
              <a:rPr lang="es-AR" sz="1400" b="0" i="0" u="none" strike="noStrike" cap="none">
                <a:solidFill>
                  <a:srgbClr val="000000"/>
                </a:solidFill>
                <a:latin typeface="Montserrat"/>
                <a:ea typeface="Montserrat"/>
                <a:cs typeface="Montserrat"/>
                <a:sym typeface="Montserrat"/>
              </a:rPr>
              <a:t> en lenguaje </a:t>
            </a:r>
            <a:r>
              <a:rPr lang="es-AR" sz="1400" b="1" i="0" u="none" strike="noStrike" cap="none">
                <a:solidFill>
                  <a:srgbClr val="000000"/>
                </a:solidFill>
                <a:latin typeface="Montserrat"/>
                <a:ea typeface="Montserrat"/>
                <a:cs typeface="Montserrat"/>
                <a:sym typeface="Montserrat"/>
              </a:rPr>
              <a:t>SQL </a:t>
            </a:r>
            <a:r>
              <a:rPr lang="es-AR" sz="1400" b="0" i="0" u="none" strike="noStrike" cap="none">
                <a:solidFill>
                  <a:srgbClr val="000000"/>
                </a:solidFill>
                <a:latin typeface="Montserrat"/>
                <a:ea typeface="Montserrat"/>
                <a:cs typeface="Montserrat"/>
                <a:sym typeface="Montserrat"/>
              </a:rPr>
              <a:t>(Lenguaje de Consulta Estructurada, </a:t>
            </a:r>
            <a:r>
              <a:rPr lang="es-AR" sz="1400" b="0" i="1" u="none" strike="noStrike" cap="none">
                <a:solidFill>
                  <a:srgbClr val="000000"/>
                </a:solidFill>
                <a:latin typeface="Montserrat"/>
                <a:ea typeface="Montserrat"/>
                <a:cs typeface="Montserrat"/>
                <a:sym typeface="Montserrat"/>
              </a:rPr>
              <a:t>Structured Query Language </a:t>
            </a:r>
            <a:r>
              <a:rPr lang="es-AR" sz="1400" b="0" i="0" u="none" strike="noStrike" cap="none">
                <a:solidFill>
                  <a:srgbClr val="000000"/>
                </a:solidFill>
                <a:latin typeface="Montserrat"/>
                <a:ea typeface="Montserrat"/>
                <a:cs typeface="Montserrat"/>
                <a:sym typeface="Montserrat"/>
              </a:rPr>
              <a:t>en inglés) para así realizar, por ejemplo, operaciones de lectura de datos.</a:t>
            </a:r>
            <a:endParaRPr sz="1400" b="0" i="0" u="none" strike="noStrike" cap="none">
              <a:solidFill>
                <a:srgbClr val="000000"/>
              </a:solidFill>
              <a:latin typeface="Arial"/>
              <a:ea typeface="Arial"/>
              <a:cs typeface="Arial"/>
              <a:sym typeface="Arial"/>
            </a:endParaRPr>
          </a:p>
        </p:txBody>
      </p:sp>
      <p:sp>
        <p:nvSpPr>
          <p:cNvPr id="96" name="Google Shape;96;p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8" name="Google Shape;98;p5"/>
          <p:cNvPicPr preferRelativeResize="0"/>
          <p:nvPr/>
        </p:nvPicPr>
        <p:blipFill rotWithShape="1">
          <a:blip r:embed="rId3">
            <a:alphaModFix/>
          </a:blip>
          <a:srcRect/>
          <a:stretch/>
        </p:blipFill>
        <p:spPr>
          <a:xfrm>
            <a:off x="2718893" y="2549585"/>
            <a:ext cx="3706215" cy="211835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4"/>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510" name="Google Shape;510;p3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4"/>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Si hubiéramos querido saber los pedidos cuyo total fuera superior a $ 1000 hubiéramos tenido que hacer lo siguiente:</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2"/>
                </a:solidFill>
                <a:latin typeface="Montserrat"/>
                <a:ea typeface="Montserrat"/>
                <a:cs typeface="Montserrat"/>
                <a:sym typeface="Montserrat"/>
              </a:rPr>
              <a:t>SELECT p.Nro, SUM(cant*precio) as total FROM pedidos_productos pp  </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JOIN productos pr ON pp.codproducto=pr.codigo</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JOIN pedidos p ON p.nro=pp.codpedido  </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GROUP BY p.nro</a:t>
            </a:r>
            <a:br>
              <a:rPr lang="es-AR" sz="1400" b="1" i="0" u="none" strike="noStrike" cap="none">
                <a:solidFill>
                  <a:schemeClr val="dk2"/>
                </a:solidFill>
                <a:latin typeface="Montserrat"/>
                <a:ea typeface="Montserrat"/>
                <a:cs typeface="Montserrat"/>
                <a:sym typeface="Montserrat"/>
              </a:rPr>
            </a:br>
            <a:r>
              <a:rPr lang="es-AR" sz="1400" b="1" i="0" u="none" strike="noStrike" cap="none">
                <a:solidFill>
                  <a:schemeClr val="dk2"/>
                </a:solidFill>
                <a:latin typeface="Montserrat"/>
                <a:ea typeface="Montserrat"/>
                <a:cs typeface="Montserrat"/>
                <a:sym typeface="Montserrat"/>
              </a:rPr>
              <a:t>  HAVING SUM(cant*precio)&gt;1000</a:t>
            </a:r>
            <a:endParaRPr sz="1400" b="0" i="0" u="none" strike="noStrike" cap="none">
              <a:solidFill>
                <a:srgbClr val="000000"/>
              </a:solidFill>
              <a:latin typeface="Arial"/>
              <a:ea typeface="Arial"/>
              <a:cs typeface="Arial"/>
              <a:sym typeface="Arial"/>
            </a:endParaRPr>
          </a:p>
        </p:txBody>
      </p:sp>
      <p:sp>
        <p:nvSpPr>
          <p:cNvPr id="513" name="Google Shape;513;p3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USO DE FUNCIONES AGREGADAS</a:t>
            </a:r>
            <a:endParaRPr sz="2500" b="1" i="0" u="none" strike="noStrike" cap="non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000" b="1" i="0" u="none" strike="noStrike" cap="none">
                <a:solidFill>
                  <a:schemeClr val="accent1"/>
                </a:solidFill>
                <a:latin typeface="Montserrat ExtraBold"/>
                <a:ea typeface="Montserrat ExtraBold"/>
                <a:cs typeface="Montserrat ExtraBold"/>
                <a:sym typeface="Montserrat ExtraBold"/>
              </a:rPr>
              <a:t>ENTENDIENDO LAS CLÁUSULAS HAVING Y WHERE</a:t>
            </a:r>
            <a:endParaRPr sz="2000" b="1" i="0" u="none" strike="noStrike" cap="none">
              <a:solidFill>
                <a:schemeClr val="accent1"/>
              </a:solidFill>
              <a:latin typeface="Montserrat ExtraBold"/>
              <a:ea typeface="Montserrat ExtraBold"/>
              <a:cs typeface="Montserrat ExtraBold"/>
              <a:sym typeface="Montserrat ExtraBold"/>
            </a:endParaRPr>
          </a:p>
        </p:txBody>
      </p:sp>
      <p:sp>
        <p:nvSpPr>
          <p:cNvPr id="519" name="Google Shape;519;p35"/>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520" name="Google Shape;520;p3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5"/>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dk1"/>
                </a:solidFill>
                <a:latin typeface="Montserrat"/>
                <a:ea typeface="Montserrat"/>
                <a:cs typeface="Montserrat"/>
                <a:sym typeface="Montserrat"/>
              </a:rPr>
              <a:t>WHERE </a:t>
            </a:r>
            <a:r>
              <a:rPr lang="es-AR" sz="1400" b="0" i="0" u="none" strike="noStrike" cap="none">
                <a:solidFill>
                  <a:schemeClr val="dk1"/>
                </a:solidFill>
                <a:latin typeface="Montserrat"/>
                <a:ea typeface="Montserrat"/>
                <a:cs typeface="Montserrat"/>
                <a:sym typeface="Montserrat"/>
              </a:rPr>
              <a:t>opera sobre registros individuales, mientras que </a:t>
            </a:r>
            <a:r>
              <a:rPr lang="es-AR" sz="1400" b="1" i="0" u="none" strike="noStrike" cap="none">
                <a:solidFill>
                  <a:schemeClr val="dk1"/>
                </a:solidFill>
                <a:latin typeface="Montserrat"/>
                <a:ea typeface="Montserrat"/>
                <a:cs typeface="Montserrat"/>
                <a:sym typeface="Montserrat"/>
              </a:rPr>
              <a:t>HAVING </a:t>
            </a:r>
            <a:r>
              <a:rPr lang="es-AR" sz="1400" b="0" i="0" u="none" strike="noStrike" cap="none">
                <a:solidFill>
                  <a:schemeClr val="dk1"/>
                </a:solidFill>
                <a:latin typeface="Montserrat"/>
                <a:ea typeface="Montserrat"/>
                <a:cs typeface="Montserrat"/>
                <a:sym typeface="Montserrat"/>
              </a:rPr>
              <a:t>lo hace sobre un grupo de registros.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La anterior es la diferencia principal entre estas dos cláusulas. Con WHERE podemos establecer una condición usando registros individuales, aquellos que cumplan con esta condición serán seleccionados (eliminados o actualizados); ahora bien, con HAVING podemos establecer una condición sobre un grupo de registros, algo muy importante es que HAVING acostumbra ir acompañado de la cláusula GROUP BY. Esto último es así dado que HAVING opera sobre los grupos que nos “retorna” GROUP BY.</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Entonces: WHERE sobre registros individuales y HAVING sobre grupos de registros, sin embargo no hay nada mejor para interiorizar y terminar de entender un concepto que un buen ejemplo, y eso es precisamente lo que vamos a hacer a continuación.</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Quizá te estés preguntando ¿cuándo usar HAVING o WHERE?, desde mi punto de vista, deberíamos usar HAVING solo cuando se vea implicado el uso de funciones de grupo (AVG, SUM, COUNT, MAX, MIN), debido a que con WHERE no podemos realizar condiciones que impliquen estas funciones.</a:t>
            </a:r>
            <a:endParaRPr sz="1400" b="0" i="0" u="none" strike="noStrike" cap="none">
              <a:solidFill>
                <a:srgbClr val="000000"/>
              </a:solidFill>
              <a:latin typeface="Arial"/>
              <a:ea typeface="Arial"/>
              <a:cs typeface="Arial"/>
              <a:sym typeface="Arial"/>
            </a:endParaRPr>
          </a:p>
        </p:txBody>
      </p:sp>
      <p:grpSp>
        <p:nvGrpSpPr>
          <p:cNvPr id="523" name="Google Shape;523;p35"/>
          <p:cNvGrpSpPr/>
          <p:nvPr/>
        </p:nvGrpSpPr>
        <p:grpSpPr>
          <a:xfrm>
            <a:off x="7555218" y="540016"/>
            <a:ext cx="1026073" cy="398619"/>
            <a:chOff x="7694431" y="644502"/>
            <a:chExt cx="1026073" cy="398619"/>
          </a:xfrm>
        </p:grpSpPr>
        <p:pic>
          <p:nvPicPr>
            <p:cNvPr id="524" name="Google Shape;524;p35"/>
            <p:cNvPicPr preferRelativeResize="0"/>
            <p:nvPr/>
          </p:nvPicPr>
          <p:blipFill rotWithShape="1">
            <a:blip r:embed="rId3">
              <a:alphaModFix/>
            </a:blip>
            <a:srcRect/>
            <a:stretch/>
          </p:blipFill>
          <p:spPr>
            <a:xfrm>
              <a:off x="7694431" y="644502"/>
              <a:ext cx="423024" cy="398619"/>
            </a:xfrm>
            <a:prstGeom prst="rect">
              <a:avLst/>
            </a:prstGeom>
            <a:noFill/>
            <a:ln>
              <a:noFill/>
            </a:ln>
          </p:spPr>
        </p:pic>
        <p:sp>
          <p:nvSpPr>
            <p:cNvPr id="525" name="Google Shape;525;p35"/>
            <p:cNvSpPr txBox="1"/>
            <p:nvPr/>
          </p:nvSpPr>
          <p:spPr>
            <a:xfrm>
              <a:off x="8117455" y="657656"/>
              <a:ext cx="603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31</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000" b="1" i="0" u="none" strike="noStrike" cap="none">
                <a:solidFill>
                  <a:schemeClr val="accent1"/>
                </a:solidFill>
                <a:latin typeface="Montserrat ExtraBold"/>
                <a:ea typeface="Montserrat ExtraBold"/>
                <a:cs typeface="Montserrat ExtraBold"/>
                <a:sym typeface="Montserrat ExtraBold"/>
              </a:rPr>
              <a:t>SUBCONSULTAS</a:t>
            </a:r>
            <a:endParaRPr sz="2000" b="1" i="0" u="none" strike="noStrike" cap="none">
              <a:solidFill>
                <a:schemeClr val="accent1"/>
              </a:solidFill>
              <a:latin typeface="Montserrat ExtraBold"/>
              <a:ea typeface="Montserrat ExtraBold"/>
              <a:cs typeface="Montserrat ExtraBold"/>
              <a:sym typeface="Montserrat ExtraBold"/>
            </a:endParaRPr>
          </a:p>
        </p:txBody>
      </p:sp>
      <p:sp>
        <p:nvSpPr>
          <p:cNvPr id="531" name="Google Shape;531;p58"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58"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58"/>
          <p:cNvSpPr txBox="1"/>
          <p:nvPr/>
        </p:nvSpPr>
        <p:spPr>
          <a:xfrm>
            <a:off x="523049" y="986616"/>
            <a:ext cx="8456828" cy="877356"/>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Una subconsulta en SQL consiste en utilizar los resultados de una consulta dentro de otra, que se considera la principal. Esta posibilidad fue la razón original para la palabra “estructurada” en el nombre Lenguaje de Consultas Estructuradas (</a:t>
            </a:r>
            <a:r>
              <a:rPr lang="es-AR" sz="1400" b="0" i="1" u="none" strike="noStrike" cap="none">
                <a:solidFill>
                  <a:schemeClr val="dk1"/>
                </a:solidFill>
                <a:latin typeface="Montserrat"/>
                <a:ea typeface="Montserrat"/>
                <a:cs typeface="Montserrat"/>
                <a:sym typeface="Montserrat"/>
              </a:rPr>
              <a:t>Structured Query Language, SQL</a:t>
            </a:r>
            <a:r>
              <a:rPr lang="es-AR" sz="1400" b="0" i="0" u="none" strike="noStrike" cap="none">
                <a:solidFill>
                  <a:schemeClr val="dk1"/>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chemeClr val="dk1"/>
              </a:solidFill>
              <a:latin typeface="Montserrat"/>
              <a:ea typeface="Montserrat"/>
              <a:cs typeface="Montserrat"/>
              <a:sym typeface="Montserrat"/>
            </a:endParaRPr>
          </a:p>
        </p:txBody>
      </p:sp>
      <p:grpSp>
        <p:nvGrpSpPr>
          <p:cNvPr id="534" name="Google Shape;534;p58"/>
          <p:cNvGrpSpPr/>
          <p:nvPr/>
        </p:nvGrpSpPr>
        <p:grpSpPr>
          <a:xfrm>
            <a:off x="7555218" y="540016"/>
            <a:ext cx="1026073" cy="398619"/>
            <a:chOff x="7694431" y="644502"/>
            <a:chExt cx="1026073" cy="398619"/>
          </a:xfrm>
        </p:grpSpPr>
        <p:pic>
          <p:nvPicPr>
            <p:cNvPr id="535" name="Google Shape;535;p58"/>
            <p:cNvPicPr preferRelativeResize="0"/>
            <p:nvPr/>
          </p:nvPicPr>
          <p:blipFill rotWithShape="1">
            <a:blip r:embed="rId3">
              <a:alphaModFix/>
            </a:blip>
            <a:srcRect/>
            <a:stretch/>
          </p:blipFill>
          <p:spPr>
            <a:xfrm>
              <a:off x="7694431" y="644502"/>
              <a:ext cx="423024" cy="398619"/>
            </a:xfrm>
            <a:prstGeom prst="rect">
              <a:avLst/>
            </a:prstGeom>
            <a:noFill/>
            <a:ln>
              <a:noFill/>
            </a:ln>
          </p:spPr>
        </p:pic>
        <p:sp>
          <p:nvSpPr>
            <p:cNvPr id="536" name="Google Shape;536;p58"/>
            <p:cNvSpPr txBox="1"/>
            <p:nvPr/>
          </p:nvSpPr>
          <p:spPr>
            <a:xfrm>
              <a:off x="8117455" y="657656"/>
              <a:ext cx="603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32</a:t>
              </a:r>
              <a:endParaRPr sz="1400" b="1" i="1" u="none" strike="noStrike" cap="none">
                <a:solidFill>
                  <a:schemeClr val="accent1"/>
                </a:solidFill>
                <a:latin typeface="Arial"/>
                <a:ea typeface="Arial"/>
                <a:cs typeface="Arial"/>
                <a:sym typeface="Arial"/>
              </a:endParaRPr>
            </a:p>
          </p:txBody>
        </p:sp>
      </p:grpSp>
      <p:sp>
        <p:nvSpPr>
          <p:cNvPr id="537" name="Google Shape;537;p58"/>
          <p:cNvSpPr txBox="1"/>
          <p:nvPr/>
        </p:nvSpPr>
        <p:spPr>
          <a:xfrm>
            <a:off x="523049" y="1964660"/>
            <a:ext cx="8456828" cy="87735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chemeClr val="dk1"/>
              </a:solidFill>
              <a:latin typeface="Montserrat"/>
              <a:ea typeface="Montserrat"/>
              <a:cs typeface="Montserrat"/>
              <a:sym typeface="Montserrat"/>
            </a:endParaRPr>
          </a:p>
        </p:txBody>
      </p:sp>
      <p:pic>
        <p:nvPicPr>
          <p:cNvPr id="538" name="Google Shape;538;p58"/>
          <p:cNvPicPr preferRelativeResize="0"/>
          <p:nvPr/>
        </p:nvPicPr>
        <p:blipFill rotWithShape="1">
          <a:blip r:embed="rId4">
            <a:alphaModFix/>
          </a:blip>
          <a:srcRect/>
          <a:stretch/>
        </p:blipFill>
        <p:spPr>
          <a:xfrm>
            <a:off x="718175" y="1964660"/>
            <a:ext cx="8066575" cy="434922"/>
          </a:xfrm>
          <a:prstGeom prst="rect">
            <a:avLst/>
          </a:prstGeom>
          <a:noFill/>
          <a:ln>
            <a:noFill/>
          </a:ln>
        </p:spPr>
      </p:pic>
      <p:sp>
        <p:nvSpPr>
          <p:cNvPr id="539" name="Google Shape;539;p58"/>
          <p:cNvSpPr txBox="1"/>
          <p:nvPr/>
        </p:nvSpPr>
        <p:spPr>
          <a:xfrm>
            <a:off x="523049" y="2490904"/>
            <a:ext cx="8456828" cy="87735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chemeClr val="dk1"/>
                </a:solidFill>
                <a:latin typeface="Montserrat"/>
                <a:ea typeface="Montserrat"/>
                <a:cs typeface="Montserrat"/>
                <a:sym typeface="Montserrat"/>
              </a:rPr>
              <a:t>En este ejemplo la consulta principal es </a:t>
            </a:r>
            <a:r>
              <a:rPr lang="es-AR" sz="1200" b="1" i="0" u="none" strike="noStrike" cap="none">
                <a:solidFill>
                  <a:srgbClr val="007FC8"/>
                </a:solidFill>
                <a:latin typeface="Montserrat"/>
                <a:ea typeface="Montserrat"/>
                <a:cs typeface="Montserrat"/>
                <a:sym typeface="Montserrat"/>
              </a:rPr>
              <a:t>SELECT</a:t>
            </a:r>
            <a:r>
              <a:rPr lang="es-AR" sz="1200" b="1" i="0" u="none" strike="noStrike" cap="none">
                <a:solidFill>
                  <a:schemeClr val="dk1"/>
                </a:solidFill>
                <a:latin typeface="Montserrat"/>
                <a:ea typeface="Montserrat"/>
                <a:cs typeface="Montserrat"/>
                <a:sym typeface="Montserrat"/>
              </a:rPr>
              <a:t>... </a:t>
            </a:r>
            <a:r>
              <a:rPr lang="es-AR" sz="1200" b="1" i="0" u="none" strike="noStrike" cap="none">
                <a:solidFill>
                  <a:srgbClr val="007FC8"/>
                </a:solidFill>
                <a:latin typeface="Montserrat"/>
                <a:ea typeface="Montserrat"/>
                <a:cs typeface="Montserrat"/>
                <a:sym typeface="Montserrat"/>
              </a:rPr>
              <a:t>FROM</a:t>
            </a:r>
            <a:r>
              <a:rPr lang="es-AR" sz="1200" b="1" i="0" u="none" strike="noStrike" cap="none">
                <a:solidFill>
                  <a:schemeClr val="dk1"/>
                </a:solidFill>
                <a:latin typeface="Montserrat"/>
                <a:ea typeface="Montserrat"/>
                <a:cs typeface="Montserrat"/>
                <a:sym typeface="Montserrat"/>
              </a:rPr>
              <a:t> empleados.</a:t>
            </a:r>
            <a:endParaRPr sz="1200" b="1"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chemeClr val="dk1"/>
                </a:solidFill>
                <a:latin typeface="Montserrat"/>
                <a:ea typeface="Montserrat"/>
                <a:cs typeface="Montserrat"/>
                <a:sym typeface="Montserrat"/>
              </a:rPr>
              <a:t>La subconsulta es </a:t>
            </a:r>
            <a:r>
              <a:rPr lang="es-AR" sz="1200" b="1" i="0" u="none" strike="noStrike" cap="none">
                <a:solidFill>
                  <a:schemeClr val="dk1"/>
                </a:solidFill>
                <a:latin typeface="Montserrat"/>
                <a:ea typeface="Montserrat"/>
                <a:cs typeface="Montserrat"/>
                <a:sym typeface="Montserrat"/>
              </a:rPr>
              <a:t>(</a:t>
            </a:r>
            <a:r>
              <a:rPr lang="es-AR" sz="1200" b="1" i="0" u="none" strike="noStrike" cap="none">
                <a:solidFill>
                  <a:srgbClr val="007FC8"/>
                </a:solidFill>
                <a:latin typeface="Montserrat"/>
                <a:ea typeface="Montserrat"/>
                <a:cs typeface="Montserrat"/>
                <a:sym typeface="Montserrat"/>
              </a:rPr>
              <a:t>SELECT</a:t>
            </a:r>
            <a:r>
              <a:rPr lang="es-AR" sz="1200" b="1" i="0" u="none" strike="noStrike" cap="none">
                <a:solidFill>
                  <a:schemeClr val="dk1"/>
                </a:solidFill>
                <a:latin typeface="Montserrat"/>
                <a:ea typeface="Montserrat"/>
                <a:cs typeface="Montserrat"/>
                <a:sym typeface="Montserrat"/>
              </a:rPr>
              <a:t> </a:t>
            </a:r>
            <a:r>
              <a:rPr lang="es-AR" sz="1200" b="1" i="0" u="none" strike="noStrike" cap="none">
                <a:solidFill>
                  <a:srgbClr val="C552D1"/>
                </a:solidFill>
                <a:latin typeface="Montserrat"/>
                <a:ea typeface="Montserrat"/>
                <a:cs typeface="Montserrat"/>
                <a:sym typeface="Montserrat"/>
              </a:rPr>
              <a:t>MIN </a:t>
            </a:r>
            <a:r>
              <a:rPr lang="es-AR" sz="1200" b="1" i="0" u="none" strike="noStrike" cap="none">
                <a:solidFill>
                  <a:schemeClr val="dk1"/>
                </a:solidFill>
                <a:latin typeface="Montserrat"/>
                <a:ea typeface="Montserrat"/>
                <a:cs typeface="Montserrat"/>
                <a:sym typeface="Montserrat"/>
              </a:rPr>
              <a:t>(fechapedido) </a:t>
            </a:r>
            <a:r>
              <a:rPr lang="es-AR" sz="1200" b="1" i="0" u="none" strike="noStrike" cap="none">
                <a:solidFill>
                  <a:srgbClr val="007FC8"/>
                </a:solidFill>
                <a:latin typeface="Montserrat"/>
                <a:ea typeface="Montserrat"/>
                <a:cs typeface="Montserrat"/>
                <a:sym typeface="Montserrat"/>
              </a:rPr>
              <a:t>FROM</a:t>
            </a:r>
            <a:r>
              <a:rPr lang="es-AR" sz="1200" b="1" i="0" u="none" strike="noStrike" cap="none">
                <a:solidFill>
                  <a:schemeClr val="dk1"/>
                </a:solidFill>
                <a:latin typeface="Montserrat"/>
                <a:ea typeface="Montserrat"/>
                <a:cs typeface="Montserrat"/>
                <a:sym typeface="Montserrat"/>
              </a:rPr>
              <a:t> pedidos </a:t>
            </a:r>
            <a:r>
              <a:rPr lang="es-AR" sz="1200" b="1" i="0" u="none" strike="noStrike" cap="none">
                <a:solidFill>
                  <a:srgbClr val="007FC8"/>
                </a:solidFill>
                <a:latin typeface="Montserrat"/>
                <a:ea typeface="Montserrat"/>
                <a:cs typeface="Montserrat"/>
                <a:sym typeface="Montserrat"/>
              </a:rPr>
              <a:t>WHERE</a:t>
            </a:r>
            <a:r>
              <a:rPr lang="es-AR" sz="1200" b="1" i="0" u="none" strike="noStrike" cap="none">
                <a:solidFill>
                  <a:schemeClr val="dk1"/>
                </a:solidFill>
                <a:latin typeface="Montserrat"/>
                <a:ea typeface="Montserrat"/>
                <a:cs typeface="Montserrat"/>
                <a:sym typeface="Montserrat"/>
              </a:rPr>
              <a:t> rep = numemp).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chemeClr val="dk1"/>
                </a:solidFill>
                <a:latin typeface="Montserrat"/>
                <a:ea typeface="Montserrat"/>
                <a:cs typeface="Montserrat"/>
                <a:sym typeface="Montserrat"/>
              </a:rPr>
              <a:t>En esta subconsulta tenemos una referencia externa (</a:t>
            </a:r>
            <a:r>
              <a:rPr lang="es-AR" sz="1200" b="0" i="1" u="none" strike="noStrike" cap="none">
                <a:solidFill>
                  <a:schemeClr val="dk1"/>
                </a:solidFill>
                <a:latin typeface="Montserrat"/>
                <a:ea typeface="Montserrat"/>
                <a:cs typeface="Montserrat"/>
                <a:sym typeface="Montserrat"/>
              </a:rPr>
              <a:t>numemp</a:t>
            </a:r>
            <a:r>
              <a:rPr lang="es-AR" sz="1200" b="0" i="0" u="none" strike="noStrike" cap="none">
                <a:solidFill>
                  <a:schemeClr val="dk1"/>
                </a:solidFill>
                <a:latin typeface="Montserrat"/>
                <a:ea typeface="Montserrat"/>
                <a:cs typeface="Montserrat"/>
                <a:sym typeface="Montserrat"/>
              </a:rPr>
              <a:t>) es un campo de la tabla empleados (origen de la consulta principal).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AR" sz="1200" b="1" i="0" u="none" strike="noStrike" cap="none">
                <a:solidFill>
                  <a:schemeClr val="dk1"/>
                </a:solidFill>
                <a:latin typeface="Montserrat"/>
                <a:ea typeface="Montserrat"/>
                <a:cs typeface="Montserrat"/>
                <a:sym typeface="Montserrat"/>
              </a:rPr>
              <a:t>¿Qué pasa cuando se ejecuta la consulta principal?</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s-AR" sz="1200" b="0" i="0" u="none" strike="noStrike" cap="none">
                <a:solidFill>
                  <a:srgbClr val="000000"/>
                </a:solidFill>
                <a:latin typeface="Montserrat"/>
                <a:ea typeface="Montserrat"/>
                <a:cs typeface="Montserrat"/>
                <a:sym typeface="Montserrat"/>
              </a:rPr>
              <a:t>se toma el primer empleado y se calcula la subconsulta sustituyendo numemp por el valor que tiene en el </a:t>
            </a:r>
            <a:r>
              <a:rPr lang="es-AR" sz="1200" b="0" i="0" u="none" strike="noStrike" cap="none">
                <a:solidFill>
                  <a:schemeClr val="dk1"/>
                </a:solidFill>
                <a:latin typeface="Montserrat"/>
                <a:ea typeface="Montserrat"/>
                <a:cs typeface="Montserrat"/>
                <a:sym typeface="Montserrat"/>
              </a:rPr>
              <a:t>primer empleado. La subconsulta obtiene la fecha más antigua en los pedidos del rep = 101,</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s-AR" sz="1200" b="0" i="0" u="none" strike="noStrike" cap="none">
                <a:solidFill>
                  <a:schemeClr val="dk1"/>
                </a:solidFill>
                <a:latin typeface="Montserrat"/>
                <a:ea typeface="Montserrat"/>
                <a:cs typeface="Montserrat"/>
                <a:sym typeface="Montserrat"/>
              </a:rPr>
              <a:t>se toma el segundo empleado y se calcula la subconsulta con numemp = 102 (numemp del segundo empleado)... y </a:t>
            </a:r>
            <a:r>
              <a:rPr lang="es-AR" sz="1200" b="0" i="0" u="none" strike="noStrike" cap="none">
                <a:solidFill>
                  <a:srgbClr val="000000"/>
                </a:solidFill>
                <a:latin typeface="Montserrat"/>
                <a:ea typeface="Montserrat"/>
                <a:cs typeface="Montserrat"/>
                <a:sym typeface="Montserrat"/>
              </a:rPr>
              <a:t>así sucesivamente hasta llegar al último empleado.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000000"/>
                </a:solidFill>
                <a:latin typeface="Montserrat"/>
                <a:ea typeface="Montserrat"/>
                <a:cs typeface="Montserrat"/>
                <a:sym typeface="Montserrat"/>
              </a:rPr>
              <a:t>Al final obtenemos una lista con el número, nombre y fecha del primer pedido de cada empleado.</a:t>
            </a:r>
            <a:endParaRPr sz="1200" b="1" i="0" u="none" strike="noStrike" cap="none">
              <a:solidFill>
                <a:schemeClr val="dk1"/>
              </a:solidFill>
              <a:latin typeface="Montserrat"/>
              <a:ea typeface="Montserrat"/>
              <a:cs typeface="Montserrat"/>
              <a:sym typeface="Montserrat"/>
            </a:endParaRPr>
          </a:p>
        </p:txBody>
      </p:sp>
      <p:sp>
        <p:nvSpPr>
          <p:cNvPr id="540" name="Google Shape;540;p58"/>
          <p:cNvSpPr txBox="1"/>
          <p:nvPr/>
        </p:nvSpPr>
        <p:spPr>
          <a:xfrm>
            <a:off x="3981102" y="4778425"/>
            <a:ext cx="4512300" cy="365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AR" sz="1200" b="1" i="0" u="none" strike="noStrike" cap="none">
                <a:solidFill>
                  <a:schemeClr val="dk1"/>
                </a:solidFill>
                <a:latin typeface="Montserrat"/>
                <a:ea typeface="Montserrat"/>
                <a:cs typeface="Montserrat"/>
                <a:sym typeface="Montserrat"/>
              </a:rPr>
              <a:t>Fuente:</a:t>
            </a:r>
            <a:r>
              <a:rPr lang="es-AR" sz="1200" b="0" i="0" u="none" strike="noStrike" cap="none">
                <a:solidFill>
                  <a:schemeClr val="dk1"/>
                </a:solidFill>
                <a:latin typeface="Montserrat"/>
                <a:ea typeface="Montserrat"/>
                <a:cs typeface="Montserrat"/>
                <a:sym typeface="Montserrat"/>
              </a:rPr>
              <a:t> </a:t>
            </a:r>
            <a:r>
              <a:rPr lang="es-AR" sz="1200" b="0" i="0" u="sng" strike="noStrike" cap="none">
                <a:solidFill>
                  <a:schemeClr val="dk1"/>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https://www.aulaclic.es/sql/t_5_1.htm</a:t>
            </a:r>
            <a:endParaRPr sz="12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SÍNTESIS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546" name="Google Shape;546;p36"/>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547" name="Google Shape;547;p36"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6"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6"/>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60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Se presentaron todos los conceptos básicos que usted debe conocer para poder comenzar a trabajar con consultas en lenguaje SQL y para poder obtener información a partir de sus bases de datos.</a:t>
            </a:r>
            <a:endParaRPr sz="1400" b="0" i="0" u="none" strike="noStrike" cap="none">
              <a:solidFill>
                <a:srgbClr val="000000"/>
              </a:solidFill>
              <a:latin typeface="Arial"/>
              <a:ea typeface="Arial"/>
              <a:cs typeface="Arial"/>
              <a:sym typeface="Arial"/>
            </a:endParaRPr>
          </a:p>
        </p:txBody>
      </p:sp>
      <p:pic>
        <p:nvPicPr>
          <p:cNvPr id="550" name="Google Shape;550;p36"/>
          <p:cNvPicPr preferRelativeResize="0"/>
          <p:nvPr/>
        </p:nvPicPr>
        <p:blipFill rotWithShape="1">
          <a:blip r:embed="rId3">
            <a:alphaModFix/>
          </a:blip>
          <a:srcRect/>
          <a:stretch/>
        </p:blipFill>
        <p:spPr>
          <a:xfrm>
            <a:off x="2616444" y="1767254"/>
            <a:ext cx="4452572" cy="3281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8"/>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pic>
        <p:nvPicPr>
          <p:cNvPr id="556" name="Google Shape;556;p38" descr="https://lh6.googleusercontent.com/-HeUtoJzb5A73vW63Ks-zRNdW_y8JRTUC6GngQm41w3WO1ct4LjtidczbNmV94Cibwwdap-MNIO9nOkqOM2D9SB_XPVSBcUCrr-hKm_k2gWl6QAT-kglc8wdccKiVgGOFKhEKP6xeW8"/>
          <p:cNvPicPr preferRelativeResize="0"/>
          <p:nvPr/>
        </p:nvPicPr>
        <p:blipFill rotWithShape="1">
          <a:blip r:embed="rId3">
            <a:alphaModFix/>
          </a:blip>
          <a:srcRect/>
          <a:stretch/>
        </p:blipFill>
        <p:spPr>
          <a:xfrm>
            <a:off x="1191895" y="45720"/>
            <a:ext cx="6715125" cy="50387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EXPORTAR UNA BD (BACKUP)</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562" name="Google Shape;562;p59"/>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563" name="Google Shape;563;p59"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59"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59"/>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Podemos exportar una Base de datos desde Workbench con el objetivo de hacer un backup:</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Arial"/>
              <a:buAutoNum type="arabicPeriod"/>
            </a:pPr>
            <a:r>
              <a:rPr lang="es-AR" sz="1400" b="0" i="0" u="none" strike="noStrike" cap="none">
                <a:solidFill>
                  <a:schemeClr val="dk1"/>
                </a:solidFill>
                <a:latin typeface="Montserrat"/>
                <a:ea typeface="Montserrat"/>
                <a:cs typeface="Montserrat"/>
                <a:sym typeface="Montserrat"/>
              </a:rPr>
              <a:t>Ir a </a:t>
            </a:r>
            <a:r>
              <a:rPr lang="es-AR" sz="1400" b="1" i="0" u="none" strike="noStrike" cap="none">
                <a:solidFill>
                  <a:schemeClr val="dk1"/>
                </a:solidFill>
                <a:latin typeface="Montserrat"/>
                <a:ea typeface="Montserrat"/>
                <a:cs typeface="Montserrat"/>
                <a:sym typeface="Montserrat"/>
              </a:rPr>
              <a:t>Server – Data export</a:t>
            </a:r>
            <a:endParaRPr sz="1400" b="1" i="0" u="none" strike="noStrike" cap="none">
              <a:solidFill>
                <a:schemeClr val="dk1"/>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Arial"/>
              <a:buAutoNum type="arabicPeriod"/>
            </a:pPr>
            <a:r>
              <a:rPr lang="es-AR" sz="1400" b="0" i="0" u="none" strike="noStrike" cap="none">
                <a:solidFill>
                  <a:schemeClr val="dk1"/>
                </a:solidFill>
                <a:latin typeface="Montserrat"/>
                <a:ea typeface="Montserrat"/>
                <a:cs typeface="Montserrat"/>
                <a:sym typeface="Montserrat"/>
              </a:rPr>
              <a:t>Seleccionar la base de datos (</a:t>
            </a:r>
            <a:r>
              <a:rPr lang="es-AR" sz="1400" b="0" i="1" u="none" strike="noStrike" cap="none">
                <a:solidFill>
                  <a:schemeClr val="dk1"/>
                </a:solidFill>
                <a:latin typeface="Montserrat"/>
                <a:ea typeface="Montserrat"/>
                <a:cs typeface="Montserrat"/>
                <a:sym typeface="Montserrat"/>
              </a:rPr>
              <a:t>schema</a:t>
            </a:r>
            <a:r>
              <a:rPr lang="es-AR" sz="1400" b="0" i="0" u="none" strike="noStrike" cap="none">
                <a:solidFill>
                  <a:schemeClr val="dk1"/>
                </a:solidFill>
                <a:latin typeface="Montserrat"/>
                <a:ea typeface="Montserrat"/>
                <a:cs typeface="Montserrat"/>
                <a:sym typeface="Montserrat"/>
              </a:rPr>
              <a:t>) que se desea exportar del cuadro de la izquierda dentro de Object Selection.</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Arial"/>
              <a:buAutoNum type="arabicPeriod"/>
            </a:pPr>
            <a:r>
              <a:rPr lang="es-AR" sz="1400" b="0" i="0" u="none" strike="noStrike" cap="none">
                <a:solidFill>
                  <a:schemeClr val="dk1"/>
                </a:solidFill>
                <a:latin typeface="Montserrat"/>
                <a:ea typeface="Montserrat"/>
                <a:cs typeface="Montserrat"/>
                <a:sym typeface="Montserrat"/>
              </a:rPr>
              <a:t>Seleccionar del cuadro de la derecha aquellas tablas que se desean exportar.</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Arial"/>
              <a:buAutoNum type="arabicPeriod"/>
            </a:pPr>
            <a:r>
              <a:rPr lang="es-AR" sz="1400" b="0" i="0" u="none" strike="noStrike" cap="none">
                <a:solidFill>
                  <a:schemeClr val="dk1"/>
                </a:solidFill>
                <a:latin typeface="Montserrat"/>
                <a:ea typeface="Montserrat"/>
                <a:cs typeface="Montserrat"/>
                <a:sym typeface="Montserrat"/>
              </a:rPr>
              <a:t>Determinar a qué carpeta se exportará la base de datos y cómo se exportarán los datos:</a:t>
            </a:r>
            <a:endParaRPr sz="1400" b="0" i="0" u="none" strike="noStrike" cap="none">
              <a:solidFill>
                <a:srgbClr val="000000"/>
              </a:solidFill>
              <a:latin typeface="Arial"/>
              <a:ea typeface="Arial"/>
              <a:cs typeface="Arial"/>
              <a:sym typeface="Arial"/>
            </a:endParaRPr>
          </a:p>
          <a:p>
            <a:pPr marL="720725" marR="0" lvl="0" indent="-357188" algn="l" rtl="0">
              <a:lnSpc>
                <a:spcPct val="100000"/>
              </a:lnSpc>
              <a:spcBef>
                <a:spcPts val="600"/>
              </a:spcBef>
              <a:spcAft>
                <a:spcPts val="0"/>
              </a:spcAft>
              <a:buClr>
                <a:schemeClr val="dk2"/>
              </a:buClr>
              <a:buSzPts val="1400"/>
              <a:buFont typeface="Arial"/>
              <a:buChar char="•"/>
            </a:pPr>
            <a:r>
              <a:rPr lang="es-AR" sz="1400" b="0" i="0" u="none" strike="noStrike" cap="none">
                <a:solidFill>
                  <a:schemeClr val="dk1"/>
                </a:solidFill>
                <a:latin typeface="Montserrat"/>
                <a:ea typeface="Montserrat"/>
                <a:cs typeface="Montserrat"/>
                <a:sym typeface="Montserrat"/>
              </a:rPr>
              <a:t>Si elegimos </a:t>
            </a:r>
            <a:r>
              <a:rPr lang="es-AR" sz="1400" b="1" i="0" u="none" strike="noStrike" cap="none">
                <a:solidFill>
                  <a:schemeClr val="dk1"/>
                </a:solidFill>
                <a:latin typeface="Montserrat"/>
                <a:ea typeface="Montserrat"/>
                <a:cs typeface="Montserrat"/>
                <a:sym typeface="Montserrat"/>
              </a:rPr>
              <a:t>Export to Dump Project Folder </a:t>
            </a:r>
            <a:r>
              <a:rPr lang="es-AR" sz="1400" b="0" i="0" u="none" strike="noStrike" cap="none">
                <a:solidFill>
                  <a:schemeClr val="dk1"/>
                </a:solidFill>
                <a:latin typeface="Montserrat"/>
                <a:ea typeface="Montserrat"/>
                <a:cs typeface="Montserrat"/>
                <a:sym typeface="Montserrat"/>
              </a:rPr>
              <a:t>se exportarán las tablas por separado.</a:t>
            </a:r>
            <a:endParaRPr sz="1400" b="0" i="0" u="none" strike="noStrike" cap="none">
              <a:solidFill>
                <a:srgbClr val="000000"/>
              </a:solidFill>
              <a:latin typeface="Arial"/>
              <a:ea typeface="Arial"/>
              <a:cs typeface="Arial"/>
              <a:sym typeface="Arial"/>
            </a:endParaRPr>
          </a:p>
          <a:p>
            <a:pPr marL="720725" marR="0" lvl="0" indent="-357188" algn="l" rtl="0">
              <a:lnSpc>
                <a:spcPct val="100000"/>
              </a:lnSpc>
              <a:spcBef>
                <a:spcPts val="600"/>
              </a:spcBef>
              <a:spcAft>
                <a:spcPts val="0"/>
              </a:spcAft>
              <a:buClr>
                <a:schemeClr val="dk2"/>
              </a:buClr>
              <a:buSzPts val="1400"/>
              <a:buFont typeface="Arial"/>
              <a:buChar char="•"/>
            </a:pPr>
            <a:r>
              <a:rPr lang="es-AR" sz="1400" b="0" i="0" u="none" strike="noStrike" cap="none">
                <a:solidFill>
                  <a:schemeClr val="dk1"/>
                </a:solidFill>
                <a:latin typeface="Montserrat"/>
                <a:ea typeface="Montserrat"/>
                <a:cs typeface="Montserrat"/>
                <a:sym typeface="Montserrat"/>
              </a:rPr>
              <a:t>Con </a:t>
            </a:r>
            <a:r>
              <a:rPr lang="es-AR" sz="1400" b="1" i="0" u="none" strike="noStrike" cap="none">
                <a:solidFill>
                  <a:schemeClr val="dk1"/>
                </a:solidFill>
                <a:latin typeface="Montserrat"/>
                <a:ea typeface="Montserrat"/>
                <a:cs typeface="Montserrat"/>
                <a:sym typeface="Montserrat"/>
              </a:rPr>
              <a:t>Export to Self-Contained File </a:t>
            </a:r>
            <a:r>
              <a:rPr lang="es-AR" sz="1400" b="0" i="0" u="none" strike="noStrike" cap="none">
                <a:solidFill>
                  <a:schemeClr val="dk1"/>
                </a:solidFill>
                <a:latin typeface="Montserrat"/>
                <a:ea typeface="Montserrat"/>
                <a:cs typeface="Montserrat"/>
                <a:sym typeface="Montserrat"/>
              </a:rPr>
              <a:t>podremos darle un nombre al archivo, pero con todas las tablas juntas.</a:t>
            </a:r>
            <a:endParaRPr sz="1400" b="0" i="0" u="none" strike="noStrike" cap="none">
              <a:solidFill>
                <a:schemeClr val="dk1"/>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Arial"/>
              <a:buAutoNum type="arabicPeriod" startAt="5"/>
            </a:pPr>
            <a:r>
              <a:rPr lang="es-AR" sz="1400" b="0" i="0" u="none" strike="noStrike" cap="none">
                <a:solidFill>
                  <a:schemeClr val="dk1"/>
                </a:solidFill>
                <a:latin typeface="Montserrat"/>
                <a:ea typeface="Montserrat"/>
                <a:cs typeface="Montserrat"/>
                <a:sym typeface="Montserrat"/>
              </a:rPr>
              <a:t>Hacer clic en Start Export y colocar la contraseña del host.</a:t>
            </a:r>
            <a:endParaRPr sz="1400" b="0" i="0" u="none" strike="noStrike" cap="none">
              <a:solidFill>
                <a:srgbClr val="000000"/>
              </a:solidFill>
              <a:latin typeface="Arial"/>
              <a:ea typeface="Arial"/>
              <a:cs typeface="Arial"/>
              <a:sym typeface="Arial"/>
            </a:endParaRPr>
          </a:p>
        </p:txBody>
      </p:sp>
      <p:pic>
        <p:nvPicPr>
          <p:cNvPr id="566" name="Google Shape;566;p59"/>
          <p:cNvPicPr preferRelativeResize="0"/>
          <p:nvPr/>
        </p:nvPicPr>
        <p:blipFill rotWithShape="1">
          <a:blip r:embed="rId3">
            <a:alphaModFix/>
          </a:blip>
          <a:srcRect/>
          <a:stretch/>
        </p:blipFill>
        <p:spPr>
          <a:xfrm>
            <a:off x="6993548" y="3591676"/>
            <a:ext cx="1587744" cy="1000969"/>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pic>
      <p:grpSp>
        <p:nvGrpSpPr>
          <p:cNvPr id="567" name="Google Shape;567;p59"/>
          <p:cNvGrpSpPr/>
          <p:nvPr/>
        </p:nvGrpSpPr>
        <p:grpSpPr>
          <a:xfrm>
            <a:off x="5999627" y="540016"/>
            <a:ext cx="2827849" cy="398619"/>
            <a:chOff x="7694431" y="644502"/>
            <a:chExt cx="2827849" cy="398619"/>
          </a:xfrm>
        </p:grpSpPr>
        <p:pic>
          <p:nvPicPr>
            <p:cNvPr id="568" name="Google Shape;568;p59"/>
            <p:cNvPicPr preferRelativeResize="0"/>
            <p:nvPr/>
          </p:nvPicPr>
          <p:blipFill rotWithShape="1">
            <a:blip r:embed="rId4">
              <a:alphaModFix/>
            </a:blip>
            <a:srcRect/>
            <a:stretch/>
          </p:blipFill>
          <p:spPr>
            <a:xfrm>
              <a:off x="7694431" y="644502"/>
              <a:ext cx="423024" cy="398619"/>
            </a:xfrm>
            <a:prstGeom prst="rect">
              <a:avLst/>
            </a:prstGeom>
            <a:noFill/>
            <a:ln>
              <a:noFill/>
            </a:ln>
          </p:spPr>
        </p:pic>
        <p:sp>
          <p:nvSpPr>
            <p:cNvPr id="569" name="Google Shape;569;p59"/>
            <p:cNvSpPr txBox="1"/>
            <p:nvPr/>
          </p:nvSpPr>
          <p:spPr>
            <a:xfrm>
              <a:off x="8117455" y="657656"/>
              <a:ext cx="24048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Ejercitar con BD Escuelas</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9"/>
          <p:cNvSpPr txBox="1"/>
          <p:nvPr/>
        </p:nvSpPr>
        <p:spPr>
          <a:xfrm>
            <a:off x="243961" y="263802"/>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MATERIAL COMPLEMENTARIO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575" name="Google Shape;575;p39"/>
          <p:cNvSpPr txBox="1"/>
          <p:nvPr/>
        </p:nvSpPr>
        <p:spPr>
          <a:xfrm>
            <a:off x="361856" y="968392"/>
            <a:ext cx="8363043" cy="2223216"/>
          </a:xfrm>
          <a:prstGeom prst="rect">
            <a:avLst/>
          </a:prstGeom>
          <a:noFill/>
          <a:ln>
            <a:noFill/>
          </a:ln>
        </p:spPr>
        <p:txBody>
          <a:bodyPr spcFirstLastPara="1" wrap="square" lIns="91425" tIns="91425" rIns="91425" bIns="91425" anchor="t" anchorCtr="0">
            <a:noAutofit/>
          </a:bodyPr>
          <a:lstStyle/>
          <a:p>
            <a:pPr marL="400047" marR="0" lvl="0" indent="-285750" algn="l" rtl="0">
              <a:lnSpc>
                <a:spcPct val="100000"/>
              </a:lnSpc>
              <a:spcBef>
                <a:spcPts val="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Resumen SQL.pdf:</a:t>
            </a:r>
            <a:r>
              <a:rPr lang="es-AR" sz="1400" b="0" i="0" u="none" strike="noStrike" cap="none">
                <a:solidFill>
                  <a:schemeClr val="dk1"/>
                </a:solidFill>
                <a:latin typeface="Montserrat"/>
                <a:ea typeface="Montserrat"/>
                <a:cs typeface="Montserrat"/>
                <a:sym typeface="Montserrat"/>
              </a:rPr>
              <a:t> resumen con las sentencias SQL básicas más utilizadas.</a:t>
            </a:r>
            <a:endParaRPr sz="1400" b="0" i="0" u="none" strike="noStrike" cap="none">
              <a:solidFill>
                <a:srgbClr val="000000"/>
              </a:solidFill>
              <a:latin typeface="Arial"/>
              <a:ea typeface="Arial"/>
              <a:cs typeface="Arial"/>
              <a:sym typeface="Arial"/>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Guía práctica de SQL:</a:t>
            </a:r>
            <a:r>
              <a:rPr lang="es-AR" sz="1400" b="0" i="0" u="none" strike="noStrike" cap="none">
                <a:solidFill>
                  <a:schemeClr val="dk1"/>
                </a:solidFill>
                <a:latin typeface="Montserrat"/>
                <a:ea typeface="Montserrat"/>
                <a:cs typeface="Montserrat"/>
                <a:sym typeface="Montserrat"/>
              </a:rPr>
              <a:t> guía de ejercicios con los que podrá poner en práctica los conocimientos de esta Unidad.</a:t>
            </a:r>
            <a:endParaRPr sz="1400" b="0" i="0" u="none" strike="noStrike" cap="none">
              <a:solidFill>
                <a:srgbClr val="000000"/>
              </a:solidFill>
              <a:latin typeface="Arial"/>
              <a:ea typeface="Arial"/>
              <a:cs typeface="Arial"/>
              <a:sym typeface="Arial"/>
            </a:endParaRPr>
          </a:p>
          <a:p>
            <a:pPr marL="857247" marR="0" lvl="1"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2"/>
                </a:solidFill>
                <a:latin typeface="Montserrat"/>
                <a:ea typeface="Montserrat"/>
                <a:cs typeface="Montserrat"/>
                <a:sym typeface="Montserrat"/>
              </a:rPr>
              <a:t>Nota: </a:t>
            </a:r>
            <a:r>
              <a:rPr lang="es-AR" sz="1400" b="0" i="0" u="none" strike="noStrike" cap="none">
                <a:solidFill>
                  <a:schemeClr val="dk2"/>
                </a:solidFill>
                <a:latin typeface="Montserrat"/>
                <a:ea typeface="Montserrat"/>
                <a:cs typeface="Montserrat"/>
                <a:sym typeface="Montserrat"/>
              </a:rPr>
              <a:t>la guía </a:t>
            </a:r>
            <a:r>
              <a:rPr lang="es-AR" sz="1400" b="1" i="0" u="none" strike="noStrike" cap="none">
                <a:solidFill>
                  <a:schemeClr val="dk2"/>
                </a:solidFill>
                <a:latin typeface="Montserrat"/>
                <a:ea typeface="Montserrat"/>
                <a:cs typeface="Montserrat"/>
                <a:sym typeface="Montserrat"/>
              </a:rPr>
              <a:t>NO ES OBLIGATORIA </a:t>
            </a:r>
            <a:r>
              <a:rPr lang="es-AR" sz="1400" b="0" i="0" u="none" strike="noStrike" cap="none">
                <a:solidFill>
                  <a:schemeClr val="dk2"/>
                </a:solidFill>
                <a:latin typeface="Montserrat"/>
                <a:ea typeface="Montserrat"/>
                <a:cs typeface="Montserrat"/>
                <a:sym typeface="Montserrat"/>
              </a:rPr>
              <a:t>pero les dará la práctica necesaria para poder trabajar sin problemas con las bases de datos.</a:t>
            </a:r>
            <a:endParaRPr sz="1400" b="0" i="0" u="none" strike="noStrike" cap="none">
              <a:solidFill>
                <a:schemeClr val="dk2"/>
              </a:solidFill>
              <a:latin typeface="Montserrat"/>
              <a:ea typeface="Montserrat"/>
              <a:cs typeface="Montserrat"/>
              <a:sym typeface="Montserrat"/>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world.sql: </a:t>
            </a:r>
            <a:r>
              <a:rPr lang="es-AR" sz="1400" b="0" i="0" u="none" strike="noStrike" cap="none">
                <a:solidFill>
                  <a:schemeClr val="dk1"/>
                </a:solidFill>
                <a:latin typeface="Montserrat"/>
                <a:ea typeface="Montserrat"/>
                <a:cs typeface="Montserrat"/>
                <a:sym typeface="Montserrat"/>
              </a:rPr>
              <a:t>script para generar la base de datos que deberá utilizar para resolver la guía práctica.</a:t>
            </a:r>
            <a:endParaRPr sz="1400" b="0" i="0" u="none" strike="noStrike" cap="none">
              <a:solidFill>
                <a:srgbClr val="000000"/>
              </a:solidFill>
              <a:latin typeface="Arial"/>
              <a:ea typeface="Arial"/>
              <a:cs typeface="Arial"/>
              <a:sym typeface="Arial"/>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der-bd-world.jpg:</a:t>
            </a:r>
            <a:r>
              <a:rPr lang="es-AR" sz="1400" b="0" i="0" u="none" strike="noStrike" cap="none">
                <a:solidFill>
                  <a:schemeClr val="dk1"/>
                </a:solidFill>
                <a:latin typeface="Montserrat"/>
                <a:ea typeface="Montserrat"/>
                <a:cs typeface="Montserrat"/>
                <a:sym typeface="Montserrat"/>
              </a:rPr>
              <a:t> DER de la base de datos anteriormente mencionada.</a:t>
            </a:r>
            <a:endParaRPr sz="1400" b="0" i="0" u="none" strike="noStrike" cap="none">
              <a:solidFill>
                <a:srgbClr val="000000"/>
              </a:solidFill>
              <a:latin typeface="Arial"/>
              <a:ea typeface="Arial"/>
              <a:cs typeface="Arial"/>
              <a:sym typeface="Arial"/>
            </a:endParaRPr>
          </a:p>
          <a:p>
            <a:pPr marL="400047" marR="0" lvl="0" indent="-285750" algn="l" rtl="0">
              <a:lnSpc>
                <a:spcPct val="100000"/>
              </a:lnSpc>
              <a:spcBef>
                <a:spcPts val="8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W3SCHOOLS – SQL Tutorial:</a:t>
            </a:r>
            <a:r>
              <a:rPr lang="es-AR" sz="1400" b="0" i="0" u="none" strike="noStrike" cap="none">
                <a:solidFill>
                  <a:schemeClr val="dk1"/>
                </a:solidFill>
                <a:latin typeface="Montserrat"/>
                <a:ea typeface="Montserrat"/>
                <a:cs typeface="Montserrat"/>
                <a:sym typeface="Montserrat"/>
              </a:rPr>
              <a:t> </a:t>
            </a:r>
            <a:r>
              <a:rPr lang="es-AR" sz="1400" b="0" i="0" u="sng" strike="noStrike" cap="none">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https://www.w3schools.com/sql/</a:t>
            </a:r>
            <a:endParaRPr sz="1400" b="0" i="0" u="none" strike="noStrike" cap="none">
              <a:solidFill>
                <a:schemeClr val="dk1"/>
              </a:solidFill>
              <a:latin typeface="Montserrat"/>
              <a:ea typeface="Montserrat"/>
              <a:cs typeface="Montserrat"/>
              <a:sym typeface="Montserrat"/>
            </a:endParaRPr>
          </a:p>
          <a:p>
            <a:pPr marL="400047" marR="0" lvl="0" indent="-285750" algn="l" rtl="0">
              <a:lnSpc>
                <a:spcPct val="100000"/>
              </a:lnSpc>
              <a:spcBef>
                <a:spcPts val="800"/>
              </a:spcBef>
              <a:spcAft>
                <a:spcPts val="0"/>
              </a:spcAft>
              <a:buClr>
                <a:schemeClr val="dk1"/>
              </a:buClr>
              <a:buSzPts val="1400"/>
              <a:buFont typeface="Noto Sans Symbols"/>
              <a:buChar char="❑"/>
            </a:pPr>
            <a:r>
              <a:rPr lang="es-AR" sz="1400" b="0" i="0" u="none" strike="noStrike" cap="none">
                <a:solidFill>
                  <a:schemeClr val="dk1"/>
                </a:solidFill>
                <a:latin typeface="Montserrat"/>
                <a:ea typeface="Montserrat"/>
                <a:cs typeface="Montserrat"/>
                <a:sym typeface="Montserrat"/>
              </a:rPr>
              <a:t>Página Oficial MYSQL: </a:t>
            </a:r>
            <a:r>
              <a:rPr lang="es-AR" sz="1400" b="0" i="0" u="sng" strike="noStrike" cap="none">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https://dev.mysql.com/</a:t>
            </a:r>
            <a:endParaRPr sz="1400" b="0" i="0" u="none" strike="noStrike" cap="none">
              <a:solidFill>
                <a:schemeClr val="dk1"/>
              </a:solidFill>
              <a:latin typeface="Montserrat"/>
              <a:ea typeface="Montserrat"/>
              <a:cs typeface="Montserrat"/>
              <a:sym typeface="Montserrat"/>
            </a:endParaRPr>
          </a:p>
          <a:p>
            <a:pPr marL="400047" marR="0" lvl="0" indent="-196850" algn="l" rtl="0">
              <a:lnSpc>
                <a:spcPct val="100000"/>
              </a:lnSpc>
              <a:spcBef>
                <a:spcPts val="800"/>
              </a:spcBef>
              <a:spcAft>
                <a:spcPts val="0"/>
              </a:spcAft>
              <a:buClr>
                <a:schemeClr val="dk1"/>
              </a:buClr>
              <a:buSzPts val="1400"/>
              <a:buFont typeface="Noto Sans Symbols"/>
              <a:buNone/>
            </a:pPr>
            <a:endParaRPr sz="1400" b="0" i="0" u="none" strike="noStrike" cap="none">
              <a:solidFill>
                <a:schemeClr val="dk1"/>
              </a:solidFill>
              <a:latin typeface="Montserrat"/>
              <a:ea typeface="Montserrat"/>
              <a:cs typeface="Montserrat"/>
              <a:sym typeface="Montserrat"/>
            </a:endParaRPr>
          </a:p>
          <a:p>
            <a:pPr marL="400047" marR="0" lvl="0" indent="-196850" algn="l" rtl="0">
              <a:lnSpc>
                <a:spcPct val="100000"/>
              </a:lnSpc>
              <a:spcBef>
                <a:spcPts val="800"/>
              </a:spcBef>
              <a:spcAft>
                <a:spcPts val="400"/>
              </a:spcAft>
              <a:buClr>
                <a:schemeClr val="dk1"/>
              </a:buClr>
              <a:buSzPts val="1400"/>
              <a:buFont typeface="Noto Sans Symbols"/>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¿Cómo armar un Servidor de BD? (repaso)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04" name="Google Shape;104;p6"/>
          <p:cNvSpPr txBox="1"/>
          <p:nvPr/>
        </p:nvSpPr>
        <p:spPr>
          <a:xfrm>
            <a:off x="523049" y="1100913"/>
            <a:ext cx="7970320" cy="204614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Para armar un servidor de base de datos se puede utilizar diferentes softwares, entre ellos, distribuciones de Linux, sistemas operativos especializados para bases de datos, servidores virtuales, servidores online, servidores para páginas web, etc.</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De forma experimental, el software que podremos utilizar para armar un servidor de BD es el </a:t>
            </a:r>
            <a:r>
              <a:rPr lang="es-AR" sz="1400" b="1" i="0" u="none" strike="noStrike" cap="none">
                <a:solidFill>
                  <a:srgbClr val="000000"/>
                </a:solidFill>
                <a:latin typeface="Montserrat"/>
                <a:ea typeface="Montserrat"/>
                <a:cs typeface="Montserrat"/>
                <a:sym typeface="Montserrat"/>
              </a:rPr>
              <a:t>XAMPP SERVER</a:t>
            </a:r>
            <a:r>
              <a:rPr lang="es-AR" sz="1400" b="0" i="0" u="none" strike="noStrike" cap="none">
                <a:solidFill>
                  <a:srgbClr val="000000"/>
                </a:solidFill>
                <a:latin typeface="Montserrat"/>
                <a:ea typeface="Montserrat"/>
                <a:cs typeface="Montserrat"/>
                <a:sym typeface="Montserrat"/>
              </a:rPr>
              <a:t>, visto en la presentación anterior. Para más detalles ver tutorial </a:t>
            </a:r>
            <a:r>
              <a:rPr lang="es-AR" sz="1400" b="1" i="0" u="none" strike="noStrike" cap="none">
                <a:solidFill>
                  <a:schemeClr val="dk1"/>
                </a:solidFill>
                <a:latin typeface="Montserrat"/>
                <a:ea typeface="Montserrat"/>
                <a:cs typeface="Montserrat"/>
                <a:sym typeface="Montserrat"/>
              </a:rPr>
              <a:t>Instalar XAMPP y MySQL Workbench</a:t>
            </a:r>
            <a:r>
              <a:rPr lang="es-AR" sz="1400" b="0" i="0" u="none" strike="noStrike" cap="none">
                <a:solidFill>
                  <a:schemeClr val="dk1"/>
                </a:solidFill>
                <a:latin typeface="Montserrat"/>
                <a:ea typeface="Montserrat"/>
                <a:cs typeface="Montserrat"/>
                <a:sym typeface="Montserrat"/>
              </a:rPr>
              <a:t> en los videos del Aula Virtual.</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Sistema Gestor de Bases de Datos que utilizaremos será MySQL. Uno de los más utilizados a nivel mundial.</a:t>
            </a:r>
            <a:endParaRPr sz="1400" b="0" i="0" u="none" strike="noStrike" cap="none">
              <a:solidFill>
                <a:srgbClr val="000000"/>
              </a:solidFill>
              <a:latin typeface="Arial"/>
              <a:ea typeface="Arial"/>
              <a:cs typeface="Arial"/>
              <a:sym typeface="Arial"/>
            </a:endParaRPr>
          </a:p>
        </p:txBody>
      </p:sp>
      <p:sp>
        <p:nvSpPr>
          <p:cNvPr id="105" name="Google Shape;105;p6"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7" name="Google Shape;107;p6" descr="https://interpolados.files.wordpress.com/2017/06/xampp-logo.png?w=640"/>
          <p:cNvPicPr preferRelativeResize="0"/>
          <p:nvPr/>
        </p:nvPicPr>
        <p:blipFill rotWithShape="1">
          <a:blip r:embed="rId3">
            <a:alphaModFix/>
          </a:blip>
          <a:srcRect t="22453" b="22453"/>
          <a:stretch/>
        </p:blipFill>
        <p:spPr>
          <a:xfrm>
            <a:off x="1358628" y="3430910"/>
            <a:ext cx="3360964" cy="1036906"/>
          </a:xfrm>
          <a:prstGeom prst="rect">
            <a:avLst/>
          </a:prstGeom>
          <a:noFill/>
          <a:ln>
            <a:noFill/>
          </a:ln>
        </p:spPr>
      </p:pic>
      <p:pic>
        <p:nvPicPr>
          <p:cNvPr id="108" name="Google Shape;108;p6"/>
          <p:cNvPicPr preferRelativeResize="0"/>
          <p:nvPr/>
        </p:nvPicPr>
        <p:blipFill rotWithShape="1">
          <a:blip r:embed="rId4">
            <a:alphaModFix/>
          </a:blip>
          <a:srcRect/>
          <a:stretch/>
        </p:blipFill>
        <p:spPr>
          <a:xfrm>
            <a:off x="5616008" y="3404686"/>
            <a:ext cx="2169364" cy="10893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p:nvPr/>
        </p:nvSpPr>
        <p:spPr>
          <a:xfrm>
            <a:off x="243961" y="160338"/>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200" b="1" i="0" u="none" strike="noStrike" cap="none">
                <a:solidFill>
                  <a:schemeClr val="accent1"/>
                </a:solidFill>
                <a:latin typeface="Montserrat ExtraBold"/>
                <a:ea typeface="Montserrat ExtraBold"/>
                <a:cs typeface="Montserrat ExtraBold"/>
                <a:sym typeface="Montserrat ExtraBold"/>
              </a:rPr>
              <a:t>Sentencias DML: Lenguaje de Manipulación de Datos</a:t>
            </a:r>
            <a:endParaRPr sz="2200" b="1" i="0" u="none" strike="noStrike" cap="none">
              <a:solidFill>
                <a:schemeClr val="accent1"/>
              </a:solidFill>
              <a:latin typeface="Montserrat ExtraBold"/>
              <a:ea typeface="Montserrat ExtraBold"/>
              <a:cs typeface="Montserrat ExtraBold"/>
              <a:sym typeface="Montserrat ExtraBold"/>
            </a:endParaRPr>
          </a:p>
        </p:txBody>
      </p:sp>
      <p:sp>
        <p:nvSpPr>
          <p:cNvPr id="114" name="Google Shape;114;p7"/>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115" name="Google Shape;115;p7"/>
          <p:cNvSpPr txBox="1"/>
          <p:nvPr/>
        </p:nvSpPr>
        <p:spPr>
          <a:xfrm>
            <a:off x="569902" y="656956"/>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a:t>
            </a:r>
            <a:r>
              <a:rPr lang="es-AR" sz="1400" b="1" i="0" u="none" strike="noStrike" cap="none">
                <a:solidFill>
                  <a:srgbClr val="000000"/>
                </a:solidFill>
                <a:latin typeface="Montserrat"/>
                <a:ea typeface="Montserrat"/>
                <a:cs typeface="Montserrat"/>
                <a:sym typeface="Montserrat"/>
              </a:rPr>
              <a:t>manipulación</a:t>
            </a:r>
            <a:r>
              <a:rPr lang="es-AR" sz="1400" b="0" i="0" u="none" strike="noStrike" cap="none">
                <a:solidFill>
                  <a:srgbClr val="000000"/>
                </a:solidFill>
                <a:latin typeface="Montserrat"/>
                <a:ea typeface="Montserrat"/>
                <a:cs typeface="Montserrat"/>
                <a:sym typeface="Montserrat"/>
              </a:rPr>
              <a:t> de los datos consiste en la realización de operaciones de </a:t>
            </a:r>
            <a:r>
              <a:rPr lang="es-AR" sz="1400" b="0" i="1" u="none" strike="noStrike" cap="none">
                <a:solidFill>
                  <a:srgbClr val="000000"/>
                </a:solidFill>
                <a:latin typeface="Montserrat"/>
                <a:ea typeface="Montserrat"/>
                <a:cs typeface="Montserrat"/>
                <a:sym typeface="Montserrat"/>
              </a:rPr>
              <a:t>inserción, borrado, modificación y consulta</a:t>
            </a:r>
            <a:r>
              <a:rPr lang="es-AR" sz="1400" b="0" i="0" u="none" strike="noStrike" cap="none">
                <a:solidFill>
                  <a:srgbClr val="000000"/>
                </a:solidFill>
                <a:latin typeface="Montserrat"/>
                <a:ea typeface="Montserrat"/>
                <a:cs typeface="Montserrat"/>
                <a:sym typeface="Montserrat"/>
              </a:rPr>
              <a:t> de la información almacenada en la base de datos. La inserción y el borrado son el resultado de añadir nueva información a la que ya se encontraba almacenada o eliminarla de nuestra base de datos, tomando en cuenta las restricciones marcadas por el DDL y las relaciones entre la nueva información y la antigua. La modificación nos permite alterar esta información, y la consulta nos permite el acceso a la información almacenada en la base de datos siguiendo criterios específicos.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sentencias de lenguaje de manipulación de datos (DML) son utilizadas para gestionar datos dentro de los schemas. Algunos ejemplos: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SELECT:</a:t>
            </a:r>
            <a:r>
              <a:rPr lang="es-AR" sz="1400" b="0" i="0" u="none" strike="noStrike" cap="none">
                <a:solidFill>
                  <a:srgbClr val="000000"/>
                </a:solidFill>
                <a:latin typeface="Montserrat"/>
                <a:ea typeface="Montserrat"/>
                <a:cs typeface="Montserrat"/>
                <a:sym typeface="Montserrat"/>
              </a:rPr>
              <a:t> para obtener datos de una base de datos.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INSERT:</a:t>
            </a:r>
            <a:r>
              <a:rPr lang="es-AR" sz="1400" b="0" i="0" u="none" strike="noStrike" cap="none">
                <a:solidFill>
                  <a:srgbClr val="000000"/>
                </a:solidFill>
                <a:latin typeface="Montserrat"/>
                <a:ea typeface="Montserrat"/>
                <a:cs typeface="Montserrat"/>
                <a:sym typeface="Montserrat"/>
              </a:rPr>
              <a:t> para insertar datos a una tabla.</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UPDATE: </a:t>
            </a:r>
            <a:r>
              <a:rPr lang="es-AR" sz="1400" b="0" i="0" u="none" strike="noStrike" cap="none">
                <a:solidFill>
                  <a:srgbClr val="000000"/>
                </a:solidFill>
                <a:latin typeface="Montserrat"/>
                <a:ea typeface="Montserrat"/>
                <a:cs typeface="Montserrat"/>
                <a:sym typeface="Montserrat"/>
              </a:rPr>
              <a:t>para modificar datos existentes dentro de una tabla.</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DELETE:</a:t>
            </a:r>
            <a:r>
              <a:rPr lang="es-AR" sz="1400" b="0" i="0" u="none" strike="noStrike" cap="none">
                <a:solidFill>
                  <a:srgbClr val="000000"/>
                </a:solidFill>
                <a:latin typeface="Montserrat"/>
                <a:ea typeface="Montserrat"/>
                <a:cs typeface="Montserrat"/>
                <a:sym typeface="Montserrat"/>
              </a:rPr>
              <a:t> elimina todos los registros de la tabla; no borra los espacios asignados a los registros.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Son estas sentencias las que nos permitirán más adelante realizar los sistemas denominados CRUD.</a:t>
            </a:r>
            <a:endParaRPr sz="1400" b="0" i="0" u="none" strike="noStrike" cap="none">
              <a:solidFill>
                <a:srgbClr val="000000"/>
              </a:solidFill>
              <a:latin typeface="Arial"/>
              <a:ea typeface="Arial"/>
              <a:cs typeface="Arial"/>
              <a:sym typeface="Arial"/>
            </a:endParaRPr>
          </a:p>
        </p:txBody>
      </p:sp>
      <p:sp>
        <p:nvSpPr>
          <p:cNvPr id="116" name="Google Shape;116;p7"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7"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
          <p:cNvSpPr/>
          <p:nvPr/>
        </p:nvSpPr>
        <p:spPr>
          <a:xfrm>
            <a:off x="936075" y="4533175"/>
            <a:ext cx="7891500" cy="472500"/>
          </a:xfrm>
          <a:prstGeom prst="roundRect">
            <a:avLst>
              <a:gd name="adj" fmla="val 16667"/>
            </a:avLst>
          </a:prstGeom>
          <a:solidFill>
            <a:srgbClr val="F2F2F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400"/>
              <a:buFont typeface="Montserrat"/>
              <a:buNone/>
            </a:pPr>
            <a:r>
              <a:rPr lang="es-AR" sz="1100" b="1" i="0" u="none" strike="noStrike" cap="none">
                <a:solidFill>
                  <a:srgbClr val="9D66F9"/>
                </a:solidFill>
                <a:latin typeface="Montserrat"/>
                <a:ea typeface="Montserrat"/>
                <a:cs typeface="Montserrat"/>
                <a:sym typeface="Montserrat"/>
              </a:rPr>
              <a:t>CRUD:</a:t>
            </a:r>
            <a:r>
              <a:rPr lang="es-AR" sz="1100" b="0" i="0" u="none" strike="noStrike" cap="none">
                <a:solidFill>
                  <a:srgbClr val="9D66F9"/>
                </a:solidFill>
                <a:latin typeface="Montserrat"/>
                <a:ea typeface="Montserrat"/>
                <a:cs typeface="Montserrat"/>
                <a:sym typeface="Montserrat"/>
              </a:rPr>
              <a:t> acrónimo de “Crear, Leer, Actualizar y Borrar” (en inglés </a:t>
            </a:r>
            <a:r>
              <a:rPr lang="es-AR" sz="1100" b="0" i="1" u="none" strike="noStrike" cap="none">
                <a:solidFill>
                  <a:srgbClr val="9D66F9"/>
                </a:solidFill>
                <a:latin typeface="Montserrat"/>
                <a:ea typeface="Montserrat"/>
                <a:cs typeface="Montserrat"/>
                <a:sym typeface="Montserrat"/>
              </a:rPr>
              <a:t>Create, Read, Update and Delete</a:t>
            </a:r>
            <a:r>
              <a:rPr lang="es-AR" sz="1100" b="0" i="0" u="none" strike="noStrike" cap="none">
                <a:solidFill>
                  <a:srgbClr val="9D66F9"/>
                </a:solidFill>
                <a:latin typeface="Montserrat"/>
                <a:ea typeface="Montserrat"/>
                <a:cs typeface="Montserrat"/>
                <a:sym typeface="Montserrat"/>
              </a:rPr>
              <a:t>), que se usa para referirse a las funciones básicas en bases de datos o la capa de persistencia en un software.</a:t>
            </a:r>
            <a:endParaRPr sz="1100" b="0" i="0" u="none" strike="noStrike" cap="none">
              <a:solidFill>
                <a:srgbClr val="9D66F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24" name="Google Shape;124;p8"/>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125" name="Google Shape;125;p8"/>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consultas SQL son los “diálogos” o “preguntas” que se generan entre el usuario y el sistema gestor de bases de datos donde se encuentran almacenados ciertos datos.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Existen </a:t>
            </a:r>
            <a:r>
              <a:rPr lang="es-AR" sz="1400" b="1" i="0" u="none" strike="noStrike" cap="none">
                <a:solidFill>
                  <a:srgbClr val="000000"/>
                </a:solidFill>
                <a:latin typeface="Montserrat"/>
                <a:ea typeface="Montserrat"/>
                <a:cs typeface="Montserrat"/>
                <a:sym typeface="Montserrat"/>
              </a:rPr>
              <a:t>diferentes cláusulas </a:t>
            </a:r>
            <a:r>
              <a:rPr lang="es-AR" sz="1400" b="0" i="0" u="none" strike="noStrike" cap="none">
                <a:solidFill>
                  <a:srgbClr val="000000"/>
                </a:solidFill>
                <a:latin typeface="Montserrat"/>
                <a:ea typeface="Montserrat"/>
                <a:cs typeface="Montserrat"/>
                <a:sym typeface="Montserrat"/>
              </a:rPr>
              <a:t>dentro de las consultas SQL. Las más conocidas son:</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LECTURA</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SELECT:</a:t>
            </a:r>
            <a:r>
              <a:rPr lang="es-AR" sz="1400" b="0" i="0" u="none" strike="noStrike" cap="none">
                <a:solidFill>
                  <a:srgbClr val="000000"/>
                </a:solidFill>
                <a:latin typeface="Montserrat"/>
                <a:ea typeface="Montserrat"/>
                <a:cs typeface="Montserrat"/>
                <a:sym typeface="Montserrat"/>
              </a:rPr>
              <a:t> cláusula utilizada para especificar qué atributo (dato) se pretende obtener.</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FROM: </a:t>
            </a:r>
            <a:r>
              <a:rPr lang="es-AR" sz="1400" b="0" i="0" u="none" strike="noStrike" cap="none">
                <a:solidFill>
                  <a:srgbClr val="000000"/>
                </a:solidFill>
                <a:latin typeface="Montserrat"/>
                <a:ea typeface="Montserrat"/>
                <a:cs typeface="Montserrat"/>
                <a:sym typeface="Montserrat"/>
              </a:rPr>
              <a:t>es utilizada en conjunto con el SELECT para especificar desde qué tabla (entidad) se pretende traer el dato.</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WHERE:</a:t>
            </a:r>
            <a:r>
              <a:rPr lang="es-AR" sz="1400" b="0" i="0" u="none" strike="noStrike" cap="none">
                <a:solidFill>
                  <a:srgbClr val="000000"/>
                </a:solidFill>
                <a:latin typeface="Montserrat"/>
                <a:ea typeface="Montserrat"/>
                <a:cs typeface="Montserrat"/>
                <a:sym typeface="Montserrat"/>
              </a:rPr>
              <a:t> cláusula para proponer una condición específica que deberá cumplir el dato que se pretende traer (</a:t>
            </a:r>
            <a:r>
              <a:rPr lang="es-AR" sz="1400" b="1" i="0" u="none" strike="noStrike" cap="none">
                <a:solidFill>
                  <a:srgbClr val="000000"/>
                </a:solidFill>
                <a:latin typeface="Montserrat"/>
                <a:ea typeface="Montserrat"/>
                <a:cs typeface="Montserrat"/>
                <a:sym typeface="Montserrat"/>
              </a:rPr>
              <a:t>cláusula no obligatoria</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p:txBody>
      </p:sp>
      <p:sp>
        <p:nvSpPr>
          <p:cNvPr id="126" name="Google Shape;126;p8"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txBox="1"/>
          <p:nvPr/>
        </p:nvSpPr>
        <p:spPr>
          <a:xfrm>
            <a:off x="523049" y="3536382"/>
            <a:ext cx="8456828" cy="1422479"/>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ORDEN Y/O AGRUPAMIENTO</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ORDER BY: </a:t>
            </a:r>
            <a:r>
              <a:rPr lang="es-AR" sz="1400" b="0" i="0" u="none" strike="noStrike" cap="none">
                <a:solidFill>
                  <a:srgbClr val="000000"/>
                </a:solidFill>
                <a:latin typeface="Montserrat"/>
                <a:ea typeface="Montserrat"/>
                <a:cs typeface="Montserrat"/>
                <a:sym typeface="Montserrat"/>
              </a:rPr>
              <a:t>es utilizada para especificar por qué criterio se pretende </a:t>
            </a:r>
            <a:r>
              <a:rPr lang="es-AR" sz="1400" b="1" i="0" u="none" strike="noStrike" cap="none">
                <a:solidFill>
                  <a:srgbClr val="000000"/>
                </a:solidFill>
                <a:latin typeface="Montserrat"/>
                <a:ea typeface="Montserrat"/>
                <a:cs typeface="Montserrat"/>
                <a:sym typeface="Montserrat"/>
              </a:rPr>
              <a:t>ordenar</a:t>
            </a:r>
            <a:r>
              <a:rPr lang="es-AR" sz="1400" b="0" i="0" u="none" strike="noStrike" cap="none">
                <a:solidFill>
                  <a:srgbClr val="000000"/>
                </a:solidFill>
                <a:latin typeface="Montserrat"/>
                <a:ea typeface="Montserrat"/>
                <a:cs typeface="Montserrat"/>
                <a:sym typeface="Montserrat"/>
              </a:rPr>
              <a:t> los “registros” de una tabla.</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GROUP BY: </a:t>
            </a:r>
            <a:r>
              <a:rPr lang="es-AR" sz="1400" b="0" i="0" u="none" strike="noStrike" cap="none">
                <a:solidFill>
                  <a:srgbClr val="000000"/>
                </a:solidFill>
                <a:latin typeface="Montserrat"/>
                <a:ea typeface="Montserrat"/>
                <a:cs typeface="Montserrat"/>
                <a:sym typeface="Montserrat"/>
              </a:rPr>
              <a:t>es utilizada para especificar por qué criterio se deben </a:t>
            </a:r>
            <a:r>
              <a:rPr lang="es-AR" sz="1400" b="1" i="0" u="none" strike="noStrike" cap="none">
                <a:solidFill>
                  <a:srgbClr val="000000"/>
                </a:solidFill>
                <a:latin typeface="Montserrat"/>
                <a:ea typeface="Montserrat"/>
                <a:cs typeface="Montserrat"/>
                <a:sym typeface="Montserrat"/>
              </a:rPr>
              <a:t>agrupar</a:t>
            </a:r>
            <a:r>
              <a:rPr lang="es-AR" sz="1400" b="0" i="0" u="none" strike="noStrike" cap="none">
                <a:solidFill>
                  <a:srgbClr val="000000"/>
                </a:solidFill>
                <a:latin typeface="Montserrat"/>
                <a:ea typeface="Montserrat"/>
                <a:cs typeface="Montserrat"/>
                <a:sym typeface="Montserrat"/>
              </a:rPr>
              <a:t> los registros de una tabla.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Ejemplos 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34" name="Google Shape;134;p14"/>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135" name="Google Shape;135;p14"/>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LECTURA</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Supongamos que tenemos una tabla de empleados y queremos traer el nombre, apellido y fecha de nacimiento de todos aquellos que hayan nacido después del año 1970 inclusive.</a:t>
            </a:r>
            <a:endParaRPr sz="1400" b="0" i="0" u="none" strike="noStrike" cap="none">
              <a:solidFill>
                <a:srgbClr val="000000"/>
              </a:solidFill>
              <a:latin typeface="Arial"/>
              <a:ea typeface="Arial"/>
              <a:cs typeface="Arial"/>
              <a:sym typeface="Arial"/>
            </a:endParaRPr>
          </a:p>
        </p:txBody>
      </p:sp>
      <p:sp>
        <p:nvSpPr>
          <p:cNvPr id="136" name="Google Shape;136;p1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4"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8" name="Google Shape;138;p14"/>
          <p:cNvPicPr preferRelativeResize="0"/>
          <p:nvPr/>
        </p:nvPicPr>
        <p:blipFill rotWithShape="1">
          <a:blip r:embed="rId3">
            <a:alphaModFix/>
          </a:blip>
          <a:srcRect/>
          <a:stretch/>
        </p:blipFill>
        <p:spPr>
          <a:xfrm>
            <a:off x="1834985" y="1901239"/>
            <a:ext cx="5832956" cy="1470660"/>
          </a:xfrm>
          <a:prstGeom prst="rect">
            <a:avLst/>
          </a:prstGeom>
          <a:noFill/>
          <a:ln>
            <a:noFill/>
          </a:ln>
        </p:spPr>
      </p:pic>
      <p:pic>
        <p:nvPicPr>
          <p:cNvPr id="139" name="Google Shape;139;p14"/>
          <p:cNvPicPr preferRelativeResize="0"/>
          <p:nvPr/>
        </p:nvPicPr>
        <p:blipFill rotWithShape="1">
          <a:blip r:embed="rId4">
            <a:alphaModFix/>
          </a:blip>
          <a:srcRect/>
          <a:stretch/>
        </p:blipFill>
        <p:spPr>
          <a:xfrm>
            <a:off x="583958" y="3486149"/>
            <a:ext cx="8335010" cy="1505244"/>
          </a:xfrm>
          <a:prstGeom prst="rect">
            <a:avLst/>
          </a:prstGeom>
          <a:noFill/>
          <a:ln>
            <a:noFill/>
          </a:ln>
        </p:spPr>
      </p:pic>
      <p:grpSp>
        <p:nvGrpSpPr>
          <p:cNvPr id="140" name="Google Shape;140;p14"/>
          <p:cNvGrpSpPr/>
          <p:nvPr/>
        </p:nvGrpSpPr>
        <p:grpSpPr>
          <a:xfrm>
            <a:off x="7694431" y="644502"/>
            <a:ext cx="1224846" cy="398619"/>
            <a:chOff x="7694431" y="644502"/>
            <a:chExt cx="1224846" cy="398619"/>
          </a:xfrm>
        </p:grpSpPr>
        <p:pic>
          <p:nvPicPr>
            <p:cNvPr id="141" name="Google Shape;141;p14"/>
            <p:cNvPicPr preferRelativeResize="0"/>
            <p:nvPr/>
          </p:nvPicPr>
          <p:blipFill rotWithShape="1">
            <a:blip r:embed="rId5">
              <a:alphaModFix/>
            </a:blip>
            <a:srcRect/>
            <a:stretch/>
          </p:blipFill>
          <p:spPr>
            <a:xfrm>
              <a:off x="7694431" y="644502"/>
              <a:ext cx="423024" cy="398619"/>
            </a:xfrm>
            <a:prstGeom prst="rect">
              <a:avLst/>
            </a:prstGeom>
            <a:noFill/>
            <a:ln>
              <a:noFill/>
            </a:ln>
          </p:spPr>
        </p:pic>
        <p:sp>
          <p:nvSpPr>
            <p:cNvPr id="142" name="Google Shape;142;p14"/>
            <p:cNvSpPr txBox="1"/>
            <p:nvPr/>
          </p:nvSpPr>
          <p:spPr>
            <a:xfrm>
              <a:off x="8117455" y="657656"/>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chemeClr val="accent1"/>
                  </a:solidFill>
                  <a:latin typeface="Arial"/>
                  <a:ea typeface="Arial"/>
                  <a:cs typeface="Arial"/>
                  <a:sym typeface="Arial"/>
                </a:rPr>
                <a:t>Ej 1 y 2</a:t>
              </a:r>
              <a:endParaRPr sz="1400" b="1" i="1" u="none" strike="noStrike" cap="none">
                <a:solidFill>
                  <a:schemeClr val="accen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Ejemplos sentencias 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48" name="Google Shape;148;p15"/>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149" name="Google Shape;149;p15"/>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1" i="0" u="none" strike="noStrike" cap="none">
                <a:solidFill>
                  <a:schemeClr val="accent1"/>
                </a:solidFill>
                <a:latin typeface="Montserrat"/>
                <a:ea typeface="Montserrat"/>
                <a:cs typeface="Montserrat"/>
                <a:sym typeface="Montserrat"/>
              </a:rPr>
              <a:t>DE ORDENAMIENTO</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Supongamos que tenemos una tabla de empleados y que queremos obtener todos sus elementos y ordenarlos por apellido.</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resultado de esta consulta será traer TODOS los empleados, pero en lugar de estar ordenados por id (identificación del empleado) van a estar ordenados por apellido.</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a:t>
            </a:r>
            <a:r>
              <a:rPr lang="es-AR" sz="1400" b="1" i="0" u="none" strike="noStrike" cap="none">
                <a:solidFill>
                  <a:srgbClr val="000000"/>
                </a:solidFill>
                <a:latin typeface="Montserrat"/>
                <a:ea typeface="Montserrat"/>
                <a:cs typeface="Montserrat"/>
                <a:sym typeface="Montserrat"/>
              </a:rPr>
              <a:t>*</a:t>
            </a:r>
            <a:r>
              <a:rPr lang="es-AR" sz="1400" b="0" i="0" u="none" strike="noStrike" cap="none">
                <a:solidFill>
                  <a:srgbClr val="000000"/>
                </a:solidFill>
                <a:latin typeface="Montserrat"/>
                <a:ea typeface="Montserrat"/>
                <a:cs typeface="Montserrat"/>
                <a:sym typeface="Montserrat"/>
              </a:rPr>
              <a:t> significa que deberá traer TODOS los campos sin distinción.</a:t>
            </a:r>
            <a:endParaRPr sz="1400" b="0" i="0" u="none" strike="noStrike" cap="none">
              <a:solidFill>
                <a:srgbClr val="000000"/>
              </a:solidFill>
              <a:latin typeface="Arial"/>
              <a:ea typeface="Arial"/>
              <a:cs typeface="Arial"/>
              <a:sym typeface="Arial"/>
            </a:endParaRPr>
          </a:p>
        </p:txBody>
      </p:sp>
      <p:sp>
        <p:nvSpPr>
          <p:cNvPr id="150" name="Google Shape;150;p1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5"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 name="Google Shape;152;p15"/>
          <p:cNvPicPr preferRelativeResize="0"/>
          <p:nvPr/>
        </p:nvPicPr>
        <p:blipFill rotWithShape="1">
          <a:blip r:embed="rId3">
            <a:alphaModFix/>
          </a:blip>
          <a:srcRect/>
          <a:stretch/>
        </p:blipFill>
        <p:spPr>
          <a:xfrm>
            <a:off x="1449837" y="1981200"/>
            <a:ext cx="2598288" cy="1079183"/>
          </a:xfrm>
          <a:prstGeom prst="rect">
            <a:avLst/>
          </a:prstGeom>
          <a:noFill/>
          <a:ln>
            <a:noFill/>
          </a:ln>
        </p:spPr>
      </p:pic>
    </p:spTree>
  </p:cSld>
  <p:clrMapOvr>
    <a:masterClrMapping/>
  </p:clrMapOvr>
</p:sld>
</file>

<file path=ppt/theme/theme1.xml><?xml version="1.0" encoding="utf-8"?>
<a:theme xmlns:a="http://schemas.openxmlformats.org/drawingml/2006/main"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3671</Words>
  <Application>Microsoft Office PowerPoint</Application>
  <PresentationFormat>Presentación en pantalla (16:9)</PresentationFormat>
  <Paragraphs>291</Paragraphs>
  <Slides>46</Slides>
  <Notes>46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46</vt:i4>
      </vt:variant>
    </vt:vector>
  </HeadingPairs>
  <TitlesOfParts>
    <vt:vector size="53" baseType="lpstr">
      <vt:lpstr>Montserrat</vt:lpstr>
      <vt:lpstr>Lato</vt:lpstr>
      <vt:lpstr>Noto Sans Symbols</vt:lpstr>
      <vt:lpstr>Arial</vt:lpstr>
      <vt:lpstr>Montserrat ExtraBold</vt:lpstr>
      <vt:lpstr>Montserrat SemiBold</vt:lpstr>
      <vt:lpstr>Zeemo Presentation by Slidesgo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Gisele Milagros Gonzalez</cp:lastModifiedBy>
  <cp:revision>1</cp:revision>
  <dcterms:modified xsi:type="dcterms:W3CDTF">2022-06-06T21:31:08Z</dcterms:modified>
</cp:coreProperties>
</file>