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Anton"/>
      <p:regular r:id="rId55"/>
    </p:embeddedFont>
    <p:embeddedFont>
      <p:font typeface="Didact Gothic"/>
      <p:regular r:id="rId56"/>
    </p:embeddedFont>
    <p:embeddedFont>
      <p:font typeface="Helvetica Neue"/>
      <p:regular r:id="rId57"/>
      <p:bold r:id="rId58"/>
      <p:italic r:id="rId59"/>
      <p:boldItalic r:id="rId60"/>
    </p:embeddedFont>
    <p:embeddedFont>
      <p:font typeface="Helvetica Neue Light"/>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DD41C6-ECC7-4BBC-B7D2-F2179D819FF8}">
  <a:tblStyle styleId="{9CDD41C6-ECC7-4BBC-B7D2-F2179D819FF8}" styleName="Table_0">
    <a:wholeTbl>
      <a:tcTxStyle b="off" i="off">
        <a:font>
          <a:latin typeface="Arial"/>
          <a:ea typeface="Arial"/>
          <a:cs typeface="Arial"/>
        </a:font>
        <a:srgbClr val="000000"/>
      </a:tcTxStyle>
      <a:tcStyle>
        <a:tcBdr>
          <a:left>
            <a:ln cap="flat" cmpd="sng" w="9525">
              <a:solidFill>
                <a:srgbClr val="FFFFFF"/>
              </a:solidFill>
              <a:prstDash val="solid"/>
              <a:round/>
              <a:headEnd len="sm" w="sm" type="none"/>
              <a:tailEnd len="sm" w="sm" type="none"/>
            </a:ln>
          </a:left>
          <a:right>
            <a:ln cap="flat" cmpd="sng" w="9525">
              <a:solidFill>
                <a:srgbClr val="FFFFFF"/>
              </a:solidFill>
              <a:prstDash val="solid"/>
              <a:round/>
              <a:headEnd len="sm" w="sm" type="none"/>
              <a:tailEnd len="sm" w="sm" type="none"/>
            </a:ln>
          </a:right>
          <a:top>
            <a:ln cap="flat" cmpd="sng" w="9525">
              <a:solidFill>
                <a:srgbClr val="FFFFFF"/>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FFFFFF"/>
              </a:solidFill>
              <a:prstDash val="solid"/>
              <a:round/>
              <a:headEnd len="sm" w="sm" type="none"/>
              <a:tailEnd len="sm" w="sm" type="none"/>
            </a:ln>
          </a:insideH>
          <a:insideV>
            <a:ln cap="flat" cmpd="sng" w="9525">
              <a:solidFill>
                <a:srgbClr val="FFFFFF"/>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36E30E3-3C27-4EA9-B2D4-ABE6D02AAB5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bold.fntdata"/><Relationship Id="rId61" Type="http://schemas.openxmlformats.org/officeDocument/2006/relationships/font" Target="fonts/HelveticaNeueLight-regular.fntdata"/><Relationship Id="rId20" Type="http://schemas.openxmlformats.org/officeDocument/2006/relationships/slide" Target="slides/slide14.xml"/><Relationship Id="rId64" Type="http://schemas.openxmlformats.org/officeDocument/2006/relationships/font" Target="fonts/HelveticaNeueLight-boldItalic.fntdata"/><Relationship Id="rId63" Type="http://schemas.openxmlformats.org/officeDocument/2006/relationships/font" Target="fonts/HelveticaNeueLigh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Anton-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HelveticaNeue-regular.fntdata"/><Relationship Id="rId12" Type="http://schemas.openxmlformats.org/officeDocument/2006/relationships/slide" Target="slides/slide6.xml"/><Relationship Id="rId56" Type="http://schemas.openxmlformats.org/officeDocument/2006/relationships/font" Target="fonts/DidactGothic-regular.fntdata"/><Relationship Id="rId15" Type="http://schemas.openxmlformats.org/officeDocument/2006/relationships/slide" Target="slides/slide9.xml"/><Relationship Id="rId59" Type="http://schemas.openxmlformats.org/officeDocument/2006/relationships/font" Target="fonts/HelveticaNeue-italic.fntdata"/><Relationship Id="rId14" Type="http://schemas.openxmlformats.org/officeDocument/2006/relationships/slide" Target="slides/slide8.xml"/><Relationship Id="rId58" Type="http://schemas.openxmlformats.org/officeDocument/2006/relationships/font" Target="fonts/HelveticaNeue-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d8f95cef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d8f95cef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d8f95cef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d8f95cef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d8f95cef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d8f95cef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d8f95cef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d8f95cef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8f95cef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8f95cef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d8f95cef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d8f95cef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d8f95cef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d8f95cef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d8f95cef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d8f95cef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d8f95cef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d8f95cef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d8f95cef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d8f95cef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d8f95ce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d8f95ce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d8f95cef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d8f95cef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d8f95cef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d8f95cef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d8f95cef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d8f95cef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d8f95cef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d8f95cef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d8f95cef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d8f95cef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d8f95cef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d8f95cef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d8f95cef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d8f95cef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d8f95cef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d8f95cef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d8f95cef4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d8f95cef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d8f95cef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d8f95cef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8f95cef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8f95cef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d8f95cef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d8f95cef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d8f95cef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d8f95cef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d8f95cef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d8f95cef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d8f95cef4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d8f95cef4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d8f95cef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d8f95cef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d8f95cef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d8f95cef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d8f95cef4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d8f95cef4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d8f95cef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d8f95cef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d8f95cef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d8f95cef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d8f95cef4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d8f95cef4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8f95cef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8f95cef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d8f95cef4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d8f95cef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d8f95cef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d8f95cef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d8f95cef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d8f95cef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d8f95cef4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d8f95cef4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d8f95cef4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d8f95cef4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d8f95cef4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d8f95cef4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d8f95cef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d8f95cef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d8f95cef4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d8f95cef4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d8f95cef4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d8f95cef4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d8f95cef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d8f95cef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d8f95cef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d8f95cef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d8f95cef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d8f95cef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d8f95cef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d8f95cef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d8f95cef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d8f95cef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eloper.mozilla.org/es/docs/Web/CSS/Referencia_CS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google.com/search?q=color+picker&amp;oq=color+picker&amp;aqs=chrome..69i57.1396j0j7&amp;sourceid=chrome&amp;ie=UTF-8" TargetMode="External"/><Relationship Id="rId4" Type="http://schemas.openxmlformats.org/officeDocument/2006/relationships/hyperlink" Target="https://www.w3schools.com/colors/colors_picker.asp" TargetMode="External"/><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w3schools.com/colors/colors_names.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w3schools.com/css/tryit.asp?filename=trycss_list-style-type_al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cssfontstack.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www.w3schools.com/cssref/playit.asp?filename=playcss_background-repeat" TargetMode="Externa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w3schools.com/cssref/playit.asp?filename=playcss_background-position&amp;preval=50%25%2050%25" TargetMode="Externa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w3schools.com/cssref/playit.asp?filename=playcss_background-size&amp;preval=auto" TargetMode="Externa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Clase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123" name="Google Shape;123;p22"/>
          <p:cNvGraphicFramePr/>
          <p:nvPr/>
        </p:nvGraphicFramePr>
        <p:xfrm>
          <a:off x="1882025" y="2947550"/>
          <a:ext cx="3000000" cy="3000000"/>
        </p:xfrm>
        <a:graphic>
          <a:graphicData uri="http://schemas.openxmlformats.org/drawingml/2006/table">
            <a:tbl>
              <a:tblPr>
                <a:noFill/>
                <a:tableStyleId>{9CDD41C6-ECC7-4BBC-B7D2-F2179D819FF8}</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h1</a:t>
                      </a:r>
                      <a:r>
                        <a:rPr lang="es" sz="1400" u="none" cap="none" strike="noStrike">
                          <a:solidFill>
                            <a:srgbClr val="D9D9D9"/>
                          </a:solidFill>
                          <a:latin typeface="Consolas"/>
                          <a:ea typeface="Consolas"/>
                          <a:cs typeface="Consolas"/>
                          <a:sym typeface="Consolas"/>
                        </a:rPr>
                        <a:t>&gt;Un encabezado sin formato&lt;/</a:t>
                      </a:r>
                      <a:r>
                        <a:rPr lang="es" sz="1400" u="none" cap="none" strike="noStrike">
                          <a:solidFill>
                            <a:srgbClr val="E06666"/>
                          </a:solidFill>
                          <a:latin typeface="Consolas"/>
                          <a:ea typeface="Consolas"/>
                          <a:cs typeface="Consolas"/>
                          <a:sym typeface="Consolas"/>
                        </a:rPr>
                        <a:t>h1</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h2</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"CODIGO CSS"</a:t>
                      </a:r>
                      <a:r>
                        <a:rPr lang="es" sz="1400" u="none" cap="none" strike="noStrike">
                          <a:solidFill>
                            <a:srgbClr val="D9D9D9"/>
                          </a:solidFill>
                          <a:latin typeface="Consolas"/>
                          <a:ea typeface="Consolas"/>
                          <a:cs typeface="Consolas"/>
                          <a:sym typeface="Consolas"/>
                        </a:rPr>
                        <a:t>&gt;H2 con formato CSS&lt;/</a:t>
                      </a:r>
                      <a:r>
                        <a:rPr lang="es" sz="1400" u="none" cap="none" strike="noStrike">
                          <a:solidFill>
                            <a:srgbClr val="E06666"/>
                          </a:solidFill>
                          <a:latin typeface="Consolas"/>
                          <a:ea typeface="Consolas"/>
                          <a:cs typeface="Consolas"/>
                          <a:sym typeface="Consolas"/>
                        </a:rPr>
                        <a:t>h2</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&gt;Párrafo sin formatear&lt;/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"CODIGO CSS"</a:t>
                      </a:r>
                      <a:r>
                        <a:rPr lang="es" sz="1400" u="none" cap="none" strike="noStrike">
                          <a:solidFill>
                            <a:srgbClr val="D9D9D9"/>
                          </a:solidFill>
                          <a:latin typeface="Consolas"/>
                          <a:ea typeface="Consolas"/>
                          <a:cs typeface="Consolas"/>
                          <a:sym typeface="Consolas"/>
                        </a:rPr>
                        <a:t>&gt;Párrafo formateado&lt;/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&gt;Otro párrafo sin formatear&lt;/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a:t>
                      </a:r>
                      <a:endParaRPr sz="14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124" name="Google Shape;124;p22"/>
          <p:cNvSpPr txBox="1"/>
          <p:nvPr/>
        </p:nvSpPr>
        <p:spPr>
          <a:xfrm>
            <a:off x="311700" y="1736800"/>
            <a:ext cx="8520600" cy="1070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Otra forma </a:t>
            </a:r>
            <a:r>
              <a:rPr b="1" i="0" lang="es" sz="2000" u="none" cap="none" strike="noStrike">
                <a:solidFill>
                  <a:srgbClr val="000000"/>
                </a:solidFill>
                <a:latin typeface="Helvetica Neue"/>
                <a:ea typeface="Helvetica Neue"/>
                <a:cs typeface="Helvetica Neue"/>
                <a:sym typeface="Helvetica Neue"/>
              </a:rPr>
              <a:t>INTERNA</a:t>
            </a:r>
            <a:r>
              <a:rPr b="0" i="0" lang="es" sz="2000" u="none" cap="none" strike="noStrike">
                <a:solidFill>
                  <a:srgbClr val="000000"/>
                </a:solidFill>
                <a:latin typeface="Helvetica Neue Light"/>
                <a:ea typeface="Helvetica Neue Light"/>
                <a:cs typeface="Helvetica Neue Light"/>
                <a:sym typeface="Helvetica Neue Light"/>
              </a:rPr>
              <a:t>, muy poco recomendable, consiste en usar para “parches” específicos, o pruebas. Se hace difícil mantenerlo.</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25" name="Google Shape;125;p22"/>
          <p:cNvSpPr txBox="1"/>
          <p:nvPr/>
        </p:nvSpPr>
        <p:spPr>
          <a:xfrm>
            <a:off x="311575" y="445025"/>
            <a:ext cx="8520600" cy="1070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INSERTAR CSS EN EL HTML</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rPr i="1" lang="es" sz="1800">
                <a:latin typeface="Anton"/>
                <a:ea typeface="Anton"/>
                <a:cs typeface="Anton"/>
                <a:sym typeface="Anton"/>
              </a:rPr>
              <a:t>Forma interna</a:t>
            </a:r>
            <a:endParaRPr b="0" i="1" sz="1800" u="none" cap="none" strike="noStrike">
              <a:solidFill>
                <a:srgbClr val="0000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i="1" lang="es" sz="3600">
                <a:solidFill>
                  <a:srgbClr val="000000"/>
                </a:solidFill>
                <a:latin typeface="Anton"/>
                <a:ea typeface="Anton"/>
                <a:cs typeface="Anton"/>
                <a:sym typeface="Anton"/>
              </a:rPr>
              <a:t>CLASS</a:t>
            </a:r>
            <a:endParaRPr/>
          </a:p>
        </p:txBody>
      </p:sp>
      <p:sp>
        <p:nvSpPr>
          <p:cNvPr id="131" name="Google Shape;131;p23"/>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2" name="Google Shape;132;p23"/>
          <p:cNvSpPr txBox="1"/>
          <p:nvPr/>
        </p:nvSpPr>
        <p:spPr>
          <a:xfrm>
            <a:off x="1228675" y="2075400"/>
            <a:ext cx="7239000" cy="1728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100"/>
              <a:buFont typeface="Arial"/>
              <a:buNone/>
            </a:pPr>
            <a:r>
              <a:rPr lang="es" sz="2000">
                <a:solidFill>
                  <a:srgbClr val="000000"/>
                </a:solidFill>
                <a:latin typeface="Helvetica Neue Light"/>
                <a:ea typeface="Helvetica Neue Light"/>
                <a:cs typeface="Helvetica Neue Light"/>
                <a:sym typeface="Helvetica Neue Light"/>
              </a:rPr>
              <a:t>👉 Generalmente se utiliza para </a:t>
            </a:r>
            <a:r>
              <a:rPr lang="es" sz="2000">
                <a:solidFill>
                  <a:srgbClr val="000000"/>
                </a:solidFill>
                <a:highlight>
                  <a:srgbClr val="E8E7E3"/>
                </a:highlight>
                <a:latin typeface="Helvetica Neue Light"/>
                <a:ea typeface="Helvetica Neue Light"/>
                <a:cs typeface="Helvetica Neue Light"/>
                <a:sym typeface="Helvetica Neue Light"/>
              </a:rPr>
              <a:t>darle estilos a cierta parte del código</a:t>
            </a:r>
            <a:r>
              <a:rPr lang="es" sz="2000">
                <a:solidFill>
                  <a:srgbClr val="000000"/>
                </a:solidFill>
                <a:latin typeface="Helvetica Neue Light"/>
                <a:ea typeface="Helvetica Neue Light"/>
                <a:cs typeface="Helvetica Neue Light"/>
                <a:sym typeface="Helvetica Neue Light"/>
              </a:rPr>
              <a:t>. Por ejemplo, si quieres que una imagen tenga bordes, y que además sean redondeados.</a:t>
            </a:r>
            <a:endParaRPr b="0" i="0" sz="20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aphicFrame>
        <p:nvGraphicFramePr>
          <p:cNvPr id="137" name="Google Shape;137;p24"/>
          <p:cNvGraphicFramePr/>
          <p:nvPr/>
        </p:nvGraphicFramePr>
        <p:xfrm>
          <a:off x="2191025" y="3135913"/>
          <a:ext cx="3000000" cy="3000000"/>
        </p:xfrm>
        <a:graphic>
          <a:graphicData uri="http://schemas.openxmlformats.org/drawingml/2006/table">
            <a:tbl>
              <a:tblPr>
                <a:noFill/>
                <a:tableStyleId>{9CDD41C6-ECC7-4BBC-B7D2-F2179D819FF8}</a:tableStyleId>
              </a:tblPr>
              <a:tblGrid>
                <a:gridCol w="568642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FF9900"/>
                          </a:solidFill>
                          <a:latin typeface="Consolas"/>
                          <a:ea typeface="Consolas"/>
                          <a:cs typeface="Consolas"/>
                          <a:sym typeface="Consolas"/>
                        </a:rPr>
                        <a:t>.bordesRedondeados </a:t>
                      </a:r>
                      <a:r>
                        <a:rPr lang="es" sz="1800" u="none" cap="none" strike="noStrike">
                          <a:solidFill>
                            <a:srgbClr val="D9D9D9"/>
                          </a:solidFill>
                          <a:latin typeface="Consolas"/>
                          <a:ea typeface="Consolas"/>
                          <a:cs typeface="Consolas"/>
                          <a:sym typeface="Consolas"/>
                        </a:rPr>
                        <a:t>{</a:t>
                      </a:r>
                      <a:endParaRPr sz="18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999999"/>
                          </a:solidFill>
                          <a:latin typeface="Consolas"/>
                          <a:ea typeface="Consolas"/>
                          <a:cs typeface="Consolas"/>
                          <a:sym typeface="Consolas"/>
                        </a:rPr>
                        <a:t>  /* codigo CSS */</a:t>
                      </a:r>
                      <a:endParaRPr sz="1800" u="none" cap="none" strike="noStrike">
                        <a:solidFill>
                          <a:srgbClr val="99999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a:t>
                      </a:r>
                      <a:endParaRPr sz="1800" u="none" cap="none" strike="noStrike">
                        <a:solidFill>
                          <a:srgbClr val="D9D9D9"/>
                        </a:solidFill>
                        <a:latin typeface="Consolas"/>
                        <a:ea typeface="Consolas"/>
                        <a:cs typeface="Consolas"/>
                        <a:sym typeface="Consolas"/>
                      </a:endParaRPr>
                    </a:p>
                  </a:txBody>
                  <a:tcPr marT="63500" marB="63500" marR="63500" marL="63500">
                    <a:solidFill>
                      <a:schemeClr val="dk2"/>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dk2"/>
                    </a:solidFill>
                  </a:tcPr>
                </a:tc>
              </a:tr>
            </a:tbl>
          </a:graphicData>
        </a:graphic>
      </p:graphicFrame>
      <p:sp>
        <p:nvSpPr>
          <p:cNvPr id="138" name="Google Shape;138;p24"/>
          <p:cNvSpPr txBox="1"/>
          <p:nvPr/>
        </p:nvSpPr>
        <p:spPr>
          <a:xfrm>
            <a:off x="311700" y="1234350"/>
            <a:ext cx="8520600" cy="14814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10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Desde CSS, </a:t>
            </a:r>
            <a:r>
              <a:rPr b="1" i="0" lang="es" sz="2000" u="none" cap="none" strike="noStrike">
                <a:solidFill>
                  <a:srgbClr val="000000"/>
                </a:solidFill>
                <a:latin typeface="Helvetica Neue"/>
                <a:ea typeface="Helvetica Neue"/>
                <a:cs typeface="Helvetica Neue"/>
                <a:sym typeface="Helvetica Neue"/>
              </a:rPr>
              <a:t>puedes usar los nombres que quieras</a:t>
            </a:r>
            <a:r>
              <a:rPr b="0" i="0" lang="es" sz="2000" u="none" cap="none" strike="noStrike">
                <a:solidFill>
                  <a:srgbClr val="000000"/>
                </a:solidFill>
                <a:latin typeface="Helvetica Neue Light"/>
                <a:ea typeface="Helvetica Neue Light"/>
                <a:cs typeface="Helvetica Neue Light"/>
                <a:sym typeface="Helvetica Neue Light"/>
              </a:rPr>
              <a:t>, siempre y cuando empiecen con </a:t>
            </a:r>
            <a:r>
              <a:rPr b="1" i="0" lang="es" sz="2000" u="none" cap="none" strike="noStrike">
                <a:solidFill>
                  <a:srgbClr val="000000"/>
                </a:solidFill>
                <a:latin typeface="Helvetica Neue"/>
                <a:ea typeface="Helvetica Neue"/>
                <a:cs typeface="Helvetica Neue"/>
                <a:sym typeface="Helvetica Neue"/>
              </a:rPr>
              <a:t>LETRAS</a:t>
            </a:r>
            <a:r>
              <a:rPr b="0" i="0" lang="es" sz="2000" u="none" cap="none" strike="noStrike">
                <a:solidFill>
                  <a:srgbClr val="000000"/>
                </a:solidFill>
                <a:latin typeface="Helvetica Neue Light"/>
                <a:ea typeface="Helvetica Neue Light"/>
                <a:cs typeface="Helvetica Neue Light"/>
                <a:sym typeface="Helvetica Neue Light"/>
              </a:rPr>
              <a:t>, y pongas un </a:t>
            </a:r>
            <a:r>
              <a:rPr b="1" i="0" lang="es" sz="2000" u="none" cap="none" strike="noStrike">
                <a:solidFill>
                  <a:srgbClr val="000000"/>
                </a:solidFill>
                <a:latin typeface="Helvetica Neue"/>
                <a:ea typeface="Helvetica Neue"/>
                <a:cs typeface="Helvetica Neue"/>
                <a:sym typeface="Helvetica Neue"/>
              </a:rPr>
              <a:t>“.”</a:t>
            </a:r>
            <a:r>
              <a:rPr b="0" i="0" lang="es" sz="2000" u="none" cap="none" strike="noStrike">
                <a:solidFill>
                  <a:srgbClr val="000000"/>
                </a:solidFill>
                <a:latin typeface="Helvetica Neue Light"/>
                <a:ea typeface="Helvetica Neue Light"/>
                <a:cs typeface="Helvetica Neue Light"/>
                <a:sym typeface="Helvetica Neue Light"/>
              </a:rPr>
              <a:t> adelante. Lo recomendable es poner un nombre que haga referencias a los estilos que tendrá. Por ejemplo: </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139" name="Google Shape;139;p24"/>
          <p:cNvSpPr txBox="1"/>
          <p:nvPr/>
        </p:nvSpPr>
        <p:spPr>
          <a:xfrm>
            <a:off x="311700" y="288925"/>
            <a:ext cx="3298500" cy="697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i="1" lang="es" sz="3500">
                <a:latin typeface="Anton"/>
                <a:ea typeface="Anton"/>
                <a:cs typeface="Anton"/>
                <a:sym typeface="Anton"/>
              </a:rPr>
              <a:t>CLASS DESDE CSS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5"/>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6" name="Google Shape;146;p25"/>
          <p:cNvSpPr txBox="1"/>
          <p:nvPr/>
        </p:nvSpPr>
        <p:spPr>
          <a:xfrm>
            <a:off x="1786300" y="1712975"/>
            <a:ext cx="6801600" cy="1401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En el HTML, para aplicar una clase debes usar el atributo </a:t>
            </a:r>
            <a:r>
              <a:rPr b="1" i="0" lang="es" sz="2000" u="none" cap="none" strike="noStrike">
                <a:solidFill>
                  <a:srgbClr val="000000"/>
                </a:solidFill>
                <a:latin typeface="Helvetica Neue"/>
                <a:ea typeface="Helvetica Neue"/>
                <a:cs typeface="Helvetica Neue"/>
                <a:sym typeface="Helvetica Neue"/>
              </a:rPr>
              <a:t>“class”</a:t>
            </a:r>
            <a:r>
              <a:rPr b="0" i="0" lang="es" sz="2000" u="none" cap="none" strike="noStrike">
                <a:solidFill>
                  <a:srgbClr val="000000"/>
                </a:solidFill>
                <a:latin typeface="Helvetica Neue Light"/>
                <a:ea typeface="Helvetica Neue Light"/>
                <a:cs typeface="Helvetica Neue Light"/>
                <a:sym typeface="Helvetica Neue Light"/>
              </a:rPr>
              <a:t>, y luego colocar en el </a:t>
            </a:r>
            <a:r>
              <a:rPr b="1" i="0" lang="es" sz="2000" u="none" cap="none" strike="noStrike">
                <a:solidFill>
                  <a:srgbClr val="000000"/>
                </a:solidFill>
                <a:latin typeface="Helvetica Neue"/>
                <a:ea typeface="Helvetica Neue"/>
                <a:cs typeface="Helvetica Neue"/>
                <a:sym typeface="Helvetica Neue"/>
              </a:rPr>
              <a:t>valor </a:t>
            </a:r>
            <a:r>
              <a:rPr b="0" i="0" lang="es" sz="2000" u="none" cap="none" strike="noStrike">
                <a:solidFill>
                  <a:srgbClr val="000000"/>
                </a:solidFill>
                <a:latin typeface="Helvetica Neue Light"/>
                <a:ea typeface="Helvetica Neue Light"/>
                <a:cs typeface="Helvetica Neue Light"/>
                <a:sym typeface="Helvetica Neue Light"/>
              </a:rPr>
              <a:t>el </a:t>
            </a:r>
            <a:r>
              <a:rPr b="1" i="0" lang="es" sz="2000" u="none" cap="none" strike="noStrike">
                <a:solidFill>
                  <a:srgbClr val="000000"/>
                </a:solidFill>
                <a:latin typeface="Helvetica Neue"/>
                <a:ea typeface="Helvetica Neue"/>
                <a:cs typeface="Helvetica Neue"/>
                <a:sym typeface="Helvetica Neue"/>
              </a:rPr>
              <a:t>nombre de la clase</a:t>
            </a:r>
            <a:r>
              <a:rPr b="0" i="0" lang="es" sz="2000" u="none" cap="none" strike="noStrike">
                <a:solidFill>
                  <a:srgbClr val="000000"/>
                </a:solidFill>
                <a:latin typeface="Helvetica Neue Light"/>
                <a:ea typeface="Helvetica Neue Light"/>
                <a:cs typeface="Helvetica Neue Light"/>
                <a:sym typeface="Helvetica Neue Light"/>
              </a:rPr>
              <a:t> (que has especificado en CSS).</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2000"/>
              <a:buFont typeface="Arial"/>
              <a:buNone/>
            </a:pPr>
            <a:r>
              <a:t/>
            </a:r>
            <a:endParaRPr b="0" i="0" sz="2000" u="none" cap="none" strike="noStrike">
              <a:solidFill>
                <a:srgbClr val="000000"/>
              </a:solidFill>
              <a:latin typeface="Didact Gothic"/>
              <a:ea typeface="Didact Gothic"/>
              <a:cs typeface="Didact Gothic"/>
              <a:sym typeface="Didact Gothic"/>
            </a:endParaRPr>
          </a:p>
        </p:txBody>
      </p:sp>
      <p:graphicFrame>
        <p:nvGraphicFramePr>
          <p:cNvPr id="147" name="Google Shape;147;p25"/>
          <p:cNvGraphicFramePr/>
          <p:nvPr/>
        </p:nvGraphicFramePr>
        <p:xfrm>
          <a:off x="1851325" y="3506300"/>
          <a:ext cx="3000000" cy="3000000"/>
        </p:xfrm>
        <a:graphic>
          <a:graphicData uri="http://schemas.openxmlformats.org/drawingml/2006/table">
            <a:tbl>
              <a:tblPr>
                <a:noFill/>
                <a:tableStyleId>{9CDD41C6-ECC7-4BBC-B7D2-F2179D819FF8}</a:tableStyleId>
              </a:tblPr>
              <a:tblGrid>
                <a:gridCol w="67365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&lt;</a:t>
                      </a:r>
                      <a:r>
                        <a:rPr lang="es" sz="1800" u="none" cap="none" strike="noStrike">
                          <a:solidFill>
                            <a:srgbClr val="E06666"/>
                          </a:solidFill>
                          <a:latin typeface="Consolas"/>
                          <a:ea typeface="Consolas"/>
                          <a:cs typeface="Consolas"/>
                          <a:sym typeface="Consolas"/>
                        </a:rPr>
                        <a:t>img </a:t>
                      </a:r>
                      <a:r>
                        <a:rPr lang="es" sz="1800" u="none" cap="none" strike="noStrike">
                          <a:solidFill>
                            <a:srgbClr val="FF9900"/>
                          </a:solidFill>
                          <a:latin typeface="Consolas"/>
                          <a:ea typeface="Consolas"/>
                          <a:cs typeface="Consolas"/>
                          <a:sym typeface="Consolas"/>
                        </a:rPr>
                        <a:t>src</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a:t>
                      </a:r>
                      <a:r>
                        <a:rPr lang="es" sz="1800" u="none" cap="none" strike="noStrike">
                          <a:solidFill>
                            <a:srgbClr val="E06666"/>
                          </a:solidFill>
                          <a:latin typeface="Consolas"/>
                          <a:ea typeface="Consolas"/>
                          <a:cs typeface="Consolas"/>
                          <a:sym typeface="Consolas"/>
                        </a:rPr>
                        <a:t> </a:t>
                      </a:r>
                      <a:r>
                        <a:rPr lang="es" sz="1800" u="none" cap="none" strike="noStrike">
                          <a:solidFill>
                            <a:srgbClr val="FF9900"/>
                          </a:solidFill>
                          <a:latin typeface="Consolas"/>
                          <a:ea typeface="Consolas"/>
                          <a:cs typeface="Consolas"/>
                          <a:sym typeface="Consolas"/>
                        </a:rPr>
                        <a:t>class</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"bordesRedondeados" </a:t>
                      </a:r>
                      <a:r>
                        <a:rPr lang="es" sz="1800" u="none" cap="none" strike="noStrike">
                          <a:solidFill>
                            <a:srgbClr val="EFEFEF"/>
                          </a:solidFill>
                          <a:latin typeface="Consolas"/>
                          <a:ea typeface="Consolas"/>
                          <a:cs typeface="Consolas"/>
                          <a:sym typeface="Consolas"/>
                        </a:rPr>
                        <a:t>/</a:t>
                      </a:r>
                      <a:r>
                        <a:rPr lang="es" sz="1800" u="none" cap="none" strike="noStrike">
                          <a:solidFill>
                            <a:srgbClr val="D9D9D9"/>
                          </a:solidFill>
                          <a:latin typeface="Consolas"/>
                          <a:ea typeface="Consolas"/>
                          <a:cs typeface="Consolas"/>
                          <a:sym typeface="Consolas"/>
                        </a:rPr>
                        <a:t>&gt;</a:t>
                      </a:r>
                      <a:endParaRPr sz="18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148" name="Google Shape;148;p25"/>
          <p:cNvSpPr txBox="1"/>
          <p:nvPr/>
        </p:nvSpPr>
        <p:spPr>
          <a:xfrm>
            <a:off x="311700" y="318400"/>
            <a:ext cx="8520600" cy="7314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i="1" lang="es" sz="3500">
                <a:latin typeface="Anton"/>
                <a:ea typeface="Anton"/>
                <a:cs typeface="Anton"/>
                <a:sym typeface="Anton"/>
              </a:rPr>
              <a:t>HTML: ATRIBUTO CLASS=“”</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1100"/>
              <a:buFont typeface="Arial"/>
              <a:buNone/>
            </a:pPr>
            <a:r>
              <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t/>
            </a:r>
            <a:endParaRPr i="1" sz="3500">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6"/>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6"/>
          <p:cNvSpPr txBox="1"/>
          <p:nvPr/>
        </p:nvSpPr>
        <p:spPr>
          <a:xfrm>
            <a:off x="1718900" y="1683475"/>
            <a:ext cx="6801600" cy="1401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Puedes aplicar </a:t>
            </a:r>
            <a:r>
              <a:rPr b="1" i="0" lang="es" sz="2000" u="none" cap="none" strike="noStrike">
                <a:solidFill>
                  <a:srgbClr val="000000"/>
                </a:solidFill>
                <a:latin typeface="Helvetica Neue"/>
                <a:ea typeface="Helvetica Neue"/>
                <a:cs typeface="Helvetica Neue"/>
                <a:sym typeface="Helvetica Neue"/>
              </a:rPr>
              <a:t>más de una clase</a:t>
            </a:r>
            <a:r>
              <a:rPr b="0" i="0" lang="es" sz="2000" u="none" cap="none" strike="noStrike">
                <a:solidFill>
                  <a:srgbClr val="000000"/>
                </a:solidFill>
                <a:latin typeface="Helvetica Neue Light"/>
                <a:ea typeface="Helvetica Neue Light"/>
                <a:cs typeface="Helvetica Neue Light"/>
                <a:sym typeface="Helvetica Neue Light"/>
              </a:rPr>
              <a:t> a cada etiqueta separada por un espacio. De esta manera, podrás tener estilos diferenciados para cada clase.</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2000"/>
              <a:buFont typeface="Arial"/>
              <a:buNone/>
            </a:pPr>
            <a:r>
              <a:t/>
            </a:r>
            <a:endParaRPr b="0" i="0" sz="2000" u="none" cap="none" strike="noStrike">
              <a:solidFill>
                <a:srgbClr val="000000"/>
              </a:solidFill>
              <a:latin typeface="Didact Gothic"/>
              <a:ea typeface="Didact Gothic"/>
              <a:cs typeface="Didact Gothic"/>
              <a:sym typeface="Didact Gothic"/>
            </a:endParaRPr>
          </a:p>
        </p:txBody>
      </p:sp>
      <p:graphicFrame>
        <p:nvGraphicFramePr>
          <p:cNvPr id="156" name="Google Shape;156;p26"/>
          <p:cNvGraphicFramePr/>
          <p:nvPr/>
        </p:nvGraphicFramePr>
        <p:xfrm>
          <a:off x="1783925" y="3476800"/>
          <a:ext cx="3000000" cy="3000000"/>
        </p:xfrm>
        <a:graphic>
          <a:graphicData uri="http://schemas.openxmlformats.org/drawingml/2006/table">
            <a:tbl>
              <a:tblPr>
                <a:noFill/>
                <a:tableStyleId>{9CDD41C6-ECC7-4BBC-B7D2-F2179D819FF8}</a:tableStyleId>
              </a:tblPr>
              <a:tblGrid>
                <a:gridCol w="67365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&lt;</a:t>
                      </a:r>
                      <a:r>
                        <a:rPr lang="es" sz="1800" u="none" cap="none" strike="noStrike">
                          <a:solidFill>
                            <a:srgbClr val="E06666"/>
                          </a:solidFill>
                          <a:latin typeface="Consolas"/>
                          <a:ea typeface="Consolas"/>
                          <a:cs typeface="Consolas"/>
                          <a:sym typeface="Consolas"/>
                        </a:rPr>
                        <a:t>img </a:t>
                      </a:r>
                      <a:r>
                        <a:rPr lang="es" sz="1800" u="none" cap="none" strike="noStrike">
                          <a:solidFill>
                            <a:srgbClr val="FF9900"/>
                          </a:solidFill>
                          <a:latin typeface="Consolas"/>
                          <a:ea typeface="Consolas"/>
                          <a:cs typeface="Consolas"/>
                          <a:sym typeface="Consolas"/>
                        </a:rPr>
                        <a:t>src</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a:t>
                      </a:r>
                      <a:r>
                        <a:rPr lang="es" sz="1800" u="none" cap="none" strike="noStrike">
                          <a:solidFill>
                            <a:srgbClr val="E06666"/>
                          </a:solidFill>
                          <a:latin typeface="Consolas"/>
                          <a:ea typeface="Consolas"/>
                          <a:cs typeface="Consolas"/>
                          <a:sym typeface="Consolas"/>
                        </a:rPr>
                        <a:t> </a:t>
                      </a:r>
                      <a:r>
                        <a:rPr lang="es" sz="1800" u="none" cap="none" strike="noStrike">
                          <a:solidFill>
                            <a:srgbClr val="FF9900"/>
                          </a:solidFill>
                          <a:latin typeface="Consolas"/>
                          <a:ea typeface="Consolas"/>
                          <a:cs typeface="Consolas"/>
                          <a:sym typeface="Consolas"/>
                        </a:rPr>
                        <a:t>class</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"bordesRedondeados imgChica"</a:t>
                      </a:r>
                      <a:r>
                        <a:rPr lang="es" sz="1800" u="none" cap="none" strike="noStrike">
                          <a:solidFill>
                            <a:srgbClr val="EFEFEF"/>
                          </a:solidFill>
                          <a:latin typeface="Consolas"/>
                          <a:ea typeface="Consolas"/>
                          <a:cs typeface="Consolas"/>
                          <a:sym typeface="Consolas"/>
                        </a:rPr>
                        <a:t>/</a:t>
                      </a:r>
                      <a:r>
                        <a:rPr lang="es" sz="1800" u="none" cap="none" strike="noStrike">
                          <a:solidFill>
                            <a:srgbClr val="D9D9D9"/>
                          </a:solidFill>
                          <a:latin typeface="Consolas"/>
                          <a:ea typeface="Consolas"/>
                          <a:cs typeface="Consolas"/>
                          <a:sym typeface="Consolas"/>
                        </a:rPr>
                        <a:t>&gt;</a:t>
                      </a:r>
                      <a:endParaRPr sz="18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157" name="Google Shape;157;p26"/>
          <p:cNvSpPr txBox="1"/>
          <p:nvPr/>
        </p:nvSpPr>
        <p:spPr>
          <a:xfrm>
            <a:off x="311700" y="288900"/>
            <a:ext cx="8520600" cy="7314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i="1" lang="es" sz="3500">
                <a:latin typeface="Anton"/>
                <a:ea typeface="Anton"/>
                <a:cs typeface="Anton"/>
                <a:sym typeface="Anton"/>
              </a:rPr>
              <a:t>MÁS DE UNA CLASS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7"/>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ctr">
              <a:spcBef>
                <a:spcPts val="0"/>
              </a:spcBef>
              <a:spcAft>
                <a:spcPts val="0"/>
              </a:spcAft>
              <a:buNone/>
            </a:pPr>
            <a:r>
              <a:rPr lang="es" sz="2000">
                <a:solidFill>
                  <a:srgbClr val="000000"/>
                </a:solidFill>
                <a:latin typeface="Helvetica Neue Light"/>
                <a:ea typeface="Helvetica Neue Light"/>
                <a:cs typeface="Helvetica Neue Light"/>
                <a:sym typeface="Helvetica Neue Light"/>
              </a:rPr>
              <a:t>👉 </a:t>
            </a:r>
            <a:r>
              <a:rPr lang="es">
                <a:solidFill>
                  <a:srgbClr val="000000"/>
                </a:solidFill>
                <a:latin typeface="Helvetica Neue Light"/>
                <a:ea typeface="Helvetica Neue Light"/>
                <a:cs typeface="Helvetica Neue Light"/>
                <a:sym typeface="Helvetica Neue Light"/>
              </a:rPr>
              <a:t>Generalmente se usa para </a:t>
            </a:r>
            <a:r>
              <a:rPr lang="es">
                <a:solidFill>
                  <a:srgbClr val="000000"/>
                </a:solidFill>
                <a:highlight>
                  <a:schemeClr val="dk1"/>
                </a:highlight>
                <a:latin typeface="Helvetica Neue Light"/>
                <a:ea typeface="Helvetica Neue Light"/>
                <a:cs typeface="Helvetica Neue Light"/>
                <a:sym typeface="Helvetica Neue Light"/>
              </a:rPr>
              <a:t>nombrar porciones de código y sectores</a:t>
            </a:r>
            <a:r>
              <a:rPr lang="es">
                <a:solidFill>
                  <a:srgbClr val="000000"/>
                </a:solidFill>
                <a:latin typeface="Helvetica Neue Light"/>
                <a:ea typeface="Helvetica Neue Light"/>
                <a:cs typeface="Helvetica Neue Light"/>
                <a:sym typeface="Helvetica Neue Light"/>
              </a:rPr>
              <a:t>, como por ejemplo cuando quieres nombrar distintas secciones.</a:t>
            </a:r>
            <a:endParaRPr>
              <a:solidFill>
                <a:srgbClr val="000000"/>
              </a:solidFill>
              <a:latin typeface="Helvetica Neue Light"/>
              <a:ea typeface="Helvetica Neue Light"/>
              <a:cs typeface="Helvetica Neue Light"/>
              <a:sym typeface="Helvetica Neue Light"/>
            </a:endParaRPr>
          </a:p>
          <a:p>
            <a:pPr indent="0" lvl="0" marL="0" rtl="0" algn="ctr">
              <a:spcBef>
                <a:spcPts val="1100"/>
              </a:spcBef>
              <a:spcAft>
                <a:spcPts val="0"/>
              </a:spcAft>
              <a:buNone/>
            </a:pPr>
            <a:r>
              <a:rPr lang="es" sz="2000">
                <a:solidFill>
                  <a:srgbClr val="000000"/>
                </a:solidFill>
                <a:latin typeface="Helvetica Neue Light"/>
                <a:ea typeface="Helvetica Neue Light"/>
                <a:cs typeface="Helvetica Neue Light"/>
                <a:sym typeface="Helvetica Neue Light"/>
              </a:rPr>
              <a:t>👉 </a:t>
            </a:r>
            <a:r>
              <a:rPr lang="es">
                <a:solidFill>
                  <a:srgbClr val="000000"/>
                </a:solidFill>
                <a:latin typeface="Helvetica Neue Light"/>
                <a:ea typeface="Helvetica Neue Light"/>
                <a:cs typeface="Helvetica Neue Light"/>
                <a:sym typeface="Helvetica Neue Light"/>
              </a:rPr>
              <a:t>Es posible ponerle ID a cualquier elemento HTML para darle un "nombre". Y así como el ID, todos los elementos también aceptan el atributo class="". </a:t>
            </a:r>
            <a:endParaRPr>
              <a:solidFill>
                <a:srgbClr val="000000"/>
              </a:solidFill>
              <a:latin typeface="Helvetica Neue Light"/>
              <a:ea typeface="Helvetica Neue Light"/>
              <a:cs typeface="Helvetica Neue Light"/>
              <a:sym typeface="Helvetica Neue Light"/>
            </a:endParaRPr>
          </a:p>
          <a:p>
            <a:pPr indent="-342900" lvl="0" marL="457200" rtl="0" algn="ctr">
              <a:spcBef>
                <a:spcPts val="1100"/>
              </a:spcBef>
              <a:spcAft>
                <a:spcPts val="0"/>
              </a:spcAft>
              <a:buClr>
                <a:srgbClr val="3CEFAB"/>
              </a:buClr>
              <a:buSzPts val="1800"/>
              <a:buFont typeface="Helvetica Neue Light"/>
              <a:buChar char="●"/>
            </a:pPr>
            <a:r>
              <a:rPr lang="es">
                <a:solidFill>
                  <a:srgbClr val="000000"/>
                </a:solidFill>
                <a:latin typeface="Helvetica Neue Light"/>
                <a:ea typeface="Helvetica Neue Light"/>
                <a:cs typeface="Helvetica Neue Light"/>
                <a:sym typeface="Helvetica Neue Light"/>
              </a:rPr>
              <a:t>Dicha clase se utiliza cuando quieres aplicar el mismo estilo a más de un elemento, y la búsqueda por etiqueta no sirve para lograrlo. </a:t>
            </a:r>
            <a:endParaRPr>
              <a:solidFill>
                <a:srgbClr val="000000"/>
              </a:solidFill>
              <a:latin typeface="Helvetica Neue Light"/>
              <a:ea typeface="Helvetica Neue Light"/>
              <a:cs typeface="Helvetica Neue Light"/>
              <a:sym typeface="Helvetica Neue Light"/>
            </a:endParaRPr>
          </a:p>
          <a:p>
            <a:pPr indent="-342900" lvl="0" marL="457200" rtl="0" algn="ctr">
              <a:spcBef>
                <a:spcPts val="0"/>
              </a:spcBef>
              <a:spcAft>
                <a:spcPts val="0"/>
              </a:spcAft>
              <a:buClr>
                <a:srgbClr val="3CEFAB"/>
              </a:buClr>
              <a:buSzPts val="1800"/>
              <a:buFont typeface="Helvetica Neue Light"/>
              <a:buChar char="●"/>
            </a:pPr>
            <a:r>
              <a:rPr lang="es" sz="2000">
                <a:solidFill>
                  <a:srgbClr val="000000"/>
                </a:solidFill>
                <a:latin typeface="Helvetica Neue Light"/>
                <a:ea typeface="Helvetica Neue Light"/>
                <a:cs typeface="Helvetica Neue Light"/>
                <a:sym typeface="Helvetica Neue Light"/>
              </a:rPr>
              <a:t>👉 </a:t>
            </a:r>
            <a:r>
              <a:rPr lang="es">
                <a:solidFill>
                  <a:srgbClr val="000000"/>
                </a:solidFill>
                <a:latin typeface="Helvetica Neue Light"/>
                <a:ea typeface="Helvetica Neue Light"/>
                <a:cs typeface="Helvetica Neue Light"/>
                <a:sym typeface="Helvetica Neue Light"/>
              </a:rPr>
              <a:t>No necesitas escribir varias veces el mismo CSS, ni repetir el ID.</a:t>
            </a:r>
            <a:endParaRPr/>
          </a:p>
        </p:txBody>
      </p:sp>
      <p:sp>
        <p:nvSpPr>
          <p:cNvPr id="164" name="Google Shape;164;p27"/>
          <p:cNvSpPr txBox="1"/>
          <p:nvPr/>
        </p:nvSpPr>
        <p:spPr>
          <a:xfrm>
            <a:off x="884850" y="1142525"/>
            <a:ext cx="7374300" cy="29847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Clr>
                <a:srgbClr val="3CEFAB"/>
              </a:buClr>
              <a:buSzPts val="1800"/>
              <a:buFont typeface="Helvetica Neue Light"/>
              <a:buChar char="●"/>
            </a:pPr>
            <a:r>
              <a:t/>
            </a:r>
            <a:endParaRPr sz="2000">
              <a:solidFill>
                <a:srgbClr val="000000"/>
              </a:solidFill>
              <a:latin typeface="Helvetica Neue Light"/>
              <a:ea typeface="Helvetica Neue Light"/>
              <a:cs typeface="Helvetica Neue Light"/>
              <a:sym typeface="Helvetica Neue Light"/>
            </a:endParaRPr>
          </a:p>
        </p:txBody>
      </p:sp>
      <p:sp>
        <p:nvSpPr>
          <p:cNvPr id="165" name="Google Shape;165;p27"/>
          <p:cNvSpPr txBox="1"/>
          <p:nvPr/>
        </p:nvSpPr>
        <p:spPr>
          <a:xfrm>
            <a:off x="1414600" y="444950"/>
            <a:ext cx="65208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000000"/>
                </a:solidFill>
                <a:latin typeface="Anton"/>
                <a:ea typeface="Anton"/>
                <a:cs typeface="Anton"/>
                <a:sym typeface="Anton"/>
              </a:rPr>
              <a:t>ID</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28"/>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72" name="Google Shape;172;p28"/>
          <p:cNvGraphicFramePr/>
          <p:nvPr/>
        </p:nvGraphicFramePr>
        <p:xfrm>
          <a:off x="1964750" y="3600375"/>
          <a:ext cx="3000000" cy="3000000"/>
        </p:xfrm>
        <a:graphic>
          <a:graphicData uri="http://schemas.openxmlformats.org/drawingml/2006/table">
            <a:tbl>
              <a:tblPr>
                <a:noFill/>
                <a:tableStyleId>{9CDD41C6-ECC7-4BBC-B7D2-F2179D819FF8}</a:tableStyleId>
              </a:tblPr>
              <a:tblGrid>
                <a:gridCol w="5686425"/>
              </a:tblGrid>
              <a:tr h="733225">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FF9900"/>
                          </a:solidFill>
                          <a:latin typeface="Consolas"/>
                          <a:ea typeface="Consolas"/>
                          <a:cs typeface="Consolas"/>
                          <a:sym typeface="Consolas"/>
                        </a:rPr>
                        <a:t>#productos </a:t>
                      </a:r>
                      <a:r>
                        <a:rPr lang="es" sz="1800" u="none" cap="none" strike="noStrike">
                          <a:solidFill>
                            <a:srgbClr val="D9D9D9"/>
                          </a:solidFill>
                          <a:latin typeface="Consolas"/>
                          <a:ea typeface="Consolas"/>
                          <a:cs typeface="Consolas"/>
                          <a:sym typeface="Consolas"/>
                        </a:rPr>
                        <a:t>{</a:t>
                      </a:r>
                      <a:endParaRPr sz="18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999999"/>
                          </a:solidFill>
                          <a:latin typeface="Consolas"/>
                          <a:ea typeface="Consolas"/>
                          <a:cs typeface="Consolas"/>
                          <a:sym typeface="Consolas"/>
                        </a:rPr>
                        <a:t>  /* codigo CSS */</a:t>
                      </a:r>
                      <a:endParaRPr sz="1800" u="none" cap="none" strike="noStrike">
                        <a:solidFill>
                          <a:srgbClr val="99999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a:t>
                      </a:r>
                      <a:endParaRPr sz="18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r h="23527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173" name="Google Shape;173;p28"/>
          <p:cNvSpPr txBox="1"/>
          <p:nvPr/>
        </p:nvSpPr>
        <p:spPr>
          <a:xfrm>
            <a:off x="1566975" y="1519325"/>
            <a:ext cx="6796800" cy="1825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Desde CSS, </a:t>
            </a:r>
            <a:r>
              <a:rPr b="1" i="0" lang="es" sz="2000" u="none" cap="none" strike="noStrike">
                <a:solidFill>
                  <a:srgbClr val="000000"/>
                </a:solidFill>
                <a:latin typeface="Helvetica Neue"/>
                <a:ea typeface="Helvetica Neue"/>
                <a:cs typeface="Helvetica Neue"/>
                <a:sym typeface="Helvetica Neue"/>
              </a:rPr>
              <a:t>puedes usar los nombres que quieras</a:t>
            </a:r>
            <a:r>
              <a:rPr b="0" i="0" lang="es" sz="2000" u="none" cap="none" strike="noStrike">
                <a:solidFill>
                  <a:srgbClr val="000000"/>
                </a:solidFill>
                <a:latin typeface="Helvetica Neue Light"/>
                <a:ea typeface="Helvetica Neue Light"/>
                <a:cs typeface="Helvetica Neue Light"/>
                <a:sym typeface="Helvetica Neue Light"/>
              </a:rPr>
              <a:t>, siempre y cuando empiecen con </a:t>
            </a:r>
            <a:r>
              <a:rPr b="1" i="0" lang="es" sz="2000" u="none" cap="none" strike="noStrike">
                <a:solidFill>
                  <a:srgbClr val="000000"/>
                </a:solidFill>
                <a:latin typeface="Helvetica Neue"/>
                <a:ea typeface="Helvetica Neue"/>
                <a:cs typeface="Helvetica Neue"/>
                <a:sym typeface="Helvetica Neue"/>
              </a:rPr>
              <a:t>LETRAS</a:t>
            </a:r>
            <a:r>
              <a:rPr b="0" i="0" lang="es" sz="2000" u="none" cap="none" strike="noStrike">
                <a:solidFill>
                  <a:srgbClr val="000000"/>
                </a:solidFill>
                <a:latin typeface="Helvetica Neue Light"/>
                <a:ea typeface="Helvetica Neue Light"/>
                <a:cs typeface="Helvetica Neue Light"/>
                <a:sym typeface="Helvetica Neue Light"/>
              </a:rPr>
              <a:t>, y pongas un </a:t>
            </a:r>
            <a:r>
              <a:rPr b="1" i="0" lang="es" sz="2000" u="none" cap="none" strike="noStrike">
                <a:solidFill>
                  <a:srgbClr val="000000"/>
                </a:solidFill>
                <a:latin typeface="Helvetica Neue"/>
                <a:ea typeface="Helvetica Neue"/>
                <a:cs typeface="Helvetica Neue"/>
                <a:sym typeface="Helvetica Neue"/>
              </a:rPr>
              <a:t>“#”</a:t>
            </a:r>
            <a:r>
              <a:rPr b="0" i="0" lang="es" sz="2000" u="none" cap="none" strike="noStrike">
                <a:solidFill>
                  <a:srgbClr val="000000"/>
                </a:solidFill>
                <a:latin typeface="Helvetica Neue Light"/>
                <a:ea typeface="Helvetica Neue Light"/>
                <a:cs typeface="Helvetica Neue Light"/>
                <a:sym typeface="Helvetica Neue Light"/>
              </a:rPr>
              <a:t> adelante. Lo recomendable es poner un nombre que haga referencias a los estilos que tendrá. Por ejemplo: </a:t>
            </a:r>
            <a:endParaRPr b="0" i="0" sz="2000" u="none" cap="none" strike="noStrike">
              <a:solidFill>
                <a:srgbClr val="000000"/>
              </a:solidFill>
              <a:latin typeface="Didact Gothic"/>
              <a:ea typeface="Didact Gothic"/>
              <a:cs typeface="Didact Gothic"/>
              <a:sym typeface="Didact Gothic"/>
            </a:endParaRPr>
          </a:p>
          <a:p>
            <a:pPr indent="0" lvl="0" marL="0" marR="0" rtl="0" algn="just">
              <a:lnSpc>
                <a:spcPct val="150000"/>
              </a:lnSpc>
              <a:spcBef>
                <a:spcPts val="1100"/>
              </a:spcBef>
              <a:spcAft>
                <a:spcPts val="1100"/>
              </a:spcAft>
              <a:buClr>
                <a:srgbClr val="000000"/>
              </a:buClr>
              <a:buSzPts val="2000"/>
              <a:buFont typeface="Arial"/>
              <a:buNone/>
            </a:pPr>
            <a:r>
              <a:t/>
            </a:r>
            <a:endParaRPr b="0" i="0" sz="2000" u="none" cap="none" strike="noStrike">
              <a:solidFill>
                <a:srgbClr val="000000"/>
              </a:solidFill>
              <a:latin typeface="Didact Gothic"/>
              <a:ea typeface="Didact Gothic"/>
              <a:cs typeface="Didact Gothic"/>
              <a:sym typeface="Didact Gothic"/>
            </a:endParaRPr>
          </a:p>
        </p:txBody>
      </p:sp>
      <p:sp>
        <p:nvSpPr>
          <p:cNvPr id="174" name="Google Shape;174;p28"/>
          <p:cNvSpPr txBox="1"/>
          <p:nvPr/>
        </p:nvSpPr>
        <p:spPr>
          <a:xfrm>
            <a:off x="159775" y="262975"/>
            <a:ext cx="8672400" cy="754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i="1" lang="es" sz="3500">
                <a:latin typeface="Anton"/>
                <a:ea typeface="Anton"/>
                <a:cs typeface="Anton"/>
                <a:sym typeface="Anton"/>
              </a:rPr>
              <a:t>ID DESDE CSS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29"/>
          <p:cNvSpPr txBox="1"/>
          <p:nvPr/>
        </p:nvSpPr>
        <p:spPr>
          <a:xfrm>
            <a:off x="311700" y="1152475"/>
            <a:ext cx="8520600" cy="1827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Para aplicar un ID en el HTML, debes usar el atributo “id”, y luego en el valor el nombre del ID (que has especificado en CSS). Por ejemplo:</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20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p:txBody>
      </p:sp>
      <p:graphicFrame>
        <p:nvGraphicFramePr>
          <p:cNvPr id="181" name="Google Shape;181;p29"/>
          <p:cNvGraphicFramePr/>
          <p:nvPr/>
        </p:nvGraphicFramePr>
        <p:xfrm>
          <a:off x="1749975" y="3114763"/>
          <a:ext cx="3000000" cy="3000000"/>
        </p:xfrm>
        <a:graphic>
          <a:graphicData uri="http://schemas.openxmlformats.org/drawingml/2006/table">
            <a:tbl>
              <a:tblPr>
                <a:noFill/>
                <a:tableStyleId>{9CDD41C6-ECC7-4BBC-B7D2-F2179D819FF8}</a:tableStyleId>
              </a:tblPr>
              <a:tblGrid>
                <a:gridCol w="67365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&lt;</a:t>
                      </a:r>
                      <a:r>
                        <a:rPr lang="es" sz="1800" u="none" cap="none" strike="noStrike">
                          <a:solidFill>
                            <a:srgbClr val="E06666"/>
                          </a:solidFill>
                          <a:latin typeface="Consolas"/>
                          <a:ea typeface="Consolas"/>
                          <a:cs typeface="Consolas"/>
                          <a:sym typeface="Consolas"/>
                        </a:rPr>
                        <a:t>section </a:t>
                      </a:r>
                      <a:r>
                        <a:rPr lang="es" sz="1800" u="none" cap="none" strike="noStrike">
                          <a:solidFill>
                            <a:srgbClr val="FF9900"/>
                          </a:solidFill>
                          <a:latin typeface="Consolas"/>
                          <a:ea typeface="Consolas"/>
                          <a:cs typeface="Consolas"/>
                          <a:sym typeface="Consolas"/>
                        </a:rPr>
                        <a:t>id</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"productos"</a:t>
                      </a:r>
                      <a:r>
                        <a:rPr lang="es" sz="1800" u="none" cap="none" strike="noStrike">
                          <a:solidFill>
                            <a:srgbClr val="D9D9D9"/>
                          </a:solidFill>
                          <a:latin typeface="Consolas"/>
                          <a:ea typeface="Consolas"/>
                          <a:cs typeface="Consolas"/>
                          <a:sym typeface="Consolas"/>
                        </a:rPr>
                        <a:t>&gt;</a:t>
                      </a:r>
                      <a:endParaRPr sz="18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E06666"/>
                          </a:solidFill>
                          <a:latin typeface="Consolas"/>
                          <a:ea typeface="Consolas"/>
                          <a:cs typeface="Consolas"/>
                          <a:sym typeface="Consolas"/>
                        </a:rPr>
                        <a:t>   </a:t>
                      </a:r>
                      <a:endParaRPr sz="1800" u="none" cap="none" strike="noStrike">
                        <a:solidFill>
                          <a:srgbClr val="E0666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E0666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&lt;</a:t>
                      </a:r>
                      <a:r>
                        <a:rPr lang="es" sz="1800" u="none" cap="none" strike="noStrike">
                          <a:solidFill>
                            <a:srgbClr val="EFEFEF"/>
                          </a:solidFill>
                          <a:latin typeface="Consolas"/>
                          <a:ea typeface="Consolas"/>
                          <a:cs typeface="Consolas"/>
                          <a:sym typeface="Consolas"/>
                        </a:rPr>
                        <a:t>/</a:t>
                      </a:r>
                      <a:r>
                        <a:rPr lang="es" sz="1800" u="none" cap="none" strike="noStrike">
                          <a:solidFill>
                            <a:srgbClr val="E06666"/>
                          </a:solidFill>
                          <a:latin typeface="Consolas"/>
                          <a:ea typeface="Consolas"/>
                          <a:cs typeface="Consolas"/>
                          <a:sym typeface="Consolas"/>
                        </a:rPr>
                        <a:t>section</a:t>
                      </a:r>
                      <a:r>
                        <a:rPr lang="es" sz="1800" u="none" cap="none" strike="noStrike">
                          <a:solidFill>
                            <a:srgbClr val="D9D9D9"/>
                          </a:solidFill>
                          <a:latin typeface="Consolas"/>
                          <a:ea typeface="Consolas"/>
                          <a:cs typeface="Consolas"/>
                          <a:sym typeface="Consolas"/>
                        </a:rPr>
                        <a:t>&gt;</a:t>
                      </a:r>
                      <a:r>
                        <a:rPr lang="es" sz="1800" u="none" cap="none" strike="noStrike">
                          <a:solidFill>
                            <a:srgbClr val="E06666"/>
                          </a:solidFill>
                          <a:latin typeface="Consolas"/>
                          <a:ea typeface="Consolas"/>
                          <a:cs typeface="Consolas"/>
                          <a:sym typeface="Consolas"/>
                        </a:rPr>
                        <a:t> </a:t>
                      </a:r>
                      <a:endParaRPr sz="18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182" name="Google Shape;182;p29"/>
          <p:cNvSpPr txBox="1"/>
          <p:nvPr/>
        </p:nvSpPr>
        <p:spPr>
          <a:xfrm>
            <a:off x="248275" y="200578"/>
            <a:ext cx="8583900" cy="8172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i="1" lang="es" sz="3500">
                <a:latin typeface="Anton"/>
                <a:ea typeface="Anton"/>
                <a:cs typeface="Anton"/>
                <a:sym typeface="Anton"/>
              </a:rPr>
              <a:t>HTML: ATRIBUTO ID=“”</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1100"/>
              <a:buFont typeface="Arial"/>
              <a:buNone/>
            </a:pPr>
            <a:r>
              <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t/>
            </a:r>
            <a:endParaRPr i="1" sz="3500">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i="1" lang="es" sz="3600">
                <a:solidFill>
                  <a:srgbClr val="000000"/>
                </a:solidFill>
                <a:latin typeface="Anton"/>
                <a:ea typeface="Anton"/>
                <a:cs typeface="Anton"/>
                <a:sym typeface="Anton"/>
              </a:rPr>
              <a:t>COMPARACIÓN CLASS VS. ID   </a:t>
            </a:r>
            <a:endParaRPr i="1" sz="3600">
              <a:solidFill>
                <a:srgbClr val="000000"/>
              </a:solidFill>
              <a:latin typeface="Anton"/>
              <a:ea typeface="Anton"/>
              <a:cs typeface="Anton"/>
              <a:sym typeface="Anton"/>
            </a:endParaRPr>
          </a:p>
          <a:p>
            <a:pPr indent="0" lvl="0" marL="0" rtl="0" algn="l">
              <a:spcBef>
                <a:spcPts val="0"/>
              </a:spcBef>
              <a:spcAft>
                <a:spcPts val="0"/>
              </a:spcAft>
              <a:buNone/>
            </a:pPr>
            <a:r>
              <a:t/>
            </a:r>
            <a:endParaRPr/>
          </a:p>
        </p:txBody>
      </p:sp>
      <p:sp>
        <p:nvSpPr>
          <p:cNvPr id="188" name="Google Shape;18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9" name="Google Shape;189;p30"/>
          <p:cNvGraphicFramePr/>
          <p:nvPr/>
        </p:nvGraphicFramePr>
        <p:xfrm>
          <a:off x="320850" y="1307675"/>
          <a:ext cx="3000000" cy="3000000"/>
        </p:xfrm>
        <a:graphic>
          <a:graphicData uri="http://schemas.openxmlformats.org/drawingml/2006/table">
            <a:tbl>
              <a:tblPr>
                <a:noFill/>
                <a:tableStyleId>{736E30E3-3C27-4EA9-B2D4-ABE6D02AAB5C}</a:tableStyleId>
              </a:tblPr>
              <a:tblGrid>
                <a:gridCol w="1555900"/>
                <a:gridCol w="2099075"/>
                <a:gridCol w="2271300"/>
                <a:gridCol w="2576000"/>
              </a:tblGrid>
              <a:tr h="7996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¿Se puede reutilizar su nombre en el HTML?</a:t>
                      </a:r>
                      <a:endParaRPr b="1" sz="1400" u="none" cap="none" strike="noStrike">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¿Se puede usar varias veces en un atributo en el HTML?</a:t>
                      </a:r>
                      <a:endParaRPr b="1" sz="1400" u="none" cap="none" strike="noStrike">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¿Cuándo lo uso?</a:t>
                      </a:r>
                      <a:endParaRPr b="1" sz="1400" u="none" cap="none" strike="noStrike">
                        <a:latin typeface="Helvetica Neue"/>
                        <a:ea typeface="Helvetica Neue"/>
                        <a:cs typeface="Helvetica Neue"/>
                        <a:sym typeface="Helvetica Neue"/>
                      </a:endParaRPr>
                    </a:p>
                  </a:txBody>
                  <a:tcPr marT="91425" marB="91425" marR="91425" marL="91425">
                    <a:solidFill>
                      <a:schemeClr val="dk1"/>
                    </a:solidFill>
                  </a:tcPr>
                </a:tc>
              </a:tr>
              <a:tr h="593125">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ID</a:t>
                      </a:r>
                      <a:endParaRPr b="1" sz="1400" u="none" cap="none" strike="noStrike">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s" sz="2000" u="none" cap="none" strike="noStrike">
                          <a:solidFill>
                            <a:srgbClr val="C92121"/>
                          </a:solidFill>
                          <a:latin typeface="Helvetica Neue"/>
                          <a:ea typeface="Helvetica Neue"/>
                          <a:cs typeface="Helvetica Neue"/>
                          <a:sym typeface="Helvetica Neue"/>
                        </a:rPr>
                        <a:t>NO</a:t>
                      </a:r>
                      <a:endParaRPr b="1" sz="2000" u="none" cap="none" strike="noStrike">
                        <a:solidFill>
                          <a:srgbClr val="C92121"/>
                        </a:solidFill>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s" sz="2000" u="none" cap="none" strike="noStrike">
                          <a:solidFill>
                            <a:srgbClr val="C92121"/>
                          </a:solidFill>
                          <a:latin typeface="Helvetica Neue"/>
                          <a:ea typeface="Helvetica Neue"/>
                          <a:cs typeface="Helvetica Neue"/>
                          <a:sym typeface="Helvetica Neue"/>
                        </a:rPr>
                        <a:t>NO</a:t>
                      </a:r>
                      <a:endParaRPr b="1" sz="2000" u="none" cap="none" strike="noStrike">
                        <a:solidFill>
                          <a:srgbClr val="C92121"/>
                        </a:solidFill>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Helvetica Neue"/>
                          <a:ea typeface="Helvetica Neue"/>
                          <a:cs typeface="Helvetica Neue"/>
                          <a:sym typeface="Helvetica Neue"/>
                        </a:rPr>
                        <a:t>Nombrar secciones, divisiones de código</a:t>
                      </a:r>
                      <a:endParaRPr sz="1400" u="none" cap="none" strike="noStrike">
                        <a:latin typeface="Helvetica Neue"/>
                        <a:ea typeface="Helvetica Neue"/>
                        <a:cs typeface="Helvetica Neue"/>
                        <a:sym typeface="Helvetica Neue"/>
                      </a:endParaRPr>
                    </a:p>
                  </a:txBody>
                  <a:tcPr marT="91425" marB="91425" marR="91425" marL="91425">
                    <a:solidFill>
                      <a:schemeClr val="dk1"/>
                    </a:solidFill>
                  </a:tcPr>
                </a:tc>
              </a:tr>
              <a:tr h="593125">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CLASS</a:t>
                      </a:r>
                      <a:endParaRPr b="1" sz="1400" u="none" cap="none" strike="noStrike">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s" sz="2000" u="none" cap="none" strike="noStrike">
                          <a:solidFill>
                            <a:srgbClr val="6AA84F"/>
                          </a:solidFill>
                          <a:latin typeface="Helvetica Neue"/>
                          <a:ea typeface="Helvetica Neue"/>
                          <a:cs typeface="Helvetica Neue"/>
                          <a:sym typeface="Helvetica Neue"/>
                        </a:rPr>
                        <a:t>SI</a:t>
                      </a:r>
                      <a:endParaRPr b="1" sz="2000" u="none" cap="none" strike="noStrike">
                        <a:solidFill>
                          <a:srgbClr val="6AA84F"/>
                        </a:solidFill>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s" sz="2000" u="none" cap="none" strike="noStrike">
                          <a:solidFill>
                            <a:srgbClr val="6AA84F"/>
                          </a:solidFill>
                          <a:latin typeface="Helvetica Neue"/>
                          <a:ea typeface="Helvetica Neue"/>
                          <a:cs typeface="Helvetica Neue"/>
                          <a:sym typeface="Helvetica Neue"/>
                        </a:rPr>
                        <a:t>SI</a:t>
                      </a:r>
                      <a:endParaRPr b="1" sz="2000" u="none" cap="none" strike="noStrike">
                        <a:solidFill>
                          <a:srgbClr val="6AA84F"/>
                        </a:solidFill>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Helvetica Neue"/>
                          <a:ea typeface="Helvetica Neue"/>
                          <a:cs typeface="Helvetica Neue"/>
                          <a:sym typeface="Helvetica Neue"/>
                        </a:rPr>
                        <a:t>Especificar diseño aparte del código</a:t>
                      </a:r>
                      <a:endParaRPr sz="1400" u="none" cap="none" strike="noStrike">
                        <a:latin typeface="Helvetica Neue"/>
                        <a:ea typeface="Helvetica Neue"/>
                        <a:cs typeface="Helvetica Neue"/>
                        <a:sym typeface="Helvetica Neue"/>
                      </a:endParaRPr>
                    </a:p>
                  </a:txBody>
                  <a:tcPr marT="91425" marB="91425" marR="91425" marL="91425">
                    <a:solidFill>
                      <a:schemeClr val="dk1"/>
                    </a:solidFill>
                  </a:tcPr>
                </a:tc>
              </a:tr>
              <a:tr h="593125">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Ejemplo ID</a:t>
                      </a:r>
                      <a:endParaRPr b="1" sz="1400" u="none" cap="none" strike="noStrike">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solidFill>
                            <a:srgbClr val="434343"/>
                          </a:solidFill>
                          <a:latin typeface="Helvetica Neue"/>
                          <a:ea typeface="Helvetica Neue"/>
                          <a:cs typeface="Helvetica Neue"/>
                          <a:sym typeface="Helvetica Neue"/>
                        </a:rPr>
                        <a:t>id="productos"</a:t>
                      </a:r>
                      <a:endParaRPr b="1" sz="1400" u="none" cap="none" strike="noStrike">
                        <a:solidFill>
                          <a:srgbClr val="434343"/>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100"/>
                        <a:buFont typeface="Arial"/>
                        <a:buNone/>
                      </a:pPr>
                      <a:r>
                        <a:rPr b="1" lang="es" sz="1400" u="none" cap="none" strike="noStrike">
                          <a:solidFill>
                            <a:srgbClr val="434343"/>
                          </a:solidFill>
                          <a:latin typeface="Helvetica Neue"/>
                          <a:ea typeface="Helvetica Neue"/>
                          <a:cs typeface="Helvetica Neue"/>
                          <a:sym typeface="Helvetica Neue"/>
                        </a:rPr>
                        <a:t>id="productos2"</a:t>
                      </a:r>
                      <a:endParaRPr b="1" sz="1400" u="none" cap="none" strike="noStrike">
                        <a:solidFill>
                          <a:srgbClr val="434343"/>
                        </a:solidFill>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b="1" sz="2000" u="none" cap="none" strike="noStrike">
                        <a:solidFill>
                          <a:srgbClr val="6AA84F"/>
                        </a:solidFill>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50000"/>
                        </a:lnSpc>
                        <a:spcBef>
                          <a:spcPts val="0"/>
                        </a:spcBef>
                        <a:spcAft>
                          <a:spcPts val="0"/>
                        </a:spcAft>
                        <a:buClr>
                          <a:srgbClr val="000000"/>
                        </a:buClr>
                        <a:buSzPts val="1400"/>
                        <a:buFont typeface="Arial"/>
                        <a:buNone/>
                      </a:pPr>
                      <a:r>
                        <a:rPr lang="es" sz="1400" u="none" cap="none" strike="noStrike">
                          <a:solidFill>
                            <a:srgbClr val="800000"/>
                          </a:solidFill>
                          <a:highlight>
                            <a:srgbClr val="FFFFFF"/>
                          </a:highlight>
                          <a:latin typeface="Helvetica Neue"/>
                          <a:ea typeface="Helvetica Neue"/>
                          <a:cs typeface="Helvetica Neue"/>
                          <a:sym typeface="Helvetica Neue"/>
                        </a:rPr>
                        <a:t>&lt;section</a:t>
                      </a:r>
                      <a:r>
                        <a:rPr lang="es" sz="1400" u="none" cap="none" strike="noStrike">
                          <a:solidFill>
                            <a:srgbClr val="000000"/>
                          </a:solidFill>
                          <a:highlight>
                            <a:srgbClr val="FFFFFF"/>
                          </a:highlight>
                          <a:latin typeface="Helvetica Neue"/>
                          <a:ea typeface="Helvetica Neue"/>
                          <a:cs typeface="Helvetica Neue"/>
                          <a:sym typeface="Helvetica Neue"/>
                        </a:rPr>
                        <a:t> </a:t>
                      </a:r>
                      <a:r>
                        <a:rPr lang="es" sz="1400" u="none" cap="none" strike="noStrike">
                          <a:solidFill>
                            <a:srgbClr val="FF0000"/>
                          </a:solidFill>
                          <a:highlight>
                            <a:srgbClr val="FFFFFF"/>
                          </a:highlight>
                          <a:latin typeface="Helvetica Neue"/>
                          <a:ea typeface="Helvetica Neue"/>
                          <a:cs typeface="Helvetica Neue"/>
                          <a:sym typeface="Helvetica Neue"/>
                        </a:rPr>
                        <a:t>id</a:t>
                      </a:r>
                      <a:r>
                        <a:rPr lang="es" sz="1400" u="none" cap="none" strike="noStrike">
                          <a:solidFill>
                            <a:srgbClr val="000000"/>
                          </a:solidFill>
                          <a:highlight>
                            <a:srgbClr val="FFFFFF"/>
                          </a:highlight>
                          <a:latin typeface="Helvetica Neue"/>
                          <a:ea typeface="Helvetica Neue"/>
                          <a:cs typeface="Helvetica Neue"/>
                          <a:sym typeface="Helvetica Neue"/>
                        </a:rPr>
                        <a:t>=</a:t>
                      </a:r>
                      <a:r>
                        <a:rPr lang="es" sz="1400" u="none" cap="none" strike="noStrike">
                          <a:solidFill>
                            <a:srgbClr val="0000FF"/>
                          </a:solidFill>
                          <a:highlight>
                            <a:srgbClr val="FFFFFF"/>
                          </a:highlight>
                          <a:latin typeface="Helvetica Neue"/>
                          <a:ea typeface="Helvetica Neue"/>
                          <a:cs typeface="Helvetica Neue"/>
                          <a:sym typeface="Helvetica Neue"/>
                        </a:rPr>
                        <a:t>"productos"</a:t>
                      </a:r>
                      <a:r>
                        <a:rPr lang="es" sz="1400" u="none" cap="none" strike="noStrike">
                          <a:solidFill>
                            <a:srgbClr val="800000"/>
                          </a:solidFill>
                          <a:highlight>
                            <a:srgbClr val="FFFFFF"/>
                          </a:highlight>
                          <a:latin typeface="Helvetica Neue"/>
                          <a:ea typeface="Helvetica Neue"/>
                          <a:cs typeface="Helvetica Neue"/>
                          <a:sym typeface="Helvetica Neue"/>
                        </a:rPr>
                        <a:t>&gt;</a:t>
                      </a:r>
                      <a:endParaRPr sz="1400" u="none" cap="none" strike="noStrike">
                        <a:latin typeface="Helvetica Neue"/>
                        <a:ea typeface="Helvetica Neue"/>
                        <a:cs typeface="Helvetica Neue"/>
                        <a:sym typeface="Helvetica Neue"/>
                      </a:endParaRPr>
                    </a:p>
                  </a:txBody>
                  <a:tcPr marT="91425" marB="91425" marR="91425" marL="91425">
                    <a:solidFill>
                      <a:schemeClr val="dk1"/>
                    </a:solidFill>
                  </a:tcPr>
                </a:tc>
              </a:tr>
              <a:tr h="593125">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Ejemplo CLASS</a:t>
                      </a:r>
                      <a:endParaRPr b="1" sz="1400" u="none" cap="none" strike="noStrike">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solidFill>
                            <a:srgbClr val="434343"/>
                          </a:solidFill>
                          <a:latin typeface="Helvetica Neue"/>
                          <a:ea typeface="Helvetica Neue"/>
                          <a:cs typeface="Helvetica Neue"/>
                          <a:sym typeface="Helvetica Neue"/>
                        </a:rPr>
                        <a:t>class="bordes"</a:t>
                      </a:r>
                      <a:endParaRPr b="1" sz="1400" u="none" cap="none" strike="noStrike">
                        <a:solidFill>
                          <a:srgbClr val="434343"/>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100"/>
                        <a:buFont typeface="Arial"/>
                        <a:buNone/>
                      </a:pPr>
                      <a:r>
                        <a:rPr b="1" lang="es" sz="1400" u="none" cap="none" strike="noStrike">
                          <a:solidFill>
                            <a:srgbClr val="434343"/>
                          </a:solidFill>
                          <a:latin typeface="Helvetica Neue"/>
                          <a:ea typeface="Helvetica Neue"/>
                          <a:cs typeface="Helvetica Neue"/>
                          <a:sym typeface="Helvetica Neue"/>
                        </a:rPr>
                        <a:t>class="bordes"</a:t>
                      </a:r>
                      <a:endParaRPr b="1" sz="1400" u="none" cap="none" strike="noStrike">
                        <a:solidFill>
                          <a:srgbClr val="434343"/>
                        </a:solidFill>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 sz="1400" u="none" cap="none" strike="noStrike">
                          <a:solidFill>
                            <a:srgbClr val="434343"/>
                          </a:solidFill>
                          <a:latin typeface="Helvetica Neue"/>
                          <a:ea typeface="Helvetica Neue"/>
                          <a:cs typeface="Helvetica Neue"/>
                          <a:sym typeface="Helvetica Neue"/>
                        </a:rPr>
                        <a:t>class="bordes destacado"</a:t>
                      </a:r>
                      <a:endParaRPr b="1" sz="2000" u="none" cap="none" strike="noStrike">
                        <a:solidFill>
                          <a:srgbClr val="6AA84F"/>
                        </a:solidFill>
                        <a:latin typeface="Helvetica Neue"/>
                        <a:ea typeface="Helvetica Neue"/>
                        <a:cs typeface="Helvetica Neue"/>
                        <a:sym typeface="Helvetica Neue"/>
                      </a:endParaRPr>
                    </a:p>
                  </a:txBody>
                  <a:tcPr marT="91425" marB="91425" marR="91425" marL="91425">
                    <a:solidFill>
                      <a:schemeClr val="dk1"/>
                    </a:solidFill>
                  </a:tcPr>
                </a:tc>
                <a:tc>
                  <a:txBody>
                    <a:bodyPr/>
                    <a:lstStyle/>
                    <a:p>
                      <a:pPr indent="0" lvl="0" marL="0" marR="0" rtl="0" algn="ctr">
                        <a:lnSpc>
                          <a:spcPct val="150000"/>
                        </a:lnSpc>
                        <a:spcBef>
                          <a:spcPts val="0"/>
                        </a:spcBef>
                        <a:spcAft>
                          <a:spcPts val="0"/>
                        </a:spcAft>
                        <a:buClr>
                          <a:srgbClr val="000000"/>
                        </a:buClr>
                        <a:buSzPts val="1400"/>
                        <a:buFont typeface="Arial"/>
                        <a:buNone/>
                      </a:pPr>
                      <a:r>
                        <a:rPr lang="es" sz="1400" u="none" cap="none" strike="noStrike">
                          <a:solidFill>
                            <a:srgbClr val="800000"/>
                          </a:solidFill>
                          <a:highlight>
                            <a:srgbClr val="FFFFFF"/>
                          </a:highlight>
                          <a:latin typeface="Helvetica Neue"/>
                          <a:ea typeface="Helvetica Neue"/>
                          <a:cs typeface="Helvetica Neue"/>
                          <a:sym typeface="Helvetica Neue"/>
                        </a:rPr>
                        <a:t>&lt;p</a:t>
                      </a:r>
                      <a:r>
                        <a:rPr lang="es" sz="1400" u="none" cap="none" strike="noStrike">
                          <a:solidFill>
                            <a:srgbClr val="000000"/>
                          </a:solidFill>
                          <a:highlight>
                            <a:srgbClr val="FFFFFF"/>
                          </a:highlight>
                          <a:latin typeface="Helvetica Neue"/>
                          <a:ea typeface="Helvetica Neue"/>
                          <a:cs typeface="Helvetica Neue"/>
                          <a:sym typeface="Helvetica Neue"/>
                        </a:rPr>
                        <a:t> </a:t>
                      </a:r>
                      <a:r>
                        <a:rPr lang="es" sz="1400" u="none" cap="none" strike="noStrike">
                          <a:solidFill>
                            <a:srgbClr val="FF0000"/>
                          </a:solidFill>
                          <a:highlight>
                            <a:srgbClr val="FFFFFF"/>
                          </a:highlight>
                          <a:latin typeface="Helvetica Neue"/>
                          <a:ea typeface="Helvetica Neue"/>
                          <a:cs typeface="Helvetica Neue"/>
                          <a:sym typeface="Helvetica Neue"/>
                        </a:rPr>
                        <a:t>class</a:t>
                      </a:r>
                      <a:r>
                        <a:rPr lang="es" sz="1400" u="none" cap="none" strike="noStrike">
                          <a:solidFill>
                            <a:srgbClr val="000000"/>
                          </a:solidFill>
                          <a:highlight>
                            <a:srgbClr val="FFFFFF"/>
                          </a:highlight>
                          <a:latin typeface="Helvetica Neue"/>
                          <a:ea typeface="Helvetica Neue"/>
                          <a:cs typeface="Helvetica Neue"/>
                          <a:sym typeface="Helvetica Neue"/>
                        </a:rPr>
                        <a:t>=</a:t>
                      </a:r>
                      <a:r>
                        <a:rPr lang="es" sz="1400" u="none" cap="none" strike="noStrike">
                          <a:solidFill>
                            <a:srgbClr val="0000FF"/>
                          </a:solidFill>
                          <a:highlight>
                            <a:srgbClr val="FFFFFF"/>
                          </a:highlight>
                          <a:latin typeface="Helvetica Neue"/>
                          <a:ea typeface="Helvetica Neue"/>
                          <a:cs typeface="Helvetica Neue"/>
                          <a:sym typeface="Helvetica Neue"/>
                        </a:rPr>
                        <a:t>"destacado"</a:t>
                      </a:r>
                      <a:r>
                        <a:rPr lang="es" sz="1400" u="none" cap="none" strike="noStrike">
                          <a:solidFill>
                            <a:srgbClr val="800000"/>
                          </a:solidFill>
                          <a:highlight>
                            <a:srgbClr val="FFFFFF"/>
                          </a:highlight>
                          <a:latin typeface="Helvetica Neue"/>
                          <a:ea typeface="Helvetica Neue"/>
                          <a:cs typeface="Helvetica Neue"/>
                          <a:sym typeface="Helvetica Neue"/>
                        </a:rPr>
                        <a:t>&gt;</a:t>
                      </a:r>
                      <a:endParaRPr sz="1400" u="none" cap="none" strike="noStrike">
                        <a:latin typeface="Helvetica Neue"/>
                        <a:ea typeface="Helvetica Neue"/>
                        <a:cs typeface="Helvetica Neue"/>
                        <a:sym typeface="Helvetica Neue"/>
                      </a:endParaRPr>
                    </a:p>
                  </a:txBody>
                  <a:tcPr marT="91425" marB="91425" marR="91425" marL="91425">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1"/>
          <p:cNvSpPr txBox="1"/>
          <p:nvPr/>
        </p:nvSpPr>
        <p:spPr>
          <a:xfrm>
            <a:off x="1440647" y="45294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4000" u="none" cap="none" strike="noStrike">
                <a:solidFill>
                  <a:srgbClr val="000000"/>
                </a:solidFill>
                <a:latin typeface="Anton"/>
                <a:ea typeface="Anton"/>
                <a:cs typeface="Anton"/>
                <a:sym typeface="Anton"/>
              </a:rPr>
              <a:t>EJEMPLO</a:t>
            </a:r>
            <a:endParaRPr b="0" i="1" sz="4000" u="none" cap="none" strike="noStrike">
              <a:solidFill>
                <a:srgbClr val="000000"/>
              </a:solidFill>
              <a:latin typeface="Anton"/>
              <a:ea typeface="Anton"/>
              <a:cs typeface="Anton"/>
              <a:sym typeface="Anton"/>
            </a:endParaRPr>
          </a:p>
        </p:txBody>
      </p:sp>
      <p:graphicFrame>
        <p:nvGraphicFramePr>
          <p:cNvPr id="196" name="Google Shape;196;p31"/>
          <p:cNvGraphicFramePr/>
          <p:nvPr/>
        </p:nvGraphicFramePr>
        <p:xfrm>
          <a:off x="1699375" y="1397025"/>
          <a:ext cx="3000000" cy="3000000"/>
        </p:xfrm>
        <a:graphic>
          <a:graphicData uri="http://schemas.openxmlformats.org/drawingml/2006/table">
            <a:tbl>
              <a:tblPr>
                <a:noFill/>
                <a:tableStyleId>{9CDD41C6-ECC7-4BBC-B7D2-F2179D819FF8}</a:tableStyleId>
              </a:tblPr>
              <a:tblGrid>
                <a:gridCol w="26851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section </a:t>
                      </a:r>
                      <a:r>
                        <a:rPr lang="es" sz="1400" u="none" cap="none" strike="noStrike">
                          <a:solidFill>
                            <a:srgbClr val="FF9900"/>
                          </a:solidFill>
                          <a:latin typeface="Consolas"/>
                          <a:ea typeface="Consolas"/>
                          <a:cs typeface="Consolas"/>
                          <a:sym typeface="Consolas"/>
                        </a:rPr>
                        <a:t>id</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"prod"</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id</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"prod"</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section</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165437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graphicFrame>
        <p:nvGraphicFramePr>
          <p:cNvPr id="197" name="Google Shape;197;p31"/>
          <p:cNvGraphicFramePr/>
          <p:nvPr/>
        </p:nvGraphicFramePr>
        <p:xfrm>
          <a:off x="4656725" y="1415650"/>
          <a:ext cx="3000000" cy="3000000"/>
        </p:xfrm>
        <a:graphic>
          <a:graphicData uri="http://schemas.openxmlformats.org/drawingml/2006/table">
            <a:tbl>
              <a:tblPr>
                <a:noFill/>
                <a:tableStyleId>{9CDD41C6-ECC7-4BBC-B7D2-F2179D819FF8}</a:tableStyleId>
              </a:tblPr>
              <a:tblGrid>
                <a:gridCol w="26851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section </a:t>
                      </a:r>
                      <a:r>
                        <a:rPr lang="es" sz="1400" u="none" cap="none" strike="noStrike">
                          <a:solidFill>
                            <a:srgbClr val="FF9900"/>
                          </a:solidFill>
                          <a:latin typeface="Consolas"/>
                          <a:ea typeface="Consolas"/>
                          <a:cs typeface="Consolas"/>
                          <a:sym typeface="Consolas"/>
                        </a:rPr>
                        <a:t>id</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"prod"</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section</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165437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198" name="Google Shape;198;p31"/>
          <p:cNvSpPr txBox="1"/>
          <p:nvPr/>
        </p:nvSpPr>
        <p:spPr>
          <a:xfrm>
            <a:off x="1087675" y="3206900"/>
            <a:ext cx="6960900" cy="147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Tanto </a:t>
            </a:r>
            <a:r>
              <a:rPr b="1" i="0" lang="es" sz="1800" u="none" cap="none" strike="noStrike">
                <a:solidFill>
                  <a:srgbClr val="000000"/>
                </a:solidFill>
                <a:latin typeface="Helvetica Neue"/>
                <a:ea typeface="Helvetica Neue"/>
                <a:cs typeface="Helvetica Neue"/>
                <a:sym typeface="Helvetica Neue"/>
              </a:rPr>
              <a:t>ID </a:t>
            </a:r>
            <a:r>
              <a:rPr b="0" i="0" lang="es" sz="1800" u="none" cap="none" strike="noStrike">
                <a:solidFill>
                  <a:srgbClr val="000000"/>
                </a:solidFill>
                <a:latin typeface="Helvetica Neue Light"/>
                <a:ea typeface="Helvetica Neue Light"/>
                <a:cs typeface="Helvetica Neue Light"/>
                <a:sym typeface="Helvetica Neue Light"/>
              </a:rPr>
              <a:t>como </a:t>
            </a:r>
            <a:r>
              <a:rPr b="1" i="0" lang="es" sz="1800" u="none" cap="none" strike="noStrike">
                <a:solidFill>
                  <a:srgbClr val="000000"/>
                </a:solidFill>
                <a:latin typeface="Helvetica Neue"/>
                <a:ea typeface="Helvetica Neue"/>
                <a:cs typeface="Helvetica Neue"/>
                <a:sym typeface="Helvetica Neue"/>
              </a:rPr>
              <a:t>Class </a:t>
            </a:r>
            <a:r>
              <a:rPr b="0" i="0" lang="es" sz="1800" u="none" cap="none" strike="noStrike">
                <a:solidFill>
                  <a:srgbClr val="000000"/>
                </a:solidFill>
                <a:latin typeface="Helvetica Neue Light"/>
                <a:ea typeface="Helvetica Neue Light"/>
                <a:cs typeface="Helvetica Neue Light"/>
                <a:sym typeface="Helvetica Neue Light"/>
              </a:rPr>
              <a:t>pueden ser utilizadas dentro del html en diferentes etiquetas. Sin embargo, </a:t>
            </a:r>
            <a:r>
              <a:rPr b="1" i="0" lang="es" sz="1800" u="none" cap="none" strike="noStrike">
                <a:solidFill>
                  <a:srgbClr val="000000"/>
                </a:solidFill>
                <a:latin typeface="Helvetica Neue"/>
                <a:ea typeface="Helvetica Neue"/>
                <a:cs typeface="Helvetica Neue"/>
                <a:sym typeface="Helvetica Neue"/>
              </a:rPr>
              <a:t>los nombres otorgados a las clases se pueden repetir</a:t>
            </a:r>
            <a:r>
              <a:rPr b="0" i="0" lang="es" sz="1800" u="none" cap="none" strike="noStrike">
                <a:solidFill>
                  <a:srgbClr val="000000"/>
                </a:solidFill>
                <a:latin typeface="Helvetica Neue Light"/>
                <a:ea typeface="Helvetica Neue Light"/>
                <a:cs typeface="Helvetica Neue Light"/>
                <a:sym typeface="Helvetica Neue Light"/>
              </a:rPr>
              <a:t>, mientras que utilizados en </a:t>
            </a:r>
            <a:r>
              <a:rPr b="1" i="0" lang="es" sz="1800" u="none" cap="none" strike="noStrike">
                <a:solidFill>
                  <a:srgbClr val="000000"/>
                </a:solidFill>
                <a:latin typeface="Helvetica Neue"/>
                <a:ea typeface="Helvetica Neue"/>
                <a:cs typeface="Helvetica Neue"/>
                <a:sym typeface="Helvetica Neue"/>
              </a:rPr>
              <a:t>los IDs no</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99" name="Google Shape;199;p31"/>
          <p:cNvSpPr/>
          <p:nvPr/>
        </p:nvSpPr>
        <p:spPr>
          <a:xfrm>
            <a:off x="365425" y="1677725"/>
            <a:ext cx="842700" cy="830400"/>
          </a:xfrm>
          <a:prstGeom prst="ellipse">
            <a:avLst/>
          </a:prstGeom>
          <a:solidFill>
            <a:srgbClr val="FFFFFF"/>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Anton"/>
                <a:ea typeface="Anton"/>
                <a:cs typeface="Anton"/>
                <a:sym typeface="Anton"/>
              </a:rPr>
              <a:t>👎</a:t>
            </a:r>
            <a:endParaRPr sz="3000">
              <a:latin typeface="Anton"/>
              <a:ea typeface="Anton"/>
              <a:cs typeface="Anton"/>
              <a:sym typeface="Anton"/>
            </a:endParaRPr>
          </a:p>
        </p:txBody>
      </p:sp>
      <p:sp>
        <p:nvSpPr>
          <p:cNvPr id="200" name="Google Shape;200;p31"/>
          <p:cNvSpPr/>
          <p:nvPr/>
        </p:nvSpPr>
        <p:spPr>
          <a:xfrm>
            <a:off x="7614075" y="1677725"/>
            <a:ext cx="842700" cy="830400"/>
          </a:xfrm>
          <a:prstGeom prst="ellipse">
            <a:avLst/>
          </a:prstGeom>
          <a:solidFill>
            <a:srgbClr val="FFFFFF"/>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Anton"/>
                <a:ea typeface="Anton"/>
                <a:cs typeface="Anton"/>
                <a:sym typeface="Anton"/>
              </a:rPr>
              <a:t>👍</a:t>
            </a:r>
            <a:endParaRPr sz="3000">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i="1" lang="es" sz="3600">
                <a:solidFill>
                  <a:srgbClr val="000000"/>
                </a:solidFill>
                <a:latin typeface="Anton"/>
                <a:ea typeface="Anton"/>
                <a:cs typeface="Anton"/>
                <a:sym typeface="Anton"/>
              </a:rPr>
              <a:t>PREMISAS</a:t>
            </a:r>
            <a:endParaRPr/>
          </a:p>
        </p:txBody>
      </p:sp>
      <p:sp>
        <p:nvSpPr>
          <p:cNvPr id="61" name="Google Shape;61;p14"/>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t/>
            </a:r>
            <a:endParaRPr sz="2000">
              <a:solidFill>
                <a:srgbClr val="000000"/>
              </a:solidFill>
              <a:latin typeface="Helvetica Neue Light"/>
              <a:ea typeface="Helvetica Neue Light"/>
              <a:cs typeface="Helvetica Neue Light"/>
              <a:sym typeface="Helvetica Neue Light"/>
            </a:endParaRPr>
          </a:p>
          <a:p>
            <a:pPr indent="0" lvl="0" marL="0" rtl="0" algn="ctr">
              <a:lnSpc>
                <a:spcPct val="150000"/>
              </a:lnSpc>
              <a:spcBef>
                <a:spcPts val="1100"/>
              </a:spcBef>
              <a:spcAft>
                <a:spcPts val="1100"/>
              </a:spcAft>
              <a:buNone/>
            </a:pPr>
            <a:r>
              <a:rPr lang="es" sz="2000">
                <a:solidFill>
                  <a:srgbClr val="000000"/>
                </a:solidFill>
                <a:latin typeface="Helvetica Neue Light"/>
                <a:ea typeface="Helvetica Neue Light"/>
                <a:cs typeface="Helvetica Neue Light"/>
                <a:sym typeface="Helvetica Neue Light"/>
              </a:rPr>
              <a:t>👉 CSS (Cascading Style Sheets) es </a:t>
            </a:r>
            <a:r>
              <a:rPr b="1" lang="es" sz="2000">
                <a:solidFill>
                  <a:srgbClr val="000000"/>
                </a:solidFill>
                <a:latin typeface="Helvetica Neue"/>
                <a:ea typeface="Helvetica Neue"/>
                <a:cs typeface="Helvetica Neue"/>
                <a:sym typeface="Helvetica Neue"/>
              </a:rPr>
              <a:t>un lenguaje web</a:t>
            </a:r>
            <a:r>
              <a:rPr lang="es" sz="2000">
                <a:solidFill>
                  <a:srgbClr val="000000"/>
                </a:solidFill>
                <a:latin typeface="Helvetica Neue Light"/>
                <a:ea typeface="Helvetica Neue Light"/>
                <a:cs typeface="Helvetica Neue Light"/>
                <a:sym typeface="Helvetica Neue Light"/>
              </a:rPr>
              <a:t> para aplicar formato visual (color, tamaño, separación y ubicación) al HTML. Es así que puedes cambiar por completo el aspecto de cualquier etiqueta HTML.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1168375" y="1321025"/>
            <a:ext cx="6960900" cy="14730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En general, estas propiedades son intuibles. Por ejemplo, podrás heredar de un elemento padre el tamaño de letra y color de la misma, </a:t>
            </a:r>
            <a:r>
              <a:rPr b="0" i="1" lang="es" sz="2000" u="none" cap="none" strike="noStrike">
                <a:solidFill>
                  <a:srgbClr val="000000"/>
                </a:solidFill>
                <a:latin typeface="Helvetica Neue Light"/>
                <a:ea typeface="Helvetica Neue Light"/>
                <a:cs typeface="Helvetica Neue Light"/>
                <a:sym typeface="Helvetica Neue Light"/>
              </a:rPr>
              <a:t>a menos que el elemento hijo tenga otros estilos aplicados</a:t>
            </a:r>
            <a:r>
              <a:rPr b="0" i="0" lang="es" sz="2000" u="none" cap="none" strike="noStrike">
                <a:solidFill>
                  <a:srgbClr val="000000"/>
                </a:solidFill>
                <a:latin typeface="Helvetica Neue Light"/>
                <a:ea typeface="Helvetica Neue Light"/>
                <a:cs typeface="Helvetica Neue Light"/>
                <a:sym typeface="Helvetica Neue Light"/>
              </a:rPr>
              <a:t>. Puedes ver más al respecto </a:t>
            </a:r>
            <a:r>
              <a:rPr b="0" i="0" lang="es" sz="2000" u="sng" cap="none" strike="noStrike">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aquí</a:t>
            </a:r>
            <a:r>
              <a:rPr b="0" i="0" lang="es" sz="2000" u="none" cap="none" strike="noStrike">
                <a:solidFill>
                  <a:srgbClr val="000000"/>
                </a:solidFill>
                <a:latin typeface="Helvetica Neue Light"/>
                <a:ea typeface="Helvetica Neue Light"/>
                <a:cs typeface="Helvetica Neue Light"/>
                <a:sym typeface="Helvetica Neue Light"/>
              </a:rPr>
              <a:t>.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206" name="Google Shape;206;p32"/>
          <p:cNvSpPr txBox="1"/>
          <p:nvPr/>
        </p:nvSpPr>
        <p:spPr>
          <a:xfrm>
            <a:off x="196325" y="182375"/>
            <a:ext cx="2807100" cy="697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i="1" lang="es" sz="3500">
                <a:latin typeface="Anton"/>
                <a:ea typeface="Anton"/>
                <a:cs typeface="Anton"/>
                <a:sym typeface="Anton"/>
              </a:rPr>
              <a:t>HERENCIA</a:t>
            </a:r>
            <a:endParaRPr b="0" i="1" sz="3500" u="none" cap="none" strike="noStrike">
              <a:solidFill>
                <a:srgbClr val="000000"/>
              </a:solidFill>
              <a:latin typeface="Anton"/>
              <a:ea typeface="Anton"/>
              <a:cs typeface="Anton"/>
              <a:sym typeface="Anton"/>
            </a:endParaRPr>
          </a:p>
        </p:txBody>
      </p:sp>
      <p:sp>
        <p:nvSpPr>
          <p:cNvPr id="207" name="Google Shape;207;p32"/>
          <p:cNvSpPr txBox="1"/>
          <p:nvPr/>
        </p:nvSpPr>
        <p:spPr>
          <a:xfrm>
            <a:off x="1168363" y="3017125"/>
            <a:ext cx="3048600" cy="1664400"/>
          </a:xfrm>
          <a:prstGeom prst="rect">
            <a:avLst/>
          </a:prstGeom>
          <a:solidFill>
            <a:srgbClr val="E8E7E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600"/>
              <a:buFont typeface="Arial"/>
              <a:buNone/>
            </a:pPr>
            <a:r>
              <a:rPr lang="es" sz="1600">
                <a:solidFill>
                  <a:srgbClr val="800000"/>
                </a:solidFill>
                <a:latin typeface="Consolas"/>
                <a:ea typeface="Consolas"/>
                <a:cs typeface="Consolas"/>
                <a:sym typeface="Consolas"/>
              </a:rPr>
              <a:t>div</a:t>
            </a:r>
            <a:r>
              <a:rPr lang="es"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600"/>
              <a:buFont typeface="Arial"/>
              <a:buNone/>
            </a:pPr>
            <a:r>
              <a:rPr lang="es" sz="1600">
                <a:solidFill>
                  <a:srgbClr val="000000"/>
                </a:solidFill>
                <a:latin typeface="Consolas"/>
                <a:ea typeface="Consolas"/>
                <a:cs typeface="Consolas"/>
                <a:sym typeface="Consolas"/>
              </a:rPr>
              <a:t>   </a:t>
            </a:r>
            <a:r>
              <a:rPr lang="es" sz="1600">
                <a:solidFill>
                  <a:srgbClr val="FF0000"/>
                </a:solidFill>
                <a:latin typeface="Consolas"/>
                <a:ea typeface="Consolas"/>
                <a:cs typeface="Consolas"/>
                <a:sym typeface="Consolas"/>
              </a:rPr>
              <a:t>color</a:t>
            </a:r>
            <a:r>
              <a:rPr lang="es" sz="1600">
                <a:solidFill>
                  <a:srgbClr val="000000"/>
                </a:solidFill>
                <a:latin typeface="Consolas"/>
                <a:ea typeface="Consolas"/>
                <a:cs typeface="Consolas"/>
                <a:sym typeface="Consolas"/>
              </a:rPr>
              <a:t>: </a:t>
            </a:r>
            <a:r>
              <a:rPr lang="es" sz="1600">
                <a:solidFill>
                  <a:srgbClr val="0451A5"/>
                </a:solidFill>
                <a:latin typeface="Consolas"/>
                <a:ea typeface="Consolas"/>
                <a:cs typeface="Consolas"/>
                <a:sym typeface="Consolas"/>
              </a:rPr>
              <a:t>red</a:t>
            </a:r>
            <a:r>
              <a:rPr lang="e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600"/>
              <a:buFont typeface="Arial"/>
              <a:buNone/>
            </a:pPr>
            <a:r>
              <a:rPr lang="es" sz="1600">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rgbClr val="0451A5"/>
              </a:solidFill>
              <a:latin typeface="Consolas"/>
              <a:ea typeface="Consolas"/>
              <a:cs typeface="Consolas"/>
              <a:sym typeface="Consolas"/>
            </a:endParaRPr>
          </a:p>
        </p:txBody>
      </p:sp>
      <p:sp>
        <p:nvSpPr>
          <p:cNvPr id="208" name="Google Shape;208;p32"/>
          <p:cNvSpPr txBox="1"/>
          <p:nvPr/>
        </p:nvSpPr>
        <p:spPr>
          <a:xfrm>
            <a:off x="4650738" y="3017125"/>
            <a:ext cx="3324900" cy="1664400"/>
          </a:xfrm>
          <a:prstGeom prst="rect">
            <a:avLst/>
          </a:prstGeom>
          <a:solidFill>
            <a:srgbClr val="E8E7E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600"/>
              <a:buFont typeface="Arial"/>
              <a:buNone/>
            </a:pPr>
            <a:r>
              <a:rPr lang="es" sz="1600">
                <a:solidFill>
                  <a:srgbClr val="800000"/>
                </a:solidFill>
                <a:latin typeface="Consolas"/>
                <a:ea typeface="Consolas"/>
                <a:cs typeface="Consolas"/>
                <a:sym typeface="Consolas"/>
              </a:rPr>
              <a:t>&lt;div&gt;</a:t>
            </a:r>
            <a:endParaRPr sz="1600">
              <a:solidFill>
                <a:srgbClr val="800000"/>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600"/>
              <a:buFont typeface="Arial"/>
              <a:buNone/>
            </a:pPr>
            <a:r>
              <a:rPr lang="es" sz="1600">
                <a:solidFill>
                  <a:srgbClr val="000000"/>
                </a:solidFill>
                <a:latin typeface="Consolas"/>
                <a:ea typeface="Consolas"/>
                <a:cs typeface="Consolas"/>
                <a:sym typeface="Consolas"/>
              </a:rPr>
              <a:t>   </a:t>
            </a:r>
            <a:r>
              <a:rPr lang="es" sz="1600">
                <a:solidFill>
                  <a:srgbClr val="800000"/>
                </a:solidFill>
                <a:latin typeface="Consolas"/>
                <a:ea typeface="Consolas"/>
                <a:cs typeface="Consolas"/>
                <a:sym typeface="Consolas"/>
              </a:rPr>
              <a:t>&lt;p&gt;</a:t>
            </a:r>
            <a:r>
              <a:rPr lang="es" sz="1600">
                <a:solidFill>
                  <a:srgbClr val="000000"/>
                </a:solidFill>
                <a:latin typeface="Consolas"/>
                <a:ea typeface="Consolas"/>
                <a:cs typeface="Consolas"/>
                <a:sym typeface="Consolas"/>
              </a:rPr>
              <a:t>Este párrafo quedará en rojo, por herencia</a:t>
            </a:r>
            <a:r>
              <a:rPr lang="es" sz="1600">
                <a:solidFill>
                  <a:srgbClr val="800000"/>
                </a:solidFill>
                <a:latin typeface="Consolas"/>
                <a:ea typeface="Consolas"/>
                <a:cs typeface="Consolas"/>
                <a:sym typeface="Consolas"/>
              </a:rPr>
              <a:t>&lt;/p&gt;</a:t>
            </a:r>
            <a:endParaRPr sz="1600">
              <a:solidFill>
                <a:srgbClr val="800000"/>
              </a:solidFill>
              <a:latin typeface="Consolas"/>
              <a:ea typeface="Consolas"/>
              <a:cs typeface="Consolas"/>
              <a:sym typeface="Consolas"/>
            </a:endParaRPr>
          </a:p>
          <a:p>
            <a:pPr indent="0" lvl="0" marL="0" rtl="0" algn="l">
              <a:lnSpc>
                <a:spcPct val="150000"/>
              </a:lnSpc>
              <a:spcBef>
                <a:spcPts val="0"/>
              </a:spcBef>
              <a:spcAft>
                <a:spcPts val="0"/>
              </a:spcAft>
              <a:buClr>
                <a:srgbClr val="000000"/>
              </a:buClr>
              <a:buSzPts val="1600"/>
              <a:buFont typeface="Arial"/>
              <a:buNone/>
            </a:pPr>
            <a:r>
              <a:rPr lang="es" sz="1600">
                <a:solidFill>
                  <a:srgbClr val="800000"/>
                </a:solidFill>
                <a:latin typeface="Consolas"/>
                <a:ea typeface="Consolas"/>
                <a:cs typeface="Consolas"/>
                <a:sym typeface="Consolas"/>
              </a:rPr>
              <a:t>&lt;/div&gt;</a:t>
            </a:r>
            <a:endParaRPr sz="1600">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rgbClr val="0451A5"/>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nvSpPr>
        <p:spPr>
          <a:xfrm>
            <a:off x="0" y="665575"/>
            <a:ext cx="9144000" cy="243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 sz="3000">
                <a:solidFill>
                  <a:srgbClr val="EEFF41"/>
                </a:solidFill>
                <a:latin typeface="Anton"/>
                <a:ea typeface="Anton"/>
                <a:cs typeface="Anton"/>
                <a:sym typeface="Anton"/>
              </a:rPr>
              <a:t>¡PARA PENSAR!: CASCADA</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b="1" lang="es" sz="2000">
                <a:solidFill>
                  <a:srgbClr val="FFFFFF"/>
                </a:solidFill>
                <a:latin typeface="Helvetica Neue"/>
                <a:ea typeface="Helvetica Neue"/>
                <a:cs typeface="Helvetica Neue"/>
                <a:sym typeface="Helvetica Neue"/>
              </a:rPr>
              <a:t>El navegador lee de arriba hacia abajo (forma de cascada)</a:t>
            </a:r>
            <a:r>
              <a:rPr i="1" lang="es" sz="2000">
                <a:solidFill>
                  <a:srgbClr val="FFFFFF"/>
                </a:solidFill>
                <a:latin typeface="Helvetica Neue Light"/>
                <a:ea typeface="Helvetica Neue Light"/>
                <a:cs typeface="Helvetica Neue Light"/>
                <a:sym typeface="Helvetica Neue Light"/>
              </a:rPr>
              <a:t> </a:t>
            </a:r>
            <a:endParaRPr i="1" sz="2000">
              <a:solidFill>
                <a:srgbClr val="FFFFFF"/>
              </a:solidFill>
              <a:latin typeface="Helvetica Neue Light"/>
              <a:ea typeface="Helvetica Neue Light"/>
              <a:cs typeface="Helvetica Neue Light"/>
              <a:sym typeface="Helvetica Neue Light"/>
            </a:endParaRPr>
          </a:p>
          <a:p>
            <a:pPr indent="0" lvl="0" marL="0" rtl="0" algn="ctr">
              <a:spcBef>
                <a:spcPts val="0"/>
              </a:spcBef>
              <a:spcAft>
                <a:spcPts val="0"/>
              </a:spcAft>
              <a:buNone/>
            </a:pPr>
            <a:r>
              <a:rPr i="1" lang="es" sz="2000">
                <a:solidFill>
                  <a:srgbClr val="FFFFFF"/>
                </a:solidFill>
                <a:latin typeface="Helvetica Neue Light"/>
                <a:ea typeface="Helvetica Neue Light"/>
                <a:cs typeface="Helvetica Neue Light"/>
                <a:sym typeface="Helvetica Neue Light"/>
              </a:rPr>
              <a:t>¿De qué color crees que se aplicará al párrafo (p) al ver el siguiente código? </a:t>
            </a:r>
            <a:endParaRPr i="1" sz="2000">
              <a:solidFill>
                <a:srgbClr val="FFFFFF"/>
              </a:solidFill>
              <a:latin typeface="Helvetica Neue Light"/>
              <a:ea typeface="Helvetica Neue Light"/>
              <a:cs typeface="Helvetica Neue Light"/>
              <a:sym typeface="Helvetica Neue Light"/>
            </a:endParaRPr>
          </a:p>
          <a:p>
            <a:pPr indent="0" lvl="0" marL="0" rtl="0" algn="ctr">
              <a:spcBef>
                <a:spcPts val="0"/>
              </a:spcBef>
              <a:spcAft>
                <a:spcPts val="0"/>
              </a:spcAft>
              <a:buClr>
                <a:srgbClr val="000000"/>
              </a:buClr>
              <a:buSzPts val="3600"/>
              <a:buFont typeface="Arial"/>
              <a:buNone/>
            </a:pPr>
            <a:r>
              <a:t/>
            </a:r>
            <a:endParaRPr i="1" sz="2000">
              <a:solidFill>
                <a:srgbClr val="FFFFFF"/>
              </a:solidFill>
              <a:latin typeface="Didact Gothic"/>
              <a:ea typeface="Didact Gothic"/>
              <a:cs typeface="Didact Gothic"/>
              <a:sym typeface="Didact Gothic"/>
            </a:endParaRPr>
          </a:p>
          <a:p>
            <a:pPr indent="0" lvl="0" marL="0" rtl="0" algn="ctr">
              <a:spcBef>
                <a:spcPts val="0"/>
              </a:spcBef>
              <a:spcAft>
                <a:spcPts val="0"/>
              </a:spcAft>
              <a:buNone/>
            </a:pPr>
            <a:r>
              <a:t/>
            </a:r>
            <a:endParaRPr sz="2000">
              <a:solidFill>
                <a:srgbClr val="E8E7E3"/>
              </a:solidFill>
              <a:latin typeface="Helvetica Neue Light"/>
              <a:ea typeface="Helvetica Neue Light"/>
              <a:cs typeface="Helvetica Neue Light"/>
              <a:sym typeface="Helvetica Neue Light"/>
            </a:endParaRPr>
          </a:p>
        </p:txBody>
      </p:sp>
      <p:pic>
        <p:nvPicPr>
          <p:cNvPr id="214" name="Google Shape;214;p33"/>
          <p:cNvPicPr preferRelativeResize="0"/>
          <p:nvPr/>
        </p:nvPicPr>
        <p:blipFill rotWithShape="1">
          <a:blip r:embed="rId3">
            <a:alphaModFix/>
          </a:blip>
          <a:srcRect b="0" l="0" r="0" t="0"/>
          <a:stretch/>
        </p:blipFill>
        <p:spPr>
          <a:xfrm>
            <a:off x="3978725" y="0"/>
            <a:ext cx="1186525" cy="1186525"/>
          </a:xfrm>
          <a:prstGeom prst="rect">
            <a:avLst/>
          </a:prstGeom>
          <a:noFill/>
          <a:ln>
            <a:noFill/>
          </a:ln>
        </p:spPr>
      </p:pic>
      <p:sp>
        <p:nvSpPr>
          <p:cNvPr id="215" name="Google Shape;215;p33"/>
          <p:cNvSpPr txBox="1"/>
          <p:nvPr/>
        </p:nvSpPr>
        <p:spPr>
          <a:xfrm>
            <a:off x="3639725" y="2567375"/>
            <a:ext cx="2349000" cy="2218500"/>
          </a:xfrm>
          <a:prstGeom prst="rect">
            <a:avLst/>
          </a:prstGeom>
          <a:solidFill>
            <a:srgbClr val="EEEEEE"/>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800000"/>
                </a:solidFill>
                <a:latin typeface="Consolas"/>
                <a:ea typeface="Consolas"/>
                <a:cs typeface="Consolas"/>
                <a:sym typeface="Consolas"/>
              </a:rPr>
              <a:t>p</a:t>
            </a:r>
            <a:r>
              <a:rPr b="0" i="0" lang="e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Consolas"/>
                <a:ea typeface="Consolas"/>
                <a:cs typeface="Consolas"/>
                <a:sym typeface="Consolas"/>
              </a:rPr>
              <a:t>   </a:t>
            </a:r>
            <a:r>
              <a:rPr b="0" i="0" lang="es" sz="1600" u="none" cap="none" strike="noStrike">
                <a:solidFill>
                  <a:srgbClr val="FF0000"/>
                </a:solidFill>
                <a:latin typeface="Consolas"/>
                <a:ea typeface="Consolas"/>
                <a:cs typeface="Consolas"/>
                <a:sym typeface="Consolas"/>
              </a:rPr>
              <a:t>color</a:t>
            </a:r>
            <a:r>
              <a:rPr b="0" i="0" lang="es" sz="1600" u="none" cap="none" strike="noStrike">
                <a:solidFill>
                  <a:srgbClr val="000000"/>
                </a:solidFill>
                <a:latin typeface="Consolas"/>
                <a:ea typeface="Consolas"/>
                <a:cs typeface="Consolas"/>
                <a:sym typeface="Consolas"/>
              </a:rPr>
              <a:t>: </a:t>
            </a:r>
            <a:r>
              <a:rPr b="0" i="0" lang="es" sz="1600" u="none" cap="none" strike="noStrike">
                <a:solidFill>
                  <a:srgbClr val="0451A5"/>
                </a:solidFill>
                <a:latin typeface="Consolas"/>
                <a:ea typeface="Consolas"/>
                <a:cs typeface="Consolas"/>
                <a:sym typeface="Consolas"/>
              </a:rPr>
              <a:t>red</a:t>
            </a:r>
            <a:r>
              <a:rPr b="0" i="0" lang="e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s" sz="1600" u="none" cap="none" strike="noStrike">
                <a:solidFill>
                  <a:srgbClr val="800000"/>
                </a:solidFill>
                <a:latin typeface="Consolas"/>
                <a:ea typeface="Consolas"/>
                <a:cs typeface="Consolas"/>
                <a:sym typeface="Consolas"/>
              </a:rPr>
              <a:t>p</a:t>
            </a:r>
            <a:r>
              <a:rPr b="0" i="0" lang="e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s" sz="1600" u="none" cap="none" strike="noStrike">
                <a:solidFill>
                  <a:srgbClr val="000000"/>
                </a:solidFill>
                <a:latin typeface="Consolas"/>
                <a:ea typeface="Consolas"/>
                <a:cs typeface="Consolas"/>
                <a:sym typeface="Consolas"/>
              </a:rPr>
              <a:t>   </a:t>
            </a:r>
            <a:r>
              <a:rPr b="0" i="0" lang="es" sz="1600" u="none" cap="none" strike="noStrike">
                <a:solidFill>
                  <a:srgbClr val="FF0000"/>
                </a:solidFill>
                <a:latin typeface="Consolas"/>
                <a:ea typeface="Consolas"/>
                <a:cs typeface="Consolas"/>
                <a:sym typeface="Consolas"/>
              </a:rPr>
              <a:t>colo</a:t>
            </a:r>
            <a:r>
              <a:rPr b="0" i="0" lang="es" sz="1600" u="none" cap="none" strike="noStrike">
                <a:solidFill>
                  <a:srgbClr val="FF0000"/>
                </a:solidFill>
                <a:highlight>
                  <a:srgbClr val="FFFFFF"/>
                </a:highlight>
                <a:latin typeface="Consolas"/>
                <a:ea typeface="Consolas"/>
                <a:cs typeface="Consolas"/>
                <a:sym typeface="Consolas"/>
              </a:rPr>
              <a:t>r</a:t>
            </a:r>
            <a:r>
              <a:rPr b="0" i="0" lang="es" sz="1600" u="none" cap="none" strike="noStrike">
                <a:solidFill>
                  <a:srgbClr val="000000"/>
                </a:solidFill>
                <a:highlight>
                  <a:srgbClr val="FFFFFF"/>
                </a:highlight>
                <a:latin typeface="Consolas"/>
                <a:ea typeface="Consolas"/>
                <a:cs typeface="Consolas"/>
                <a:sym typeface="Consolas"/>
              </a:rPr>
              <a:t>: </a:t>
            </a:r>
            <a:r>
              <a:rPr b="0" i="0" lang="es" sz="1600" u="none" cap="none" strike="noStrike">
                <a:solidFill>
                  <a:srgbClr val="0451A5"/>
                </a:solidFill>
                <a:highlight>
                  <a:srgbClr val="FFFFFF"/>
                </a:highlight>
                <a:latin typeface="Consolas"/>
                <a:ea typeface="Consolas"/>
                <a:cs typeface="Consolas"/>
                <a:sym typeface="Consolas"/>
              </a:rPr>
              <a:t>green</a:t>
            </a:r>
            <a:r>
              <a:rPr b="0" i="0" lang="es" sz="1600" u="none" cap="none" strike="noStrike">
                <a:solidFill>
                  <a:srgbClr val="000000"/>
                </a:solidFill>
                <a:highlight>
                  <a:srgbClr val="FFFFFF"/>
                </a:highlight>
                <a:latin typeface="Consolas"/>
                <a:ea typeface="Consolas"/>
                <a:cs typeface="Consolas"/>
                <a:sym typeface="Consolas"/>
              </a:rPr>
              <a: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s" sz="1600" u="none" cap="none" strike="noStrike">
                <a:solidFill>
                  <a:srgbClr val="000000"/>
                </a:solidFill>
                <a:highlight>
                  <a:srgbClr val="FFFFFF"/>
                </a:highlight>
                <a:latin typeface="Consolas"/>
                <a:ea typeface="Consolas"/>
                <a:cs typeface="Consolas"/>
                <a:sym typeface="Consolas"/>
              </a:rPr>
              <a: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nvSpPr>
        <p:spPr>
          <a:xfrm>
            <a:off x="1012075" y="1058384"/>
            <a:ext cx="7234200" cy="37260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Cuando reglas distintas apuntan al mismo objeto: </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Didact Gothic"/>
              <a:buChar char="●"/>
            </a:pPr>
            <a:r>
              <a:rPr b="0" i="0" lang="es" sz="1600" u="none" cap="none" strike="noStrike">
                <a:solidFill>
                  <a:srgbClr val="000000"/>
                </a:solidFill>
                <a:latin typeface="Helvetica Neue Light"/>
                <a:ea typeface="Helvetica Neue Light"/>
                <a:cs typeface="Helvetica Neue Light"/>
                <a:sym typeface="Helvetica Neue Light"/>
              </a:rPr>
              <a:t>Si son </a:t>
            </a:r>
            <a:r>
              <a:rPr b="1" i="0" lang="es" sz="1600" u="none" cap="none" strike="noStrike">
                <a:solidFill>
                  <a:srgbClr val="000000"/>
                </a:solidFill>
                <a:latin typeface="Helvetica Neue"/>
                <a:ea typeface="Helvetica Neue"/>
                <a:cs typeface="Helvetica Neue"/>
                <a:sym typeface="Helvetica Neue"/>
              </a:rPr>
              <a:t>propiedades distintas</a:t>
            </a:r>
            <a:r>
              <a:rPr b="0" i="0" lang="es" sz="1600" u="none" cap="none" strike="noStrike">
                <a:solidFill>
                  <a:srgbClr val="000000"/>
                </a:solidFill>
                <a:latin typeface="Helvetica Neue Light"/>
                <a:ea typeface="Helvetica Neue Light"/>
                <a:cs typeface="Helvetica Neue Light"/>
                <a:sym typeface="Helvetica Neue Light"/>
              </a:rPr>
              <a:t>, se suman (se combinan). </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Didact Gothic"/>
              <a:buChar char="●"/>
            </a:pPr>
            <a:r>
              <a:rPr b="0" i="0" lang="es" sz="1600" u="none" cap="none" strike="noStrike">
                <a:solidFill>
                  <a:srgbClr val="000000"/>
                </a:solidFill>
                <a:latin typeface="Helvetica Neue Light"/>
                <a:ea typeface="Helvetica Neue Light"/>
                <a:cs typeface="Helvetica Neue Light"/>
                <a:sym typeface="Helvetica Neue Light"/>
              </a:rPr>
              <a:t>Si tienen </a:t>
            </a:r>
            <a:r>
              <a:rPr b="1" i="0" lang="es" sz="1600" u="none" cap="none" strike="noStrike">
                <a:solidFill>
                  <a:srgbClr val="000000"/>
                </a:solidFill>
                <a:latin typeface="Helvetica Neue"/>
                <a:ea typeface="Helvetica Neue"/>
                <a:cs typeface="Helvetica Neue"/>
                <a:sym typeface="Helvetica Neue"/>
              </a:rPr>
              <a:t>alguna propiedad repetida</a:t>
            </a:r>
            <a:r>
              <a:rPr b="0" i="0" lang="es" sz="1600" u="none" cap="none" strike="noStrike">
                <a:solidFill>
                  <a:srgbClr val="000000"/>
                </a:solidFill>
                <a:latin typeface="Helvetica Neue Light"/>
                <a:ea typeface="Helvetica Neue Light"/>
                <a:cs typeface="Helvetica Neue Light"/>
                <a:sym typeface="Helvetica Neue Light"/>
              </a:rPr>
              <a:t>, sólo una queda. </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Esto es lo que se denomina </a:t>
            </a:r>
            <a:r>
              <a:rPr b="0" i="1" lang="es" sz="1600" u="none" cap="none" strike="noStrike">
                <a:solidFill>
                  <a:srgbClr val="000000"/>
                </a:solidFill>
                <a:latin typeface="Helvetica Neue Light"/>
                <a:ea typeface="Helvetica Neue Light"/>
                <a:cs typeface="Helvetica Neue Light"/>
                <a:sym typeface="Helvetica Neue Light"/>
              </a:rPr>
              <a:t>precedencia</a:t>
            </a:r>
            <a:r>
              <a:rPr b="0" i="0" lang="es" sz="1600" u="none" cap="none" strike="noStrike">
                <a:solidFill>
                  <a:srgbClr val="000000"/>
                </a:solidFill>
                <a:latin typeface="Helvetica Neue Light"/>
                <a:ea typeface="Helvetica Neue Light"/>
                <a:cs typeface="Helvetica Neue Light"/>
                <a:sym typeface="Helvetica Neue Light"/>
              </a:rPr>
              <a:t>. </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1" i="0" lang="es" sz="1600" u="none" cap="none" strike="noStrike">
                <a:solidFill>
                  <a:srgbClr val="000000"/>
                </a:solidFill>
                <a:latin typeface="Helvetica Neue"/>
                <a:ea typeface="Helvetica Neue"/>
                <a:cs typeface="Helvetica Neue"/>
                <a:sym typeface="Helvetica Neue"/>
              </a:rPr>
              <a:t>ID</a:t>
            </a:r>
            <a:r>
              <a:rPr b="0" i="0" lang="es" sz="1600" u="none" cap="none" strike="noStrike">
                <a:solidFill>
                  <a:srgbClr val="000000"/>
                </a:solidFill>
                <a:latin typeface="Helvetica Neue Light"/>
                <a:ea typeface="Helvetica Neue Light"/>
                <a:cs typeface="Helvetica Neue Light"/>
                <a:sym typeface="Helvetica Neue Light"/>
              </a:rPr>
              <a:t> pisa cualquier otra regla.</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1" i="0" lang="es" sz="1600" u="none" cap="none" strike="noStrike">
                <a:solidFill>
                  <a:srgbClr val="000000"/>
                </a:solidFill>
                <a:latin typeface="Helvetica Neue"/>
                <a:ea typeface="Helvetica Neue"/>
                <a:cs typeface="Helvetica Neue"/>
                <a:sym typeface="Helvetica Neue"/>
              </a:rPr>
              <a:t>Class </a:t>
            </a:r>
            <a:r>
              <a:rPr b="0" i="0" lang="es" sz="1600" u="none" cap="none" strike="noStrike">
                <a:solidFill>
                  <a:srgbClr val="000000"/>
                </a:solidFill>
                <a:latin typeface="Helvetica Neue Light"/>
                <a:ea typeface="Helvetica Neue Light"/>
                <a:cs typeface="Helvetica Neue Light"/>
                <a:sym typeface="Helvetica Neue Light"/>
              </a:rPr>
              <a:t>sobreescribe las reglas de etiqueta, </a:t>
            </a:r>
            <a:br>
              <a:rPr b="0" i="0" lang="es" sz="1600" u="none" cap="none" strike="noStrike">
                <a:solidFill>
                  <a:srgbClr val="000000"/>
                </a:solidFill>
                <a:latin typeface="Helvetica Neue Light"/>
                <a:ea typeface="Helvetica Neue Light"/>
                <a:cs typeface="Helvetica Neue Light"/>
                <a:sym typeface="Helvetica Neue Light"/>
              </a:rPr>
            </a:br>
            <a:r>
              <a:rPr b="0" i="0" lang="es" sz="1600" u="none" cap="none" strike="noStrike">
                <a:solidFill>
                  <a:srgbClr val="000000"/>
                </a:solidFill>
                <a:latin typeface="Helvetica Neue Light"/>
                <a:ea typeface="Helvetica Neue Light"/>
                <a:cs typeface="Helvetica Neue Light"/>
                <a:sym typeface="Helvetica Neue Light"/>
              </a:rPr>
              <a:t>pero no las de </a:t>
            </a:r>
            <a:r>
              <a:rPr b="1" i="0" lang="es" sz="1600" u="none" cap="none" strike="noStrike">
                <a:solidFill>
                  <a:srgbClr val="000000"/>
                </a:solidFill>
                <a:latin typeface="Helvetica Neue"/>
                <a:ea typeface="Helvetica Neue"/>
                <a:cs typeface="Helvetica Neue"/>
                <a:sym typeface="Helvetica Neue"/>
              </a:rPr>
              <a:t>ID</a:t>
            </a:r>
            <a:r>
              <a:rPr b="0" i="0" lang="es" sz="1600" u="none" cap="none" strike="noStrike">
                <a:solidFill>
                  <a:srgbClr val="000000"/>
                </a:solidFill>
                <a:latin typeface="Helvetica Neue Light"/>
                <a:ea typeface="Helvetica Neue Light"/>
                <a:cs typeface="Helvetica Neue Light"/>
                <a:sym typeface="Helvetica Neue Light"/>
              </a:rPr>
              <a:t>.</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1" i="0" lang="es" sz="1600" u="none" cap="none" strike="noStrike">
                <a:solidFill>
                  <a:srgbClr val="000000"/>
                </a:solidFill>
                <a:latin typeface="Helvetica Neue"/>
                <a:ea typeface="Helvetica Neue"/>
                <a:cs typeface="Helvetica Neue"/>
                <a:sym typeface="Helvetica Neue"/>
              </a:rPr>
              <a:t>Etiquetas </a:t>
            </a:r>
            <a:r>
              <a:rPr b="0" i="0" lang="es" sz="1600" u="none" cap="none" strike="noStrike">
                <a:solidFill>
                  <a:srgbClr val="000000"/>
                </a:solidFill>
                <a:latin typeface="Helvetica Neue Light"/>
                <a:ea typeface="Helvetica Neue Light"/>
                <a:cs typeface="Helvetica Neue Light"/>
                <a:sym typeface="Helvetica Neue Light"/>
              </a:rPr>
              <a:t>tienen la menor precedencia.</a:t>
            </a:r>
            <a:endParaRPr b="0" i="0" sz="16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34"/>
          <p:cNvSpPr txBox="1"/>
          <p:nvPr/>
        </p:nvSpPr>
        <p:spPr>
          <a:xfrm>
            <a:off x="1123050" y="238825"/>
            <a:ext cx="6897900" cy="808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3500" u="none" cap="none" strike="noStrike">
                <a:solidFill>
                  <a:srgbClr val="000000"/>
                </a:solidFill>
                <a:latin typeface="Anton"/>
                <a:ea typeface="Anton"/>
                <a:cs typeface="Anton"/>
                <a:sym typeface="Anton"/>
              </a:rPr>
              <a:t>PRECEDENCIA DE DECLARACIONES</a:t>
            </a:r>
            <a:endParaRPr b="0" i="1" sz="3500" u="none" cap="none" strike="noStrike">
              <a:solidFill>
                <a:srgbClr val="000000"/>
              </a:solidFill>
              <a:latin typeface="Anton"/>
              <a:ea typeface="Anton"/>
              <a:cs typeface="Anton"/>
              <a:sym typeface="Anton"/>
            </a:endParaRPr>
          </a:p>
        </p:txBody>
      </p:sp>
      <p:sp>
        <p:nvSpPr>
          <p:cNvPr id="222" name="Google Shape;222;p34"/>
          <p:cNvSpPr txBox="1"/>
          <p:nvPr/>
        </p:nvSpPr>
        <p:spPr>
          <a:xfrm>
            <a:off x="5505750" y="3396187"/>
            <a:ext cx="3353400" cy="653100"/>
          </a:xfrm>
          <a:prstGeom prst="rect">
            <a:avLst/>
          </a:prstGeom>
          <a:solidFill>
            <a:schemeClr val="dk1"/>
          </a:solidFill>
          <a:ln cap="flat" cmpd="sng" w="19050">
            <a:solidFill>
              <a:srgbClr val="3DFFBC"/>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ID &gt; Class &gt; Etiquetas</a:t>
            </a:r>
            <a:endParaRPr b="0" i="1" sz="3000" u="none" cap="none" strike="noStrike">
              <a:solidFill>
                <a:srgbClr val="0000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nvSpPr>
        <p:spPr>
          <a:xfrm>
            <a:off x="1123050" y="322825"/>
            <a:ext cx="6897900" cy="978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3500" u="none" cap="none" strike="noStrike">
                <a:solidFill>
                  <a:srgbClr val="000000"/>
                </a:solidFill>
                <a:latin typeface="Anton"/>
                <a:ea typeface="Anton"/>
                <a:cs typeface="Anton"/>
                <a:sym typeface="Anton"/>
              </a:rPr>
              <a:t>ESTILOS INLINE</a:t>
            </a:r>
            <a:endParaRPr b="0" i="1" sz="3500" u="none" cap="none" strike="noStrike">
              <a:solidFill>
                <a:srgbClr val="000000"/>
              </a:solidFill>
              <a:latin typeface="Anton"/>
              <a:ea typeface="Anton"/>
              <a:cs typeface="Anton"/>
              <a:sym typeface="Anton"/>
            </a:endParaRPr>
          </a:p>
        </p:txBody>
      </p:sp>
      <p:sp>
        <p:nvSpPr>
          <p:cNvPr id="228" name="Google Shape;228;p35"/>
          <p:cNvSpPr txBox="1"/>
          <p:nvPr/>
        </p:nvSpPr>
        <p:spPr>
          <a:xfrm>
            <a:off x="1157250" y="1379375"/>
            <a:ext cx="6960900" cy="14730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Si utilizas estilos inline, </a:t>
            </a:r>
            <a:r>
              <a:rPr lang="es" sz="2000">
                <a:latin typeface="Helvetica Neue Light"/>
                <a:ea typeface="Helvetica Neue Light"/>
                <a:cs typeface="Helvetica Neue Light"/>
                <a:sym typeface="Helvetica Neue Light"/>
              </a:rPr>
              <a:t>sobrescribirá</a:t>
            </a:r>
            <a:r>
              <a:rPr b="0" i="0" lang="es" sz="2000" u="none" cap="none" strike="noStrike">
                <a:solidFill>
                  <a:srgbClr val="000000"/>
                </a:solidFill>
                <a:latin typeface="Helvetica Neue Light"/>
                <a:ea typeface="Helvetica Neue Light"/>
                <a:cs typeface="Helvetica Neue Light"/>
                <a:sym typeface="Helvetica Neue Light"/>
              </a:rPr>
              <a:t> cualquier estilo de las páginas externas de CSS. </a:t>
            </a:r>
            <a:br>
              <a:rPr b="0" i="0" lang="es" sz="2000" u="none" cap="none" strike="noStrike">
                <a:solidFill>
                  <a:srgbClr val="000000"/>
                </a:solidFill>
                <a:latin typeface="Helvetica Neue Light"/>
                <a:ea typeface="Helvetica Neue Light"/>
                <a:cs typeface="Helvetica Neue Light"/>
                <a:sym typeface="Helvetica Neue Light"/>
              </a:rPr>
            </a:br>
            <a:r>
              <a:rPr b="0" i="0" lang="es" sz="2000" u="none" cap="none" strike="noStrike">
                <a:solidFill>
                  <a:srgbClr val="000000"/>
                </a:solidFill>
                <a:latin typeface="Helvetica Neue Light"/>
                <a:ea typeface="Helvetica Neue Light"/>
                <a:cs typeface="Helvetica Neue Light"/>
                <a:sym typeface="Helvetica Neue Light"/>
              </a:rPr>
              <a:t>Se podría decir que los estilos inline son los que tienen una mayor especificidad, por lo tanto</a:t>
            </a:r>
            <a:r>
              <a:rPr lang="es" sz="2000">
                <a:solidFill>
                  <a:srgbClr val="000000"/>
                </a:solidFill>
                <a:latin typeface="Helvetica Neue Light"/>
                <a:ea typeface="Helvetica Neue Light"/>
                <a:cs typeface="Helvetica Neue Light"/>
                <a:sym typeface="Helvetica Neue Light"/>
              </a:rPr>
              <a:t>:</a:t>
            </a:r>
            <a:endParaRPr sz="2000">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highlight>
                  <a:srgbClr val="3DFFBC"/>
                </a:highlight>
                <a:latin typeface="Helvetica Neue Light"/>
                <a:ea typeface="Helvetica Neue Light"/>
                <a:cs typeface="Helvetica Neue Light"/>
                <a:sym typeface="Helvetica Neue Light"/>
              </a:rPr>
              <a:t>   </a:t>
            </a:r>
            <a:r>
              <a:rPr b="1" i="0" lang="es" sz="2000" u="none" cap="none" strike="noStrike">
                <a:solidFill>
                  <a:srgbClr val="000000"/>
                </a:solidFill>
                <a:highlight>
                  <a:srgbClr val="3DFFBC"/>
                </a:highlight>
                <a:latin typeface="Helvetica Neue"/>
                <a:ea typeface="Helvetica Neue"/>
                <a:cs typeface="Helvetica Neue"/>
                <a:sym typeface="Helvetica Neue"/>
              </a:rPr>
              <a:t>no es recomendable utilizarlos en tu página.</a:t>
            </a:r>
            <a:endParaRPr b="1" i="0" sz="2000" u="none" cap="none" strike="noStrike">
              <a:solidFill>
                <a:srgbClr val="000000"/>
              </a:solidFill>
              <a:highlight>
                <a:srgbClr val="3DFFBC"/>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p:txBody>
      </p:sp>
      <p:graphicFrame>
        <p:nvGraphicFramePr>
          <p:cNvPr id="229" name="Google Shape;229;p35"/>
          <p:cNvGraphicFramePr/>
          <p:nvPr/>
        </p:nvGraphicFramePr>
        <p:xfrm>
          <a:off x="1632950" y="3482325"/>
          <a:ext cx="3000000" cy="3000000"/>
        </p:xfrm>
        <a:graphic>
          <a:graphicData uri="http://schemas.openxmlformats.org/drawingml/2006/table">
            <a:tbl>
              <a:tblPr>
                <a:noFill/>
                <a:tableStyleId>{9CDD41C6-ECC7-4BBC-B7D2-F2179D819FF8}</a:tableStyleId>
              </a:tblPr>
              <a:tblGrid>
                <a:gridCol w="6009500"/>
              </a:tblGrid>
              <a:tr h="6861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p </a:t>
                      </a:r>
                      <a:r>
                        <a:rPr lang="es" sz="1400" u="none" cap="none" strike="noStrike">
                          <a:solidFill>
                            <a:srgbClr val="FF9900"/>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"color: red"</a:t>
                      </a:r>
                      <a:r>
                        <a:rPr lang="es" sz="1400" u="none" cap="none" strike="noStrike">
                          <a:solidFill>
                            <a:srgbClr val="D9D9D9"/>
                          </a:solidFill>
                          <a:latin typeface="Consolas"/>
                          <a:ea typeface="Consolas"/>
                          <a:cs typeface="Consolas"/>
                          <a:sym typeface="Consolas"/>
                        </a:rPr>
                        <a:t>&gt;Párrafo rojo&lt;/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chemeClr val="dk2"/>
                    </a:solidFill>
                  </a:tcPr>
                </a:tc>
              </a:tr>
              <a:tr h="32932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solidFill>
                      <a:schemeClr val="dk2"/>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nvSpPr>
        <p:spPr>
          <a:xfrm>
            <a:off x="1123050" y="223650"/>
            <a:ext cx="6897900" cy="11805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4000" u="none" cap="none" strike="noStrike">
                <a:solidFill>
                  <a:srgbClr val="000000"/>
                </a:solidFill>
                <a:latin typeface="Anton"/>
                <a:ea typeface="Anton"/>
                <a:cs typeface="Anton"/>
                <a:sym typeface="Anton"/>
              </a:rPr>
              <a:t>!IMPORTANT;</a:t>
            </a:r>
            <a:endParaRPr b="0" i="1" sz="4000" u="none" cap="none" strike="noStrike">
              <a:solidFill>
                <a:srgbClr val="000000"/>
              </a:solidFill>
              <a:latin typeface="Anton"/>
              <a:ea typeface="Anton"/>
              <a:cs typeface="Anton"/>
              <a:sym typeface="Anton"/>
            </a:endParaRPr>
          </a:p>
        </p:txBody>
      </p:sp>
      <p:sp>
        <p:nvSpPr>
          <p:cNvPr id="235" name="Google Shape;235;p36"/>
          <p:cNvSpPr txBox="1"/>
          <p:nvPr/>
        </p:nvSpPr>
        <p:spPr>
          <a:xfrm>
            <a:off x="527700" y="1288675"/>
            <a:ext cx="8088600" cy="3240300"/>
          </a:xfrm>
          <a:prstGeom prst="rect">
            <a:avLst/>
          </a:prstGeom>
          <a:solidFill>
            <a:schemeClr val="dk1"/>
          </a:solid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3CEFAB"/>
              </a:buClr>
              <a:buSzPts val="1800"/>
              <a:buFont typeface="Helvetica Neue Light"/>
              <a:buChar char="●"/>
            </a:pPr>
            <a:r>
              <a:rPr b="0" i="0" lang="es" sz="1800" u="none" cap="none" strike="noStrike">
                <a:solidFill>
                  <a:srgbClr val="000000"/>
                </a:solidFill>
                <a:latin typeface="Helvetica Neue Light"/>
                <a:ea typeface="Helvetica Neue Light"/>
                <a:cs typeface="Helvetica Neue Light"/>
                <a:sym typeface="Helvetica Neue Light"/>
              </a:rPr>
              <a:t>Si tienes 3 reglas CSS, es poco probable que </a:t>
            </a:r>
            <a:r>
              <a:rPr b="0" i="1" lang="es" sz="1800" u="none" cap="none" strike="noStrike">
                <a:solidFill>
                  <a:srgbClr val="000000"/>
                </a:solidFill>
                <a:latin typeface="Helvetica Neue Light"/>
                <a:ea typeface="Helvetica Neue Light"/>
                <a:cs typeface="Helvetica Neue Light"/>
                <a:sym typeface="Helvetica Neue Light"/>
              </a:rPr>
              <a:t>“choquen”</a:t>
            </a:r>
            <a:r>
              <a:rPr b="0" i="0" lang="es" sz="1800" u="none" cap="none" strike="noStrike">
                <a:solidFill>
                  <a:srgbClr val="000000"/>
                </a:solidFill>
                <a:latin typeface="Helvetica Neue Light"/>
                <a:ea typeface="Helvetica Neue Light"/>
                <a:cs typeface="Helvetica Neue Light"/>
                <a:sym typeface="Helvetica Neue Light"/>
              </a:rPr>
              <a:t>, pero en un CSS extenso es más común.  </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Didact Gothic"/>
              <a:buChar char="●"/>
            </a:pPr>
            <a:r>
              <a:rPr b="0" i="0" lang="es" sz="1800" u="none" cap="none" strike="noStrike">
                <a:solidFill>
                  <a:srgbClr val="000000"/>
                </a:solidFill>
                <a:latin typeface="Helvetica Neue Light"/>
                <a:ea typeface="Helvetica Neue Light"/>
                <a:cs typeface="Helvetica Neue Light"/>
                <a:sym typeface="Helvetica Neue Light"/>
              </a:rPr>
              <a:t>La declaración</a:t>
            </a:r>
            <a:r>
              <a:rPr b="0" i="1" lang="es" sz="1800" u="none" cap="none" strike="noStrike">
                <a:solidFill>
                  <a:srgbClr val="000000"/>
                </a:solidFill>
                <a:latin typeface="Helvetica Neue Light"/>
                <a:ea typeface="Helvetica Neue Light"/>
                <a:cs typeface="Helvetica Neue Light"/>
                <a:sym typeface="Helvetica Neue Light"/>
              </a:rPr>
              <a:t> </a:t>
            </a:r>
            <a:r>
              <a:rPr b="1" i="1" lang="es" sz="1800" u="none" cap="none" strike="noStrike">
                <a:solidFill>
                  <a:srgbClr val="000000"/>
                </a:solidFill>
                <a:latin typeface="Helvetica Neue"/>
                <a:ea typeface="Helvetica Neue"/>
                <a:cs typeface="Helvetica Neue"/>
                <a:sym typeface="Helvetica Neue"/>
              </a:rPr>
              <a:t>!important;</a:t>
            </a:r>
            <a:r>
              <a:rPr b="0" i="0" lang="es" sz="1800" u="none" cap="none" strike="noStrike">
                <a:solidFill>
                  <a:srgbClr val="000000"/>
                </a:solidFill>
                <a:latin typeface="Helvetica Neue Light"/>
                <a:ea typeface="Helvetica Neue Light"/>
                <a:cs typeface="Helvetica Neue Light"/>
                <a:sym typeface="Helvetica Neue Light"/>
              </a:rPr>
              <a:t> corta la precedencia.  Se escribe después del valor de la propiedad CSS que se quiere convertir en la más importante.  Se utiliza un </a:t>
            </a:r>
            <a:r>
              <a:rPr b="1" i="1" lang="es" sz="1800" u="none" cap="none" strike="noStrike">
                <a:solidFill>
                  <a:srgbClr val="000000"/>
                </a:solidFill>
                <a:latin typeface="Helvetica Neue"/>
                <a:ea typeface="Helvetica Neue"/>
                <a:cs typeface="Helvetica Neue"/>
                <a:sym typeface="Helvetica Neue"/>
              </a:rPr>
              <a:t>!important;</a:t>
            </a:r>
            <a:r>
              <a:rPr b="0" i="0" lang="es" sz="1800" u="none" cap="none" strike="noStrike">
                <a:solidFill>
                  <a:srgbClr val="FF00FF"/>
                </a:solidFill>
                <a:latin typeface="Helvetica Neue Light"/>
                <a:ea typeface="Helvetica Neue Light"/>
                <a:cs typeface="Helvetica Neue Light"/>
                <a:sym typeface="Helvetica Neue Light"/>
              </a:rPr>
              <a:t> </a:t>
            </a:r>
            <a:r>
              <a:rPr b="0" i="0" lang="es" sz="1800" u="none" cap="none" strike="noStrike">
                <a:solidFill>
                  <a:srgbClr val="000000"/>
                </a:solidFill>
                <a:latin typeface="Helvetica Neue Light"/>
                <a:ea typeface="Helvetica Neue Light"/>
                <a:cs typeface="Helvetica Neue Light"/>
                <a:sym typeface="Helvetica Neue Light"/>
              </a:rPr>
              <a:t>por cada valor a pisar.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br>
              <a:rPr b="0" i="0" lang="es" sz="1700" u="none" cap="none" strike="noStrike">
                <a:solidFill>
                  <a:srgbClr val="000000"/>
                </a:solidFill>
                <a:highlight>
                  <a:srgbClr val="E0FF00"/>
                </a:highlight>
                <a:latin typeface="Helvetica Neue Light"/>
                <a:ea typeface="Helvetica Neue Light"/>
                <a:cs typeface="Helvetica Neue Light"/>
                <a:sym typeface="Helvetica Neue Light"/>
              </a:rPr>
            </a:br>
            <a:r>
              <a:rPr b="0" i="0" lang="es" sz="1700" u="none" cap="none" strike="noStrike">
                <a:solidFill>
                  <a:srgbClr val="000000"/>
                </a:solidFill>
                <a:highlight>
                  <a:srgbClr val="3CEFAB"/>
                </a:highlight>
                <a:latin typeface="Helvetica Neue Light"/>
                <a:ea typeface="Helvetica Neue Light"/>
                <a:cs typeface="Helvetica Neue Light"/>
                <a:sym typeface="Helvetica Neue Light"/>
              </a:rPr>
              <a:t>   </a:t>
            </a:r>
            <a:r>
              <a:rPr b="1" i="0" lang="es" sz="1700" u="none" cap="none" strike="noStrike">
                <a:solidFill>
                  <a:srgbClr val="000000"/>
                </a:solidFill>
                <a:highlight>
                  <a:srgbClr val="3CEFAB"/>
                </a:highlight>
                <a:latin typeface="Helvetica Neue"/>
                <a:ea typeface="Helvetica Neue"/>
                <a:cs typeface="Helvetica Neue"/>
                <a:sym typeface="Helvetica Neue"/>
              </a:rPr>
              <a:t>Si necesitás más de 5</a:t>
            </a:r>
            <a:r>
              <a:rPr b="1" i="0" lang="es" sz="1700" u="none" cap="none" strike="noStrike">
                <a:solidFill>
                  <a:srgbClr val="FF00FF"/>
                </a:solidFill>
                <a:highlight>
                  <a:srgbClr val="3CEFAB"/>
                </a:highlight>
                <a:latin typeface="Helvetica Neue"/>
                <a:ea typeface="Helvetica Neue"/>
                <a:cs typeface="Helvetica Neue"/>
                <a:sym typeface="Helvetica Neue"/>
              </a:rPr>
              <a:t> </a:t>
            </a:r>
            <a:r>
              <a:rPr b="1" i="1" lang="es" sz="1700" u="none" cap="none" strike="noStrike">
                <a:solidFill>
                  <a:srgbClr val="000000"/>
                </a:solidFill>
                <a:highlight>
                  <a:srgbClr val="3CEFAB"/>
                </a:highlight>
                <a:latin typeface="Helvetica Neue"/>
                <a:ea typeface="Helvetica Neue"/>
                <a:cs typeface="Helvetica Neue"/>
                <a:sym typeface="Helvetica Neue"/>
              </a:rPr>
              <a:t>!important;</a:t>
            </a:r>
            <a:r>
              <a:rPr b="1" i="0" lang="es" sz="1700" u="none" cap="none" strike="noStrike">
                <a:solidFill>
                  <a:srgbClr val="FF0000"/>
                </a:solidFill>
                <a:highlight>
                  <a:srgbClr val="3CEFAB"/>
                </a:highlight>
                <a:latin typeface="Helvetica Neue"/>
                <a:ea typeface="Helvetica Neue"/>
                <a:cs typeface="Helvetica Neue"/>
                <a:sym typeface="Helvetica Neue"/>
              </a:rPr>
              <a:t> </a:t>
            </a:r>
            <a:r>
              <a:rPr b="1" i="0" lang="es" sz="1700" u="none" cap="none" strike="noStrike">
                <a:solidFill>
                  <a:srgbClr val="000000"/>
                </a:solidFill>
                <a:highlight>
                  <a:srgbClr val="3CEFAB"/>
                </a:highlight>
                <a:latin typeface="Helvetica Neue"/>
                <a:ea typeface="Helvetica Neue"/>
                <a:cs typeface="Helvetica Neue"/>
                <a:sym typeface="Helvetica Neue"/>
              </a:rPr>
              <a:t>en todo tu CSS, algo estás haciendo mal</a:t>
            </a:r>
            <a:r>
              <a:rPr b="1" i="0" lang="es" sz="1700" u="none" cap="none" strike="noStrike">
                <a:solidFill>
                  <a:srgbClr val="000000"/>
                </a:solidFill>
                <a:latin typeface="Helvetica Neue"/>
                <a:ea typeface="Helvetica Neue"/>
                <a:cs typeface="Helvetica Neue"/>
                <a:sym typeface="Helvetica Neue"/>
              </a:rPr>
              <a:t>.</a:t>
            </a:r>
            <a:endParaRPr b="1" i="0" sz="1700" u="none" cap="none" strike="noStrike">
              <a:solidFill>
                <a:srgbClr val="000000"/>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700"/>
              <a:buFont typeface="Arial"/>
              <a:buNone/>
            </a:pPr>
            <a:r>
              <a:t/>
            </a:r>
            <a:endParaRPr b="0" i="0" sz="1700" u="none" cap="none" strike="noStrike">
              <a:solidFill>
                <a:srgbClr val="000000"/>
              </a:solidFill>
              <a:latin typeface="Didact Gothic"/>
              <a:ea typeface="Didact Gothic"/>
              <a:cs typeface="Didact Gothic"/>
              <a:sym typeface="Didact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nvSpPr>
        <p:spPr>
          <a:xfrm>
            <a:off x="884850" y="1691100"/>
            <a:ext cx="7374300" cy="2337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lang="es" sz="2000">
                <a:solidFill>
                  <a:srgbClr val="000000"/>
                </a:solidFill>
                <a:latin typeface="Helvetica Neue Light"/>
                <a:ea typeface="Helvetica Neue Light"/>
                <a:cs typeface="Helvetica Neue Light"/>
                <a:sym typeface="Helvetica Neue Light"/>
              </a:rPr>
              <a:t>👉 </a:t>
            </a:r>
            <a:r>
              <a:rPr lang="es" sz="1800">
                <a:solidFill>
                  <a:srgbClr val="000000"/>
                </a:solidFill>
                <a:latin typeface="Helvetica Neue Light"/>
                <a:ea typeface="Helvetica Neue Light"/>
                <a:cs typeface="Helvetica Neue Light"/>
                <a:sym typeface="Helvetica Neue Light"/>
              </a:rPr>
              <a:t>Los </a:t>
            </a:r>
            <a:r>
              <a:rPr b="1" lang="es" sz="1800">
                <a:solidFill>
                  <a:srgbClr val="000000"/>
                </a:solidFill>
                <a:latin typeface="Helvetica Neue"/>
                <a:ea typeface="Helvetica Neue"/>
                <a:cs typeface="Helvetica Neue"/>
                <a:sym typeface="Helvetica Neue"/>
              </a:rPr>
              <a:t>reset CSS</a:t>
            </a:r>
            <a:r>
              <a:rPr lang="es" sz="1800">
                <a:solidFill>
                  <a:srgbClr val="000000"/>
                </a:solidFill>
                <a:latin typeface="Helvetica Neue Light"/>
                <a:ea typeface="Helvetica Neue Light"/>
                <a:cs typeface="Helvetica Neue Light"/>
                <a:sym typeface="Helvetica Neue Light"/>
              </a:rPr>
              <a:t> contienen en su código fuente definiciones para propiedades problemáticas, que los diseñadores necesitan unificar desde un principio.</a:t>
            </a:r>
            <a:endParaRPr sz="1700">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1100"/>
              <a:buFont typeface="Arial"/>
              <a:buNone/>
            </a:pPr>
            <a:r>
              <a:rPr b="1" lang="es" sz="1800">
                <a:solidFill>
                  <a:srgbClr val="000000"/>
                </a:solidFill>
                <a:latin typeface="Helvetica Neue"/>
                <a:ea typeface="Helvetica Neue"/>
                <a:cs typeface="Helvetica Neue"/>
                <a:sym typeface="Helvetica Neue"/>
              </a:rPr>
              <a:t>Por ejemplo, la mayoría de navegadores establece un margen por defecto entre el contenido de la página web y su propia ventana, cuyo valor varía de un navegador a otro.</a:t>
            </a:r>
            <a:endParaRPr sz="1800">
              <a:solidFill>
                <a:srgbClr val="000000"/>
              </a:solidFill>
              <a:latin typeface="Helvetica Neue Light"/>
              <a:ea typeface="Helvetica Neue Light"/>
              <a:cs typeface="Helvetica Neue Light"/>
              <a:sym typeface="Helvetica Neue Light"/>
            </a:endParaRPr>
          </a:p>
          <a:p>
            <a:pPr indent="0" lvl="0" marL="457200" rtl="0" algn="ctr">
              <a:lnSpc>
                <a:spcPct val="115000"/>
              </a:lnSpc>
              <a:spcBef>
                <a:spcPts val="1100"/>
              </a:spcBef>
              <a:spcAft>
                <a:spcPts val="0"/>
              </a:spcAft>
              <a:buNone/>
            </a:pPr>
            <a:r>
              <a:t/>
            </a:r>
            <a:endParaRPr sz="1800">
              <a:solidFill>
                <a:srgbClr val="000000"/>
              </a:solidFill>
              <a:latin typeface="Helvetica Neue Light"/>
              <a:ea typeface="Helvetica Neue Light"/>
              <a:cs typeface="Helvetica Neue Light"/>
              <a:sym typeface="Helvetica Neue Light"/>
            </a:endParaRPr>
          </a:p>
        </p:txBody>
      </p:sp>
      <p:sp>
        <p:nvSpPr>
          <p:cNvPr id="241" name="Google Shape;241;p37"/>
          <p:cNvSpPr txBox="1"/>
          <p:nvPr/>
        </p:nvSpPr>
        <p:spPr>
          <a:xfrm>
            <a:off x="1414600" y="553100"/>
            <a:ext cx="6520800" cy="9891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rgbClr val="000000"/>
              </a:buClr>
              <a:buSzPts val="1100"/>
              <a:buFont typeface="Arial"/>
              <a:buNone/>
            </a:pPr>
            <a:r>
              <a:rPr i="1" lang="es" sz="3500">
                <a:solidFill>
                  <a:srgbClr val="000000"/>
                </a:solidFill>
                <a:latin typeface="Anton"/>
                <a:ea typeface="Anton"/>
                <a:cs typeface="Anton"/>
                <a:sym typeface="Anton"/>
              </a:rPr>
              <a:t>RESETEO CSS</a:t>
            </a:r>
            <a:endParaRPr i="1" sz="3600">
              <a:solidFill>
                <a:srgbClr val="0000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nvSpPr>
        <p:spPr>
          <a:xfrm>
            <a:off x="403575" y="1455968"/>
            <a:ext cx="8197800" cy="1671300"/>
          </a:xfrm>
          <a:prstGeom prst="rect">
            <a:avLst/>
          </a:prstGeom>
          <a:solidFill>
            <a:schemeClr val="dk1"/>
          </a:solid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Clr>
                <a:srgbClr val="3CEFAB"/>
              </a:buClr>
              <a:buSzPts val="1800"/>
              <a:buFont typeface="Helvetica Neue Light"/>
              <a:buChar char="●"/>
            </a:pPr>
            <a:r>
              <a:rPr lang="es" sz="2000">
                <a:solidFill>
                  <a:srgbClr val="000000"/>
                </a:solidFill>
                <a:latin typeface="Helvetica Neue Light"/>
                <a:ea typeface="Helvetica Neue Light"/>
                <a:cs typeface="Helvetica Neue Light"/>
                <a:sym typeface="Helvetica Neue Light"/>
              </a:rPr>
              <a:t>👉</a:t>
            </a:r>
            <a:r>
              <a:rPr lang="es" sz="1800">
                <a:solidFill>
                  <a:srgbClr val="000000"/>
                </a:solidFill>
                <a:latin typeface="Helvetica Neue Light"/>
                <a:ea typeface="Helvetica Neue Light"/>
                <a:cs typeface="Helvetica Neue Light"/>
                <a:sym typeface="Helvetica Neue Light"/>
              </a:rPr>
              <a:t> Para subsanar esa diferencia, los diseñadores y las diseñadoras de sitios webs suelen declarar la siguiente línea al comienzo de sus hojas de estilo:</a:t>
            </a:r>
            <a:endParaRPr sz="1800">
              <a:solidFill>
                <a:srgbClr val="000000"/>
              </a:solidFill>
              <a:latin typeface="Helvetica Neue Light"/>
              <a:ea typeface="Helvetica Neue Light"/>
              <a:cs typeface="Helvetica Neue Light"/>
              <a:sym typeface="Helvetica Neue Light"/>
            </a:endParaRPr>
          </a:p>
        </p:txBody>
      </p:sp>
      <p:sp>
        <p:nvSpPr>
          <p:cNvPr id="247" name="Google Shape;247;p38"/>
          <p:cNvSpPr txBox="1"/>
          <p:nvPr/>
        </p:nvSpPr>
        <p:spPr>
          <a:xfrm>
            <a:off x="992490" y="361125"/>
            <a:ext cx="7249200" cy="11862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rgbClr val="000000"/>
              </a:buClr>
              <a:buSzPts val="1100"/>
              <a:buFont typeface="Arial"/>
              <a:buNone/>
            </a:pPr>
            <a:r>
              <a:rPr i="1" lang="es" sz="3500">
                <a:solidFill>
                  <a:srgbClr val="000000"/>
                </a:solidFill>
                <a:latin typeface="Anton"/>
                <a:ea typeface="Anton"/>
                <a:cs typeface="Anton"/>
                <a:sym typeface="Anton"/>
              </a:rPr>
              <a:t>RESETEO CSS</a:t>
            </a:r>
            <a:endParaRPr i="1" sz="3600">
              <a:solidFill>
                <a:srgbClr val="000000"/>
              </a:solidFill>
              <a:latin typeface="Anton"/>
              <a:ea typeface="Anton"/>
              <a:cs typeface="Anton"/>
              <a:sym typeface="Anton"/>
            </a:endParaRPr>
          </a:p>
        </p:txBody>
      </p:sp>
      <p:sp>
        <p:nvSpPr>
          <p:cNvPr id="248" name="Google Shape;248;p38"/>
          <p:cNvSpPr txBox="1"/>
          <p:nvPr/>
        </p:nvSpPr>
        <p:spPr>
          <a:xfrm>
            <a:off x="3207968" y="3127372"/>
            <a:ext cx="2817900" cy="16713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Margin:0</a:t>
            </a:r>
            <a:r>
              <a:rPr b="0" i="0" lang="es" sz="1400" u="none" cap="none" strike="noStrike">
                <a:solidFill>
                  <a:srgbClr val="000000"/>
                </a:solidFill>
                <a:latin typeface="Consolas"/>
                <a:ea typeface="Consolas"/>
                <a:cs typeface="Consolas"/>
                <a:sym typeface="Consolas"/>
              </a:rPr>
              <a:t>;</a:t>
            </a:r>
            <a:br>
              <a:rPr b="0" i="0" lang="es" sz="1400" u="none" cap="none" strike="noStrike">
                <a:solidFill>
                  <a:srgbClr val="000000"/>
                </a:solidFill>
                <a:latin typeface="Consolas"/>
                <a:ea typeface="Consolas"/>
                <a:cs typeface="Consolas"/>
                <a:sym typeface="Consolas"/>
              </a:rPr>
            </a:b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padding:0</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1001250" y="536400"/>
            <a:ext cx="7141500" cy="4070700"/>
          </a:xfrm>
          <a:prstGeom prst="rect">
            <a:avLst/>
          </a:prstGeom>
          <a:solidFill>
            <a:srgbClr val="E8E7E3"/>
          </a:solidFill>
          <a:ln cap="flat" cmpd="sng" w="9525">
            <a:solidFill>
              <a:srgbClr val="D9D9D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Esa única línea indica, con el selector universal de CSS representado por un asterisco, que todos los elementos contenidos en el HTML a los que se aplique, carecerán de márgenes. De esa manera, el diseñador o la diseñadora se verán obligados a declarar luego los márgenes necesarios en el diseño de su página web, en cada uno de los lugares donde se requiera, sin tener que dejar ese aspecto a decisión de ningún navegador, y minimizando las diferencias visuales entre los mismos.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t/>
            </a:r>
            <a:endParaRPr b="0" i="0" sz="1800" u="none" cap="none" strike="noStrike">
              <a:solidFill>
                <a:srgbClr val="000000"/>
              </a:solidFill>
              <a:highlight>
                <a:srgbClr val="FF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500"/>
              <a:buFont typeface="Arial"/>
              <a:buNone/>
            </a:pPr>
            <a:r>
              <a:rPr b="1" i="0" lang="es" sz="1800" u="none" cap="none" strike="noStrike">
                <a:solidFill>
                  <a:srgbClr val="000000"/>
                </a:solidFill>
                <a:highlight>
                  <a:srgbClr val="A6FFCA"/>
                </a:highlight>
                <a:latin typeface="Helvetica Neue"/>
                <a:ea typeface="Helvetica Neue"/>
                <a:cs typeface="Helvetica Neue"/>
                <a:sym typeface="Helvetica Neue"/>
              </a:rPr>
              <a:t>Atención: </a:t>
            </a:r>
            <a:r>
              <a:rPr b="0" i="0" lang="es" sz="1800" u="none" cap="none" strike="noStrike">
                <a:solidFill>
                  <a:srgbClr val="000000"/>
                </a:solidFill>
                <a:highlight>
                  <a:srgbClr val="A6FFCA"/>
                </a:highlight>
                <a:latin typeface="Helvetica Neue Light"/>
                <a:ea typeface="Helvetica Neue Light"/>
                <a:cs typeface="Helvetica Neue Light"/>
                <a:sym typeface="Helvetica Neue Light"/>
              </a:rPr>
              <a:t>los reset CSS pueden contener esa y otras muchas líneas de código que, en su conjunto, servirán al diseñador/a web para unificar su visualización entre navegadores.</a:t>
            </a:r>
            <a:endParaRPr b="0" i="0" sz="1800" u="none" cap="none" strike="noStrike">
              <a:solidFill>
                <a:srgbClr val="000000"/>
              </a:solidFill>
              <a:highlight>
                <a:srgbClr val="A6FFCA"/>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nvSpPr>
        <p:spPr>
          <a:xfrm>
            <a:off x="884850" y="2099300"/>
            <a:ext cx="7374300" cy="17229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lang="es" sz="2000">
                <a:solidFill>
                  <a:srgbClr val="000000"/>
                </a:solidFill>
                <a:latin typeface="Helvetica Neue Light"/>
                <a:ea typeface="Helvetica Neue Light"/>
                <a:cs typeface="Helvetica Neue Light"/>
                <a:sym typeface="Helvetica Neue Light"/>
              </a:rPr>
              <a:t>👉 Mediante esta propiedad, podrás agregar color a los textos de tu sitio</a:t>
            </a:r>
            <a:endParaRPr sz="2000">
              <a:solidFill>
                <a:srgbClr val="000000"/>
              </a:solidFill>
              <a:latin typeface="Helvetica Neue Light"/>
              <a:ea typeface="Helvetica Neue Light"/>
              <a:cs typeface="Helvetica Neue Light"/>
              <a:sym typeface="Helvetica Neue Light"/>
            </a:endParaRPr>
          </a:p>
          <a:p>
            <a:pPr indent="0" lvl="0" marL="0" rtl="0" algn="ctr">
              <a:lnSpc>
                <a:spcPct val="150000"/>
              </a:lnSpc>
              <a:spcBef>
                <a:spcPts val="1100"/>
              </a:spcBef>
              <a:spcAft>
                <a:spcPts val="1100"/>
              </a:spcAft>
              <a:buClr>
                <a:srgbClr val="000000"/>
              </a:buClr>
              <a:buSzPts val="2000"/>
              <a:buFont typeface="Arial"/>
              <a:buNone/>
            </a:pPr>
            <a:r>
              <a:rPr lang="es" sz="2000">
                <a:solidFill>
                  <a:srgbClr val="000000"/>
                </a:solidFill>
                <a:latin typeface="Helvetica Neue Light"/>
                <a:ea typeface="Helvetica Neue Light"/>
                <a:cs typeface="Helvetica Neue Light"/>
                <a:sym typeface="Helvetica Neue Light"/>
              </a:rPr>
              <a:t>pero… </a:t>
            </a:r>
            <a:r>
              <a:rPr b="1" lang="es" sz="2000">
                <a:solidFill>
                  <a:srgbClr val="000000"/>
                </a:solidFill>
                <a:latin typeface="Helvetica Neue"/>
                <a:ea typeface="Helvetica Neue"/>
                <a:cs typeface="Helvetica Neue"/>
                <a:sym typeface="Helvetica Neue"/>
              </a:rPr>
              <a:t>¿cómo se eligen los colores?</a:t>
            </a:r>
            <a:r>
              <a:rPr lang="es" sz="2000">
                <a:solidFill>
                  <a:srgbClr val="000000"/>
                </a:solidFill>
                <a:latin typeface="Helvetica Neue Light"/>
                <a:ea typeface="Helvetica Neue Light"/>
                <a:cs typeface="Helvetica Neue Light"/>
                <a:sym typeface="Helvetica Neue Light"/>
              </a:rPr>
              <a:t> 😕</a:t>
            </a:r>
            <a:endParaRPr sz="2000">
              <a:solidFill>
                <a:srgbClr val="000000"/>
              </a:solidFill>
              <a:latin typeface="Helvetica Neue Light"/>
              <a:ea typeface="Helvetica Neue Light"/>
              <a:cs typeface="Helvetica Neue Light"/>
              <a:sym typeface="Helvetica Neue Light"/>
            </a:endParaRPr>
          </a:p>
        </p:txBody>
      </p:sp>
      <p:sp>
        <p:nvSpPr>
          <p:cNvPr id="259" name="Google Shape;259;p40"/>
          <p:cNvSpPr txBox="1"/>
          <p:nvPr/>
        </p:nvSpPr>
        <p:spPr>
          <a:xfrm>
            <a:off x="1311600" y="742875"/>
            <a:ext cx="6520800" cy="9891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rgbClr val="000000"/>
              </a:buClr>
              <a:buSzPts val="4000"/>
              <a:buFont typeface="Arial"/>
              <a:buNone/>
            </a:pPr>
            <a:r>
              <a:rPr i="1" lang="es" sz="4000">
                <a:solidFill>
                  <a:srgbClr val="000000"/>
                </a:solidFill>
                <a:latin typeface="Anton"/>
                <a:ea typeface="Anton"/>
                <a:cs typeface="Anton"/>
                <a:sym typeface="Anton"/>
              </a:rPr>
              <a:t>PROPIEDAD: COLOR</a:t>
            </a:r>
            <a:endParaRPr i="1" sz="3600">
              <a:solidFill>
                <a:srgbClr val="0000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nvSpPr>
        <p:spPr>
          <a:xfrm>
            <a:off x="1498050" y="1436600"/>
            <a:ext cx="6147900" cy="1070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Desde Google, puedes buscar “</a:t>
            </a:r>
            <a:r>
              <a:rPr b="0" i="0" lang="es" sz="2000" u="sng" cap="none" strike="noStrike">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color picker</a:t>
            </a:r>
            <a:r>
              <a:rPr b="0" i="0" lang="es" sz="2000" u="none" cap="none" strike="noStrike">
                <a:solidFill>
                  <a:srgbClr val="000000"/>
                </a:solidFill>
                <a:latin typeface="Helvetica Neue Light"/>
                <a:ea typeface="Helvetica Neue Light"/>
                <a:cs typeface="Helvetica Neue Light"/>
                <a:sym typeface="Helvetica Neue Light"/>
              </a:rPr>
              <a:t>” (</a:t>
            </a:r>
            <a:r>
              <a:rPr b="0" i="1" lang="es" sz="2000" u="none" cap="none" strike="noStrike">
                <a:solidFill>
                  <a:srgbClr val="000000"/>
                </a:solidFill>
                <a:latin typeface="Helvetica Neue Light"/>
                <a:ea typeface="Helvetica Neue Light"/>
                <a:cs typeface="Helvetica Neue Light"/>
                <a:sym typeface="Helvetica Neue Light"/>
              </a:rPr>
              <a:t>alternativa </a:t>
            </a:r>
            <a:r>
              <a:rPr b="0" i="1" lang="es" sz="2000" u="sng" cap="none" strike="noStrike">
                <a:solidFill>
                  <a:srgbClr val="0097A7"/>
                </a:solidFill>
                <a:latin typeface="Helvetica Neue Light"/>
                <a:ea typeface="Helvetica Neue Light"/>
                <a:cs typeface="Helvetica Neue Light"/>
                <a:sym typeface="Helvetica Neue Light"/>
                <a:hlinkClick r:id="rId4">
                  <a:extLst>
                    <a:ext uri="{A12FA001-AC4F-418D-AE19-62706E023703}">
                      <ahyp:hlinkClr val="tx"/>
                    </a:ext>
                  </a:extLst>
                </a:hlinkClick>
              </a:rPr>
              <a:t>w3schools</a:t>
            </a:r>
            <a:r>
              <a:rPr b="0" i="1" lang="es" sz="2000" u="none" cap="none" strike="noStrike">
                <a:solidFill>
                  <a:srgbClr val="000000"/>
                </a:solidFill>
                <a:latin typeface="Helvetica Neue Light"/>
                <a:ea typeface="Helvetica Neue Light"/>
                <a:cs typeface="Helvetica Neue Light"/>
                <a:sym typeface="Helvetica Neue Light"/>
              </a:rPr>
              <a:t>).</a:t>
            </a:r>
            <a:endParaRPr b="0" i="1" sz="2000" u="none" cap="none" strike="noStrike">
              <a:solidFill>
                <a:srgbClr val="000000"/>
              </a:solidFill>
              <a:latin typeface="Helvetica Neue Light"/>
              <a:ea typeface="Helvetica Neue Light"/>
              <a:cs typeface="Helvetica Neue Light"/>
              <a:sym typeface="Helvetica Neue Light"/>
            </a:endParaRPr>
          </a:p>
        </p:txBody>
      </p:sp>
      <p:pic>
        <p:nvPicPr>
          <p:cNvPr id="265" name="Google Shape;265;p41"/>
          <p:cNvPicPr preferRelativeResize="0"/>
          <p:nvPr/>
        </p:nvPicPr>
        <p:blipFill rotWithShape="1">
          <a:blip r:embed="rId5">
            <a:alphaModFix/>
          </a:blip>
          <a:srcRect b="0" l="0" r="0" t="0"/>
          <a:stretch/>
        </p:blipFill>
        <p:spPr>
          <a:xfrm>
            <a:off x="2409762" y="2507300"/>
            <a:ext cx="3877971" cy="2331399"/>
          </a:xfrm>
          <a:prstGeom prst="rect">
            <a:avLst/>
          </a:prstGeom>
          <a:noFill/>
          <a:ln>
            <a:noFill/>
          </a:ln>
        </p:spPr>
      </p:pic>
      <p:sp>
        <p:nvSpPr>
          <p:cNvPr id="266" name="Google Shape;266;p41"/>
          <p:cNvSpPr txBox="1"/>
          <p:nvPr/>
        </p:nvSpPr>
        <p:spPr>
          <a:xfrm>
            <a:off x="96700" y="245875"/>
            <a:ext cx="4816500" cy="7311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rgbClr val="000000"/>
              </a:buClr>
              <a:buSzPts val="4000"/>
              <a:buFont typeface="Arial"/>
              <a:buNone/>
            </a:pPr>
            <a:r>
              <a:rPr i="1" lang="es" sz="4000">
                <a:solidFill>
                  <a:srgbClr val="000000"/>
                </a:solidFill>
                <a:latin typeface="Anton"/>
                <a:ea typeface="Anton"/>
                <a:cs typeface="Anton"/>
                <a:sym typeface="Anton"/>
              </a:rPr>
              <a:t>PROPIEDAD: COLOR</a:t>
            </a:r>
            <a:endParaRPr b="0" i="1" sz="1800" u="none" cap="none" strike="noStrike">
              <a:solidFill>
                <a:srgbClr val="0000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Arial"/>
              <a:buNone/>
            </a:pPr>
            <a:r>
              <a:rPr i="1" lang="es" sz="3600">
                <a:latin typeface="Anton"/>
                <a:ea typeface="Anton"/>
                <a:cs typeface="Anton"/>
                <a:sym typeface="Anton"/>
              </a:rPr>
              <a:t>SINTAXIS DE CSS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8" name="Google Shape;68;p15"/>
          <p:cNvSpPr txBox="1"/>
          <p:nvPr/>
        </p:nvSpPr>
        <p:spPr>
          <a:xfrm>
            <a:off x="593000" y="1797350"/>
            <a:ext cx="3421200" cy="1933500"/>
          </a:xfrm>
          <a:prstGeom prst="rect">
            <a:avLst/>
          </a:prstGeom>
          <a:solidFill>
            <a:srgbClr val="E8E7E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s" sz="2000" u="none" cap="none" strike="noStrike">
                <a:solidFill>
                  <a:srgbClr val="0451A5"/>
                </a:solidFill>
                <a:latin typeface="Consolas"/>
                <a:ea typeface="Consolas"/>
                <a:cs typeface="Consolas"/>
                <a:sym typeface="Consolas"/>
              </a:rPr>
              <a:t>selector</a:t>
            </a:r>
            <a:r>
              <a:rPr b="1" i="0" lang="es" sz="2000" u="none" cap="none" strike="noStrike">
                <a:solidFill>
                  <a:srgbClr val="000000"/>
                </a:solidFill>
                <a:latin typeface="Consolas"/>
                <a:ea typeface="Consolas"/>
                <a:cs typeface="Consolas"/>
                <a:sym typeface="Consolas"/>
              </a:rPr>
              <a:t> {</a:t>
            </a:r>
            <a:endParaRPr b="1" i="0" sz="20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1" i="0" lang="es" sz="2000" u="none" cap="none" strike="noStrike">
                <a:solidFill>
                  <a:srgbClr val="000000"/>
                </a:solidFill>
                <a:latin typeface="Consolas"/>
                <a:ea typeface="Consolas"/>
                <a:cs typeface="Consolas"/>
                <a:sym typeface="Consolas"/>
              </a:rPr>
              <a:t>   </a:t>
            </a:r>
            <a:r>
              <a:rPr b="1" i="0" lang="es" sz="2000" u="none" cap="none" strike="noStrike">
                <a:solidFill>
                  <a:srgbClr val="C92121"/>
                </a:solidFill>
                <a:latin typeface="Consolas"/>
                <a:ea typeface="Consolas"/>
                <a:cs typeface="Consolas"/>
                <a:sym typeface="Consolas"/>
              </a:rPr>
              <a:t>propiedad1</a:t>
            </a:r>
            <a:r>
              <a:rPr b="1" i="0" lang="es" sz="2000" u="none" cap="none" strike="noStrike">
                <a:solidFill>
                  <a:srgbClr val="000000"/>
                </a:solidFill>
                <a:latin typeface="Consolas"/>
                <a:ea typeface="Consolas"/>
                <a:cs typeface="Consolas"/>
                <a:sym typeface="Consolas"/>
              </a:rPr>
              <a:t>: valor;</a:t>
            </a:r>
            <a:endParaRPr b="1" i="0" sz="20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1" i="0" lang="es" sz="2000" u="none" cap="none" strike="noStrike">
                <a:solidFill>
                  <a:srgbClr val="000000"/>
                </a:solidFill>
                <a:latin typeface="Consolas"/>
                <a:ea typeface="Consolas"/>
                <a:cs typeface="Consolas"/>
                <a:sym typeface="Consolas"/>
              </a:rPr>
              <a:t>   </a:t>
            </a:r>
            <a:r>
              <a:rPr b="1" lang="es" sz="2000">
                <a:solidFill>
                  <a:srgbClr val="C92121"/>
                </a:solidFill>
                <a:latin typeface="Consolas"/>
                <a:ea typeface="Consolas"/>
                <a:cs typeface="Consolas"/>
                <a:sym typeface="Consolas"/>
              </a:rPr>
              <a:t>propiedad2</a:t>
            </a:r>
            <a:r>
              <a:rPr b="1" i="0" lang="es" sz="2000" u="none" cap="none" strike="noStrike">
                <a:solidFill>
                  <a:srgbClr val="000000"/>
                </a:solidFill>
                <a:latin typeface="Consolas"/>
                <a:ea typeface="Consolas"/>
                <a:cs typeface="Consolas"/>
                <a:sym typeface="Consolas"/>
              </a:rPr>
              <a:t>: valor;</a:t>
            </a:r>
            <a:endParaRPr b="1" i="0" sz="20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1" i="0" lang="es" sz="2000" u="none" cap="none" strike="noStrike">
                <a:solidFill>
                  <a:srgbClr val="000000"/>
                </a:solidFill>
                <a:latin typeface="Consolas"/>
                <a:ea typeface="Consolas"/>
                <a:cs typeface="Consolas"/>
                <a:sym typeface="Consolas"/>
              </a:rPr>
              <a:t>}</a:t>
            </a:r>
            <a:endParaRPr b="1"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txBox="1"/>
          <p:nvPr/>
        </p:nvSpPr>
        <p:spPr>
          <a:xfrm>
            <a:off x="5708225" y="1797350"/>
            <a:ext cx="2964000" cy="1933500"/>
          </a:xfrm>
          <a:prstGeom prst="rect">
            <a:avLst/>
          </a:prstGeom>
          <a:solidFill>
            <a:srgbClr val="E8E7E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s" sz="2000" u="none" cap="none" strike="noStrike">
                <a:solidFill>
                  <a:srgbClr val="0451A5"/>
                </a:solidFill>
                <a:latin typeface="Consolas"/>
                <a:ea typeface="Consolas"/>
                <a:cs typeface="Consolas"/>
                <a:sym typeface="Consolas"/>
              </a:rPr>
              <a:t>h1</a:t>
            </a:r>
            <a:r>
              <a:rPr b="1" i="0" lang="es" sz="2000" u="none" cap="none" strike="noStrike">
                <a:solidFill>
                  <a:srgbClr val="0000FF"/>
                </a:solidFill>
                <a:latin typeface="Consolas"/>
                <a:ea typeface="Consolas"/>
                <a:cs typeface="Consolas"/>
                <a:sym typeface="Consolas"/>
              </a:rPr>
              <a:t> </a:t>
            </a:r>
            <a:r>
              <a:rPr b="1" i="0" lang="es" sz="2000" u="none" cap="none" strike="noStrike">
                <a:solidFill>
                  <a:srgbClr val="000000"/>
                </a:solidFill>
                <a:latin typeface="Consolas"/>
                <a:ea typeface="Consolas"/>
                <a:cs typeface="Consolas"/>
                <a:sym typeface="Consolas"/>
              </a:rPr>
              <a:t>{</a:t>
            </a:r>
            <a:endParaRPr b="1" i="0" sz="20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400"/>
              <a:buFont typeface="Arial"/>
              <a:buNone/>
            </a:pPr>
            <a:r>
              <a:rPr b="1" i="0" lang="es" sz="2000" u="none" cap="none" strike="noStrike">
                <a:solidFill>
                  <a:srgbClr val="000000"/>
                </a:solidFill>
                <a:latin typeface="Consolas"/>
                <a:ea typeface="Consolas"/>
                <a:cs typeface="Consolas"/>
                <a:sym typeface="Consolas"/>
              </a:rPr>
              <a:t>   </a:t>
            </a:r>
            <a:r>
              <a:rPr b="1" lang="es" sz="2000">
                <a:solidFill>
                  <a:srgbClr val="C92121"/>
                </a:solidFill>
                <a:latin typeface="Consolas"/>
                <a:ea typeface="Consolas"/>
                <a:cs typeface="Consolas"/>
                <a:sym typeface="Consolas"/>
              </a:rPr>
              <a:t>color</a:t>
            </a:r>
            <a:r>
              <a:rPr b="1" i="0" lang="es" sz="2000" u="none" cap="none" strike="noStrike">
                <a:solidFill>
                  <a:srgbClr val="000000"/>
                </a:solidFill>
                <a:latin typeface="Consolas"/>
                <a:ea typeface="Consolas"/>
                <a:cs typeface="Consolas"/>
                <a:sym typeface="Consolas"/>
              </a:rPr>
              <a:t>: red;</a:t>
            </a:r>
            <a:endParaRPr b="1" i="0" sz="20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400"/>
              <a:buFont typeface="Arial"/>
              <a:buNone/>
            </a:pPr>
            <a:r>
              <a:rPr b="1" i="0" lang="es" sz="2000" u="none" cap="none" strike="noStrike">
                <a:solidFill>
                  <a:srgbClr val="000000"/>
                </a:solidFill>
                <a:latin typeface="Consolas"/>
                <a:ea typeface="Consolas"/>
                <a:cs typeface="Consolas"/>
                <a:sym typeface="Consolas"/>
              </a:rPr>
              <a:t>}</a:t>
            </a:r>
            <a:endParaRPr b="1"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txBox="1"/>
          <p:nvPr/>
        </p:nvSpPr>
        <p:spPr>
          <a:xfrm>
            <a:off x="4100900" y="2360100"/>
            <a:ext cx="1358400" cy="42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dk1"/>
                </a:solidFill>
                <a:latin typeface="Helvetica Neue"/>
                <a:ea typeface="Helvetica Neue"/>
                <a:cs typeface="Helvetica Neue"/>
                <a:sym typeface="Helvetica Neue"/>
              </a:rPr>
              <a:t>Ejemplo</a:t>
            </a:r>
            <a:endParaRPr b="1" i="0" sz="20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nvSpPr>
        <p:spPr>
          <a:xfrm>
            <a:off x="1490925" y="1220500"/>
            <a:ext cx="6591900" cy="128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Desde Visual Studio Code, simplemente te “paras” sobre el color. Por ejemplo, escribe “red” y haz la prueba:</a:t>
            </a:r>
            <a:endParaRPr b="0" i="1" sz="2000" u="none" cap="none" strike="noStrike">
              <a:solidFill>
                <a:srgbClr val="000000"/>
              </a:solidFill>
              <a:latin typeface="Helvetica Neue Light"/>
              <a:ea typeface="Helvetica Neue Light"/>
              <a:cs typeface="Helvetica Neue Light"/>
              <a:sym typeface="Helvetica Neue Light"/>
            </a:endParaRPr>
          </a:p>
        </p:txBody>
      </p:sp>
      <p:pic>
        <p:nvPicPr>
          <p:cNvPr id="272" name="Google Shape;272;p42"/>
          <p:cNvPicPr preferRelativeResize="0"/>
          <p:nvPr/>
        </p:nvPicPr>
        <p:blipFill rotWithShape="1">
          <a:blip r:embed="rId3">
            <a:alphaModFix/>
          </a:blip>
          <a:srcRect b="0" l="0" r="0" t="0"/>
          <a:stretch/>
        </p:blipFill>
        <p:spPr>
          <a:xfrm>
            <a:off x="2532325" y="2630225"/>
            <a:ext cx="4250386" cy="2331400"/>
          </a:xfrm>
          <a:prstGeom prst="rect">
            <a:avLst/>
          </a:prstGeom>
          <a:noFill/>
          <a:ln>
            <a:noFill/>
          </a:ln>
        </p:spPr>
      </p:pic>
      <p:sp>
        <p:nvSpPr>
          <p:cNvPr id="273" name="Google Shape;273;p42"/>
          <p:cNvSpPr txBox="1"/>
          <p:nvPr/>
        </p:nvSpPr>
        <p:spPr>
          <a:xfrm>
            <a:off x="183150" y="324400"/>
            <a:ext cx="4723800" cy="7935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rgbClr val="000000"/>
              </a:buClr>
              <a:buSzPts val="4000"/>
              <a:buFont typeface="Arial"/>
              <a:buNone/>
            </a:pPr>
            <a:r>
              <a:rPr i="1" lang="es" sz="4000">
                <a:solidFill>
                  <a:srgbClr val="000000"/>
                </a:solidFill>
                <a:latin typeface="Anton"/>
                <a:ea typeface="Anton"/>
                <a:cs typeface="Anton"/>
                <a:sym typeface="Anton"/>
              </a:rPr>
              <a:t>PROPIEDAD: COLOR</a:t>
            </a:r>
            <a:endParaRPr b="0" i="1" sz="1800" u="none" cap="none" strike="noStrike">
              <a:solidFill>
                <a:srgbClr val="0000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nvSpPr>
        <p:spPr>
          <a:xfrm>
            <a:off x="1301875" y="1852961"/>
            <a:ext cx="7116600" cy="2801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Existen distintos valores, pero </a:t>
            </a:r>
            <a:r>
              <a:rPr b="1" i="0" lang="es" sz="2000" u="none" cap="none" strike="noStrike">
                <a:solidFill>
                  <a:srgbClr val="000000"/>
                </a:solidFill>
                <a:latin typeface="Helvetica Neue"/>
                <a:ea typeface="Helvetica Neue"/>
                <a:cs typeface="Helvetica Neue"/>
                <a:sym typeface="Helvetica Neue"/>
              </a:rPr>
              <a:t>nos centraremos en 3:</a:t>
            </a:r>
            <a:endParaRPr b="1" i="0" sz="2000" u="none" cap="none" strike="noStrike">
              <a:solidFill>
                <a:srgbClr val="000000"/>
              </a:solidFill>
              <a:latin typeface="Helvetica Neue"/>
              <a:ea typeface="Helvetica Neue"/>
              <a:cs typeface="Helvetica Neue"/>
              <a:sym typeface="Helvetica Neue"/>
            </a:endParaRPr>
          </a:p>
          <a:p>
            <a:pPr indent="-355600" lvl="0" marL="457200" marR="0" rtl="0" algn="just">
              <a:lnSpc>
                <a:spcPct val="150000"/>
              </a:lnSpc>
              <a:spcBef>
                <a:spcPts val="1100"/>
              </a:spcBef>
              <a:spcAft>
                <a:spcPts val="0"/>
              </a:spcAft>
              <a:buClr>
                <a:srgbClr val="EF89D2"/>
              </a:buClr>
              <a:buSzPts val="2000"/>
              <a:buFont typeface="Helvetica Neue Light"/>
              <a:buChar char="●"/>
            </a:pPr>
            <a:r>
              <a:rPr b="0" i="0" lang="es" sz="2000" u="sng" cap="none" strike="noStrike">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Por nombre del color</a:t>
            </a:r>
            <a:r>
              <a:rPr b="0" i="0" lang="es" sz="2000" u="none" cap="none" strike="noStrike">
                <a:solidFill>
                  <a:srgbClr val="000000"/>
                </a:solidFill>
                <a:latin typeface="Helvetica Neue Light"/>
                <a:ea typeface="Helvetica Neue Light"/>
                <a:cs typeface="Helvetica Neue Light"/>
                <a:sym typeface="Helvetica Neue Light"/>
              </a:rPr>
              <a:t> (ej: red).</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just">
              <a:lnSpc>
                <a:spcPct val="150000"/>
              </a:lnSpc>
              <a:spcBef>
                <a:spcPts val="0"/>
              </a:spcBef>
              <a:spcAft>
                <a:spcPts val="0"/>
              </a:spcAft>
              <a:buClr>
                <a:srgbClr val="EF89D2"/>
              </a:buClr>
              <a:buSzPts val="2000"/>
              <a:buFont typeface="Helvetica Neue Light"/>
              <a:buChar char="●"/>
            </a:pPr>
            <a:r>
              <a:rPr b="0" i="0" lang="es" sz="2000" u="none" cap="none" strike="noStrike">
                <a:solidFill>
                  <a:srgbClr val="000000"/>
                </a:solidFill>
                <a:latin typeface="Helvetica Neue Light"/>
                <a:ea typeface="Helvetica Neue Light"/>
                <a:cs typeface="Helvetica Neue Light"/>
                <a:sym typeface="Helvetica Neue Light"/>
              </a:rPr>
              <a:t>Hexadecimal (ej: #ffffff).</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just">
              <a:lnSpc>
                <a:spcPct val="150000"/>
              </a:lnSpc>
              <a:spcBef>
                <a:spcPts val="0"/>
              </a:spcBef>
              <a:spcAft>
                <a:spcPts val="0"/>
              </a:spcAft>
              <a:buClr>
                <a:srgbClr val="EF89D2"/>
              </a:buClr>
              <a:buSzPts val="2000"/>
              <a:buFont typeface="Didact Gothic"/>
              <a:buChar char="●"/>
            </a:pPr>
            <a:r>
              <a:rPr b="0" i="0" lang="es" sz="2000" u="none" cap="none" strike="noStrike">
                <a:solidFill>
                  <a:srgbClr val="000000"/>
                </a:solidFill>
                <a:latin typeface="Helvetica Neue Light"/>
                <a:ea typeface="Helvetica Neue Light"/>
                <a:cs typeface="Helvetica Neue Light"/>
                <a:sym typeface="Helvetica Neue Light"/>
              </a:rPr>
              <a:t>RGB (por ejemplo: </a:t>
            </a:r>
            <a:r>
              <a:rPr b="0" i="0" lang="es" sz="2000" u="none" cap="none" strike="noStrike">
                <a:solidFill>
                  <a:srgbClr val="FF0000"/>
                </a:solidFill>
                <a:latin typeface="Helvetica Neue Light"/>
                <a:ea typeface="Helvetica Neue Light"/>
                <a:cs typeface="Helvetica Neue Light"/>
                <a:sym typeface="Helvetica Neue Light"/>
              </a:rPr>
              <a:t>50</a:t>
            </a:r>
            <a:r>
              <a:rPr b="0" i="0" lang="es" sz="2000" u="none" cap="none" strike="noStrike">
                <a:solidFill>
                  <a:srgbClr val="000000"/>
                </a:solidFill>
                <a:latin typeface="Helvetica Neue Light"/>
                <a:ea typeface="Helvetica Neue Light"/>
                <a:cs typeface="Helvetica Neue Light"/>
                <a:sym typeface="Helvetica Neue Light"/>
              </a:rPr>
              <a:t>, </a:t>
            </a:r>
            <a:r>
              <a:rPr b="0" i="0" lang="es" sz="2000" u="none" cap="none" strike="noStrike">
                <a:solidFill>
                  <a:srgbClr val="6AA84F"/>
                </a:solidFill>
                <a:latin typeface="Helvetica Neue Light"/>
                <a:ea typeface="Helvetica Neue Light"/>
                <a:cs typeface="Helvetica Neue Light"/>
                <a:sym typeface="Helvetica Neue Light"/>
              </a:rPr>
              <a:t>212</a:t>
            </a:r>
            <a:r>
              <a:rPr b="0" i="0" lang="es" sz="2000" u="none" cap="none" strike="noStrike">
                <a:solidFill>
                  <a:srgbClr val="000000"/>
                </a:solidFill>
                <a:latin typeface="Helvetica Neue Light"/>
                <a:ea typeface="Helvetica Neue Light"/>
                <a:cs typeface="Helvetica Neue Light"/>
                <a:sym typeface="Helvetica Neue Light"/>
              </a:rPr>
              <a:t>, </a:t>
            </a:r>
            <a:r>
              <a:rPr b="0" i="0" lang="es" sz="2000" u="none" cap="none" strike="noStrike">
                <a:solidFill>
                  <a:srgbClr val="0000FF"/>
                </a:solidFill>
                <a:latin typeface="Helvetica Neue Light"/>
                <a:ea typeface="Helvetica Neue Light"/>
                <a:cs typeface="Helvetica Neue Light"/>
                <a:sym typeface="Helvetica Neue Light"/>
              </a:rPr>
              <a:t>227</a:t>
            </a:r>
            <a:r>
              <a:rPr b="0" i="0" lang="es" sz="2000" u="none" cap="none" strike="noStrike">
                <a:solidFill>
                  <a:srgbClr val="000000"/>
                </a:solidFill>
                <a:latin typeface="Helvetica Neue Light"/>
                <a:ea typeface="Helvetica Neue Light"/>
                <a:cs typeface="Helvetica Neue Light"/>
                <a:sym typeface="Helvetica Neue Light"/>
              </a:rPr>
              <a:t>). Si agregas un valor más, puedes manejar su opacidad. (</a:t>
            </a:r>
            <a:r>
              <a:rPr b="0" i="0" lang="es" sz="2000" u="none" cap="none" strike="noStrike">
                <a:solidFill>
                  <a:srgbClr val="FF0000"/>
                </a:solidFill>
                <a:latin typeface="Helvetica Neue Light"/>
                <a:ea typeface="Helvetica Neue Light"/>
                <a:cs typeface="Helvetica Neue Light"/>
                <a:sym typeface="Helvetica Neue Light"/>
              </a:rPr>
              <a:t>red</a:t>
            </a:r>
            <a:r>
              <a:rPr b="0" i="0" lang="es" sz="2000" u="none" cap="none" strike="noStrike">
                <a:solidFill>
                  <a:srgbClr val="000000"/>
                </a:solidFill>
                <a:latin typeface="Helvetica Neue Light"/>
                <a:ea typeface="Helvetica Neue Light"/>
                <a:cs typeface="Helvetica Neue Light"/>
                <a:sym typeface="Helvetica Neue Light"/>
              </a:rPr>
              <a:t>, </a:t>
            </a:r>
            <a:r>
              <a:rPr b="0" i="0" lang="es" sz="2000" u="none" cap="none" strike="noStrike">
                <a:solidFill>
                  <a:srgbClr val="6AA84F"/>
                </a:solidFill>
                <a:latin typeface="Helvetica Neue Light"/>
                <a:ea typeface="Helvetica Neue Light"/>
                <a:cs typeface="Helvetica Neue Light"/>
                <a:sym typeface="Helvetica Neue Light"/>
              </a:rPr>
              <a:t>green</a:t>
            </a:r>
            <a:r>
              <a:rPr b="0" i="0" lang="es" sz="2000" u="none" cap="none" strike="noStrike">
                <a:solidFill>
                  <a:srgbClr val="000000"/>
                </a:solidFill>
                <a:latin typeface="Helvetica Neue Light"/>
                <a:ea typeface="Helvetica Neue Light"/>
                <a:cs typeface="Helvetica Neue Light"/>
                <a:sym typeface="Helvetica Neue Light"/>
              </a:rPr>
              <a:t>, </a:t>
            </a:r>
            <a:r>
              <a:rPr b="0" i="0" lang="es" sz="2000" u="none" cap="none" strike="noStrike">
                <a:solidFill>
                  <a:srgbClr val="0000FF"/>
                </a:solidFill>
                <a:latin typeface="Helvetica Neue Light"/>
                <a:ea typeface="Helvetica Neue Light"/>
                <a:cs typeface="Helvetica Neue Light"/>
                <a:sym typeface="Helvetica Neue Light"/>
              </a:rPr>
              <a:t>blue</a:t>
            </a:r>
            <a:r>
              <a:rPr b="0" i="0" lang="es" sz="2000" u="none" cap="none" strike="noStrike">
                <a:solidFill>
                  <a:srgbClr val="000000"/>
                </a:solidFill>
                <a:latin typeface="Helvetica Neue Light"/>
                <a:ea typeface="Helvetica Neue Light"/>
                <a:cs typeface="Helvetica Neue Light"/>
                <a:sym typeface="Helvetica Neue Light"/>
              </a:rPr>
              <a:t>) cada color permite hasta 256 valores.</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279" name="Google Shape;279;p43"/>
          <p:cNvSpPr txBox="1"/>
          <p:nvPr/>
        </p:nvSpPr>
        <p:spPr>
          <a:xfrm>
            <a:off x="211975" y="252325"/>
            <a:ext cx="6237900" cy="9111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rgbClr val="000000"/>
              </a:buClr>
              <a:buSzPts val="4000"/>
              <a:buFont typeface="Arial"/>
              <a:buNone/>
            </a:pPr>
            <a:r>
              <a:rPr i="1" lang="es" sz="4000">
                <a:solidFill>
                  <a:srgbClr val="000000"/>
                </a:solidFill>
                <a:latin typeface="Anton"/>
                <a:ea typeface="Anton"/>
                <a:cs typeface="Anton"/>
                <a:sym typeface="Anton"/>
              </a:rPr>
              <a:t>TIPOS DE VALORES PARA COLOR</a:t>
            </a:r>
            <a:endParaRPr i="1" sz="4000">
              <a:solidFill>
                <a:srgbClr val="000000"/>
              </a:solidFill>
              <a:latin typeface="Anton"/>
              <a:ea typeface="Anton"/>
              <a:cs typeface="Anton"/>
              <a:sym typeface="Anton"/>
            </a:endParaRPr>
          </a:p>
          <a:p>
            <a:pPr indent="0" lvl="0" marL="0" rtl="0" algn="ctr">
              <a:lnSpc>
                <a:spcPct val="115000"/>
              </a:lnSpc>
              <a:spcBef>
                <a:spcPts val="2000"/>
              </a:spcBef>
              <a:spcAft>
                <a:spcPts val="600"/>
              </a:spcAft>
              <a:buClr>
                <a:srgbClr val="000000"/>
              </a:buClr>
              <a:buSzPts val="4000"/>
              <a:buFont typeface="Arial"/>
              <a:buNone/>
            </a:pPr>
            <a:r>
              <a:t/>
            </a:r>
            <a:endParaRPr i="1" sz="4000">
              <a:solidFill>
                <a:srgbClr val="0000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nvSpPr>
        <p:spPr>
          <a:xfrm>
            <a:off x="1085813" y="236227"/>
            <a:ext cx="6237900" cy="8271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LIST-STYLE-TYPE</a:t>
            </a:r>
            <a:endParaRPr b="0" i="1" sz="3500" u="none" cap="none" strike="noStrike">
              <a:solidFill>
                <a:srgbClr val="000000"/>
              </a:solidFill>
              <a:latin typeface="Anton"/>
              <a:ea typeface="Anton"/>
              <a:cs typeface="Anton"/>
              <a:sym typeface="Anton"/>
            </a:endParaRPr>
          </a:p>
        </p:txBody>
      </p:sp>
      <p:sp>
        <p:nvSpPr>
          <p:cNvPr id="285" name="Google Shape;285;p44"/>
          <p:cNvSpPr txBox="1"/>
          <p:nvPr/>
        </p:nvSpPr>
        <p:spPr>
          <a:xfrm>
            <a:off x="725738" y="1907100"/>
            <a:ext cx="3530400" cy="2416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ol</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list-style-type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none</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ul</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list-style-type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none</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286" name="Google Shape;286;p44"/>
          <p:cNvSpPr txBox="1"/>
          <p:nvPr/>
        </p:nvSpPr>
        <p:spPr>
          <a:xfrm>
            <a:off x="751904" y="1497700"/>
            <a:ext cx="15288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Didact Gothic"/>
                <a:ea typeface="Didact Gothic"/>
                <a:cs typeface="Didact Gothic"/>
                <a:sym typeface="Didact Gothic"/>
              </a:rPr>
              <a:t>CSS</a:t>
            </a:r>
            <a:endParaRPr b="1" i="0" sz="2000" u="none" cap="none" strike="noStrike">
              <a:solidFill>
                <a:srgbClr val="000000"/>
              </a:solidFill>
              <a:latin typeface="Didact Gothic"/>
              <a:ea typeface="Didact Gothic"/>
              <a:cs typeface="Didact Gothic"/>
              <a:sym typeface="Didact Gothic"/>
            </a:endParaRPr>
          </a:p>
        </p:txBody>
      </p:sp>
      <p:sp>
        <p:nvSpPr>
          <p:cNvPr id="287" name="Google Shape;287;p44"/>
          <p:cNvSpPr txBox="1"/>
          <p:nvPr/>
        </p:nvSpPr>
        <p:spPr>
          <a:xfrm>
            <a:off x="734675" y="4323900"/>
            <a:ext cx="7683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800" u="none" cap="none" strike="noStrike">
                <a:solidFill>
                  <a:srgbClr val="000000"/>
                </a:solidFill>
                <a:latin typeface="Didact Gothic"/>
                <a:ea typeface="Didact Gothic"/>
                <a:cs typeface="Didact Gothic"/>
                <a:sym typeface="Didact Gothic"/>
              </a:rPr>
              <a:t>Valores posibles:  (</a:t>
            </a:r>
            <a:r>
              <a:rPr b="1" i="0" lang="es" sz="1800" u="sng" cap="none" strike="noStrike">
                <a:solidFill>
                  <a:srgbClr val="0097A7"/>
                </a:solidFill>
                <a:latin typeface="Didact Gothic"/>
                <a:ea typeface="Didact Gothic"/>
                <a:cs typeface="Didact Gothic"/>
                <a:sym typeface="Didact Gothic"/>
                <a:hlinkClick r:id="rId3">
                  <a:extLst>
                    <a:ext uri="{A12FA001-AC4F-418D-AE19-62706E023703}">
                      <ahyp:hlinkClr val="tx"/>
                    </a:ext>
                  </a:extLst>
                </a:hlinkClick>
              </a:rPr>
              <a:t>ver aqui</a:t>
            </a:r>
            <a:r>
              <a:rPr b="0" i="0" lang="es" sz="1800" u="none" cap="none" strike="noStrike">
                <a:solidFill>
                  <a:srgbClr val="000000"/>
                </a:solidFill>
                <a:latin typeface="Didact Gothic"/>
                <a:ea typeface="Didact Gothic"/>
                <a:cs typeface="Didact Gothic"/>
                <a:sym typeface="Didact Gothic"/>
              </a:rPr>
              <a:t>)</a:t>
            </a:r>
            <a:endParaRPr b="0" i="0" sz="1800" u="none" cap="none" strike="noStrike">
              <a:solidFill>
                <a:srgbClr val="000000"/>
              </a:solidFill>
              <a:latin typeface="Didact Gothic"/>
              <a:ea typeface="Didact Gothic"/>
              <a:cs typeface="Didact Gothic"/>
              <a:sym typeface="Didact Gothic"/>
            </a:endParaRPr>
          </a:p>
        </p:txBody>
      </p:sp>
      <p:sp>
        <p:nvSpPr>
          <p:cNvPr id="288" name="Google Shape;288;p44"/>
          <p:cNvSpPr txBox="1"/>
          <p:nvPr/>
        </p:nvSpPr>
        <p:spPr>
          <a:xfrm>
            <a:off x="5004563" y="1907100"/>
            <a:ext cx="3000000" cy="1354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Aplicando esta propiedad y este valor, vamos a poder eliminar las bullets y los números.</a:t>
            </a:r>
            <a:endParaRPr b="0" i="0" sz="19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nvSpPr>
        <p:spPr>
          <a:xfrm>
            <a:off x="1453050" y="250531"/>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FONT-STYLE</a:t>
            </a:r>
            <a:endParaRPr b="0" i="1" sz="3500" u="none" cap="none" strike="noStrike">
              <a:solidFill>
                <a:srgbClr val="000000"/>
              </a:solidFill>
              <a:latin typeface="Anton"/>
              <a:ea typeface="Anton"/>
              <a:cs typeface="Anton"/>
              <a:sym typeface="Anton"/>
            </a:endParaRPr>
          </a:p>
        </p:txBody>
      </p:sp>
      <p:sp>
        <p:nvSpPr>
          <p:cNvPr id="294" name="Google Shape;294;p45"/>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.normal</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font-style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normal</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.italica</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font-style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italic</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295" name="Google Shape;295;p45"/>
          <p:cNvSpPr txBox="1"/>
          <p:nvPr/>
        </p:nvSpPr>
        <p:spPr>
          <a:xfrm>
            <a:off x="1126814" y="1480739"/>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pic>
        <p:nvPicPr>
          <p:cNvPr id="296" name="Google Shape;296;p45"/>
          <p:cNvPicPr preferRelativeResize="0"/>
          <p:nvPr/>
        </p:nvPicPr>
        <p:blipFill rotWithShape="1">
          <a:blip r:embed="rId3">
            <a:alphaModFix/>
          </a:blip>
          <a:srcRect b="0" l="0" r="0" t="0"/>
          <a:stretch/>
        </p:blipFill>
        <p:spPr>
          <a:xfrm>
            <a:off x="5233512" y="2356000"/>
            <a:ext cx="2457450" cy="1371600"/>
          </a:xfrm>
          <a:prstGeom prst="rect">
            <a:avLst/>
          </a:prstGeom>
          <a:noFill/>
          <a:ln>
            <a:noFill/>
          </a:ln>
        </p:spPr>
      </p:pic>
      <p:sp>
        <p:nvSpPr>
          <p:cNvPr id="297" name="Google Shape;297;p45"/>
          <p:cNvSpPr txBox="1"/>
          <p:nvPr/>
        </p:nvSpPr>
        <p:spPr>
          <a:xfrm>
            <a:off x="1101900" y="4309500"/>
            <a:ext cx="7683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Valores comunes: normal | italic </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298" name="Google Shape;298;p45"/>
          <p:cNvSpPr txBox="1"/>
          <p:nvPr/>
        </p:nvSpPr>
        <p:spPr>
          <a:xfrm>
            <a:off x="6212334"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nvSpPr>
        <p:spPr>
          <a:xfrm>
            <a:off x="1453050" y="29050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FONT-WEIGHT</a:t>
            </a:r>
            <a:endParaRPr b="0" i="1" sz="3500" u="none" cap="none" strike="noStrike">
              <a:solidFill>
                <a:srgbClr val="000000"/>
              </a:solidFill>
              <a:latin typeface="Anton"/>
              <a:ea typeface="Anton"/>
              <a:cs typeface="Anton"/>
              <a:sym typeface="Anton"/>
            </a:endParaRPr>
          </a:p>
        </p:txBody>
      </p:sp>
      <p:sp>
        <p:nvSpPr>
          <p:cNvPr id="304" name="Google Shape;304;p46"/>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.negrita</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font-weight</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bold</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.normal</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font-weight</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normal</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305" name="Google Shape;305;p46"/>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06" name="Google Shape;306;p46"/>
          <p:cNvSpPr txBox="1"/>
          <p:nvPr/>
        </p:nvSpPr>
        <p:spPr>
          <a:xfrm>
            <a:off x="6212334"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pic>
        <p:nvPicPr>
          <p:cNvPr id="307" name="Google Shape;307;p46"/>
          <p:cNvPicPr preferRelativeResize="0"/>
          <p:nvPr/>
        </p:nvPicPr>
        <p:blipFill rotWithShape="1">
          <a:blip r:embed="rId3">
            <a:alphaModFix/>
          </a:blip>
          <a:srcRect b="0" l="0" r="0" t="0"/>
          <a:stretch/>
        </p:blipFill>
        <p:spPr>
          <a:xfrm>
            <a:off x="5486950" y="2327675"/>
            <a:ext cx="2762250" cy="1276350"/>
          </a:xfrm>
          <a:prstGeom prst="rect">
            <a:avLst/>
          </a:prstGeom>
          <a:noFill/>
          <a:ln>
            <a:noFill/>
          </a:ln>
        </p:spPr>
      </p:pic>
      <p:sp>
        <p:nvSpPr>
          <p:cNvPr id="308" name="Google Shape;308;p46"/>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comunes: normal | bold (luego verán, que puede tener otros valores, en números)</a:t>
            </a:r>
            <a:endParaRPr b="0" i="0" sz="12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nvSpPr>
        <p:spPr>
          <a:xfrm>
            <a:off x="1193700" y="29050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FONT-SIZE</a:t>
            </a:r>
            <a:endParaRPr b="0" i="1" sz="3500" u="none" cap="none" strike="noStrike">
              <a:solidFill>
                <a:srgbClr val="000000"/>
              </a:solidFill>
              <a:latin typeface="Anton"/>
              <a:ea typeface="Anton"/>
              <a:cs typeface="Anton"/>
              <a:sym typeface="Anton"/>
            </a:endParaRPr>
          </a:p>
        </p:txBody>
      </p:sp>
      <p:sp>
        <p:nvSpPr>
          <p:cNvPr id="314" name="Google Shape;314;p47"/>
          <p:cNvSpPr txBox="1"/>
          <p:nvPr/>
        </p:nvSpPr>
        <p:spPr>
          <a:xfrm>
            <a:off x="83362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.textoGrande</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font-size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20px</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.textoRelativo</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font-size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200%</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315" name="Google Shape;315;p47"/>
          <p:cNvSpPr txBox="1"/>
          <p:nvPr/>
        </p:nvSpPr>
        <p:spPr>
          <a:xfrm>
            <a:off x="85977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16" name="Google Shape;316;p47"/>
          <p:cNvSpPr txBox="1"/>
          <p:nvPr/>
        </p:nvSpPr>
        <p:spPr>
          <a:xfrm>
            <a:off x="596261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317" name="Google Shape;317;p47"/>
          <p:cNvSpPr txBox="1"/>
          <p:nvPr/>
        </p:nvSpPr>
        <p:spPr>
          <a:xfrm>
            <a:off x="842550" y="4309500"/>
            <a:ext cx="7683600" cy="5181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Valores posibles: &lt;medida de longitud&gt; | &lt;porcentaje&gt;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318" name="Google Shape;318;p47"/>
          <p:cNvPicPr preferRelativeResize="0"/>
          <p:nvPr/>
        </p:nvPicPr>
        <p:blipFill rotWithShape="1">
          <a:blip r:embed="rId3">
            <a:alphaModFix/>
          </a:blip>
          <a:srcRect b="0" l="0" r="0" t="0"/>
          <a:stretch/>
        </p:blipFill>
        <p:spPr>
          <a:xfrm>
            <a:off x="4922272" y="2263912"/>
            <a:ext cx="3437277" cy="171078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nvSpPr>
        <p:spPr>
          <a:xfrm>
            <a:off x="1453050" y="250581"/>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FONT-FAMILY</a:t>
            </a:r>
            <a:endParaRPr b="0" i="1" sz="3500" u="none" cap="none" strike="noStrike">
              <a:solidFill>
                <a:srgbClr val="000000"/>
              </a:solidFill>
              <a:latin typeface="Anton"/>
              <a:ea typeface="Anton"/>
              <a:cs typeface="Anton"/>
              <a:sym typeface="Anton"/>
            </a:endParaRPr>
          </a:p>
        </p:txBody>
      </p:sp>
      <p:sp>
        <p:nvSpPr>
          <p:cNvPr id="324" name="Google Shape;324;p48"/>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.impact</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font-family</a:t>
            </a:r>
            <a:r>
              <a:rPr b="0" i="0" lang="es" sz="1400" u="none" cap="none" strike="noStrike">
                <a:solidFill>
                  <a:srgbClr val="000000"/>
                </a:solidFill>
                <a:latin typeface="Consolas"/>
                <a:ea typeface="Consolas"/>
                <a:cs typeface="Consolas"/>
                <a:sym typeface="Consolas"/>
              </a:rPr>
              <a:t>:</a:t>
            </a:r>
            <a:r>
              <a:rPr b="0" i="0" lang="es" sz="1400" u="none" cap="none" strike="noStrike">
                <a:solidFill>
                  <a:srgbClr val="0451A5"/>
                </a:solidFill>
                <a:latin typeface="Consolas"/>
                <a:ea typeface="Consolas"/>
                <a:cs typeface="Consolas"/>
                <a:sym typeface="Consolas"/>
              </a:rPr>
              <a:t>Impact</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sans-serif</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.comicSans</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font-family</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A31515"/>
                </a:solidFill>
                <a:latin typeface="Consolas"/>
                <a:ea typeface="Consolas"/>
                <a:cs typeface="Consolas"/>
                <a:sym typeface="Consolas"/>
              </a:rPr>
              <a:t>"Comic Sans MS"</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sans-serif</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800000"/>
              </a:solidFill>
              <a:latin typeface="Consolas"/>
              <a:ea typeface="Consolas"/>
              <a:cs typeface="Consolas"/>
              <a:sym typeface="Consolas"/>
            </a:endParaRPr>
          </a:p>
        </p:txBody>
      </p:sp>
      <p:sp>
        <p:nvSpPr>
          <p:cNvPr id="325" name="Google Shape;325;p48"/>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26" name="Google Shape;326;p48"/>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327" name="Google Shape;327;p48"/>
          <p:cNvSpPr txBox="1"/>
          <p:nvPr/>
        </p:nvSpPr>
        <p:spPr>
          <a:xfrm>
            <a:off x="1101900" y="4309500"/>
            <a:ext cx="7683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Valores posibles: &lt;familia o nombre genérico&gt;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328" name="Google Shape;328;p48"/>
          <p:cNvPicPr preferRelativeResize="0"/>
          <p:nvPr/>
        </p:nvPicPr>
        <p:blipFill rotWithShape="1">
          <a:blip r:embed="rId3">
            <a:alphaModFix/>
          </a:blip>
          <a:srcRect b="0" l="0" r="0" t="0"/>
          <a:stretch/>
        </p:blipFill>
        <p:spPr>
          <a:xfrm>
            <a:off x="5871575" y="2489513"/>
            <a:ext cx="2057400" cy="1123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a:off x="1453050" y="26295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FONT-FAMILY</a:t>
            </a:r>
            <a:endParaRPr b="0" i="1" sz="3500" u="none" cap="none" strike="noStrike">
              <a:solidFill>
                <a:srgbClr val="000000"/>
              </a:solidFill>
              <a:latin typeface="Anton"/>
              <a:ea typeface="Anton"/>
              <a:cs typeface="Anton"/>
              <a:sym typeface="Anton"/>
            </a:endParaRPr>
          </a:p>
        </p:txBody>
      </p:sp>
      <p:sp>
        <p:nvSpPr>
          <p:cNvPr id="334" name="Google Shape;334;p49"/>
          <p:cNvSpPr txBox="1"/>
          <p:nvPr/>
        </p:nvSpPr>
        <p:spPr>
          <a:xfrm>
            <a:off x="1063650" y="1272425"/>
            <a:ext cx="7016700" cy="2618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s" sz="1700" u="none" cap="none" strike="noStrike">
                <a:solidFill>
                  <a:srgbClr val="000000"/>
                </a:solidFill>
                <a:latin typeface="Helvetica Neue Light"/>
                <a:ea typeface="Helvetica Neue Light"/>
                <a:cs typeface="Helvetica Neue Light"/>
                <a:sym typeface="Helvetica Neue Light"/>
              </a:rPr>
              <a:t>Cada sistema operativo y navegador interpretan de distinta forma las fuentes predeterminadas.</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3CEFAB"/>
              </a:buClr>
              <a:buSzPts val="1700"/>
              <a:buFont typeface="Arial"/>
              <a:buChar char="●"/>
            </a:pPr>
            <a:r>
              <a:rPr b="1" i="0" lang="es" sz="1700" u="none" cap="none" strike="noStrike">
                <a:solidFill>
                  <a:srgbClr val="000000"/>
                </a:solidFill>
                <a:latin typeface="Helvetica Neue"/>
                <a:ea typeface="Helvetica Neue"/>
                <a:cs typeface="Helvetica Neue"/>
                <a:sym typeface="Helvetica Neue"/>
              </a:rPr>
              <a:t>Serif:</a:t>
            </a:r>
            <a:r>
              <a:rPr b="0" i="0" lang="es" sz="1700" u="none" cap="none" strike="noStrike">
                <a:solidFill>
                  <a:srgbClr val="000000"/>
                </a:solidFill>
                <a:latin typeface="Helvetica Neue Light"/>
                <a:ea typeface="Helvetica Neue Light"/>
                <a:cs typeface="Helvetica Neue Light"/>
                <a:sym typeface="Helvetica Neue Light"/>
              </a:rPr>
              <a:t> «Times New Roman» en Windows, y «Times» en Macintosh (diferente a la de Windows).</a:t>
            </a:r>
            <a:endParaRPr b="0" i="0" sz="1700" u="none" cap="none" strike="noStrike">
              <a:solidFill>
                <a:srgbClr val="000000"/>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3CEFAB"/>
              </a:buClr>
              <a:buSzPts val="1700"/>
              <a:buFont typeface="Arial"/>
              <a:buChar char="●"/>
            </a:pPr>
            <a:r>
              <a:rPr b="1" i="0" lang="es" sz="1700" u="none" cap="none" strike="noStrike">
                <a:solidFill>
                  <a:srgbClr val="000000"/>
                </a:solidFill>
                <a:latin typeface="Helvetica Neue"/>
                <a:ea typeface="Helvetica Neue"/>
                <a:cs typeface="Helvetica Neue"/>
                <a:sym typeface="Helvetica Neue"/>
              </a:rPr>
              <a:t>Sans serif:</a:t>
            </a:r>
            <a:r>
              <a:rPr b="0" i="0" lang="es" sz="1700" u="none" cap="none" strike="noStrike">
                <a:solidFill>
                  <a:srgbClr val="000000"/>
                </a:solidFill>
                <a:latin typeface="Helvetica Neue Light"/>
                <a:ea typeface="Helvetica Neue Light"/>
                <a:cs typeface="Helvetica Neue Light"/>
                <a:sym typeface="Helvetica Neue Light"/>
              </a:rPr>
              <a:t> «Arial» en Windows, y «Helvetica» en Macintosh.</a:t>
            </a:r>
            <a:endParaRPr b="0" i="0" sz="1700" u="none" cap="none" strike="noStrike">
              <a:solidFill>
                <a:srgbClr val="000000"/>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3CEFAB"/>
              </a:buClr>
              <a:buSzPts val="1700"/>
              <a:buFont typeface="Arial"/>
              <a:buChar char="●"/>
            </a:pPr>
            <a:r>
              <a:rPr b="1" i="0" lang="es" sz="1700" u="none" cap="none" strike="noStrike">
                <a:solidFill>
                  <a:srgbClr val="000000"/>
                </a:solidFill>
                <a:latin typeface="Helvetica Neue"/>
                <a:ea typeface="Helvetica Neue"/>
                <a:cs typeface="Helvetica Neue"/>
                <a:sym typeface="Helvetica Neue"/>
              </a:rPr>
              <a:t>Monospace:</a:t>
            </a:r>
            <a:r>
              <a:rPr b="0" i="0" lang="es" sz="1700" u="none" cap="none" strike="noStrike">
                <a:solidFill>
                  <a:srgbClr val="000000"/>
                </a:solidFill>
                <a:latin typeface="Helvetica Neue Light"/>
                <a:ea typeface="Helvetica Neue Light"/>
                <a:cs typeface="Helvetica Neue Light"/>
                <a:sym typeface="Helvetica Neue Light"/>
              </a:rPr>
              <a:t> «Courrier New» en Windows, «Courrier» en Macintosh, y por lo general «VeraSans» o «DejaVuSans» en Linux.</a:t>
            </a:r>
            <a:endParaRPr b="0" i="0" sz="1700" u="none" cap="none" strike="noStrike">
              <a:solidFill>
                <a:srgbClr val="000000"/>
              </a:solidFill>
              <a:latin typeface="Helvetica Neue Light"/>
              <a:ea typeface="Helvetica Neue Light"/>
              <a:cs typeface="Helvetica Neue Light"/>
              <a:sym typeface="Helvetica Neue Light"/>
            </a:endParaRPr>
          </a:p>
        </p:txBody>
      </p:sp>
      <p:sp>
        <p:nvSpPr>
          <p:cNvPr id="335" name="Google Shape;335;p49"/>
          <p:cNvSpPr txBox="1"/>
          <p:nvPr/>
        </p:nvSpPr>
        <p:spPr>
          <a:xfrm>
            <a:off x="1645950" y="3818950"/>
            <a:ext cx="5852100" cy="8583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800" u="none" cap="none" strike="noStrike">
                <a:solidFill>
                  <a:srgbClr val="000000"/>
                </a:solidFill>
                <a:highlight>
                  <a:srgbClr val="E0FF00"/>
                </a:highlight>
                <a:latin typeface="Helvetica Neue"/>
                <a:ea typeface="Helvetica Neue"/>
                <a:cs typeface="Helvetica Neue"/>
                <a:sym typeface="Helvetica Neue"/>
              </a:rPr>
              <a:t>Nota:</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te recomendamos visitar el sitio </a:t>
            </a:r>
            <a:r>
              <a:rPr b="0" i="0" lang="es" sz="1800" u="sng" cap="none" strike="noStrike">
                <a:solidFill>
                  <a:srgbClr val="0451A5"/>
                </a:solidFill>
                <a:highlight>
                  <a:srgbClr val="E0FF00"/>
                </a:highlight>
                <a:latin typeface="Helvetica Neue Light"/>
                <a:ea typeface="Helvetica Neue Light"/>
                <a:cs typeface="Helvetica Neue Light"/>
                <a:sym typeface="Helvetica Neue Light"/>
                <a:hlinkClick r:id="rId3">
                  <a:extLst>
                    <a:ext uri="{A12FA001-AC4F-418D-AE19-62706E023703}">
                      <ahyp:hlinkClr val="tx"/>
                    </a:ext>
                  </a:extLst>
                </a:hlinkClick>
              </a:rPr>
              <a:t>https://www.cssfontstack.com/</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para conocer más acerca de cómo funciona cada fuente, en los distintos sistemas operativos.</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nvSpPr>
        <p:spPr>
          <a:xfrm>
            <a:off x="1453050" y="25055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TEXT-ALIGN</a:t>
            </a:r>
            <a:endParaRPr b="0" i="1" sz="3500" u="none" cap="none" strike="noStrike">
              <a:solidFill>
                <a:srgbClr val="000000"/>
              </a:solidFill>
              <a:latin typeface="Anton"/>
              <a:ea typeface="Anton"/>
              <a:cs typeface="Anton"/>
              <a:sym typeface="Anton"/>
            </a:endParaRPr>
          </a:p>
        </p:txBody>
      </p:sp>
      <p:sp>
        <p:nvSpPr>
          <p:cNvPr id="341" name="Google Shape;341;p50"/>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.centrar</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text-align</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center</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.aLaDerecha</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text-align</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right</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342" name="Google Shape;342;p50"/>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43" name="Google Shape;343;p50"/>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344" name="Google Shape;344;p50"/>
          <p:cNvSpPr txBox="1"/>
          <p:nvPr/>
        </p:nvSpPr>
        <p:spPr>
          <a:xfrm>
            <a:off x="1101907" y="4309500"/>
            <a:ext cx="7683600" cy="330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500" u="none" cap="none" strike="noStrike">
                <a:solidFill>
                  <a:srgbClr val="000000"/>
                </a:solidFill>
                <a:latin typeface="Helvetica Neue Light"/>
                <a:ea typeface="Helvetica Neue Light"/>
                <a:cs typeface="Helvetica Neue Light"/>
                <a:sym typeface="Helvetica Neue Light"/>
              </a:rPr>
              <a:t>Valores posibles: left | right | center | justify </a:t>
            </a:r>
            <a:endParaRPr b="0" i="0" sz="1500" u="none" cap="none" strike="noStrike">
              <a:solidFill>
                <a:srgbClr val="000000"/>
              </a:solidFill>
              <a:latin typeface="Helvetica Neue Light"/>
              <a:ea typeface="Helvetica Neue Light"/>
              <a:cs typeface="Helvetica Neue Light"/>
              <a:sym typeface="Helvetica Neue Light"/>
            </a:endParaRPr>
          </a:p>
        </p:txBody>
      </p:sp>
      <p:pic>
        <p:nvPicPr>
          <p:cNvPr id="345" name="Google Shape;345;p50"/>
          <p:cNvPicPr preferRelativeResize="0"/>
          <p:nvPr/>
        </p:nvPicPr>
        <p:blipFill rotWithShape="1">
          <a:blip r:embed="rId3">
            <a:alphaModFix/>
          </a:blip>
          <a:srcRect b="0" l="0" r="0" t="0"/>
          <a:stretch/>
        </p:blipFill>
        <p:spPr>
          <a:xfrm>
            <a:off x="5108488" y="2419559"/>
            <a:ext cx="3583575" cy="1263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nvSpPr>
        <p:spPr>
          <a:xfrm>
            <a:off x="1453050" y="29050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LINE-HEIGHT</a:t>
            </a:r>
            <a:endParaRPr b="0" i="1" sz="3500" u="none" cap="none" strike="noStrike">
              <a:solidFill>
                <a:srgbClr val="000000"/>
              </a:solidFill>
              <a:latin typeface="Anton"/>
              <a:ea typeface="Anton"/>
              <a:cs typeface="Anton"/>
              <a:sym typeface="Anton"/>
            </a:endParaRPr>
          </a:p>
        </p:txBody>
      </p:sp>
      <p:sp>
        <p:nvSpPr>
          <p:cNvPr id="351" name="Google Shape;351;p51"/>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.interlineado</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line-height</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1.6</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352" name="Google Shape;352;p51"/>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53" name="Google Shape;353;p51"/>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354" name="Google Shape;354;p51"/>
          <p:cNvSpPr txBox="1"/>
          <p:nvPr/>
        </p:nvSpPr>
        <p:spPr>
          <a:xfrm>
            <a:off x="1101907" y="4309500"/>
            <a:ext cx="7683600" cy="330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500" u="none" cap="none" strike="noStrike">
                <a:solidFill>
                  <a:srgbClr val="000000"/>
                </a:solidFill>
                <a:latin typeface="Helvetica Neue Light"/>
                <a:ea typeface="Helvetica Neue Light"/>
                <a:cs typeface="Helvetica Neue Light"/>
                <a:sym typeface="Helvetica Neue Light"/>
              </a:rPr>
              <a:t>Valores posibles: none | &lt;número&gt; | &lt;longitud&gt; | &lt;porcentaje&gt;</a:t>
            </a:r>
            <a:endParaRPr b="0" i="0" sz="1500" u="none" cap="none" strike="noStrike">
              <a:solidFill>
                <a:srgbClr val="000000"/>
              </a:solidFill>
              <a:latin typeface="Helvetica Neue Light"/>
              <a:ea typeface="Helvetica Neue Light"/>
              <a:cs typeface="Helvetica Neue Light"/>
              <a:sym typeface="Helvetica Neue Light"/>
            </a:endParaRPr>
          </a:p>
        </p:txBody>
      </p:sp>
      <p:pic>
        <p:nvPicPr>
          <p:cNvPr id="355" name="Google Shape;355;p51"/>
          <p:cNvPicPr preferRelativeResize="0"/>
          <p:nvPr/>
        </p:nvPicPr>
        <p:blipFill rotWithShape="1">
          <a:blip r:embed="rId3">
            <a:alphaModFix/>
          </a:blip>
          <a:srcRect b="0" l="0" r="0" t="0"/>
          <a:stretch/>
        </p:blipFill>
        <p:spPr>
          <a:xfrm>
            <a:off x="6147800" y="2397325"/>
            <a:ext cx="1504950" cy="108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nvSpPr>
        <p:spPr>
          <a:xfrm>
            <a:off x="311700" y="325350"/>
            <a:ext cx="8449200" cy="69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50000"/>
              </a:lnSpc>
              <a:spcBef>
                <a:spcPts val="2000"/>
              </a:spcBef>
              <a:spcAft>
                <a:spcPts val="600"/>
              </a:spcAft>
              <a:buClr>
                <a:srgbClr val="000000"/>
              </a:buClr>
              <a:buSzPts val="4000"/>
              <a:buFont typeface="Arial"/>
              <a:buNone/>
            </a:pPr>
            <a:r>
              <a:rPr i="1" lang="es" sz="3500">
                <a:solidFill>
                  <a:srgbClr val="000000"/>
                </a:solidFill>
                <a:latin typeface="Anton"/>
                <a:ea typeface="Anton"/>
                <a:cs typeface="Anton"/>
                <a:sym typeface="Anton"/>
              </a:rPr>
              <a:t>REGLAS SINTÁCTICAS</a:t>
            </a:r>
            <a:endParaRPr i="1" sz="3500">
              <a:latin typeface="Anton"/>
              <a:ea typeface="Anton"/>
              <a:cs typeface="Anton"/>
              <a:sym typeface="Anton"/>
            </a:endParaRPr>
          </a:p>
        </p:txBody>
      </p:sp>
      <p:sp>
        <p:nvSpPr>
          <p:cNvPr id="77" name="Google Shape;77;p16"/>
          <p:cNvSpPr/>
          <p:nvPr/>
        </p:nvSpPr>
        <p:spPr>
          <a:xfrm>
            <a:off x="383675" y="1225000"/>
            <a:ext cx="8377200" cy="3185700"/>
          </a:xfrm>
          <a:prstGeom prst="roundRect">
            <a:avLst>
              <a:gd fmla="val 16667" name="adj"/>
            </a:avLst>
          </a:prstGeom>
          <a:solidFill>
            <a:srgbClr val="EEEEEE"/>
          </a:solidFill>
          <a:ln cap="flat" cmpd="sng" w="9525">
            <a:solidFill>
              <a:srgbClr val="EEEEEE"/>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342900" lvl="0" marL="457200" rtl="0" algn="just">
              <a:lnSpc>
                <a:spcPct val="115000"/>
              </a:lnSpc>
              <a:spcBef>
                <a:spcPts val="0"/>
              </a:spcBef>
              <a:spcAft>
                <a:spcPts val="0"/>
              </a:spcAft>
              <a:buClr>
                <a:srgbClr val="EEFF41"/>
              </a:buClr>
              <a:buSzPts val="1800"/>
              <a:buFont typeface="Didact Gothic"/>
              <a:buChar char="●"/>
            </a:pPr>
            <a:r>
              <a:rPr lang="es" sz="1800">
                <a:solidFill>
                  <a:srgbClr val="000000"/>
                </a:solidFill>
                <a:latin typeface="Helvetica Neue Light"/>
                <a:ea typeface="Helvetica Neue Light"/>
                <a:cs typeface="Helvetica Neue Light"/>
                <a:sym typeface="Helvetica Neue Light"/>
              </a:rPr>
              <a:t>Cada declaración CSS está formada por un juego de pares </a:t>
            </a:r>
            <a:br>
              <a:rPr lang="es" sz="1800">
                <a:solidFill>
                  <a:srgbClr val="000000"/>
                </a:solidFill>
                <a:latin typeface="Helvetica Neue Light"/>
                <a:ea typeface="Helvetica Neue Light"/>
                <a:cs typeface="Helvetica Neue Light"/>
                <a:sym typeface="Helvetica Neue Light"/>
              </a:rPr>
            </a:br>
            <a:r>
              <a:rPr b="1" lang="es" sz="1800">
                <a:solidFill>
                  <a:srgbClr val="CC0000"/>
                </a:solidFill>
                <a:latin typeface="Helvetica Neue"/>
                <a:ea typeface="Helvetica Neue"/>
                <a:cs typeface="Helvetica Neue"/>
                <a:sym typeface="Helvetica Neue"/>
              </a:rPr>
              <a:t>propiedad</a:t>
            </a:r>
            <a:r>
              <a:rPr b="1" lang="es" sz="1800">
                <a:solidFill>
                  <a:srgbClr val="000000"/>
                </a:solidFill>
                <a:latin typeface="Helvetica Neue"/>
                <a:ea typeface="Helvetica Neue"/>
                <a:cs typeface="Helvetica Neue"/>
                <a:sym typeface="Helvetica Neue"/>
              </a:rPr>
              <a:t>: valor;</a:t>
            </a:r>
            <a:r>
              <a:rPr lang="es" sz="1800">
                <a:solidFill>
                  <a:srgbClr val="000000"/>
                </a:solidFill>
                <a:latin typeface="Helvetica Neue Light"/>
                <a:ea typeface="Helvetica Neue Light"/>
                <a:cs typeface="Helvetica Neue Light"/>
                <a:sym typeface="Helvetica Neue Light"/>
              </a:rPr>
              <a:t> </a:t>
            </a:r>
            <a:endParaRPr sz="1800">
              <a:solidFill>
                <a:srgbClr val="000000"/>
              </a:solidFill>
              <a:latin typeface="Helvetica Neue Light"/>
              <a:ea typeface="Helvetica Neue Light"/>
              <a:cs typeface="Helvetica Neue Light"/>
              <a:sym typeface="Helvetica Neue Light"/>
            </a:endParaRPr>
          </a:p>
          <a:p>
            <a:pPr indent="-342900" lvl="0" marL="457200" rtl="0" algn="just">
              <a:lnSpc>
                <a:spcPct val="115000"/>
              </a:lnSpc>
              <a:spcBef>
                <a:spcPts val="0"/>
              </a:spcBef>
              <a:spcAft>
                <a:spcPts val="0"/>
              </a:spcAft>
              <a:buClr>
                <a:srgbClr val="EEFF41"/>
              </a:buClr>
              <a:buSzPts val="1800"/>
              <a:buFont typeface="Didact Gothic"/>
              <a:buChar char="●"/>
            </a:pPr>
            <a:r>
              <a:rPr lang="es" sz="1800">
                <a:solidFill>
                  <a:srgbClr val="000000"/>
                </a:solidFill>
                <a:latin typeface="Helvetica Neue Light"/>
                <a:ea typeface="Helvetica Neue Light"/>
                <a:cs typeface="Helvetica Neue Light"/>
                <a:sym typeface="Helvetica Neue Light"/>
              </a:rPr>
              <a:t>No se ve afectado por el espacio en blanco. Las propiedades se pueden escribir de corrido o una debajo de la otra.</a:t>
            </a:r>
            <a:endParaRPr sz="1800">
              <a:solidFill>
                <a:srgbClr val="000000"/>
              </a:solidFill>
              <a:latin typeface="Helvetica Neue Light"/>
              <a:ea typeface="Helvetica Neue Light"/>
              <a:cs typeface="Helvetica Neue Light"/>
              <a:sym typeface="Helvetica Neue Light"/>
            </a:endParaRPr>
          </a:p>
          <a:p>
            <a:pPr indent="-355600" lvl="0" marL="457200" rtl="0" algn="just">
              <a:lnSpc>
                <a:spcPct val="115000"/>
              </a:lnSpc>
              <a:spcBef>
                <a:spcPts val="0"/>
              </a:spcBef>
              <a:spcAft>
                <a:spcPts val="0"/>
              </a:spcAft>
              <a:buClr>
                <a:srgbClr val="EEFF41"/>
              </a:buClr>
              <a:buSzPts val="2000"/>
              <a:buFont typeface="Didact Gothic"/>
              <a:buChar char="●"/>
            </a:pPr>
            <a:r>
              <a:rPr lang="es" sz="1800">
                <a:solidFill>
                  <a:srgbClr val="000000"/>
                </a:solidFill>
                <a:latin typeface="Helvetica Neue Light"/>
                <a:ea typeface="Helvetica Neue Light"/>
                <a:cs typeface="Helvetica Neue Light"/>
                <a:sym typeface="Helvetica Neue Light"/>
              </a:rPr>
              <a:t>Siempre que la propiedad represente un número, el valor debe indicar en qué unidad se expresa.</a:t>
            </a:r>
            <a:r>
              <a:rPr lang="es" sz="2000">
                <a:solidFill>
                  <a:srgbClr val="000000"/>
                </a:solidFill>
                <a:latin typeface="Helvetica Neue Light"/>
                <a:ea typeface="Helvetica Neue Light"/>
                <a:cs typeface="Helvetica Neue Light"/>
                <a:sym typeface="Helvetica Neue Light"/>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nvSpPr>
        <p:spPr>
          <a:xfrm>
            <a:off x="1453050" y="250581"/>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TEXT-DECORATION</a:t>
            </a:r>
            <a:endParaRPr b="0" i="1" sz="3500" u="none" cap="none" strike="noStrike">
              <a:solidFill>
                <a:srgbClr val="000000"/>
              </a:solidFill>
              <a:latin typeface="Anton"/>
              <a:ea typeface="Anton"/>
              <a:cs typeface="Anton"/>
              <a:sym typeface="Anton"/>
            </a:endParaRPr>
          </a:p>
        </p:txBody>
      </p:sp>
      <p:sp>
        <p:nvSpPr>
          <p:cNvPr id="361" name="Google Shape;361;p52"/>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.subrayado</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text-decoration</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none</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.tachado</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text-decoration</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line-through</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362" name="Google Shape;362;p52"/>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63" name="Google Shape;363;p52"/>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364" name="Google Shape;364;p52"/>
          <p:cNvSpPr txBox="1"/>
          <p:nvPr/>
        </p:nvSpPr>
        <p:spPr>
          <a:xfrm>
            <a:off x="1029875" y="4309500"/>
            <a:ext cx="7683600" cy="5325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500" u="none" cap="none" strike="noStrike">
                <a:solidFill>
                  <a:srgbClr val="000000"/>
                </a:solidFill>
                <a:latin typeface="Helvetica Neue Light"/>
                <a:ea typeface="Helvetica Neue Light"/>
                <a:cs typeface="Helvetica Neue Light"/>
                <a:sym typeface="Helvetica Neue Light"/>
              </a:rPr>
              <a:t>Valores posibles: none | underline | overline | line-through</a:t>
            </a:r>
            <a:endParaRPr b="0" i="0" sz="1500" u="none" cap="none" strike="noStrike">
              <a:solidFill>
                <a:srgbClr val="000000"/>
              </a:solidFill>
              <a:latin typeface="Helvetica Neue Light"/>
              <a:ea typeface="Helvetica Neue Light"/>
              <a:cs typeface="Helvetica Neue Light"/>
              <a:sym typeface="Helvetica Neue Light"/>
            </a:endParaRPr>
          </a:p>
        </p:txBody>
      </p:sp>
      <p:pic>
        <p:nvPicPr>
          <p:cNvPr id="365" name="Google Shape;365;p52"/>
          <p:cNvPicPr preferRelativeResize="0"/>
          <p:nvPr/>
        </p:nvPicPr>
        <p:blipFill rotWithShape="1">
          <a:blip r:embed="rId3">
            <a:alphaModFix/>
          </a:blip>
          <a:srcRect b="0" l="0" r="0" t="0"/>
          <a:stretch/>
        </p:blipFill>
        <p:spPr>
          <a:xfrm>
            <a:off x="6166850" y="2460938"/>
            <a:ext cx="1466850" cy="118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nvSpPr>
        <p:spPr>
          <a:xfrm>
            <a:off x="1453050" y="250531"/>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BACKGROUND-COLOR</a:t>
            </a:r>
            <a:endParaRPr b="0" i="1" sz="3500" u="none" cap="none" strike="noStrike">
              <a:solidFill>
                <a:srgbClr val="000000"/>
              </a:solidFill>
              <a:latin typeface="Anton"/>
              <a:ea typeface="Anton"/>
              <a:cs typeface="Anton"/>
              <a:sym typeface="Anton"/>
            </a:endParaRPr>
          </a:p>
        </p:txBody>
      </p:sp>
      <p:sp>
        <p:nvSpPr>
          <p:cNvPr id="371" name="Google Shape;371;p53"/>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.fondoFuerte</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background-color</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yellow</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372" name="Google Shape;372;p53"/>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73" name="Google Shape;373;p53"/>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374" name="Google Shape;374;p53"/>
          <p:cNvSpPr txBox="1"/>
          <p:nvPr/>
        </p:nvSpPr>
        <p:spPr>
          <a:xfrm>
            <a:off x="1101907" y="4309500"/>
            <a:ext cx="7683600" cy="330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500" u="none" cap="none" strike="noStrike">
                <a:solidFill>
                  <a:srgbClr val="000000"/>
                </a:solidFill>
                <a:latin typeface="Helvetica Neue Light"/>
                <a:ea typeface="Helvetica Neue Light"/>
                <a:cs typeface="Helvetica Neue Light"/>
                <a:sym typeface="Helvetica Neue Light"/>
              </a:rPr>
              <a:t>Valores posibles:  [color]</a:t>
            </a:r>
            <a:endParaRPr b="0" i="0" sz="1500" u="none" cap="none" strike="noStrike">
              <a:solidFill>
                <a:srgbClr val="000000"/>
              </a:solidFill>
              <a:latin typeface="Helvetica Neue Light"/>
              <a:ea typeface="Helvetica Neue Light"/>
              <a:cs typeface="Helvetica Neue Light"/>
              <a:sym typeface="Helvetica Neue Light"/>
            </a:endParaRPr>
          </a:p>
        </p:txBody>
      </p:sp>
      <p:pic>
        <p:nvPicPr>
          <p:cNvPr id="375" name="Google Shape;375;p53"/>
          <p:cNvPicPr preferRelativeResize="0"/>
          <p:nvPr/>
        </p:nvPicPr>
        <p:blipFill rotWithShape="1">
          <a:blip r:embed="rId3">
            <a:alphaModFix/>
          </a:blip>
          <a:srcRect b="0" l="0" r="0" t="0"/>
          <a:stretch/>
        </p:blipFill>
        <p:spPr>
          <a:xfrm>
            <a:off x="5080739" y="2733661"/>
            <a:ext cx="3639074" cy="635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nvSpPr>
        <p:spPr>
          <a:xfrm>
            <a:off x="1453050" y="25055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BACKGROUND-IMAGE</a:t>
            </a:r>
            <a:endParaRPr b="0" i="1" sz="3500" u="none" cap="none" strike="noStrike">
              <a:solidFill>
                <a:srgbClr val="000000"/>
              </a:solidFill>
              <a:latin typeface="Anton"/>
              <a:ea typeface="Anton"/>
              <a:cs typeface="Anton"/>
              <a:sym typeface="Anton"/>
            </a:endParaRPr>
          </a:p>
        </p:txBody>
      </p:sp>
      <p:sp>
        <p:nvSpPr>
          <p:cNvPr id="381" name="Google Shape;381;p54"/>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.catsandstars</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background-image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795E26"/>
                </a:solidFill>
                <a:latin typeface="Consolas"/>
                <a:ea typeface="Consolas"/>
                <a:cs typeface="Consolas"/>
                <a:sym typeface="Consolas"/>
              </a:rPr>
              <a:t>url</a:t>
            </a:r>
            <a:r>
              <a:rPr b="0" i="0" lang="es" sz="1400" u="none" cap="none" strike="noStrike">
                <a:solidFill>
                  <a:srgbClr val="000000"/>
                </a:solidFill>
                <a:latin typeface="Consolas"/>
                <a:ea typeface="Consolas"/>
                <a:cs typeface="Consolas"/>
                <a:sym typeface="Consolas"/>
              </a:rPr>
              <a:t>(</a:t>
            </a:r>
            <a:r>
              <a:rPr b="0" i="0" lang="es" sz="1400" u="none" cap="none" strike="noStrike">
                <a:solidFill>
                  <a:srgbClr val="A31515"/>
                </a:solidFill>
                <a:latin typeface="Consolas"/>
                <a:ea typeface="Consolas"/>
                <a:cs typeface="Consolas"/>
                <a:sym typeface="Consolas"/>
              </a:rPr>
              <a:t>"https://mdn.mozillademos.org/files/11991/startransparent.gif"</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795E26"/>
                </a:solidFill>
                <a:latin typeface="Consolas"/>
                <a:ea typeface="Consolas"/>
                <a:cs typeface="Consolas"/>
                <a:sym typeface="Consolas"/>
              </a:rPr>
              <a:t>url</a:t>
            </a:r>
            <a:r>
              <a:rPr b="0" i="0" lang="es" sz="1400" u="none" cap="none" strike="noStrike">
                <a:solidFill>
                  <a:srgbClr val="000000"/>
                </a:solidFill>
                <a:latin typeface="Consolas"/>
                <a:ea typeface="Consolas"/>
                <a:cs typeface="Consolas"/>
                <a:sym typeface="Consolas"/>
              </a:rPr>
              <a:t>(</a:t>
            </a:r>
            <a:r>
              <a:rPr b="0" i="0" lang="es" sz="1400" u="none" cap="none" strike="noStrike">
                <a:solidFill>
                  <a:srgbClr val="A31515"/>
                </a:solidFill>
                <a:latin typeface="Consolas"/>
                <a:ea typeface="Consolas"/>
                <a:cs typeface="Consolas"/>
                <a:sym typeface="Consolas"/>
              </a:rPr>
              <a:t>"https://mdn.mozillademos.org/files/7693/catfront.png"</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800000"/>
              </a:solidFill>
              <a:latin typeface="Consolas"/>
              <a:ea typeface="Consolas"/>
              <a:cs typeface="Consolas"/>
              <a:sym typeface="Consolas"/>
            </a:endParaRPr>
          </a:p>
        </p:txBody>
      </p:sp>
      <p:sp>
        <p:nvSpPr>
          <p:cNvPr id="382" name="Google Shape;382;p54"/>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83" name="Google Shape;383;p54"/>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384" name="Google Shape;384;p54"/>
          <p:cNvSpPr txBox="1"/>
          <p:nvPr/>
        </p:nvSpPr>
        <p:spPr>
          <a:xfrm>
            <a:off x="1101907" y="4309500"/>
            <a:ext cx="7683600" cy="330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500" u="none" cap="none" strike="noStrike">
                <a:solidFill>
                  <a:srgbClr val="000000"/>
                </a:solidFill>
                <a:latin typeface="Helvetica Neue Light"/>
                <a:ea typeface="Helvetica Neue Light"/>
                <a:cs typeface="Helvetica Neue Light"/>
                <a:sym typeface="Helvetica Neue Light"/>
              </a:rPr>
              <a:t>Valores posibles:  url | none</a:t>
            </a:r>
            <a:endParaRPr b="0" i="0" sz="1500" u="none" cap="none" strike="noStrike">
              <a:solidFill>
                <a:srgbClr val="000000"/>
              </a:solidFill>
              <a:latin typeface="Helvetica Neue Light"/>
              <a:ea typeface="Helvetica Neue Light"/>
              <a:cs typeface="Helvetica Neue Light"/>
              <a:sym typeface="Helvetica Neue Light"/>
            </a:endParaRPr>
          </a:p>
        </p:txBody>
      </p:sp>
      <p:pic>
        <p:nvPicPr>
          <p:cNvPr id="385" name="Google Shape;385;p54"/>
          <p:cNvPicPr preferRelativeResize="0"/>
          <p:nvPr/>
        </p:nvPicPr>
        <p:blipFill rotWithShape="1">
          <a:blip r:embed="rId3">
            <a:alphaModFix/>
          </a:blip>
          <a:srcRect b="0" l="0" r="0" t="0"/>
          <a:stretch/>
        </p:blipFill>
        <p:spPr>
          <a:xfrm>
            <a:off x="5399854" y="2280025"/>
            <a:ext cx="3000834" cy="1192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5"/>
          <p:cNvSpPr txBox="1"/>
          <p:nvPr/>
        </p:nvSpPr>
        <p:spPr>
          <a:xfrm>
            <a:off x="1453050" y="29050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BACKGROUND-REPEAT</a:t>
            </a:r>
            <a:endParaRPr b="0" i="1" sz="3500" u="none" cap="none" strike="noStrike">
              <a:solidFill>
                <a:srgbClr val="000000"/>
              </a:solidFill>
              <a:latin typeface="Anton"/>
              <a:ea typeface="Anton"/>
              <a:cs typeface="Anton"/>
              <a:sym typeface="Anton"/>
            </a:endParaRPr>
          </a:p>
        </p:txBody>
      </p:sp>
      <p:sp>
        <p:nvSpPr>
          <p:cNvPr id="391" name="Google Shape;391;p55"/>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rgbClr val="800000"/>
                </a:solidFill>
                <a:latin typeface="Consolas"/>
                <a:ea typeface="Consolas"/>
                <a:cs typeface="Consolas"/>
                <a:sym typeface="Consolas"/>
              </a:rPr>
              <a:t>.ejemplo</a:t>
            </a:r>
            <a:r>
              <a:rPr b="0" i="0" lang="es" sz="1150" u="none" cap="none" strike="noStrike">
                <a:solidFill>
                  <a:srgbClr val="000000"/>
                </a:solidFill>
                <a:latin typeface="Consolas"/>
                <a:ea typeface="Consolas"/>
                <a:cs typeface="Consolas"/>
                <a:sym typeface="Consolas"/>
              </a:rPr>
              <a:t> {</a:t>
            </a:r>
            <a:endParaRPr b="0" i="0" sz="115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rgbClr val="000000"/>
                </a:solidFill>
                <a:latin typeface="Consolas"/>
                <a:ea typeface="Consolas"/>
                <a:cs typeface="Consolas"/>
                <a:sym typeface="Consolas"/>
              </a:rPr>
              <a:t>   </a:t>
            </a:r>
            <a:r>
              <a:rPr b="0" i="0" lang="es" sz="1150" u="none" cap="none" strike="noStrike">
                <a:solidFill>
                  <a:srgbClr val="FF0000"/>
                </a:solidFill>
                <a:latin typeface="Consolas"/>
                <a:ea typeface="Consolas"/>
                <a:cs typeface="Consolas"/>
                <a:sym typeface="Consolas"/>
              </a:rPr>
              <a:t>background-image</a:t>
            </a:r>
            <a:r>
              <a:rPr b="0" i="0" lang="es" sz="1150" u="none" cap="none" strike="noStrike">
                <a:solidFill>
                  <a:srgbClr val="000000"/>
                </a:solidFill>
                <a:latin typeface="Consolas"/>
                <a:ea typeface="Consolas"/>
                <a:cs typeface="Consolas"/>
                <a:sym typeface="Consolas"/>
              </a:rPr>
              <a:t>:  </a:t>
            </a:r>
            <a:r>
              <a:rPr b="0" i="0" lang="es" sz="1150" u="none" cap="none" strike="noStrike">
                <a:solidFill>
                  <a:srgbClr val="795E26"/>
                </a:solidFill>
                <a:latin typeface="Consolas"/>
                <a:ea typeface="Consolas"/>
                <a:cs typeface="Consolas"/>
                <a:sym typeface="Consolas"/>
              </a:rPr>
              <a:t>url</a:t>
            </a:r>
            <a:r>
              <a:rPr b="0" i="0" lang="es" sz="1150" u="none" cap="none" strike="noStrike">
                <a:solidFill>
                  <a:srgbClr val="000000"/>
                </a:solidFill>
                <a:latin typeface="Consolas"/>
                <a:ea typeface="Consolas"/>
                <a:cs typeface="Consolas"/>
                <a:sym typeface="Consolas"/>
              </a:rPr>
              <a:t>(</a:t>
            </a:r>
            <a:r>
              <a:rPr b="0" i="0" lang="es" sz="1150" u="none" cap="none" strike="noStrike">
                <a:solidFill>
                  <a:srgbClr val="001080"/>
                </a:solidFill>
                <a:latin typeface="Consolas"/>
                <a:ea typeface="Consolas"/>
                <a:cs typeface="Consolas"/>
                <a:sym typeface="Consolas"/>
              </a:rPr>
              <a:t>https://mdn.mozillademos.org/files/12005/starsolid.gif</a:t>
            </a:r>
            <a:r>
              <a:rPr b="0" i="0" lang="es" sz="1150" u="none" cap="none" strike="noStrike">
                <a:solidFill>
                  <a:srgbClr val="000000"/>
                </a:solidFill>
                <a:latin typeface="Consolas"/>
                <a:ea typeface="Consolas"/>
                <a:cs typeface="Consolas"/>
                <a:sym typeface="Consolas"/>
              </a:rPr>
              <a:t>),</a:t>
            </a:r>
            <a:endParaRPr b="0" i="0" sz="115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rgbClr val="795E26"/>
                </a:solidFill>
                <a:latin typeface="Consolas"/>
                <a:ea typeface="Consolas"/>
                <a:cs typeface="Consolas"/>
                <a:sym typeface="Consolas"/>
              </a:rPr>
              <a:t>url</a:t>
            </a:r>
            <a:r>
              <a:rPr b="0" i="0" lang="es" sz="1150" u="none" cap="none" strike="noStrike">
                <a:solidFill>
                  <a:srgbClr val="000000"/>
                </a:solidFill>
                <a:latin typeface="Consolas"/>
                <a:ea typeface="Consolas"/>
                <a:cs typeface="Consolas"/>
                <a:sym typeface="Consolas"/>
              </a:rPr>
              <a:t>(</a:t>
            </a:r>
            <a:r>
              <a:rPr b="0" i="0" lang="es" sz="1150" u="none" cap="none" strike="noStrike">
                <a:solidFill>
                  <a:srgbClr val="001080"/>
                </a:solidFill>
                <a:latin typeface="Consolas"/>
                <a:ea typeface="Consolas"/>
                <a:cs typeface="Consolas"/>
                <a:sym typeface="Consolas"/>
              </a:rPr>
              <a:t>https://developer.cdn.mozilla.net/media/redesign/img/favicon32.png</a:t>
            </a:r>
            <a:r>
              <a:rPr b="0" i="0" lang="es" sz="1150" u="none" cap="none" strike="noStrike">
                <a:solidFill>
                  <a:srgbClr val="000000"/>
                </a:solidFill>
                <a:latin typeface="Consolas"/>
                <a:ea typeface="Consolas"/>
                <a:cs typeface="Consolas"/>
                <a:sym typeface="Consolas"/>
              </a:rPr>
              <a:t>);</a:t>
            </a:r>
            <a:endParaRPr b="0" i="0" sz="115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rgbClr val="000000"/>
                </a:solidFill>
                <a:latin typeface="Consolas"/>
                <a:ea typeface="Consolas"/>
                <a:cs typeface="Consolas"/>
                <a:sym typeface="Consolas"/>
              </a:rPr>
              <a:t>   </a:t>
            </a:r>
            <a:r>
              <a:rPr b="0" i="0" lang="es" sz="1150" u="none" cap="none" strike="noStrike">
                <a:solidFill>
                  <a:srgbClr val="FF0000"/>
                </a:solidFill>
                <a:latin typeface="Consolas"/>
                <a:ea typeface="Consolas"/>
                <a:cs typeface="Consolas"/>
                <a:sym typeface="Consolas"/>
              </a:rPr>
              <a:t>background-repeat</a:t>
            </a:r>
            <a:r>
              <a:rPr b="0" i="0" lang="es" sz="1150" u="none" cap="none" strike="noStrike">
                <a:solidFill>
                  <a:srgbClr val="000000"/>
                </a:solidFill>
                <a:latin typeface="Consolas"/>
                <a:ea typeface="Consolas"/>
                <a:cs typeface="Consolas"/>
                <a:sym typeface="Consolas"/>
              </a:rPr>
              <a:t>: </a:t>
            </a:r>
            <a:r>
              <a:rPr b="0" i="0" lang="es" sz="1150" u="none" cap="none" strike="noStrike">
                <a:solidFill>
                  <a:srgbClr val="0451A5"/>
                </a:solidFill>
                <a:latin typeface="Consolas"/>
                <a:ea typeface="Consolas"/>
                <a:cs typeface="Consolas"/>
                <a:sym typeface="Consolas"/>
              </a:rPr>
              <a:t>repeat-x</a:t>
            </a:r>
            <a:r>
              <a:rPr b="0" i="0" lang="es" sz="1150" u="none" cap="none" strike="noStrike">
                <a:solidFill>
                  <a:srgbClr val="000000"/>
                </a:solidFill>
                <a:latin typeface="Consolas"/>
                <a:ea typeface="Consolas"/>
                <a:cs typeface="Consolas"/>
                <a:sym typeface="Consolas"/>
              </a:rPr>
              <a:t>,</a:t>
            </a:r>
            <a:endParaRPr b="0" i="0" sz="115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rgbClr val="000000"/>
                </a:solidFill>
                <a:latin typeface="Consolas"/>
                <a:ea typeface="Consolas"/>
                <a:cs typeface="Consolas"/>
                <a:sym typeface="Consolas"/>
              </a:rPr>
              <a:t>                    </a:t>
            </a:r>
            <a:r>
              <a:rPr b="0" i="0" lang="es" sz="1150" u="none" cap="none" strike="noStrike">
                <a:solidFill>
                  <a:srgbClr val="0451A5"/>
                </a:solidFill>
                <a:latin typeface="Consolas"/>
                <a:ea typeface="Consolas"/>
                <a:cs typeface="Consolas"/>
                <a:sym typeface="Consolas"/>
              </a:rPr>
              <a:t>repeat-y</a:t>
            </a:r>
            <a:r>
              <a:rPr b="0" i="0" lang="es" sz="1150" u="none" cap="none" strike="noStrike">
                <a:solidFill>
                  <a:srgbClr val="000000"/>
                </a:solidFill>
                <a:latin typeface="Consolas"/>
                <a:ea typeface="Consolas"/>
                <a:cs typeface="Consolas"/>
                <a:sym typeface="Consolas"/>
              </a:rPr>
              <a:t>;</a:t>
            </a:r>
            <a:endParaRPr b="0" i="0" sz="115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rgbClr val="000000"/>
                </a:solidFill>
                <a:latin typeface="Consolas"/>
                <a:ea typeface="Consolas"/>
                <a:cs typeface="Consolas"/>
                <a:sym typeface="Consolas"/>
              </a:rPr>
              <a:t>}</a:t>
            </a:r>
            <a:endParaRPr b="0" i="0" sz="115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t/>
            </a:r>
            <a:endParaRPr b="0" i="0" sz="1150" u="none" cap="none" strike="noStrike">
              <a:solidFill>
                <a:srgbClr val="800000"/>
              </a:solidFill>
              <a:latin typeface="Consolas"/>
              <a:ea typeface="Consolas"/>
              <a:cs typeface="Consolas"/>
              <a:sym typeface="Consolas"/>
            </a:endParaRPr>
          </a:p>
        </p:txBody>
      </p:sp>
      <p:sp>
        <p:nvSpPr>
          <p:cNvPr id="392" name="Google Shape;392;p55"/>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393" name="Google Shape;393;p55"/>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394" name="Google Shape;394;p55"/>
          <p:cNvSpPr txBox="1"/>
          <p:nvPr/>
        </p:nvSpPr>
        <p:spPr>
          <a:xfrm>
            <a:off x="1101907" y="4309500"/>
            <a:ext cx="7683600" cy="330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a:ea typeface="Helvetica Neue"/>
                <a:cs typeface="Helvetica Neue"/>
                <a:sym typeface="Helvetica Neue"/>
              </a:rPr>
              <a:t>Valores posibles:  repeat | repeat-x | repeat-y | no-repeat | space | round (</a:t>
            </a:r>
            <a:r>
              <a:rPr b="0" i="0" lang="es" sz="1200" u="sng" cap="none" strike="noStrike">
                <a:solidFill>
                  <a:srgbClr val="0097A7"/>
                </a:solidFill>
                <a:latin typeface="Helvetica Neue"/>
                <a:ea typeface="Helvetica Neue"/>
                <a:cs typeface="Helvetica Neue"/>
                <a:sym typeface="Helvetica Neue"/>
                <a:hlinkClick r:id="rId3">
                  <a:extLst>
                    <a:ext uri="{A12FA001-AC4F-418D-AE19-62706E023703}">
                      <ahyp:hlinkClr val="tx"/>
                    </a:ext>
                  </a:extLst>
                </a:hlinkClick>
              </a:rPr>
              <a:t>ver ejemplos</a:t>
            </a:r>
            <a:r>
              <a:rPr b="0" i="0" lang="es" sz="1200" u="none" cap="none" strike="noStrike">
                <a:solidFill>
                  <a:srgbClr val="000000"/>
                </a:solidFill>
                <a:latin typeface="Helvetica Neue"/>
                <a:ea typeface="Helvetica Neue"/>
                <a:cs typeface="Helvetica Neue"/>
                <a:sym typeface="Helvetica Neue"/>
              </a:rPr>
              <a:t>)</a:t>
            </a:r>
            <a:endParaRPr b="0" i="0" sz="1200" u="none" cap="none" strike="noStrike">
              <a:solidFill>
                <a:srgbClr val="000000"/>
              </a:solidFill>
              <a:latin typeface="Helvetica Neue"/>
              <a:ea typeface="Helvetica Neue"/>
              <a:cs typeface="Helvetica Neue"/>
              <a:sym typeface="Helvetica Neue"/>
            </a:endParaRPr>
          </a:p>
        </p:txBody>
      </p:sp>
      <p:pic>
        <p:nvPicPr>
          <p:cNvPr id="395" name="Google Shape;395;p55"/>
          <p:cNvPicPr preferRelativeResize="0"/>
          <p:nvPr/>
        </p:nvPicPr>
        <p:blipFill rotWithShape="1">
          <a:blip r:embed="rId4">
            <a:alphaModFix/>
          </a:blip>
          <a:srcRect b="0" l="0" r="0" t="0"/>
          <a:stretch/>
        </p:blipFill>
        <p:spPr>
          <a:xfrm>
            <a:off x="5430274" y="2301137"/>
            <a:ext cx="2940013" cy="17431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nvSpPr>
        <p:spPr>
          <a:xfrm>
            <a:off x="1453050" y="29050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BACKGROUND-POSITION</a:t>
            </a:r>
            <a:endParaRPr b="0" i="1" sz="3500" u="none" cap="none" strike="noStrike">
              <a:solidFill>
                <a:srgbClr val="000000"/>
              </a:solidFill>
              <a:latin typeface="Anton"/>
              <a:ea typeface="Anton"/>
              <a:cs typeface="Anton"/>
              <a:sym typeface="Anton"/>
            </a:endParaRPr>
          </a:p>
        </p:txBody>
      </p:sp>
      <p:sp>
        <p:nvSpPr>
          <p:cNvPr id="401" name="Google Shape;401;p56"/>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800000"/>
                </a:solidFill>
                <a:latin typeface="Consolas"/>
                <a:ea typeface="Consolas"/>
                <a:cs typeface="Consolas"/>
                <a:sym typeface="Consolas"/>
              </a:rPr>
              <a:t>.ejemplo</a:t>
            </a:r>
            <a:r>
              <a:rPr b="0" i="0" lang="es" sz="1300" u="none" cap="none" strike="noStrike">
                <a:solidFill>
                  <a:srgbClr val="000000"/>
                </a:solidFill>
                <a:latin typeface="Consolas"/>
                <a:ea typeface="Consolas"/>
                <a:cs typeface="Consolas"/>
                <a:sym typeface="Consolas"/>
              </a:rPr>
              <a:t>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background-image</a:t>
            </a: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795E26"/>
                </a:solidFill>
                <a:latin typeface="Consolas"/>
                <a:ea typeface="Consolas"/>
                <a:cs typeface="Consolas"/>
                <a:sym typeface="Consolas"/>
              </a:rPr>
              <a:t>url</a:t>
            </a:r>
            <a:r>
              <a:rPr b="0" i="0" lang="es" sz="1300" u="none" cap="none" strike="noStrike">
                <a:solidFill>
                  <a:srgbClr val="000000"/>
                </a:solidFill>
                <a:latin typeface="Consolas"/>
                <a:ea typeface="Consolas"/>
                <a:cs typeface="Consolas"/>
                <a:sym typeface="Consolas"/>
              </a:rPr>
              <a:t>(</a:t>
            </a:r>
            <a:r>
              <a:rPr b="0" i="0" lang="es" sz="1300" u="none" cap="none" strike="noStrike">
                <a:solidFill>
                  <a:srgbClr val="A31515"/>
                </a:solidFill>
                <a:latin typeface="Consolas"/>
                <a:ea typeface="Consolas"/>
                <a:cs typeface="Consolas"/>
                <a:sym typeface="Consolas"/>
              </a:rPr>
              <a:t>"https://mdn.mozillademos.org/files/12005/starsolid.gif"</a:t>
            </a:r>
            <a:r>
              <a:rPr b="0" i="0" lang="e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background-repeat</a:t>
            </a: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no-repeat</a:t>
            </a:r>
            <a:r>
              <a:rPr b="0" i="0" lang="e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background-position</a:t>
            </a: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right</a:t>
            </a: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center</a:t>
            </a:r>
            <a:r>
              <a:rPr b="0" i="0" lang="e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800000"/>
              </a:solidFill>
              <a:latin typeface="Consolas"/>
              <a:ea typeface="Consolas"/>
              <a:cs typeface="Consolas"/>
              <a:sym typeface="Consolas"/>
            </a:endParaRPr>
          </a:p>
        </p:txBody>
      </p:sp>
      <p:sp>
        <p:nvSpPr>
          <p:cNvPr id="402" name="Google Shape;402;p56"/>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403" name="Google Shape;403;p56"/>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404" name="Google Shape;404;p56"/>
          <p:cNvSpPr txBox="1"/>
          <p:nvPr/>
        </p:nvSpPr>
        <p:spPr>
          <a:xfrm>
            <a:off x="1101907" y="4309500"/>
            <a:ext cx="7683600" cy="330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500" u="none" cap="none" strike="noStrike">
                <a:solidFill>
                  <a:srgbClr val="000000"/>
                </a:solidFill>
                <a:latin typeface="Helvetica Neue Light"/>
                <a:ea typeface="Helvetica Neue Light"/>
                <a:cs typeface="Helvetica Neue Light"/>
                <a:sym typeface="Helvetica Neue Light"/>
              </a:rPr>
              <a:t>Valores posibles:  posicionX posicionY (</a:t>
            </a:r>
            <a:r>
              <a:rPr b="0" i="0" lang="es" sz="1500" u="sng" cap="none" strike="noStrike">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ver ejemplos</a:t>
            </a:r>
            <a:r>
              <a:rPr b="0" i="0" lang="es" sz="1500" u="none" cap="none" strike="noStrike">
                <a:solidFill>
                  <a:srgbClr val="000000"/>
                </a:solidFill>
                <a:latin typeface="Helvetica Neue Light"/>
                <a:ea typeface="Helvetica Neue Light"/>
                <a:cs typeface="Helvetica Neue Light"/>
                <a:sym typeface="Helvetica Neue Light"/>
              </a:rPr>
              <a:t>) </a:t>
            </a:r>
            <a:endParaRPr b="0" i="0" sz="1500" u="none" cap="none" strike="noStrike">
              <a:solidFill>
                <a:srgbClr val="000000"/>
              </a:solidFill>
              <a:latin typeface="Helvetica Neue Light"/>
              <a:ea typeface="Helvetica Neue Light"/>
              <a:cs typeface="Helvetica Neue Light"/>
              <a:sym typeface="Helvetica Neue Light"/>
            </a:endParaRPr>
          </a:p>
        </p:txBody>
      </p:sp>
      <p:pic>
        <p:nvPicPr>
          <p:cNvPr id="405" name="Google Shape;405;p56"/>
          <p:cNvPicPr preferRelativeResize="0"/>
          <p:nvPr/>
        </p:nvPicPr>
        <p:blipFill rotWithShape="1">
          <a:blip r:embed="rId4">
            <a:alphaModFix/>
          </a:blip>
          <a:srcRect b="0" l="0" r="0" t="0"/>
          <a:stretch/>
        </p:blipFill>
        <p:spPr>
          <a:xfrm>
            <a:off x="5384220" y="2261925"/>
            <a:ext cx="3032119" cy="1728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nvSpPr>
        <p:spPr>
          <a:xfrm>
            <a:off x="1453050" y="290506"/>
            <a:ext cx="6237900" cy="1192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1100"/>
              <a:buFont typeface="Arial"/>
              <a:buNone/>
            </a:pPr>
            <a:r>
              <a:rPr b="0" i="0" lang="es" sz="3500" u="none" cap="none" strike="noStrike">
                <a:solidFill>
                  <a:srgbClr val="000000"/>
                </a:solidFill>
                <a:latin typeface="Anton"/>
                <a:ea typeface="Anton"/>
                <a:cs typeface="Anton"/>
                <a:sym typeface="Anton"/>
              </a:rPr>
              <a:t>BACKGROUND-SIZE</a:t>
            </a:r>
            <a:endParaRPr b="0" i="1" sz="3500" u="none" cap="none" strike="noStrike">
              <a:solidFill>
                <a:srgbClr val="000000"/>
              </a:solidFill>
              <a:latin typeface="Anton"/>
              <a:ea typeface="Anton"/>
              <a:cs typeface="Anton"/>
              <a:sym typeface="Anton"/>
            </a:endParaRPr>
          </a:p>
        </p:txBody>
      </p:sp>
      <p:sp>
        <p:nvSpPr>
          <p:cNvPr id="411" name="Google Shape;411;p57"/>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800000"/>
                </a:solidFill>
                <a:latin typeface="Consolas"/>
                <a:ea typeface="Consolas"/>
                <a:cs typeface="Consolas"/>
                <a:sym typeface="Consolas"/>
              </a:rPr>
              <a:t>.ejemplo</a:t>
            </a:r>
            <a:r>
              <a:rPr b="0" i="0" lang="es" sz="1300" u="none" cap="none" strike="noStrike">
                <a:solidFill>
                  <a:srgbClr val="000000"/>
                </a:solidFill>
                <a:latin typeface="Consolas"/>
                <a:ea typeface="Consolas"/>
                <a:cs typeface="Consolas"/>
                <a:sym typeface="Consolas"/>
              </a:rPr>
              <a:t>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background-image</a:t>
            </a: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795E26"/>
                </a:solidFill>
                <a:latin typeface="Consolas"/>
                <a:ea typeface="Consolas"/>
                <a:cs typeface="Consolas"/>
                <a:sym typeface="Consolas"/>
              </a:rPr>
              <a:t>url</a:t>
            </a:r>
            <a:r>
              <a:rPr b="0" i="0" lang="es" sz="1300" u="none" cap="none" strike="noStrike">
                <a:solidFill>
                  <a:srgbClr val="000000"/>
                </a:solidFill>
                <a:latin typeface="Consolas"/>
                <a:ea typeface="Consolas"/>
                <a:cs typeface="Consolas"/>
                <a:sym typeface="Consolas"/>
              </a:rPr>
              <a:t>(</a:t>
            </a:r>
            <a:r>
              <a:rPr b="0" i="0" lang="es" sz="1300" u="none" cap="none" strike="noStrike">
                <a:solidFill>
                  <a:srgbClr val="A31515"/>
                </a:solidFill>
                <a:latin typeface="Consolas"/>
                <a:ea typeface="Consolas"/>
                <a:cs typeface="Consolas"/>
                <a:sym typeface="Consolas"/>
              </a:rPr>
              <a:t>"https://mdn.mozillademos.org/files/12005/starsolid.gif"</a:t>
            </a:r>
            <a:r>
              <a:rPr b="0" i="0" lang="e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background-repeat</a:t>
            </a: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no-repeat</a:t>
            </a:r>
            <a:r>
              <a:rPr b="0" i="0" lang="e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background-size</a:t>
            </a:r>
            <a:r>
              <a:rPr b="0" i="0" lang="es" sz="1300" u="none" cap="none" strike="noStrike">
                <a:solidFill>
                  <a:srgbClr val="000000"/>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cover</a:t>
            </a:r>
            <a:r>
              <a:rPr b="0" i="0" lang="e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800000"/>
              </a:solidFill>
              <a:latin typeface="Consolas"/>
              <a:ea typeface="Consolas"/>
              <a:cs typeface="Consolas"/>
              <a:sym typeface="Consolas"/>
            </a:endParaRPr>
          </a:p>
        </p:txBody>
      </p:sp>
      <p:sp>
        <p:nvSpPr>
          <p:cNvPr id="412" name="Google Shape;412;p57"/>
          <p:cNvSpPr txBox="1"/>
          <p:nvPr/>
        </p:nvSpPr>
        <p:spPr>
          <a:xfrm>
            <a:off x="1119125" y="1483300"/>
            <a:ext cx="11304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413" name="Google Shape;413;p57"/>
          <p:cNvSpPr txBox="1"/>
          <p:nvPr/>
        </p:nvSpPr>
        <p:spPr>
          <a:xfrm>
            <a:off x="6221963" y="1483300"/>
            <a:ext cx="1356600" cy="445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414" name="Google Shape;414;p57"/>
          <p:cNvSpPr txBox="1"/>
          <p:nvPr/>
        </p:nvSpPr>
        <p:spPr>
          <a:xfrm>
            <a:off x="1101907" y="4309500"/>
            <a:ext cx="7683600" cy="330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500" u="none" cap="none" strike="noStrike">
                <a:solidFill>
                  <a:srgbClr val="000000"/>
                </a:solidFill>
                <a:latin typeface="Helvetica Neue Light"/>
                <a:ea typeface="Helvetica Neue Light"/>
                <a:cs typeface="Helvetica Neue Light"/>
                <a:sym typeface="Helvetica Neue Light"/>
              </a:rPr>
              <a:t>Valores posibles:  [ancho] | [alto] | cover | contain (</a:t>
            </a:r>
            <a:r>
              <a:rPr b="0" i="0" lang="es" sz="1500" u="sng" cap="none" strike="noStrike">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ver ejemplos</a:t>
            </a:r>
            <a:r>
              <a:rPr b="0" i="0" lang="es" sz="1500" u="none" cap="none" strike="noStrike">
                <a:solidFill>
                  <a:srgbClr val="000000"/>
                </a:solidFill>
                <a:latin typeface="Helvetica Neue Light"/>
                <a:ea typeface="Helvetica Neue Light"/>
                <a:cs typeface="Helvetica Neue Light"/>
                <a:sym typeface="Helvetica Neue Light"/>
              </a:rPr>
              <a:t>)</a:t>
            </a:r>
            <a:endParaRPr b="0" i="0" sz="1500" u="none" cap="none" strike="noStrike">
              <a:solidFill>
                <a:srgbClr val="000000"/>
              </a:solidFill>
              <a:latin typeface="Helvetica Neue Light"/>
              <a:ea typeface="Helvetica Neue Light"/>
              <a:cs typeface="Helvetica Neue Light"/>
              <a:sym typeface="Helvetica Neue Light"/>
            </a:endParaRPr>
          </a:p>
        </p:txBody>
      </p:sp>
      <p:pic>
        <p:nvPicPr>
          <p:cNvPr id="415" name="Google Shape;415;p57"/>
          <p:cNvPicPr preferRelativeResize="0"/>
          <p:nvPr/>
        </p:nvPicPr>
        <p:blipFill rotWithShape="1">
          <a:blip r:embed="rId4">
            <a:alphaModFix/>
          </a:blip>
          <a:srcRect b="0" l="0" r="0" t="0"/>
          <a:stretch/>
        </p:blipFill>
        <p:spPr>
          <a:xfrm>
            <a:off x="5399141" y="2260575"/>
            <a:ext cx="3002269" cy="1717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nvSpPr>
        <p:spPr>
          <a:xfrm>
            <a:off x="979875" y="1182350"/>
            <a:ext cx="7376700" cy="36594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.parallax {</a:t>
            </a:r>
            <a:endParaRPr sz="2100"/>
          </a:p>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background-image: url("/img/maxresdefault.jpg");</a:t>
            </a:r>
            <a:endParaRPr sz="2100"/>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height: 600px;</a:t>
            </a:r>
            <a:endParaRPr sz="2100"/>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a:t>
            </a:r>
            <a:endParaRPr sz="2100"/>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background-attachment: fixed;</a:t>
            </a:r>
            <a:endParaRPr sz="2100"/>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background-position: center;</a:t>
            </a:r>
            <a:endParaRPr sz="2100"/>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background-repeat: no-repeat;</a:t>
            </a:r>
            <a:endParaRPr sz="2100"/>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background-size: cover;</a:t>
            </a:r>
            <a:endParaRPr sz="2100"/>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  margin-bottom:50px;</a:t>
            </a:r>
            <a:endParaRPr sz="2100"/>
          </a:p>
          <a:p>
            <a:pPr indent="0" lvl="0" marL="0" marR="0" rtl="0" algn="l">
              <a:lnSpc>
                <a:spcPct val="100000"/>
              </a:lnSpc>
              <a:spcBef>
                <a:spcPts val="0"/>
              </a:spcBef>
              <a:spcAft>
                <a:spcPts val="0"/>
              </a:spcAft>
              <a:buNone/>
            </a:pPr>
            <a:r>
              <a:rPr b="0" i="0" lang="es"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300"/>
              <a:buFont typeface="Arial"/>
              <a:buNone/>
            </a:pPr>
            <a:r>
              <a:t/>
            </a:r>
            <a:endParaRPr b="0" i="0" sz="1600" u="none" cap="none" strike="noStrike">
              <a:solidFill>
                <a:srgbClr val="800000"/>
              </a:solidFill>
              <a:latin typeface="Consolas"/>
              <a:ea typeface="Consolas"/>
              <a:cs typeface="Consolas"/>
              <a:sym typeface="Consolas"/>
            </a:endParaRPr>
          </a:p>
        </p:txBody>
      </p:sp>
      <p:sp>
        <p:nvSpPr>
          <p:cNvPr id="421" name="Google Shape;421;p58"/>
          <p:cNvSpPr txBox="1"/>
          <p:nvPr/>
        </p:nvSpPr>
        <p:spPr>
          <a:xfrm>
            <a:off x="4104450" y="548425"/>
            <a:ext cx="935100" cy="5451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600" u="none" cap="none" strike="noStrike">
                <a:solidFill>
                  <a:srgbClr val="000000"/>
                </a:solidFill>
                <a:latin typeface="Helvetica Neue"/>
                <a:ea typeface="Helvetica Neue"/>
                <a:cs typeface="Helvetica Neue"/>
                <a:sym typeface="Helvetica Neue"/>
              </a:rPr>
              <a:t>CSS</a:t>
            </a:r>
            <a:endParaRPr b="1" i="0" sz="26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nvSpPr>
        <p:spPr>
          <a:xfrm>
            <a:off x="1453047" y="482865"/>
            <a:ext cx="6237900" cy="697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3500" u="none" cap="none" strike="noStrike">
                <a:solidFill>
                  <a:srgbClr val="000000"/>
                </a:solidFill>
                <a:latin typeface="Anton"/>
                <a:ea typeface="Anton"/>
                <a:cs typeface="Anton"/>
                <a:sym typeface="Anton"/>
              </a:rPr>
              <a:t>UNIDADES </a:t>
            </a:r>
            <a:r>
              <a:rPr b="0" i="1" lang="es" sz="4000" u="none" cap="none" strike="noStrike">
                <a:solidFill>
                  <a:srgbClr val="000000"/>
                </a:solidFill>
                <a:latin typeface="Anton"/>
                <a:ea typeface="Anton"/>
                <a:cs typeface="Anton"/>
                <a:sym typeface="Anton"/>
              </a:rPr>
              <a:t>DE MEDIDAS</a:t>
            </a:r>
            <a:endParaRPr b="0" i="0" sz="4000" u="none" cap="none" strike="noStrike">
              <a:solidFill>
                <a:srgbClr val="000000"/>
              </a:solidFill>
              <a:latin typeface="Anton"/>
              <a:ea typeface="Anton"/>
              <a:cs typeface="Anton"/>
              <a:sym typeface="Anton"/>
            </a:endParaRPr>
          </a:p>
        </p:txBody>
      </p:sp>
      <p:sp>
        <p:nvSpPr>
          <p:cNvPr id="427" name="Google Shape;427;p59"/>
          <p:cNvSpPr txBox="1"/>
          <p:nvPr/>
        </p:nvSpPr>
        <p:spPr>
          <a:xfrm>
            <a:off x="716250" y="1555500"/>
            <a:ext cx="7711500" cy="4863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Hay una amplia variedad de absolutas y relativas, pero nos centraremos 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28" name="Google Shape;428;p59"/>
          <p:cNvSpPr/>
          <p:nvPr/>
        </p:nvSpPr>
        <p:spPr>
          <a:xfrm>
            <a:off x="143675" y="2357900"/>
            <a:ext cx="4209600" cy="1767300"/>
          </a:xfrm>
          <a:prstGeom prst="roundRect">
            <a:avLst>
              <a:gd fmla="val 16667" name="adj"/>
            </a:avLst>
          </a:prstGeom>
          <a:solidFill>
            <a:srgbClr val="D9D9D9"/>
          </a:solidFill>
          <a:ln cap="flat" cmpd="sng" w="9525">
            <a:solidFill>
              <a:srgbClr val="EEEEEE"/>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700"/>
              <a:buFont typeface="Arial"/>
              <a:buNone/>
            </a:pPr>
            <a:r>
              <a:rPr lang="es" sz="1700">
                <a:solidFill>
                  <a:srgbClr val="000000"/>
                </a:solidFill>
                <a:latin typeface="Helvetica Neue Light"/>
                <a:ea typeface="Helvetica Neue Light"/>
                <a:cs typeface="Helvetica Neue Light"/>
                <a:sym typeface="Helvetica Neue Light"/>
              </a:rPr>
              <a:t>Absolutas</a:t>
            </a:r>
            <a:endParaRPr sz="1700">
              <a:solidFill>
                <a:srgbClr val="000000"/>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3DFFBC"/>
              </a:buClr>
              <a:buSzPts val="1700"/>
              <a:buFont typeface="Didact Gothic"/>
              <a:buChar char="●"/>
            </a:pPr>
            <a:r>
              <a:rPr b="1" lang="es" sz="1700">
                <a:solidFill>
                  <a:srgbClr val="000000"/>
                </a:solidFill>
                <a:latin typeface="Helvetica Neue"/>
                <a:ea typeface="Helvetica Neue"/>
                <a:cs typeface="Helvetica Neue"/>
                <a:sym typeface="Helvetica Neue"/>
              </a:rPr>
              <a:t>Px (pixels):</a:t>
            </a:r>
            <a:r>
              <a:rPr lang="es" sz="1700">
                <a:solidFill>
                  <a:srgbClr val="000000"/>
                </a:solidFill>
                <a:latin typeface="Helvetica Neue Light"/>
                <a:ea typeface="Helvetica Neue Light"/>
                <a:cs typeface="Helvetica Neue Light"/>
                <a:sym typeface="Helvetica Neue Light"/>
              </a:rPr>
              <a:t> es la unidad que usan las pantallas. </a:t>
            </a:r>
            <a:endParaRPr/>
          </a:p>
        </p:txBody>
      </p:sp>
      <p:sp>
        <p:nvSpPr>
          <p:cNvPr id="429" name="Google Shape;429;p59"/>
          <p:cNvSpPr/>
          <p:nvPr/>
        </p:nvSpPr>
        <p:spPr>
          <a:xfrm>
            <a:off x="4715675" y="2187202"/>
            <a:ext cx="4209600" cy="2108700"/>
          </a:xfrm>
          <a:prstGeom prst="roundRect">
            <a:avLst>
              <a:gd fmla="val 16667" name="adj"/>
            </a:avLst>
          </a:prstGeom>
          <a:solidFill>
            <a:srgbClr val="D9D9D9"/>
          </a:solidFill>
          <a:ln cap="flat" cmpd="sng" w="9525">
            <a:solidFill>
              <a:srgbClr val="EEEEEE"/>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rgbClr val="000000"/>
                </a:solidFill>
                <a:latin typeface="Helvetica Neue Light"/>
                <a:ea typeface="Helvetica Neue Light"/>
                <a:cs typeface="Helvetica Neue Light"/>
                <a:sym typeface="Helvetica Neue Light"/>
              </a:rPr>
              <a:t>Relativas</a:t>
            </a:r>
            <a:endParaRPr sz="1700">
              <a:solidFill>
                <a:srgbClr val="000000"/>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3DFFBC"/>
              </a:buClr>
              <a:buSzPts val="1700"/>
              <a:buFont typeface="Didact Gothic"/>
              <a:buChar char="●"/>
            </a:pPr>
            <a:r>
              <a:rPr b="1" lang="es" sz="1700">
                <a:solidFill>
                  <a:srgbClr val="000000"/>
                </a:solidFill>
                <a:latin typeface="Helvetica Neue"/>
                <a:ea typeface="Helvetica Neue"/>
                <a:cs typeface="Helvetica Neue"/>
                <a:sym typeface="Helvetica Neue"/>
              </a:rPr>
              <a:t>Rem:</a:t>
            </a:r>
            <a:r>
              <a:rPr lang="es" sz="1700">
                <a:solidFill>
                  <a:srgbClr val="000000"/>
                </a:solidFill>
                <a:latin typeface="Helvetica Neue Light"/>
                <a:ea typeface="Helvetica Neue Light"/>
                <a:cs typeface="Helvetica Neue Light"/>
                <a:sym typeface="Helvetica Neue Light"/>
              </a:rPr>
              <a:t> relativa a la configuración de tamaño de la raíz (etiqueta html). </a:t>
            </a:r>
            <a:endParaRPr sz="1700">
              <a:solidFill>
                <a:srgbClr val="000000"/>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3DFFBC"/>
              </a:buClr>
              <a:buSzPts val="1700"/>
              <a:buFont typeface="Didact Gothic"/>
              <a:buChar char="●"/>
            </a:pPr>
            <a:r>
              <a:rPr b="1" lang="es" sz="1700">
                <a:solidFill>
                  <a:srgbClr val="000000"/>
                </a:solidFill>
                <a:latin typeface="Helvetica Neue"/>
                <a:ea typeface="Helvetica Neue"/>
                <a:cs typeface="Helvetica Neue"/>
                <a:sym typeface="Helvetica Neue"/>
              </a:rPr>
              <a:t>Porcentaje:</a:t>
            </a:r>
            <a:r>
              <a:rPr lang="es" sz="1700">
                <a:solidFill>
                  <a:srgbClr val="000000"/>
                </a:solidFill>
                <a:latin typeface="Helvetica Neue Light"/>
                <a:ea typeface="Helvetica Neue Light"/>
                <a:cs typeface="Helvetica Neue Light"/>
                <a:sym typeface="Helvetica Neue Light"/>
              </a:rPr>
              <a:t> tomando en cuenta que 16px es 100%.</a:t>
            </a:r>
            <a:endParaRPr sz="1700">
              <a:solidFill>
                <a:srgbClr val="000000"/>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3DFFBC"/>
              </a:buClr>
              <a:buSzPts val="1700"/>
              <a:buFont typeface="Didact Gothic"/>
              <a:buChar char="●"/>
            </a:pPr>
            <a:r>
              <a:rPr b="1" lang="es" sz="1700">
                <a:solidFill>
                  <a:srgbClr val="000000"/>
                </a:solidFill>
                <a:latin typeface="Helvetica Neue"/>
                <a:ea typeface="Helvetica Neue"/>
                <a:cs typeface="Helvetica Neue"/>
                <a:sym typeface="Helvetica Neue"/>
              </a:rPr>
              <a:t>Viewport:</a:t>
            </a:r>
            <a:r>
              <a:rPr lang="es" sz="1700">
                <a:solidFill>
                  <a:srgbClr val="000000"/>
                </a:solidFill>
                <a:latin typeface="Helvetica Neue Light"/>
                <a:ea typeface="Helvetica Neue Light"/>
                <a:cs typeface="Helvetica Neue Light"/>
                <a:sym typeface="Helvetica Neue Light"/>
              </a:rPr>
              <a:t> se utilizan para layouts </a:t>
            </a:r>
            <a:r>
              <a:rPr lang="es" sz="1700">
                <a:latin typeface="Helvetica Neue Light"/>
                <a:ea typeface="Helvetica Neue Light"/>
                <a:cs typeface="Helvetica Neue Light"/>
                <a:sym typeface="Helvetica Neue Light"/>
              </a:rPr>
              <a:t>responsive</a:t>
            </a:r>
            <a:r>
              <a:rPr lang="es" sz="1700">
                <a:solidFill>
                  <a:srgbClr val="000000"/>
                </a:solidFill>
                <a:latin typeface="Helvetica Neue Light"/>
                <a:ea typeface="Helvetica Neue Light"/>
                <a:cs typeface="Helvetica Neue Light"/>
                <a:sym typeface="Helvetica Neue Light"/>
              </a:rPr>
              <a:t> (más adelante).</a:t>
            </a:r>
            <a:endParaRPr sz="17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nvSpPr>
        <p:spPr>
          <a:xfrm>
            <a:off x="1453047" y="482890"/>
            <a:ext cx="6237900" cy="697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3500" u="none" cap="none" strike="noStrike">
                <a:solidFill>
                  <a:srgbClr val="000000"/>
                </a:solidFill>
                <a:latin typeface="Anton"/>
                <a:ea typeface="Anton"/>
                <a:cs typeface="Anton"/>
                <a:sym typeface="Anton"/>
              </a:rPr>
              <a:t>UNIDADES DE MEDIDAS</a:t>
            </a:r>
            <a:endParaRPr b="0" i="0" sz="3500" u="none" cap="none" strike="noStrike">
              <a:solidFill>
                <a:srgbClr val="000000"/>
              </a:solidFill>
              <a:latin typeface="Anton"/>
              <a:ea typeface="Anton"/>
              <a:cs typeface="Anton"/>
              <a:sym typeface="Anton"/>
            </a:endParaRPr>
          </a:p>
        </p:txBody>
      </p:sp>
      <p:sp>
        <p:nvSpPr>
          <p:cNvPr id="435" name="Google Shape;435;p60"/>
          <p:cNvSpPr txBox="1"/>
          <p:nvPr/>
        </p:nvSpPr>
        <p:spPr>
          <a:xfrm>
            <a:off x="647100" y="1293538"/>
            <a:ext cx="7849800" cy="4863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Ahora veamos qué medida es más conveniente para los textos.</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436" name="Google Shape;436;p60"/>
          <p:cNvSpPr txBox="1"/>
          <p:nvPr/>
        </p:nvSpPr>
        <p:spPr>
          <a:xfrm>
            <a:off x="1092975" y="1892700"/>
            <a:ext cx="3530400" cy="20325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html</a:t>
            </a:r>
            <a:r>
              <a:rPr b="0" i="0" lang="es" sz="1400" u="none" cap="none" strike="noStrike">
                <a:solidFill>
                  <a:srgbClr val="000000"/>
                </a:solidFill>
                <a:latin typeface="Consolas"/>
                <a:ea typeface="Consolas"/>
                <a:cs typeface="Consolas"/>
                <a:sym typeface="Consolas"/>
              </a:rPr>
              <a:t> { </a:t>
            </a:r>
            <a:r>
              <a:rPr b="0" i="0" lang="es" sz="1400" u="none" cap="none" strike="noStrike">
                <a:solidFill>
                  <a:srgbClr val="008000"/>
                </a:solidFill>
                <a:latin typeface="Consolas"/>
                <a:ea typeface="Consolas"/>
                <a:cs typeface="Consolas"/>
                <a:sym typeface="Consolas"/>
              </a:rPr>
              <a:t>/* etiqueta raíz */</a:t>
            </a:r>
            <a:endParaRPr b="0" i="0" sz="1400" u="none" cap="none" strike="noStrike">
              <a:solidFill>
                <a:srgbClr val="008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font-size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62.5%</a:t>
            </a: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p</a:t>
            </a:r>
            <a:r>
              <a:rPr b="0" i="0" lang="e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font-size</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2rem</a:t>
            </a:r>
            <a:r>
              <a:rPr b="0" i="0" lang="es" sz="1400" u="none" cap="none" strike="noStrike">
                <a:solidFill>
                  <a:srgbClr val="000000"/>
                </a:solidFill>
                <a:latin typeface="Consolas"/>
                <a:ea typeface="Consolas"/>
                <a:cs typeface="Consolas"/>
                <a:sym typeface="Consolas"/>
              </a:rPr>
              <a:t>; </a:t>
            </a:r>
            <a:r>
              <a:rPr b="0" i="0" lang="es" sz="1400" u="none" cap="none" strike="noStrike">
                <a:solidFill>
                  <a:srgbClr val="008000"/>
                </a:solidFill>
                <a:latin typeface="Consolas"/>
                <a:ea typeface="Consolas"/>
                <a:cs typeface="Consolas"/>
                <a:sym typeface="Consolas"/>
              </a:rPr>
              <a:t>/* 20px */</a:t>
            </a:r>
            <a:endParaRPr b="0" i="0" sz="1400" u="none" cap="none" strike="noStrike">
              <a:solidFill>
                <a:srgbClr val="008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pic>
        <p:nvPicPr>
          <p:cNvPr id="437" name="Google Shape;437;p60"/>
          <p:cNvPicPr preferRelativeResize="0"/>
          <p:nvPr/>
        </p:nvPicPr>
        <p:blipFill rotWithShape="1">
          <a:blip r:embed="rId3">
            <a:alphaModFix/>
          </a:blip>
          <a:srcRect b="0" l="0" r="0" t="0"/>
          <a:stretch/>
        </p:blipFill>
        <p:spPr>
          <a:xfrm>
            <a:off x="5788675" y="2436125"/>
            <a:ext cx="2199025" cy="968050"/>
          </a:xfrm>
          <a:prstGeom prst="rect">
            <a:avLst/>
          </a:prstGeom>
          <a:noFill/>
          <a:ln>
            <a:noFill/>
          </a:ln>
        </p:spPr>
      </p:pic>
      <p:sp>
        <p:nvSpPr>
          <p:cNvPr id="438" name="Google Shape;438;p60"/>
          <p:cNvSpPr txBox="1"/>
          <p:nvPr/>
        </p:nvSpPr>
        <p:spPr>
          <a:xfrm>
            <a:off x="991950" y="4060450"/>
            <a:ext cx="7160100" cy="621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600" u="none" cap="none" strike="noStrike">
                <a:solidFill>
                  <a:srgbClr val="000000"/>
                </a:solidFill>
                <a:latin typeface="Helvetica Neue Light"/>
                <a:ea typeface="Helvetica Neue Light"/>
                <a:cs typeface="Helvetica Neue Light"/>
                <a:sym typeface="Helvetica Neue Light"/>
              </a:rPr>
              <a:t>62.5%, hace que en vez de que 16px sea el valor a tomar en cuenta para calcular las unidades relativas, se use 10px.</a:t>
            </a:r>
            <a:endParaRPr b="0" i="0" sz="16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3" name="Google Shape;83;p17"/>
          <p:cNvSpPr txBox="1"/>
          <p:nvPr/>
        </p:nvSpPr>
        <p:spPr>
          <a:xfrm>
            <a:off x="311700" y="227975"/>
            <a:ext cx="3781500" cy="716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PADRE E HIJOS </a:t>
            </a:r>
            <a:endParaRPr b="0" i="1" sz="3500" u="none" cap="none" strike="noStrike">
              <a:solidFill>
                <a:srgbClr val="000000"/>
              </a:solidFill>
              <a:latin typeface="Anton"/>
              <a:ea typeface="Anton"/>
              <a:cs typeface="Anton"/>
              <a:sym typeface="Anton"/>
            </a:endParaRPr>
          </a:p>
        </p:txBody>
      </p:sp>
      <p:sp>
        <p:nvSpPr>
          <p:cNvPr id="84" name="Google Shape;84;p17"/>
          <p:cNvSpPr txBox="1"/>
          <p:nvPr/>
        </p:nvSpPr>
        <p:spPr>
          <a:xfrm>
            <a:off x="311750" y="1152450"/>
            <a:ext cx="3781500" cy="34164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0" i="0" lang="es" sz="1800" u="none" cap="none" strike="noStrike">
                <a:solidFill>
                  <a:srgbClr val="000000"/>
                </a:solidFill>
                <a:latin typeface="Helvetica Neue Light"/>
                <a:ea typeface="Helvetica Neue Light"/>
                <a:cs typeface="Helvetica Neue Light"/>
                <a:sym typeface="Helvetica Neue Light"/>
              </a:rPr>
              <a:t>Cuando tienes </a:t>
            </a:r>
            <a:r>
              <a:rPr b="0" i="0" lang="es" sz="1800" u="none" cap="none" strike="noStrike">
                <a:solidFill>
                  <a:srgbClr val="000000"/>
                </a:solidFill>
                <a:highlight>
                  <a:srgbClr val="A6FFCA"/>
                </a:highlight>
                <a:latin typeface="Helvetica Neue Light"/>
                <a:ea typeface="Helvetica Neue Light"/>
                <a:cs typeface="Helvetica Neue Light"/>
                <a:sym typeface="Helvetica Neue Light"/>
              </a:rPr>
              <a:t>una etiqueta “dentro” de otra</a:t>
            </a:r>
            <a:r>
              <a:rPr b="0" i="0" lang="es" sz="1800" u="none" cap="none" strike="noStrike">
                <a:solidFill>
                  <a:srgbClr val="000000"/>
                </a:solidFill>
                <a:latin typeface="Helvetica Neue Light"/>
                <a:ea typeface="Helvetica Neue Light"/>
                <a:cs typeface="Helvetica Neue Light"/>
                <a:sym typeface="Helvetica Neue Light"/>
              </a:rPr>
              <a:t>, lo que haces</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latin typeface="Helvetica Neue Light"/>
                <a:ea typeface="Helvetica Neue Light"/>
                <a:cs typeface="Helvetica Neue Light"/>
                <a:sym typeface="Helvetica Neue Light"/>
              </a:rPr>
              <a:t>es aplicar el concepto de </a:t>
            </a:r>
            <a:r>
              <a:rPr b="0" i="0" lang="es" sz="1800" u="none" cap="none" strike="noStrike">
                <a:solidFill>
                  <a:srgbClr val="000000"/>
                </a:solidFill>
                <a:highlight>
                  <a:srgbClr val="A6FFCA"/>
                </a:highlight>
                <a:latin typeface="Helvetica Neue Light"/>
                <a:ea typeface="Helvetica Neue Light"/>
                <a:cs typeface="Helvetica Neue Light"/>
                <a:sym typeface="Helvetica Neue Light"/>
              </a:rPr>
              <a:t>padres e hijos</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t/>
            </a:r>
            <a:endParaRPr sz="1800">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rPr lang="es" sz="1800">
                <a:solidFill>
                  <a:srgbClr val="000000"/>
                </a:solidFill>
                <a:latin typeface="Helvetica Neue Light"/>
                <a:ea typeface="Helvetica Neue Light"/>
                <a:cs typeface="Helvetica Neue Light"/>
                <a:sym typeface="Helvetica Neue Light"/>
              </a:rPr>
              <a:t>En este caso, </a:t>
            </a:r>
            <a:r>
              <a:rPr b="1" lang="es" sz="1800">
                <a:solidFill>
                  <a:srgbClr val="000000"/>
                </a:solidFill>
                <a:latin typeface="Helvetica Neue"/>
                <a:ea typeface="Helvetica Neue"/>
                <a:cs typeface="Helvetica Neue"/>
                <a:sym typeface="Helvetica Neue"/>
              </a:rPr>
              <a:t>section </a:t>
            </a:r>
            <a:r>
              <a:rPr lang="es" sz="1800">
                <a:solidFill>
                  <a:srgbClr val="000000"/>
                </a:solidFill>
                <a:latin typeface="Helvetica Neue Light"/>
                <a:ea typeface="Helvetica Neue Light"/>
                <a:cs typeface="Helvetica Neue Light"/>
                <a:sym typeface="Helvetica Neue Light"/>
              </a:rPr>
              <a:t>es padre de </a:t>
            </a:r>
            <a:r>
              <a:rPr b="1" lang="es" sz="1800">
                <a:solidFill>
                  <a:srgbClr val="000000"/>
                </a:solidFill>
                <a:latin typeface="Helvetica Neue"/>
                <a:ea typeface="Helvetica Neue"/>
                <a:cs typeface="Helvetica Neue"/>
                <a:sym typeface="Helvetica Neue"/>
              </a:rPr>
              <a:t>article </a:t>
            </a:r>
            <a:r>
              <a:rPr lang="es" sz="1800">
                <a:solidFill>
                  <a:srgbClr val="000000"/>
                </a:solidFill>
                <a:latin typeface="Helvetica Neue Light"/>
                <a:ea typeface="Helvetica Neue Light"/>
                <a:cs typeface="Helvetica Neue Light"/>
                <a:sym typeface="Helvetica Neue Light"/>
              </a:rPr>
              <a:t>y, a su vez, </a:t>
            </a:r>
            <a:r>
              <a:rPr b="1" lang="es" sz="1800">
                <a:solidFill>
                  <a:srgbClr val="000000"/>
                </a:solidFill>
                <a:latin typeface="Helvetica Neue"/>
                <a:ea typeface="Helvetica Neue"/>
                <a:cs typeface="Helvetica Neue"/>
                <a:sym typeface="Helvetica Neue"/>
              </a:rPr>
              <a:t>article </a:t>
            </a:r>
            <a:r>
              <a:rPr lang="es" sz="1800">
                <a:solidFill>
                  <a:srgbClr val="000000"/>
                </a:solidFill>
                <a:latin typeface="Helvetica Neue Light"/>
                <a:ea typeface="Helvetica Neue Light"/>
                <a:cs typeface="Helvetica Neue Light"/>
                <a:sym typeface="Helvetica Neue Light"/>
              </a:rPr>
              <a:t>es padre del </a:t>
            </a:r>
            <a:r>
              <a:rPr b="1" lang="es" sz="1800">
                <a:solidFill>
                  <a:srgbClr val="000000"/>
                </a:solidFill>
                <a:latin typeface="Helvetica Neue"/>
                <a:ea typeface="Helvetica Neue"/>
                <a:cs typeface="Helvetica Neue"/>
                <a:sym typeface="Helvetica Neue"/>
              </a:rPr>
              <a:t>h2</a:t>
            </a:r>
            <a:r>
              <a:rPr lang="es" sz="1800">
                <a:solidFill>
                  <a:srgbClr val="000000"/>
                </a:solidFill>
                <a:latin typeface="Helvetica Neue Light"/>
                <a:ea typeface="Helvetica Neue Light"/>
                <a:cs typeface="Helvetica Neue Light"/>
                <a:sym typeface="Helvetica Neue Light"/>
              </a:rPr>
              <a:t> y del </a:t>
            </a:r>
            <a:r>
              <a:rPr b="1" lang="es" sz="1800">
                <a:solidFill>
                  <a:srgbClr val="000000"/>
                </a:solidFill>
                <a:latin typeface="Helvetica Neue"/>
                <a:ea typeface="Helvetica Neue"/>
                <a:cs typeface="Helvetica Neue"/>
                <a:sym typeface="Helvetica Neue"/>
              </a:rPr>
              <a:t>p</a:t>
            </a:r>
            <a:r>
              <a:rPr lang="es" sz="1800">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85" name="Google Shape;85;p17"/>
          <p:cNvGraphicFramePr/>
          <p:nvPr/>
        </p:nvGraphicFramePr>
        <p:xfrm>
          <a:off x="4279250" y="227976"/>
          <a:ext cx="3000000" cy="3000000"/>
        </p:xfrm>
        <a:graphic>
          <a:graphicData uri="http://schemas.openxmlformats.org/drawingml/2006/table">
            <a:tbl>
              <a:tblPr>
                <a:noFill/>
                <a:tableStyleId>{9CDD41C6-ECC7-4BBC-B7D2-F2179D819FF8}</a:tableStyleId>
              </a:tblPr>
              <a:tblGrid>
                <a:gridCol w="4685050"/>
              </a:tblGrid>
              <a:tr h="4403500">
                <a:tc>
                  <a:txBody>
                    <a:bodyPr/>
                    <a:lstStyle/>
                    <a:p>
                      <a:pPr indent="0" lvl="0" marL="0" marR="0" rtl="0" algn="l">
                        <a:lnSpc>
                          <a:spcPct val="100000"/>
                        </a:lnSpc>
                        <a:spcBef>
                          <a:spcPts val="0"/>
                        </a:spcBef>
                        <a:spcAft>
                          <a:spcPts val="0"/>
                        </a:spcAft>
                        <a:buClr>
                          <a:srgbClr val="000000"/>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a:solidFill>
                            <a:srgbClr val="E06666"/>
                          </a:solidFill>
                          <a:latin typeface="Didact Gothic"/>
                          <a:ea typeface="Didact Gothic"/>
                          <a:cs typeface="Didact Gothic"/>
                          <a:sym typeface="Didact Gothic"/>
                        </a:rPr>
                        <a:t>section</a:t>
                      </a:r>
                      <a:r>
                        <a:rPr lang="es" sz="1800">
                          <a:solidFill>
                            <a:srgbClr val="D9D9D9"/>
                          </a:solidFill>
                          <a:latin typeface="Didact Gothic"/>
                          <a:ea typeface="Didact Gothic"/>
                          <a:cs typeface="Didact Gothic"/>
                          <a:sym typeface="Didact Gothic"/>
                        </a:rPr>
                        <a:t>&gt;</a:t>
                      </a:r>
                      <a:endParaRPr sz="1800">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sz="1800">
                          <a:solidFill>
                            <a:srgbClr val="D9D9D9"/>
                          </a:solidFill>
                          <a:latin typeface="Didact Gothic"/>
                          <a:ea typeface="Didact Gothic"/>
                          <a:cs typeface="Didact Gothic"/>
                          <a:sym typeface="Didact Gothic"/>
                        </a:rPr>
                        <a:t>        &lt;</a:t>
                      </a:r>
                      <a:r>
                        <a:rPr lang="es" sz="1800">
                          <a:solidFill>
                            <a:srgbClr val="E06666"/>
                          </a:solidFill>
                          <a:latin typeface="Didact Gothic"/>
                          <a:ea typeface="Didact Gothic"/>
                          <a:cs typeface="Didact Gothic"/>
                          <a:sym typeface="Didact Gothic"/>
                        </a:rPr>
                        <a:t>article</a:t>
                      </a:r>
                      <a:r>
                        <a:rPr lang="es" sz="1800">
                          <a:solidFill>
                            <a:srgbClr val="D9D9D9"/>
                          </a:solidFill>
                          <a:latin typeface="Didact Gothic"/>
                          <a:ea typeface="Didact Gothic"/>
                          <a:cs typeface="Didact Gothic"/>
                          <a:sym typeface="Didact Gothic"/>
                        </a:rPr>
                        <a:t>&gt;</a:t>
                      </a:r>
                      <a:r>
                        <a:rPr lang="es" sz="1800" u="none" cap="none" strike="noStrike">
                          <a:solidFill>
                            <a:srgbClr val="D9D9D9"/>
                          </a:solidFill>
                          <a:latin typeface="Didact Gothic"/>
                          <a:ea typeface="Didact Gothic"/>
                          <a:cs typeface="Didact Gothic"/>
                          <a:sym typeface="Didact Gothic"/>
                        </a:rPr>
                        <a:t>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sz="1800">
                          <a:solidFill>
                            <a:srgbClr val="D9D9D9"/>
                          </a:solidFill>
                          <a:latin typeface="Didact Gothic"/>
                          <a:ea typeface="Didact Gothic"/>
                          <a:cs typeface="Didact Gothic"/>
                          <a:sym typeface="Didact Gothic"/>
                        </a:rPr>
                        <a:t>               &lt;</a:t>
                      </a:r>
                      <a:r>
                        <a:rPr lang="es" sz="1800">
                          <a:solidFill>
                            <a:srgbClr val="E06666"/>
                          </a:solidFill>
                          <a:latin typeface="Didact Gothic"/>
                          <a:ea typeface="Didact Gothic"/>
                          <a:cs typeface="Didact Gothic"/>
                          <a:sym typeface="Didact Gothic"/>
                        </a:rPr>
                        <a:t>h2</a:t>
                      </a:r>
                      <a:r>
                        <a:rPr lang="es" sz="1800">
                          <a:solidFill>
                            <a:srgbClr val="D9D9D9"/>
                          </a:solidFill>
                          <a:latin typeface="Didact Gothic"/>
                          <a:ea typeface="Didact Gothic"/>
                          <a:cs typeface="Didact Gothic"/>
                          <a:sym typeface="Didact Gothic"/>
                        </a:rPr>
                        <a:t>&gt; Título &lt;/</a:t>
                      </a:r>
                      <a:r>
                        <a:rPr lang="es" sz="1800">
                          <a:solidFill>
                            <a:srgbClr val="E06666"/>
                          </a:solidFill>
                          <a:latin typeface="Didact Gothic"/>
                          <a:ea typeface="Didact Gothic"/>
                          <a:cs typeface="Didact Gothic"/>
                          <a:sym typeface="Didact Gothic"/>
                        </a:rPr>
                        <a:t>h2</a:t>
                      </a:r>
                      <a:r>
                        <a:rPr lang="es" sz="1800">
                          <a:solidFill>
                            <a:srgbClr val="D9D9D9"/>
                          </a:solidFill>
                          <a:latin typeface="Didact Gothic"/>
                          <a:ea typeface="Didact Gothic"/>
                          <a:cs typeface="Didact Gothic"/>
                          <a:sym typeface="Didact Gothic"/>
                        </a:rPr>
                        <a:t>&gt;</a:t>
                      </a:r>
                      <a:endParaRPr sz="1800">
                        <a:solidFill>
                          <a:srgbClr val="D9D9D9"/>
                        </a:solidFill>
                        <a:latin typeface="Didact Gothic"/>
                        <a:ea typeface="Didact Gothic"/>
                        <a:cs typeface="Didact Gothic"/>
                        <a:sym typeface="Didact Gothic"/>
                      </a:endParaRPr>
                    </a:p>
                    <a:p>
                      <a:pPr indent="0" lvl="0" marL="1260000" marR="0" rtl="0" algn="l">
                        <a:lnSpc>
                          <a:spcPct val="100000"/>
                        </a:lnSpc>
                        <a:spcBef>
                          <a:spcPts val="0"/>
                        </a:spcBef>
                        <a:spcAft>
                          <a:spcPts val="0"/>
                        </a:spcAft>
                        <a:buClr>
                          <a:srgbClr val="000000"/>
                        </a:buClr>
                        <a:buSzPts val="1100"/>
                        <a:buFont typeface="Arial"/>
                        <a:buNone/>
                      </a:pPr>
                      <a:r>
                        <a:rPr lang="es" sz="1800">
                          <a:solidFill>
                            <a:srgbClr val="D9D9D9"/>
                          </a:solidFill>
                          <a:latin typeface="Didact Gothic"/>
                          <a:ea typeface="Didact Gothic"/>
                          <a:cs typeface="Didact Gothic"/>
                          <a:sym typeface="Didact Gothic"/>
                        </a:rPr>
                        <a:t>&lt;</a:t>
                      </a:r>
                      <a:r>
                        <a:rPr lang="es" sz="1800">
                          <a:solidFill>
                            <a:srgbClr val="E06666"/>
                          </a:solidFill>
                          <a:latin typeface="Didact Gothic"/>
                          <a:ea typeface="Didact Gothic"/>
                          <a:cs typeface="Didact Gothic"/>
                          <a:sym typeface="Didact Gothic"/>
                        </a:rPr>
                        <a:t>p</a:t>
                      </a:r>
                      <a:r>
                        <a:rPr lang="es" sz="1800">
                          <a:solidFill>
                            <a:srgbClr val="D9D9D9"/>
                          </a:solidFill>
                          <a:latin typeface="Didact Gothic"/>
                          <a:ea typeface="Didact Gothic"/>
                          <a:cs typeface="Didact Gothic"/>
                          <a:sym typeface="Didact Gothic"/>
                        </a:rPr>
                        <a:t>&gt;  Lorem ipsum dolor sit amet, consectetur adipiscing elit, sed do eiusmod tempor incididunt ut labore et dolore magna aliqua. Ut enim ad minim veniam, quis nostrud exercitation ullamco laboris nisi ut aliquip ex ea commodo consequat.</a:t>
                      </a:r>
                      <a:br>
                        <a:rPr lang="es" sz="1800">
                          <a:solidFill>
                            <a:srgbClr val="D9D9D9"/>
                          </a:solidFill>
                          <a:latin typeface="Didact Gothic"/>
                          <a:ea typeface="Didact Gothic"/>
                          <a:cs typeface="Didact Gothic"/>
                          <a:sym typeface="Didact Gothic"/>
                        </a:rPr>
                      </a:br>
                      <a:r>
                        <a:rPr lang="es" sz="1800">
                          <a:solidFill>
                            <a:srgbClr val="D9D9D9"/>
                          </a:solidFill>
                          <a:latin typeface="Didact Gothic"/>
                          <a:ea typeface="Didact Gothic"/>
                          <a:cs typeface="Didact Gothic"/>
                          <a:sym typeface="Didact Gothic"/>
                        </a:rPr>
                        <a:t>&lt;/</a:t>
                      </a:r>
                      <a:r>
                        <a:rPr lang="es" sz="1800">
                          <a:solidFill>
                            <a:srgbClr val="E06666"/>
                          </a:solidFill>
                          <a:latin typeface="Didact Gothic"/>
                          <a:ea typeface="Didact Gothic"/>
                          <a:cs typeface="Didact Gothic"/>
                          <a:sym typeface="Didact Gothic"/>
                        </a:rPr>
                        <a:t>p</a:t>
                      </a:r>
                      <a:r>
                        <a:rPr lang="es" sz="1800">
                          <a:solidFill>
                            <a:srgbClr val="D9D9D9"/>
                          </a:solidFill>
                          <a:latin typeface="Didact Gothic"/>
                          <a:ea typeface="Didact Gothic"/>
                          <a:cs typeface="Didact Gothic"/>
                          <a:sym typeface="Didact Gothic"/>
                        </a:rPr>
                        <a:t>&gt; </a:t>
                      </a:r>
                      <a:endParaRPr sz="1800">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sz="1800">
                          <a:solidFill>
                            <a:srgbClr val="D9D9D9"/>
                          </a:solidFill>
                          <a:latin typeface="Didact Gothic"/>
                          <a:ea typeface="Didact Gothic"/>
                          <a:cs typeface="Didact Gothic"/>
                          <a:sym typeface="Didact Gothic"/>
                        </a:rPr>
                        <a:t>         &lt;</a:t>
                      </a:r>
                      <a:r>
                        <a:rPr lang="es" sz="1800">
                          <a:solidFill>
                            <a:srgbClr val="E06666"/>
                          </a:solidFill>
                          <a:latin typeface="Didact Gothic"/>
                          <a:ea typeface="Didact Gothic"/>
                          <a:cs typeface="Didact Gothic"/>
                          <a:sym typeface="Didact Gothic"/>
                        </a:rPr>
                        <a:t>article</a:t>
                      </a:r>
                      <a:r>
                        <a:rPr lang="es" sz="1800">
                          <a:solidFill>
                            <a:srgbClr val="D9D9D9"/>
                          </a:solidFill>
                          <a:latin typeface="Didact Gothic"/>
                          <a:ea typeface="Didact Gothic"/>
                          <a:cs typeface="Didact Gothic"/>
                          <a:sym typeface="Didact Gothic"/>
                        </a:rPr>
                        <a:t>&gt; </a:t>
                      </a:r>
                      <a:endParaRPr sz="1800">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sz="1800">
                          <a:solidFill>
                            <a:srgbClr val="D9D9D9"/>
                          </a:solidFill>
                          <a:latin typeface="Didact Gothic"/>
                          <a:ea typeface="Didact Gothic"/>
                          <a:cs typeface="Didact Gothic"/>
                          <a:sym typeface="Didact Gothic"/>
                        </a:rPr>
                        <a:t>&lt;</a:t>
                      </a:r>
                      <a:r>
                        <a:rPr lang="es" sz="1800">
                          <a:solidFill>
                            <a:srgbClr val="E06666"/>
                          </a:solidFill>
                          <a:latin typeface="Didact Gothic"/>
                          <a:ea typeface="Didact Gothic"/>
                          <a:cs typeface="Didact Gothic"/>
                          <a:sym typeface="Didact Gothic"/>
                        </a:rPr>
                        <a:t>section</a:t>
                      </a:r>
                      <a:r>
                        <a:rPr lang="es" sz="1800">
                          <a:solidFill>
                            <a:srgbClr val="D9D9D9"/>
                          </a:solidFill>
                          <a:latin typeface="Didact Gothic"/>
                          <a:ea typeface="Didact Gothic"/>
                          <a:cs typeface="Didact Gothic"/>
                          <a:sym typeface="Didact Gothic"/>
                        </a:rPr>
                        <a:t>&gt;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396300" y="1152475"/>
            <a:ext cx="8520600" cy="1182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Esto habilita a agregar atributos específicos a “hijos”, sin alterar los del “padre”. </a:t>
            </a:r>
            <a:r>
              <a:rPr b="0" i="0" lang="es" sz="1800" u="none" cap="none" strike="noStrike">
                <a:solidFill>
                  <a:srgbClr val="000000"/>
                </a:solidFill>
                <a:highlight>
                  <a:srgbClr val="A6FFCA"/>
                </a:highlight>
                <a:latin typeface="Helvetica Neue Light"/>
                <a:ea typeface="Helvetica Neue Light"/>
                <a:cs typeface="Helvetica Neue Light"/>
                <a:sym typeface="Helvetica Neue Light"/>
              </a:rPr>
              <a:t>Un padre puede tener muchos hijos</a:t>
            </a:r>
            <a:r>
              <a:rPr b="0" i="0" lang="es" sz="1800" u="none" cap="none" strike="noStrike">
                <a:solidFill>
                  <a:srgbClr val="000000"/>
                </a:solidFill>
                <a:latin typeface="Helvetica Neue Light"/>
                <a:ea typeface="Helvetica Neue Light"/>
                <a:cs typeface="Helvetica Neue Light"/>
                <a:sym typeface="Helvetica Neue Light"/>
              </a:rPr>
              <a:t>, y todos ellos </a:t>
            </a:r>
            <a:r>
              <a:rPr b="0" i="0" lang="es" sz="1800" u="none" cap="none" strike="noStrike">
                <a:solidFill>
                  <a:srgbClr val="000000"/>
                </a:solidFill>
                <a:highlight>
                  <a:srgbClr val="A6FFCA"/>
                </a:highlight>
                <a:latin typeface="Helvetica Neue Light"/>
                <a:ea typeface="Helvetica Neue Light"/>
                <a:cs typeface="Helvetica Neue Light"/>
                <a:sym typeface="Helvetica Neue Light"/>
              </a:rPr>
              <a:t>heredan sus características</a:t>
            </a:r>
            <a:r>
              <a:rPr b="0" i="0" lang="es" sz="1800" u="none" cap="none" strike="noStrike">
                <a:solidFill>
                  <a:srgbClr val="000000"/>
                </a:solidFill>
                <a:latin typeface="Helvetica Neue Light"/>
                <a:ea typeface="Helvetica Neue Light"/>
                <a:cs typeface="Helvetica Neue Light"/>
                <a:sym typeface="Helvetica Neue Light"/>
              </a:rPr>
              <a:t>, pudiendo tener también </a:t>
            </a:r>
            <a:r>
              <a:rPr b="0" i="0" lang="es" sz="1800" u="none" cap="none" strike="noStrike">
                <a:solidFill>
                  <a:srgbClr val="000000"/>
                </a:solidFill>
                <a:highlight>
                  <a:srgbClr val="A6FFCA"/>
                </a:highlight>
                <a:latin typeface="Helvetica Neue Light"/>
                <a:ea typeface="Helvetica Neue Light"/>
                <a:cs typeface="Helvetica Neue Light"/>
                <a:sym typeface="Helvetica Neue Light"/>
              </a:rPr>
              <a:t>características particulares</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91" name="Google Shape;91;p18"/>
          <p:cNvSpPr txBox="1"/>
          <p:nvPr/>
        </p:nvSpPr>
        <p:spPr>
          <a:xfrm>
            <a:off x="1243325" y="2968300"/>
            <a:ext cx="1337700" cy="6753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Selector </a:t>
            </a:r>
            <a:br>
              <a:rPr b="0" i="0" lang="es" sz="1800" u="none" cap="none" strike="noStrike">
                <a:solidFill>
                  <a:srgbClr val="000000"/>
                </a:solidFill>
                <a:latin typeface="Helvetica Neue Light"/>
                <a:ea typeface="Helvetica Neue Light"/>
                <a:cs typeface="Helvetica Neue Light"/>
                <a:sym typeface="Helvetica Neue Light"/>
              </a:rPr>
            </a:br>
            <a:r>
              <a:rPr b="1" i="0" lang="es" sz="1800" u="none" cap="none" strike="noStrike">
                <a:solidFill>
                  <a:srgbClr val="000000"/>
                </a:solidFill>
                <a:latin typeface="Helvetica Neue"/>
                <a:ea typeface="Helvetica Neue"/>
                <a:cs typeface="Helvetica Neue"/>
                <a:sym typeface="Helvetica Neue"/>
              </a:rPr>
              <a:t>PADRE</a:t>
            </a:r>
            <a:endParaRPr b="1" i="0" sz="1800" u="none" cap="none" strike="noStrike">
              <a:solidFill>
                <a:srgbClr val="000000"/>
              </a:solidFill>
              <a:latin typeface="Helvetica Neue"/>
              <a:ea typeface="Helvetica Neue"/>
              <a:cs typeface="Helvetica Neue"/>
              <a:sym typeface="Helvetica Neue"/>
            </a:endParaRPr>
          </a:p>
        </p:txBody>
      </p:sp>
      <p:sp>
        <p:nvSpPr>
          <p:cNvPr id="92" name="Google Shape;92;p18"/>
          <p:cNvSpPr txBox="1"/>
          <p:nvPr/>
        </p:nvSpPr>
        <p:spPr>
          <a:xfrm>
            <a:off x="4506288" y="2444193"/>
            <a:ext cx="1959600" cy="5241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Selector </a:t>
            </a:r>
            <a:r>
              <a:rPr b="1" i="0" lang="es" sz="1800" u="none" cap="none" strike="noStrike">
                <a:solidFill>
                  <a:srgbClr val="000000"/>
                </a:solidFill>
                <a:latin typeface="Helvetica Neue"/>
                <a:ea typeface="Helvetica Neue"/>
                <a:cs typeface="Helvetica Neue"/>
                <a:sym typeface="Helvetica Neue"/>
              </a:rPr>
              <a:t>HIJO</a:t>
            </a:r>
            <a:endParaRPr b="1" i="0" sz="1800" u="none" cap="none" strike="noStrike">
              <a:solidFill>
                <a:srgbClr val="000000"/>
              </a:solidFill>
              <a:latin typeface="Helvetica Neue"/>
              <a:ea typeface="Helvetica Neue"/>
              <a:cs typeface="Helvetica Neue"/>
              <a:sym typeface="Helvetica Neue"/>
            </a:endParaRPr>
          </a:p>
        </p:txBody>
      </p:sp>
      <p:sp>
        <p:nvSpPr>
          <p:cNvPr id="93" name="Google Shape;93;p18"/>
          <p:cNvSpPr txBox="1"/>
          <p:nvPr/>
        </p:nvSpPr>
        <p:spPr>
          <a:xfrm>
            <a:off x="311700" y="414650"/>
            <a:ext cx="4920300" cy="572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PADRE E HIJOS </a:t>
            </a:r>
            <a:endParaRPr b="0" i="1" sz="3500" u="none" cap="none" strike="noStrike">
              <a:solidFill>
                <a:srgbClr val="000000"/>
              </a:solidFill>
              <a:latin typeface="Anton"/>
              <a:ea typeface="Anton"/>
              <a:cs typeface="Anton"/>
              <a:sym typeface="Anton"/>
            </a:endParaRPr>
          </a:p>
        </p:txBody>
      </p:sp>
      <p:sp>
        <p:nvSpPr>
          <p:cNvPr id="94" name="Google Shape;94;p18"/>
          <p:cNvSpPr txBox="1"/>
          <p:nvPr/>
        </p:nvSpPr>
        <p:spPr>
          <a:xfrm>
            <a:off x="2949738" y="3071350"/>
            <a:ext cx="4022700" cy="1866000"/>
          </a:xfrm>
          <a:prstGeom prst="rect">
            <a:avLst/>
          </a:prstGeom>
          <a:solidFill>
            <a:srgbClr val="E8E7E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lang="es" sz="1800">
                <a:solidFill>
                  <a:srgbClr val="0451A5"/>
                </a:solidFill>
                <a:latin typeface="Consolas"/>
                <a:ea typeface="Consolas"/>
                <a:cs typeface="Consolas"/>
                <a:sym typeface="Consolas"/>
              </a:rPr>
              <a:t>section </a:t>
            </a:r>
            <a:r>
              <a:rPr b="1" lang="es" sz="1800">
                <a:solidFill>
                  <a:srgbClr val="0451A5"/>
                </a:solidFill>
                <a:latin typeface="Consolas"/>
                <a:ea typeface="Consolas"/>
                <a:cs typeface="Consolas"/>
                <a:sym typeface="Consolas"/>
              </a:rPr>
              <a:t>article</a:t>
            </a:r>
            <a:r>
              <a:rPr b="1" i="0" lang="es" sz="1800" u="none" cap="none" strike="noStrike">
                <a:solidFill>
                  <a:srgbClr val="0000FF"/>
                </a:solidFill>
                <a:latin typeface="Consolas"/>
                <a:ea typeface="Consolas"/>
                <a:cs typeface="Consolas"/>
                <a:sym typeface="Consolas"/>
              </a:rPr>
              <a:t> </a:t>
            </a:r>
            <a:r>
              <a:rPr b="1" i="0" lang="es" sz="1800" u="none" cap="none" strike="noStrike">
                <a:solidFill>
                  <a:srgbClr val="000000"/>
                </a:solidFill>
                <a:latin typeface="Consolas"/>
                <a:ea typeface="Consolas"/>
                <a:cs typeface="Consolas"/>
                <a:sym typeface="Consolas"/>
              </a:rPr>
              <a:t>{</a:t>
            </a:r>
            <a:endParaRPr b="1"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2400"/>
              <a:buFont typeface="Arial"/>
              <a:buNone/>
            </a:pPr>
            <a:r>
              <a:rPr b="1" i="0" lang="es" sz="1800" u="none" cap="none" strike="noStrike">
                <a:solidFill>
                  <a:srgbClr val="000000"/>
                </a:solidFill>
                <a:latin typeface="Consolas"/>
                <a:ea typeface="Consolas"/>
                <a:cs typeface="Consolas"/>
                <a:sym typeface="Consolas"/>
              </a:rPr>
              <a:t>   </a:t>
            </a:r>
            <a:r>
              <a:rPr b="1" lang="es" sz="1800">
                <a:solidFill>
                  <a:srgbClr val="C92121"/>
                </a:solidFill>
                <a:latin typeface="Consolas"/>
                <a:ea typeface="Consolas"/>
                <a:cs typeface="Consolas"/>
                <a:sym typeface="Consolas"/>
              </a:rPr>
              <a:t>background-color</a:t>
            </a:r>
            <a:r>
              <a:rPr b="1" i="0" lang="es" sz="1800" u="none" cap="none" strike="noStrike">
                <a:solidFill>
                  <a:srgbClr val="000000"/>
                </a:solidFill>
                <a:latin typeface="Consolas"/>
                <a:ea typeface="Consolas"/>
                <a:cs typeface="Consolas"/>
                <a:sym typeface="Consolas"/>
              </a:rPr>
              <a:t>: </a:t>
            </a:r>
            <a:r>
              <a:rPr b="1" lang="es" sz="1800">
                <a:solidFill>
                  <a:srgbClr val="000000"/>
                </a:solidFill>
                <a:latin typeface="Consolas"/>
                <a:ea typeface="Consolas"/>
                <a:cs typeface="Consolas"/>
                <a:sym typeface="Consolas"/>
              </a:rPr>
              <a:t>#cccccc</a:t>
            </a:r>
            <a:r>
              <a:rPr b="1" i="0" lang="es" sz="1800" u="none" cap="none" strike="noStrike">
                <a:solidFill>
                  <a:srgbClr val="000000"/>
                </a:solidFill>
                <a:latin typeface="Consolas"/>
                <a:ea typeface="Consolas"/>
                <a:cs typeface="Consolas"/>
                <a:sym typeface="Consolas"/>
              </a:rPr>
              <a:t>;</a:t>
            </a:r>
            <a:endParaRPr b="1"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2400"/>
              <a:buFont typeface="Arial"/>
              <a:buNone/>
            </a:pPr>
            <a:r>
              <a:rPr b="1" lang="es" sz="1800">
                <a:solidFill>
                  <a:srgbClr val="000000"/>
                </a:solidFill>
                <a:latin typeface="Consolas"/>
                <a:ea typeface="Consolas"/>
                <a:cs typeface="Consolas"/>
                <a:sym typeface="Consolas"/>
              </a:rPr>
              <a:t>	width: 500px;</a:t>
            </a:r>
            <a:endParaRPr b="1"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2400"/>
              <a:buFont typeface="Arial"/>
              <a:buNone/>
            </a:pPr>
            <a:r>
              <a:rPr b="1" lang="es" sz="1800">
                <a:solidFill>
                  <a:srgbClr val="000000"/>
                </a:solidFill>
                <a:latin typeface="Consolas"/>
                <a:ea typeface="Consolas"/>
                <a:cs typeface="Consolas"/>
                <a:sym typeface="Consolas"/>
              </a:rPr>
              <a:t>	height: 500px;</a:t>
            </a:r>
            <a:endParaRPr b="1"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2400"/>
              <a:buFont typeface="Arial"/>
              <a:buNone/>
            </a:pPr>
            <a:r>
              <a:rPr b="1" i="0" lang="es" sz="1800" u="none" cap="none" strike="noStrike">
                <a:solidFill>
                  <a:srgbClr val="000000"/>
                </a:solidFill>
                <a:latin typeface="Consolas"/>
                <a:ea typeface="Consolas"/>
                <a:cs typeface="Consolas"/>
                <a:sym typeface="Consolas"/>
              </a:rPr>
              <a:t>}</a:t>
            </a:r>
            <a:endParaRPr b="1"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0" name="Google Shape;100;p19"/>
          <p:cNvSpPr txBox="1"/>
          <p:nvPr/>
        </p:nvSpPr>
        <p:spPr>
          <a:xfrm>
            <a:off x="311700" y="890400"/>
            <a:ext cx="8520600" cy="10641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En este caso, se observa la forma correcta de declarar cada estilo. Cuando quieres seleccionar una etiqueta, debes incluir las etiquetas padre/s para que sean más específicas a la hora de aplicar estilos.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01" name="Google Shape;101;p19"/>
          <p:cNvSpPr txBox="1"/>
          <p:nvPr/>
        </p:nvSpPr>
        <p:spPr>
          <a:xfrm>
            <a:off x="311700" y="124750"/>
            <a:ext cx="2807100" cy="6978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PADRE E HIJOS </a:t>
            </a:r>
            <a:endParaRPr b="0" i="1" sz="3500" u="none" cap="none" strike="noStrike">
              <a:solidFill>
                <a:srgbClr val="000000"/>
              </a:solidFill>
              <a:latin typeface="Anton"/>
              <a:ea typeface="Anton"/>
              <a:cs typeface="Anton"/>
              <a:sym typeface="Anton"/>
            </a:endParaRPr>
          </a:p>
        </p:txBody>
      </p:sp>
      <p:graphicFrame>
        <p:nvGraphicFramePr>
          <p:cNvPr id="102" name="Google Shape;102;p19"/>
          <p:cNvGraphicFramePr/>
          <p:nvPr/>
        </p:nvGraphicFramePr>
        <p:xfrm>
          <a:off x="311700" y="2105653"/>
          <a:ext cx="3000000" cy="3000000"/>
        </p:xfrm>
        <a:graphic>
          <a:graphicData uri="http://schemas.openxmlformats.org/drawingml/2006/table">
            <a:tbl>
              <a:tblPr>
                <a:noFill/>
                <a:tableStyleId>{9CDD41C6-ECC7-4BBC-B7D2-F2179D819FF8}</a:tableStyleId>
              </a:tblPr>
              <a:tblGrid>
                <a:gridCol w="4174600"/>
              </a:tblGrid>
              <a:tr h="2899325">
                <a:tc>
                  <a:txBody>
                    <a:bodyPr/>
                    <a:lstStyle/>
                    <a:p>
                      <a:pPr indent="0" lvl="0" marL="0" marR="0" rtl="0" algn="l">
                        <a:lnSpc>
                          <a:spcPct val="100000"/>
                        </a:lnSpc>
                        <a:spcBef>
                          <a:spcPts val="0"/>
                        </a:spcBef>
                        <a:spcAft>
                          <a:spcPts val="0"/>
                        </a:spcAft>
                        <a:buClr>
                          <a:srgbClr val="000000"/>
                        </a:buClr>
                        <a:buSzPts val="1100"/>
                        <a:buFont typeface="Arial"/>
                        <a:buNone/>
                      </a:pPr>
                      <a:r>
                        <a:rPr lang="es" u="none" cap="none" strike="noStrike">
                          <a:solidFill>
                            <a:srgbClr val="D9D9D9"/>
                          </a:solidFill>
                          <a:latin typeface="Didact Gothic"/>
                          <a:ea typeface="Didact Gothic"/>
                          <a:cs typeface="Didact Gothic"/>
                          <a:sym typeface="Didact Gothic"/>
                        </a:rPr>
                        <a:t>&lt;</a:t>
                      </a:r>
                      <a:r>
                        <a:rPr lang="es">
                          <a:solidFill>
                            <a:srgbClr val="E06666"/>
                          </a:solidFill>
                          <a:latin typeface="Didact Gothic"/>
                          <a:ea typeface="Didact Gothic"/>
                          <a:cs typeface="Didact Gothic"/>
                          <a:sym typeface="Didact Gothic"/>
                        </a:rPr>
                        <a:t>section</a:t>
                      </a:r>
                      <a:r>
                        <a:rPr lang="es">
                          <a:solidFill>
                            <a:srgbClr val="D9D9D9"/>
                          </a:solidFill>
                          <a:latin typeface="Didact Gothic"/>
                          <a:ea typeface="Didact Gothic"/>
                          <a:cs typeface="Didact Gothic"/>
                          <a:sym typeface="Didact Gothic"/>
                        </a:rPr>
                        <a:t>&gt;</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a:solidFill>
                            <a:srgbClr val="D9D9D9"/>
                          </a:solidFill>
                          <a:latin typeface="Didact Gothic"/>
                          <a:ea typeface="Didact Gothic"/>
                          <a:cs typeface="Didact Gothic"/>
                          <a:sym typeface="Didact Gothic"/>
                        </a:rPr>
                        <a:t>        &lt;</a:t>
                      </a:r>
                      <a:r>
                        <a:rPr lang="es">
                          <a:solidFill>
                            <a:srgbClr val="E06666"/>
                          </a:solidFill>
                          <a:latin typeface="Didact Gothic"/>
                          <a:ea typeface="Didact Gothic"/>
                          <a:cs typeface="Didact Gothic"/>
                          <a:sym typeface="Didact Gothic"/>
                        </a:rPr>
                        <a:t>article</a:t>
                      </a:r>
                      <a:r>
                        <a:rPr lang="es">
                          <a:solidFill>
                            <a:srgbClr val="D9D9D9"/>
                          </a:solidFill>
                          <a:latin typeface="Didact Gothic"/>
                          <a:ea typeface="Didact Gothic"/>
                          <a:cs typeface="Didact Gothic"/>
                          <a:sym typeface="Didact Gothic"/>
                        </a:rPr>
                        <a:t>&gt;</a:t>
                      </a:r>
                      <a:r>
                        <a:rPr lang="es" u="none" cap="none" strike="noStrike">
                          <a:solidFill>
                            <a:srgbClr val="D9D9D9"/>
                          </a:solidFill>
                          <a:latin typeface="Didact Gothic"/>
                          <a:ea typeface="Didact Gothic"/>
                          <a:cs typeface="Didact Gothic"/>
                          <a:sym typeface="Didact Gothic"/>
                        </a:rPr>
                        <a:t> </a:t>
                      </a:r>
                      <a:endParaRPr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a:solidFill>
                            <a:srgbClr val="D9D9D9"/>
                          </a:solidFill>
                          <a:latin typeface="Didact Gothic"/>
                          <a:ea typeface="Didact Gothic"/>
                          <a:cs typeface="Didact Gothic"/>
                          <a:sym typeface="Didact Gothic"/>
                        </a:rPr>
                        <a:t>               &lt;</a:t>
                      </a:r>
                      <a:r>
                        <a:rPr lang="es">
                          <a:solidFill>
                            <a:srgbClr val="E06666"/>
                          </a:solidFill>
                          <a:latin typeface="Didact Gothic"/>
                          <a:ea typeface="Didact Gothic"/>
                          <a:cs typeface="Didact Gothic"/>
                          <a:sym typeface="Didact Gothic"/>
                        </a:rPr>
                        <a:t>h2</a:t>
                      </a:r>
                      <a:r>
                        <a:rPr lang="es">
                          <a:solidFill>
                            <a:srgbClr val="D9D9D9"/>
                          </a:solidFill>
                          <a:latin typeface="Didact Gothic"/>
                          <a:ea typeface="Didact Gothic"/>
                          <a:cs typeface="Didact Gothic"/>
                          <a:sym typeface="Didact Gothic"/>
                        </a:rPr>
                        <a:t>&gt; Título &lt;/</a:t>
                      </a:r>
                      <a:r>
                        <a:rPr lang="es">
                          <a:solidFill>
                            <a:srgbClr val="E06666"/>
                          </a:solidFill>
                          <a:latin typeface="Didact Gothic"/>
                          <a:ea typeface="Didact Gothic"/>
                          <a:cs typeface="Didact Gothic"/>
                          <a:sym typeface="Didact Gothic"/>
                        </a:rPr>
                        <a:t>h2</a:t>
                      </a:r>
                      <a:r>
                        <a:rPr lang="es">
                          <a:solidFill>
                            <a:srgbClr val="D9D9D9"/>
                          </a:solidFill>
                          <a:latin typeface="Didact Gothic"/>
                          <a:ea typeface="Didact Gothic"/>
                          <a:cs typeface="Didact Gothic"/>
                          <a:sym typeface="Didact Gothic"/>
                        </a:rPr>
                        <a:t>&gt;</a:t>
                      </a:r>
                      <a:endParaRPr>
                        <a:solidFill>
                          <a:srgbClr val="D9D9D9"/>
                        </a:solidFill>
                        <a:latin typeface="Didact Gothic"/>
                        <a:ea typeface="Didact Gothic"/>
                        <a:cs typeface="Didact Gothic"/>
                        <a:sym typeface="Didact Gothic"/>
                      </a:endParaRPr>
                    </a:p>
                    <a:p>
                      <a:pPr indent="0" lvl="0" marL="1260000" marR="0" rtl="0" algn="l">
                        <a:lnSpc>
                          <a:spcPct val="100000"/>
                        </a:lnSpc>
                        <a:spcBef>
                          <a:spcPts val="0"/>
                        </a:spcBef>
                        <a:spcAft>
                          <a:spcPts val="0"/>
                        </a:spcAft>
                        <a:buClr>
                          <a:srgbClr val="000000"/>
                        </a:buClr>
                        <a:buSzPts val="1100"/>
                        <a:buFont typeface="Arial"/>
                        <a:buNone/>
                      </a:pPr>
                      <a:r>
                        <a:rPr lang="es">
                          <a:solidFill>
                            <a:srgbClr val="D9D9D9"/>
                          </a:solidFill>
                          <a:latin typeface="Didact Gothic"/>
                          <a:ea typeface="Didact Gothic"/>
                          <a:cs typeface="Didact Gothic"/>
                          <a:sym typeface="Didact Gothic"/>
                        </a:rPr>
                        <a:t>&lt;</a:t>
                      </a:r>
                      <a:r>
                        <a:rPr lang="es">
                          <a:solidFill>
                            <a:srgbClr val="E06666"/>
                          </a:solidFill>
                          <a:latin typeface="Didact Gothic"/>
                          <a:ea typeface="Didact Gothic"/>
                          <a:cs typeface="Didact Gothic"/>
                          <a:sym typeface="Didact Gothic"/>
                        </a:rPr>
                        <a:t>p</a:t>
                      </a:r>
                      <a:r>
                        <a:rPr lang="es">
                          <a:solidFill>
                            <a:srgbClr val="D9D9D9"/>
                          </a:solidFill>
                          <a:latin typeface="Didact Gothic"/>
                          <a:ea typeface="Didact Gothic"/>
                          <a:cs typeface="Didact Gothic"/>
                          <a:sym typeface="Didact Gothic"/>
                        </a:rPr>
                        <a:t>&gt;  Lorem ipsum dolor sit amet, consectetur adipiscing elit, sed do eiusmod tempor incididunt ut labore et dolore magna aliqua. Ut enim ad minim veniam, quis nostrud exercitation ullamco laboris nisi ut aliquip ex ea commodo consequat.</a:t>
                      </a:r>
                      <a:br>
                        <a:rPr lang="es">
                          <a:solidFill>
                            <a:srgbClr val="D9D9D9"/>
                          </a:solidFill>
                          <a:latin typeface="Didact Gothic"/>
                          <a:ea typeface="Didact Gothic"/>
                          <a:cs typeface="Didact Gothic"/>
                          <a:sym typeface="Didact Gothic"/>
                        </a:rPr>
                      </a:br>
                      <a:r>
                        <a:rPr lang="es">
                          <a:solidFill>
                            <a:srgbClr val="D9D9D9"/>
                          </a:solidFill>
                          <a:latin typeface="Didact Gothic"/>
                          <a:ea typeface="Didact Gothic"/>
                          <a:cs typeface="Didact Gothic"/>
                          <a:sym typeface="Didact Gothic"/>
                        </a:rPr>
                        <a:t>&lt;/</a:t>
                      </a:r>
                      <a:r>
                        <a:rPr lang="es">
                          <a:solidFill>
                            <a:srgbClr val="E06666"/>
                          </a:solidFill>
                          <a:latin typeface="Didact Gothic"/>
                          <a:ea typeface="Didact Gothic"/>
                          <a:cs typeface="Didact Gothic"/>
                          <a:sym typeface="Didact Gothic"/>
                        </a:rPr>
                        <a:t>p</a:t>
                      </a:r>
                      <a:r>
                        <a:rPr lang="es">
                          <a:solidFill>
                            <a:srgbClr val="D9D9D9"/>
                          </a:solidFill>
                          <a:latin typeface="Didact Gothic"/>
                          <a:ea typeface="Didact Gothic"/>
                          <a:cs typeface="Didact Gothic"/>
                          <a:sym typeface="Didact Gothic"/>
                        </a:rPr>
                        <a:t>&gt; </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a:solidFill>
                            <a:srgbClr val="D9D9D9"/>
                          </a:solidFill>
                          <a:latin typeface="Didact Gothic"/>
                          <a:ea typeface="Didact Gothic"/>
                          <a:cs typeface="Didact Gothic"/>
                          <a:sym typeface="Didact Gothic"/>
                        </a:rPr>
                        <a:t>         &lt;</a:t>
                      </a:r>
                      <a:r>
                        <a:rPr lang="es">
                          <a:solidFill>
                            <a:srgbClr val="E06666"/>
                          </a:solidFill>
                          <a:latin typeface="Didact Gothic"/>
                          <a:ea typeface="Didact Gothic"/>
                          <a:cs typeface="Didact Gothic"/>
                          <a:sym typeface="Didact Gothic"/>
                        </a:rPr>
                        <a:t>article</a:t>
                      </a:r>
                      <a:r>
                        <a:rPr lang="es">
                          <a:solidFill>
                            <a:srgbClr val="D9D9D9"/>
                          </a:solidFill>
                          <a:latin typeface="Didact Gothic"/>
                          <a:ea typeface="Didact Gothic"/>
                          <a:cs typeface="Didact Gothic"/>
                          <a:sym typeface="Didact Gothic"/>
                        </a:rPr>
                        <a:t>&gt; </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a:solidFill>
                            <a:srgbClr val="D9D9D9"/>
                          </a:solidFill>
                          <a:latin typeface="Didact Gothic"/>
                          <a:ea typeface="Didact Gothic"/>
                          <a:cs typeface="Didact Gothic"/>
                          <a:sym typeface="Didact Gothic"/>
                        </a:rPr>
                        <a:t>&lt;</a:t>
                      </a:r>
                      <a:r>
                        <a:rPr lang="es">
                          <a:solidFill>
                            <a:srgbClr val="E06666"/>
                          </a:solidFill>
                          <a:latin typeface="Didact Gothic"/>
                          <a:ea typeface="Didact Gothic"/>
                          <a:cs typeface="Didact Gothic"/>
                          <a:sym typeface="Didact Gothic"/>
                        </a:rPr>
                        <a:t>section</a:t>
                      </a:r>
                      <a:r>
                        <a:rPr lang="es">
                          <a:solidFill>
                            <a:srgbClr val="D9D9D9"/>
                          </a:solidFill>
                          <a:latin typeface="Didact Gothic"/>
                          <a:ea typeface="Didact Gothic"/>
                          <a:cs typeface="Didact Gothic"/>
                          <a:sym typeface="Didact Gothic"/>
                        </a:rPr>
                        <a:t>&gt;  </a:t>
                      </a:r>
                      <a:r>
                        <a:rPr lang="es" sz="1800">
                          <a:solidFill>
                            <a:srgbClr val="D9D9D9"/>
                          </a:solidFill>
                          <a:latin typeface="Didact Gothic"/>
                          <a:ea typeface="Didact Gothic"/>
                          <a:cs typeface="Didact Gothic"/>
                          <a:sym typeface="Didact Gothic"/>
                        </a:rPr>
                        <a:t>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chemeClr val="dk2"/>
                    </a:solidFill>
                  </a:tcPr>
                </a:tc>
              </a:tr>
            </a:tbl>
          </a:graphicData>
        </a:graphic>
      </p:graphicFrame>
      <p:graphicFrame>
        <p:nvGraphicFramePr>
          <p:cNvPr id="103" name="Google Shape;103;p19"/>
          <p:cNvGraphicFramePr/>
          <p:nvPr/>
        </p:nvGraphicFramePr>
        <p:xfrm>
          <a:off x="4830450" y="2029456"/>
          <a:ext cx="3000000" cy="3000000"/>
        </p:xfrm>
        <a:graphic>
          <a:graphicData uri="http://schemas.openxmlformats.org/drawingml/2006/table">
            <a:tbl>
              <a:tblPr>
                <a:noFill/>
                <a:tableStyleId>{9CDD41C6-ECC7-4BBC-B7D2-F2179D819FF8}</a:tableStyleId>
              </a:tblPr>
              <a:tblGrid>
                <a:gridCol w="3604050"/>
              </a:tblGrid>
              <a:tr h="2961650">
                <a:tc>
                  <a:txBody>
                    <a:bodyPr/>
                    <a:lstStyle/>
                    <a:p>
                      <a:pPr indent="0" lvl="0" marL="0" marR="0" rtl="0" algn="l">
                        <a:lnSpc>
                          <a:spcPct val="100000"/>
                        </a:lnSpc>
                        <a:spcBef>
                          <a:spcPts val="0"/>
                        </a:spcBef>
                        <a:spcAft>
                          <a:spcPts val="0"/>
                        </a:spcAft>
                        <a:buClr>
                          <a:srgbClr val="000000"/>
                        </a:buClr>
                        <a:buSzPts val="1100"/>
                        <a:buFont typeface="Arial"/>
                        <a:buNone/>
                      </a:pPr>
                      <a:r>
                        <a:rPr lang="es">
                          <a:solidFill>
                            <a:srgbClr val="DC3990"/>
                          </a:solidFill>
                          <a:latin typeface="Didact Gothic"/>
                          <a:ea typeface="Didact Gothic"/>
                          <a:cs typeface="Didact Gothic"/>
                          <a:sym typeface="Didact Gothic"/>
                        </a:rPr>
                        <a:t>section</a:t>
                      </a:r>
                      <a:r>
                        <a:rPr lang="es">
                          <a:solidFill>
                            <a:srgbClr val="E06666"/>
                          </a:solidFill>
                          <a:latin typeface="Didact Gothic"/>
                          <a:ea typeface="Didact Gothic"/>
                          <a:cs typeface="Didact Gothic"/>
                          <a:sym typeface="Didact Gothic"/>
                        </a:rPr>
                        <a:t> </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marR="0" rtl="0" algn="l">
                        <a:lnSpc>
                          <a:spcPct val="100000"/>
                        </a:lnSpc>
                        <a:spcBef>
                          <a:spcPts val="0"/>
                        </a:spcBef>
                        <a:spcAft>
                          <a:spcPts val="0"/>
                        </a:spcAft>
                        <a:buClr>
                          <a:srgbClr val="000000"/>
                        </a:buClr>
                        <a:buSzPts val="1100"/>
                        <a:buFont typeface="Arial"/>
                        <a:buNone/>
                      </a:pPr>
                      <a:r>
                        <a:rPr i="1" lang="es">
                          <a:solidFill>
                            <a:srgbClr val="3DFFBC"/>
                          </a:solidFill>
                          <a:latin typeface="Didact Gothic"/>
                          <a:ea typeface="Didact Gothic"/>
                          <a:cs typeface="Didact Gothic"/>
                          <a:sym typeface="Didact Gothic"/>
                        </a:rPr>
                        <a:t>padding</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50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30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20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60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marR="0" rtl="0" algn="l">
                        <a:lnSpc>
                          <a:spcPct val="100000"/>
                        </a:lnSpc>
                        <a:spcBef>
                          <a:spcPts val="0"/>
                        </a:spcBef>
                        <a:spcAft>
                          <a:spcPts val="0"/>
                        </a:spcAft>
                        <a:buClr>
                          <a:srgbClr val="000000"/>
                        </a:buClr>
                        <a:buSzPts val="1100"/>
                        <a:buFont typeface="Arial"/>
                        <a:buNone/>
                      </a:pPr>
                      <a:r>
                        <a:rPr i="1" lang="es">
                          <a:solidFill>
                            <a:srgbClr val="3DFFBC"/>
                          </a:solidFill>
                          <a:latin typeface="Didact Gothic"/>
                          <a:ea typeface="Didact Gothic"/>
                          <a:cs typeface="Didact Gothic"/>
                          <a:sym typeface="Didact Gothic"/>
                        </a:rPr>
                        <a:t>margin-left</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40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100"/>
                        <a:buFont typeface="Arial"/>
                        <a:buNone/>
                      </a:pPr>
                      <a:r>
                        <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rgbClr val="000000"/>
                        </a:buClr>
                        <a:buSzPts val="1100"/>
                        <a:buFont typeface="Arial"/>
                        <a:buNone/>
                      </a:pPr>
                      <a:r>
                        <a:rPr lang="es">
                          <a:solidFill>
                            <a:srgbClr val="DC3990"/>
                          </a:solidFill>
                          <a:latin typeface="Didact Gothic"/>
                          <a:ea typeface="Didact Gothic"/>
                          <a:cs typeface="Didact Gothic"/>
                          <a:sym typeface="Didact Gothic"/>
                        </a:rPr>
                        <a:t>section article</a:t>
                      </a:r>
                      <a:r>
                        <a:rPr lang="es">
                          <a:solidFill>
                            <a:srgbClr val="E06666"/>
                          </a:solidFill>
                          <a:latin typeface="Didact Gothic"/>
                          <a:ea typeface="Didact Gothic"/>
                          <a:cs typeface="Didact Gothic"/>
                          <a:sym typeface="Didact Gothic"/>
                        </a:rPr>
                        <a:t> </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rtl="0" algn="l">
                        <a:spcBef>
                          <a:spcPts val="0"/>
                        </a:spcBef>
                        <a:spcAft>
                          <a:spcPts val="0"/>
                        </a:spcAft>
                        <a:buClr>
                          <a:srgbClr val="000000"/>
                        </a:buClr>
                        <a:buSzPts val="1100"/>
                        <a:buFont typeface="Arial"/>
                        <a:buNone/>
                      </a:pPr>
                      <a:r>
                        <a:rPr i="1" lang="es">
                          <a:solidFill>
                            <a:srgbClr val="3DFFBC"/>
                          </a:solidFill>
                          <a:latin typeface="Didact Gothic"/>
                          <a:ea typeface="Didact Gothic"/>
                          <a:cs typeface="Didact Gothic"/>
                          <a:sym typeface="Didact Gothic"/>
                        </a:rPr>
                        <a:t>background-color</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cccccc</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rtl="0" algn="l">
                        <a:spcBef>
                          <a:spcPts val="0"/>
                        </a:spcBef>
                        <a:spcAft>
                          <a:spcPts val="0"/>
                        </a:spcAft>
                        <a:buClr>
                          <a:srgbClr val="000000"/>
                        </a:buClr>
                        <a:buSzPts val="1100"/>
                        <a:buFont typeface="Arial"/>
                        <a:buNone/>
                      </a:pPr>
                      <a:r>
                        <a:rPr i="1" lang="es">
                          <a:solidFill>
                            <a:srgbClr val="3DFFBC"/>
                          </a:solidFill>
                          <a:latin typeface="Didact Gothic"/>
                          <a:ea typeface="Didact Gothic"/>
                          <a:cs typeface="Didact Gothic"/>
                          <a:sym typeface="Didact Gothic"/>
                        </a:rPr>
                        <a:t>width</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500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rtl="0" algn="l">
                        <a:spcBef>
                          <a:spcPts val="0"/>
                        </a:spcBef>
                        <a:spcAft>
                          <a:spcPts val="0"/>
                        </a:spcAft>
                        <a:buClr>
                          <a:srgbClr val="000000"/>
                        </a:buClr>
                        <a:buSzPts val="1100"/>
                        <a:buFont typeface="Arial"/>
                        <a:buNone/>
                      </a:pPr>
                      <a:r>
                        <a:rPr i="1" lang="es">
                          <a:solidFill>
                            <a:srgbClr val="3DFFBC"/>
                          </a:solidFill>
                          <a:latin typeface="Didact Gothic"/>
                          <a:ea typeface="Didact Gothic"/>
                          <a:cs typeface="Didact Gothic"/>
                          <a:sym typeface="Didact Gothic"/>
                        </a:rPr>
                        <a:t>height</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500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rgbClr val="000000"/>
                        </a:buClr>
                        <a:buSzPts val="1100"/>
                        <a:buFont typeface="Arial"/>
                        <a:buNone/>
                      </a:pP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rgbClr val="000000"/>
                        </a:buClr>
                        <a:buSzPts val="1100"/>
                        <a:buFont typeface="Arial"/>
                        <a:buNone/>
                      </a:pPr>
                      <a:r>
                        <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rgbClr val="000000"/>
                        </a:buClr>
                        <a:buSzPts val="1100"/>
                        <a:buFont typeface="Arial"/>
                        <a:buNone/>
                      </a:pPr>
                      <a:r>
                        <a:rPr lang="es">
                          <a:solidFill>
                            <a:srgbClr val="DC3990"/>
                          </a:solidFill>
                          <a:latin typeface="Didact Gothic"/>
                          <a:ea typeface="Didact Gothic"/>
                          <a:cs typeface="Didact Gothic"/>
                          <a:sym typeface="Didact Gothic"/>
                        </a:rPr>
                        <a:t>section article p</a:t>
                      </a:r>
                      <a:r>
                        <a:rPr lang="es">
                          <a:solidFill>
                            <a:srgbClr val="E06666"/>
                          </a:solidFill>
                          <a:latin typeface="Didact Gothic"/>
                          <a:ea typeface="Didact Gothic"/>
                          <a:cs typeface="Didact Gothic"/>
                          <a:sym typeface="Didact Gothic"/>
                        </a:rPr>
                        <a:t> </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rtl="0" algn="l">
                        <a:spcBef>
                          <a:spcPts val="0"/>
                        </a:spcBef>
                        <a:spcAft>
                          <a:spcPts val="0"/>
                        </a:spcAft>
                        <a:buClr>
                          <a:srgbClr val="000000"/>
                        </a:buClr>
                        <a:buSzPts val="1100"/>
                        <a:buFont typeface="Arial"/>
                        <a:buNone/>
                      </a:pPr>
                      <a:r>
                        <a:rPr i="1" lang="es">
                          <a:solidFill>
                            <a:srgbClr val="3DFFBC"/>
                          </a:solidFill>
                          <a:latin typeface="Didact Gothic"/>
                          <a:ea typeface="Didact Gothic"/>
                          <a:cs typeface="Didact Gothic"/>
                          <a:sym typeface="Didact Gothic"/>
                        </a:rPr>
                        <a:t>line-height</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4</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rgbClr val="000000"/>
                        </a:buClr>
                        <a:buSzPts val="1100"/>
                        <a:buFont typeface="Arial"/>
                        <a:buNone/>
                      </a:pP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txBody>
                  <a:tcPr marT="63500" marB="63500" marR="63500" marL="63500">
                    <a:solidFill>
                      <a:schemeClr val="dk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311700" y="355600"/>
            <a:ext cx="4821000" cy="11589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INSERTAR CSS EN EL HTML</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rPr i="1" lang="es" sz="1800">
                <a:latin typeface="Anton"/>
                <a:ea typeface="Anton"/>
                <a:cs typeface="Anton"/>
                <a:sym typeface="Anton"/>
              </a:rPr>
              <a:t>Forma externa</a:t>
            </a:r>
            <a:endParaRPr b="0" i="1" sz="1800" u="none" cap="none" strike="noStrike">
              <a:solidFill>
                <a:srgbClr val="000000"/>
              </a:solidFill>
              <a:latin typeface="Anton"/>
              <a:ea typeface="Anton"/>
              <a:cs typeface="Anton"/>
              <a:sym typeface="Anton"/>
            </a:endParaRPr>
          </a:p>
        </p:txBody>
      </p:sp>
      <p:graphicFrame>
        <p:nvGraphicFramePr>
          <p:cNvPr id="109" name="Google Shape;109;p20"/>
          <p:cNvGraphicFramePr/>
          <p:nvPr/>
        </p:nvGraphicFramePr>
        <p:xfrm>
          <a:off x="1591150" y="3173538"/>
          <a:ext cx="3000000" cy="3000000"/>
        </p:xfrm>
        <a:graphic>
          <a:graphicData uri="http://schemas.openxmlformats.org/drawingml/2006/table">
            <a:tbl>
              <a:tblPr>
                <a:noFill/>
                <a:tableStyleId>{9CDD41C6-ECC7-4BBC-B7D2-F2179D819FF8}</a:tableStyleId>
              </a:tblPr>
              <a:tblGrid>
                <a:gridCol w="5961675"/>
              </a:tblGrid>
              <a:tr h="58525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Consolas"/>
                          <a:ea typeface="Consolas"/>
                          <a:cs typeface="Consolas"/>
                          <a:sym typeface="Consolas"/>
                        </a:rPr>
                        <a:t>&lt;</a:t>
                      </a:r>
                      <a:r>
                        <a:rPr lang="es" sz="1600" u="none" cap="none" strike="noStrike">
                          <a:solidFill>
                            <a:srgbClr val="E06666"/>
                          </a:solidFill>
                          <a:latin typeface="Consolas"/>
                          <a:ea typeface="Consolas"/>
                          <a:cs typeface="Consolas"/>
                          <a:sym typeface="Consolas"/>
                        </a:rPr>
                        <a:t>link</a:t>
                      </a:r>
                      <a:r>
                        <a:rPr lang="es" sz="1600" u="none" cap="none" strike="noStrike">
                          <a:solidFill>
                            <a:srgbClr val="D9D9D9"/>
                          </a:solidFill>
                          <a:latin typeface="Consolas"/>
                          <a:ea typeface="Consolas"/>
                          <a:cs typeface="Consolas"/>
                          <a:sym typeface="Consolas"/>
                        </a:rPr>
                        <a:t> </a:t>
                      </a:r>
                      <a:r>
                        <a:rPr lang="es" sz="1600" u="none" cap="none" strike="noStrike">
                          <a:solidFill>
                            <a:srgbClr val="FF9900"/>
                          </a:solidFill>
                          <a:latin typeface="Consolas"/>
                          <a:ea typeface="Consolas"/>
                          <a:cs typeface="Consolas"/>
                          <a:sym typeface="Consolas"/>
                        </a:rPr>
                        <a:t>rel</a:t>
                      </a:r>
                      <a:r>
                        <a:rPr lang="es" sz="1600" u="none" cap="none" strike="noStrike">
                          <a:solidFill>
                            <a:srgbClr val="D9D9D9"/>
                          </a:solidFill>
                          <a:latin typeface="Consolas"/>
                          <a:ea typeface="Consolas"/>
                          <a:cs typeface="Consolas"/>
                          <a:sym typeface="Consolas"/>
                        </a:rPr>
                        <a:t>=</a:t>
                      </a:r>
                      <a:r>
                        <a:rPr lang="es" sz="1600" u="none" cap="none" strike="noStrike">
                          <a:solidFill>
                            <a:srgbClr val="93C47D"/>
                          </a:solidFill>
                          <a:latin typeface="Consolas"/>
                          <a:ea typeface="Consolas"/>
                          <a:cs typeface="Consolas"/>
                          <a:sym typeface="Consolas"/>
                        </a:rPr>
                        <a:t>"stylesheet"</a:t>
                      </a:r>
                      <a:r>
                        <a:rPr lang="es" sz="1600" u="none" cap="none" strike="noStrike">
                          <a:solidFill>
                            <a:srgbClr val="D9D9D9"/>
                          </a:solidFill>
                          <a:latin typeface="Consolas"/>
                          <a:ea typeface="Consolas"/>
                          <a:cs typeface="Consolas"/>
                          <a:sym typeface="Consolas"/>
                        </a:rPr>
                        <a:t> </a:t>
                      </a:r>
                      <a:r>
                        <a:rPr lang="es" sz="1600" u="none" cap="none" strike="noStrike">
                          <a:solidFill>
                            <a:srgbClr val="FF9900"/>
                          </a:solidFill>
                          <a:latin typeface="Consolas"/>
                          <a:ea typeface="Consolas"/>
                          <a:cs typeface="Consolas"/>
                          <a:sym typeface="Consolas"/>
                        </a:rPr>
                        <a:t>href</a:t>
                      </a:r>
                      <a:r>
                        <a:rPr lang="es" sz="1600" u="none" cap="none" strike="noStrike">
                          <a:solidFill>
                            <a:srgbClr val="D9D9D9"/>
                          </a:solidFill>
                          <a:latin typeface="Consolas"/>
                          <a:ea typeface="Consolas"/>
                          <a:cs typeface="Consolas"/>
                          <a:sym typeface="Consolas"/>
                        </a:rPr>
                        <a:t>=</a:t>
                      </a:r>
                      <a:r>
                        <a:rPr lang="es" sz="1600" u="none" cap="none" strike="noStrike">
                          <a:solidFill>
                            <a:srgbClr val="93C47D"/>
                          </a:solidFill>
                          <a:latin typeface="Consolas"/>
                          <a:ea typeface="Consolas"/>
                          <a:cs typeface="Consolas"/>
                          <a:sym typeface="Consolas"/>
                        </a:rPr>
                        <a:t>"archivo.css"</a:t>
                      </a:r>
                      <a:r>
                        <a:rPr lang="es" sz="1600" u="none" cap="none" strike="noStrike">
                          <a:solidFill>
                            <a:srgbClr val="D9D9D9"/>
                          </a:solidFill>
                          <a:latin typeface="Consolas"/>
                          <a:ea typeface="Consolas"/>
                          <a:cs typeface="Consolas"/>
                          <a:sym typeface="Consolas"/>
                        </a:rPr>
                        <a:t> /&gt;</a:t>
                      </a:r>
                      <a:endParaRPr sz="16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110" name="Google Shape;110;p20"/>
          <p:cNvSpPr txBox="1"/>
          <p:nvPr/>
        </p:nvSpPr>
        <p:spPr>
          <a:xfrm>
            <a:off x="311700" y="1514525"/>
            <a:ext cx="8520600" cy="1499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Forma </a:t>
            </a:r>
            <a:r>
              <a:rPr b="1" i="0" lang="es" sz="2000" u="none" cap="none" strike="noStrike">
                <a:solidFill>
                  <a:srgbClr val="000000"/>
                </a:solidFill>
                <a:latin typeface="Helvetica Neue"/>
                <a:ea typeface="Helvetica Neue"/>
                <a:cs typeface="Helvetica Neue"/>
                <a:sym typeface="Helvetica Neue"/>
              </a:rPr>
              <a:t>EXTERNA</a:t>
            </a:r>
            <a:r>
              <a:rPr b="0" i="0" lang="es" sz="2000" u="none" cap="none" strike="noStrike">
                <a:solidFill>
                  <a:srgbClr val="000000"/>
                </a:solidFill>
                <a:latin typeface="Helvetica Neue Light"/>
                <a:ea typeface="Helvetica Neue Light"/>
                <a:cs typeface="Helvetica Neue Light"/>
                <a:sym typeface="Helvetica Neue Light"/>
              </a:rPr>
              <a:t>: dentro de la etiqueta </a:t>
            </a:r>
            <a:r>
              <a:rPr b="1" i="0" lang="es" sz="2000" u="none" cap="none" strike="noStrike">
                <a:solidFill>
                  <a:srgbClr val="000000"/>
                </a:solidFill>
                <a:latin typeface="Helvetica Neue"/>
                <a:ea typeface="Helvetica Neue"/>
                <a:cs typeface="Helvetica Neue"/>
                <a:sym typeface="Helvetica Neue"/>
              </a:rPr>
              <a:t>&lt;head&gt;</a:t>
            </a:r>
            <a:r>
              <a:rPr b="0" i="0" lang="es" sz="2000" u="none" cap="none" strike="noStrike">
                <a:solidFill>
                  <a:srgbClr val="000000"/>
                </a:solidFill>
                <a:latin typeface="Helvetica Neue Light"/>
                <a:ea typeface="Helvetica Neue Light"/>
                <a:cs typeface="Helvetica Neue Light"/>
                <a:sym typeface="Helvetica Neue Light"/>
              </a:rPr>
              <a:t>, llamas al archivo CSS que necesites (recuerda el uso de rutas relativas y absolutas).</a:t>
            </a:r>
            <a:endParaRPr b="0" i="0" sz="20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21"/>
          <p:cNvGraphicFramePr/>
          <p:nvPr/>
        </p:nvGraphicFramePr>
        <p:xfrm>
          <a:off x="1906100" y="2834475"/>
          <a:ext cx="3000000" cy="3000000"/>
        </p:xfrm>
        <a:graphic>
          <a:graphicData uri="http://schemas.openxmlformats.org/drawingml/2006/table">
            <a:tbl>
              <a:tblPr>
                <a:noFill/>
                <a:tableStyleId>{9CDD41C6-ECC7-4BBC-B7D2-F2179D819FF8}</a:tableStyleId>
              </a:tblPr>
              <a:tblGrid>
                <a:gridCol w="6036700"/>
              </a:tblGrid>
              <a:tr h="5546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 comentario de CSS, dentro de esta etiqueta, va el codigo CSS, */</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&gt;</a:t>
                      </a:r>
                      <a:endParaRPr sz="14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51047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116" name="Google Shape;116;p21"/>
          <p:cNvSpPr txBox="1"/>
          <p:nvPr/>
        </p:nvSpPr>
        <p:spPr>
          <a:xfrm>
            <a:off x="395750" y="1558875"/>
            <a:ext cx="8436600" cy="11262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Forma </a:t>
            </a:r>
            <a:r>
              <a:rPr b="1" i="0" lang="es" sz="2000" u="none" cap="none" strike="noStrike">
                <a:solidFill>
                  <a:srgbClr val="000000"/>
                </a:solidFill>
                <a:latin typeface="Helvetica Neue"/>
                <a:ea typeface="Helvetica Neue"/>
                <a:cs typeface="Helvetica Neue"/>
                <a:sym typeface="Helvetica Neue"/>
              </a:rPr>
              <a:t>INTERNA</a:t>
            </a:r>
            <a:r>
              <a:rPr b="0" i="0" lang="es" sz="2000" u="none" cap="none" strike="noStrike">
                <a:solidFill>
                  <a:srgbClr val="000000"/>
                </a:solidFill>
                <a:latin typeface="Helvetica Neue Light"/>
                <a:ea typeface="Helvetica Neue Light"/>
                <a:cs typeface="Helvetica Neue Light"/>
                <a:sym typeface="Helvetica Neue Light"/>
              </a:rPr>
              <a:t>: es recomendable que esté dentro de la etiqueta </a:t>
            </a:r>
            <a:r>
              <a:rPr b="1" i="0" lang="es" sz="2000" u="none" cap="none" strike="noStrike">
                <a:solidFill>
                  <a:srgbClr val="000000"/>
                </a:solidFill>
                <a:latin typeface="Helvetica Neue"/>
                <a:ea typeface="Helvetica Neue"/>
                <a:cs typeface="Helvetica Neue"/>
                <a:sym typeface="Helvetica Neue"/>
              </a:rPr>
              <a:t>&lt;head&gt;</a:t>
            </a:r>
            <a:r>
              <a:rPr b="0" i="0" lang="es" sz="2000" u="none" cap="none" strike="noStrike">
                <a:solidFill>
                  <a:srgbClr val="000000"/>
                </a:solidFill>
                <a:latin typeface="Helvetica Neue Light"/>
                <a:ea typeface="Helvetica Neue Light"/>
                <a:cs typeface="Helvetica Neue Light"/>
                <a:sym typeface="Helvetica Neue Light"/>
              </a:rPr>
              <a:t>. Puede estar en </a:t>
            </a:r>
            <a:r>
              <a:rPr b="1" i="0" lang="es" sz="2000" u="none" cap="none" strike="noStrike">
                <a:solidFill>
                  <a:srgbClr val="000000"/>
                </a:solidFill>
                <a:latin typeface="Helvetica Neue"/>
                <a:ea typeface="Helvetica Neue"/>
                <a:cs typeface="Helvetica Neue"/>
                <a:sym typeface="Helvetica Neue"/>
              </a:rPr>
              <a:t>&lt;body&gt;</a:t>
            </a:r>
            <a:r>
              <a:rPr b="0" i="0" lang="es" sz="2000" u="none" cap="none" strike="noStrike">
                <a:solidFill>
                  <a:srgbClr val="000000"/>
                </a:solidFill>
                <a:latin typeface="Helvetica Neue Light"/>
                <a:ea typeface="Helvetica Neue Light"/>
                <a:cs typeface="Helvetica Neue Light"/>
                <a:sym typeface="Helvetica Neue Light"/>
              </a:rPr>
              <a:t>, pero sería más desprolijo.</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17" name="Google Shape;117;p21"/>
          <p:cNvSpPr txBox="1"/>
          <p:nvPr/>
        </p:nvSpPr>
        <p:spPr>
          <a:xfrm>
            <a:off x="395750" y="267100"/>
            <a:ext cx="4723800" cy="9996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INSERTAR CSS EN EL HTML</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rPr i="1" lang="es" sz="1800">
                <a:latin typeface="Anton"/>
                <a:ea typeface="Anton"/>
                <a:cs typeface="Anton"/>
                <a:sym typeface="Anton"/>
              </a:rPr>
              <a:t>Forma interna</a:t>
            </a:r>
            <a:endParaRPr b="0" i="1" sz="1800" u="none" cap="none" strike="noStrike">
              <a:solidFill>
                <a:srgbClr val="0000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