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Anton"/>
      <p:regular r:id="rId43"/>
    </p:embeddedFont>
    <p:embeddedFont>
      <p:font typeface="Lato"/>
      <p:regular r:id="rId44"/>
      <p:bold r:id="rId45"/>
      <p:italic r:id="rId46"/>
      <p:boldItalic r:id="rId47"/>
    </p:embeddedFont>
    <p:embeddedFont>
      <p:font typeface="Didact Gothic"/>
      <p:regular r:id="rId48"/>
    </p:embeddedFont>
    <p:embeddedFont>
      <p:font typeface="Helvetica Neue"/>
      <p:regular r:id="rId49"/>
      <p:bold r:id="rId50"/>
      <p:italic r:id="rId51"/>
      <p:boldItalic r:id="rId52"/>
    </p:embeddedFont>
    <p:embeddedFont>
      <p:font typeface="Helvetica Neue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F17615-E1A4-4A9A-A226-5E03BAA42223}">
  <a:tblStyle styleId="{34F17615-E1A4-4A9A-A226-5E03BAA42223}"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4A253DD-4307-4674-A90D-39DC97684D54}"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Lato-regular.fntdata"/><Relationship Id="rId43" Type="http://schemas.openxmlformats.org/officeDocument/2006/relationships/font" Target="fonts/Anton-regular.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DidactGothic-regular.fntdata"/><Relationship Id="rId47" Type="http://schemas.openxmlformats.org/officeDocument/2006/relationships/font" Target="fonts/Lato-boldItalic.fntdata"/><Relationship Id="rId49"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HelveticaNeueLight-regular.fntdata"/><Relationship Id="rId52" Type="http://schemas.openxmlformats.org/officeDocument/2006/relationships/font" Target="fonts/HelveticaNeue-boldItalic.fntdata"/><Relationship Id="rId11" Type="http://schemas.openxmlformats.org/officeDocument/2006/relationships/slide" Target="slides/slide5.xml"/><Relationship Id="rId55" Type="http://schemas.openxmlformats.org/officeDocument/2006/relationships/font" Target="fonts/HelveticaNeueLight-italic.fntdata"/><Relationship Id="rId10" Type="http://schemas.openxmlformats.org/officeDocument/2006/relationships/slide" Target="slides/slide4.xml"/><Relationship Id="rId54"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d5101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4d51016b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4d51016b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f4d51016b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4d51016b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f4d51016b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Ahora </a:t>
            </a:r>
            <a:r>
              <a:rPr b="1" lang="es" sz="1200">
                <a:solidFill>
                  <a:schemeClr val="dk1"/>
                </a:solidFill>
                <a:latin typeface="Didact Gothic"/>
                <a:ea typeface="Didact Gothic"/>
                <a:cs typeface="Didact Gothic"/>
                <a:sym typeface="Didact Gothic"/>
              </a:rPr>
              <a:t>queremos compartir nuestro trabajo con otros</a:t>
            </a:r>
            <a:r>
              <a:rPr lang="es" sz="1200">
                <a:solidFill>
                  <a:schemeClr val="dk1"/>
                </a:solidFill>
                <a:latin typeface="Didact Gothic"/>
                <a:ea typeface="Didact Gothic"/>
                <a:cs typeface="Didact Gothic"/>
                <a:sym typeface="Didact Gothic"/>
              </a:rPr>
              <a:t> (compañeros de proyecto, clientes, etc). Para eso utilizamos Github!</a:t>
            </a:r>
            <a:br>
              <a:rPr lang="es"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s"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s"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s"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4d51016b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f4d51016b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4d51016b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f4d51016ba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51016b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f4d51016ba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4d51016b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f4d51016ba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4d51016b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f4d51016b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4d51016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f4d51016ba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4d51016b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f4d51016ba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4d51016b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f4d51016ba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d5101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f4d51016b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4d51016b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f4d51016ba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4d51016b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f4d51016b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4d51016b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4d51016ba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s">
                <a:solidFill>
                  <a:schemeClr val="dk1"/>
                </a:solidFill>
              </a:rPr>
              <a:t>De ser necesario, sugerimos mostrarlo directamente en el editor de texto así los/as estudiantes ven cómo se va escribiendo el código.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4d51016b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f4d51016ba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4d51016b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f4d51016ba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4d51016b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f4d51016ba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4d51016b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f4d51016ba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4d51016b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f4d51016ba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4d51016b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f4d51016ba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4d51016b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f4d51016ba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Momento de consolidación de aprendizajes: GitHub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d51016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f4d51016b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4d51016b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f4d51016ba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desafíos entregables. Editar el número con el número de desafío correspondiente..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4d51016b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f4d51016ba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4d51016b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f4d51016ba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Portada de Material Ampliado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4d51016b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f4d51016ba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4d51016b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f4d51016ba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4d51016b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f4d51016ba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4d51016b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f4d51016ba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d51016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f4d51016b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4d51016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4d51016b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4d51016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f4d51016b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4d51016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f4d51016b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4d51016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f4d51016b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Recurso: Cronograma del curso</a:t>
            </a:r>
            <a:br>
              <a:rPr lang="es"/>
            </a:br>
            <a:r>
              <a:rPr lang="es"/>
              <a:t>- Se muestra al</a:t>
            </a:r>
            <a:r>
              <a:rPr b="1" lang="es"/>
              <a:t> inicio</a:t>
            </a:r>
            <a:r>
              <a:rPr lang="es"/>
              <a:t> de cada clase </a:t>
            </a:r>
            <a:endParaRPr/>
          </a:p>
          <a:p>
            <a:pPr indent="0" lvl="0" marL="0" rtl="0" algn="l">
              <a:lnSpc>
                <a:spcPct val="100000"/>
              </a:lnSpc>
              <a:spcBef>
                <a:spcPts val="0"/>
              </a:spcBef>
              <a:spcAft>
                <a:spcPts val="0"/>
              </a:spcAft>
              <a:buSzPts val="1100"/>
              <a:buNone/>
            </a:pPr>
            <a:r>
              <a:rPr lang="es"/>
              <a:t>- Tiene un aspecto similar a un </a:t>
            </a:r>
            <a:r>
              <a:rPr b="1" lang="es"/>
              <a:t>calendario.</a:t>
            </a:r>
            <a:br>
              <a:rPr lang="es"/>
            </a:br>
            <a:r>
              <a:rPr lang="es"/>
              <a:t>- Resume rápidamente: título de la clase, número y contenidos que abarca</a:t>
            </a:r>
            <a:endParaRPr/>
          </a:p>
          <a:p>
            <a:pPr indent="0" lvl="0" marL="0" rtl="0" algn="l">
              <a:lnSpc>
                <a:spcPct val="100000"/>
              </a:lnSpc>
              <a:spcBef>
                <a:spcPts val="0"/>
              </a:spcBef>
              <a:spcAft>
                <a:spcPts val="0"/>
              </a:spcAft>
              <a:buSzPts val="1100"/>
              <a:buNone/>
            </a:pPr>
            <a:r>
              <a:rPr lang="es"/>
              <a:t>- Guía rápida tanto para docentes, como para estudiantes.</a:t>
            </a:r>
            <a:br>
              <a:rPr lang="es"/>
            </a:br>
            <a:r>
              <a:rPr lang="es"/>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-Ubicar en el interior de cada clase aquellas cuestiones destacadas con las cuales se encontrará el alumno y con su respectivo nombre:</a:t>
            </a:r>
            <a:r>
              <a:rPr b="1" lang="es">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d51016ba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f4d51016b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hyperlink" Target="https://github.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camilasperanza88/mi_repositorio" TargetMode="External"/><Relationship Id="rId4" Type="http://schemas.openxmlformats.org/officeDocument/2006/relationships/image" Target="../media/image5.png"/><Relationship Id="rId5"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eloexplicocongatitos.com/poster?id=tlecg04" TargetMode="External"/><Relationship Id="rId4" Type="http://schemas.openxmlformats.org/officeDocument/2006/relationships/hyperlink" Target="https://pages.github.com" TargetMode="External"/><Relationship Id="rId5" Type="http://schemas.openxmlformats.org/officeDocument/2006/relationships/image" Target="../media/image37.png"/><Relationship Id="rId6" Type="http://schemas.openxmlformats.org/officeDocument/2006/relationships/image" Target="../media/image36.png"/><Relationship Id="rId7"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0.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document/d/1e0sVLDwvd6uY1xTuQbdl7D1LAOI2PqZKSy-DKv-mCPM/edit?usp=sharing" TargetMode="External"/><Relationship Id="rId4" Type="http://schemas.openxmlformats.org/officeDocument/2006/relationships/image" Target="../media/image6.png"/><Relationship Id="rId5" Type="http://schemas.openxmlformats.org/officeDocument/2006/relationships/image" Target="../media/image19.png"/><Relationship Id="rId6" Type="http://schemas.openxmlformats.org/officeDocument/2006/relationships/image" Target="../media/image2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55" name="Google Shape;55;p13"/>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GITHUB</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3"/>
          <p:cNvPicPr preferRelativeResize="0"/>
          <p:nvPr/>
        </p:nvPicPr>
        <p:blipFill rotWithShape="1">
          <a:blip r:embed="rId3">
            <a:alphaModFix/>
          </a:blip>
          <a:srcRect b="0" l="0" r="0" t="0"/>
          <a:stretch/>
        </p:blipFill>
        <p:spPr>
          <a:xfrm>
            <a:off x="0" y="12346"/>
            <a:ext cx="9144000" cy="5118818"/>
          </a:xfrm>
          <a:prstGeom prst="rect">
            <a:avLst/>
          </a:prstGeom>
          <a:noFill/>
          <a:ln>
            <a:noFill/>
          </a:ln>
        </p:spPr>
      </p:pic>
      <p:pic>
        <p:nvPicPr>
          <p:cNvPr id="170" name="Google Shape;170;p2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6" name="Google Shape;176;p2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¿QUÉ 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77" name="Google Shape;177;p24"/>
          <p:cNvSpPr txBox="1"/>
          <p:nvPr/>
        </p:nvSpPr>
        <p:spPr>
          <a:xfrm>
            <a:off x="643800" y="960475"/>
            <a:ext cx="7547400" cy="260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u="sng">
                <a:solidFill>
                  <a:srgbClr val="1155CC"/>
                </a:solidFill>
                <a:latin typeface="Helvetica Neue Light"/>
                <a:ea typeface="Helvetica Neue Light"/>
                <a:cs typeface="Helvetica Neue Light"/>
                <a:sym typeface="Helvetica Neue Light"/>
                <a:hlinkClick r:id="rId4">
                  <a:extLst>
                    <a:ext uri="{A12FA001-AC4F-418D-AE19-62706E023703}">
                      <ahyp:hlinkClr val="tx"/>
                    </a:ext>
                  </a:extLst>
                </a:hlinkClick>
              </a:rPr>
              <a:t>https://github.com</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Por ahora todo lo que venía ocurriendo en Git era de manera local, no necesitábamos nada de internet para guardar nuestros commits y nuestro repositorio. </a:t>
            </a:r>
            <a:br>
              <a:rPr b="0" i="0" lang="es" sz="1800" u="none" cap="none" strike="noStrike">
                <a:solidFill>
                  <a:srgbClr val="000000"/>
                </a:solidFill>
                <a:latin typeface="Helvetica Neue Light"/>
                <a:ea typeface="Helvetica Neue Light"/>
                <a:cs typeface="Helvetica Neue Light"/>
                <a:sym typeface="Helvetica Neue Light"/>
              </a:rPr>
            </a:b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Ahora </a:t>
            </a:r>
            <a:r>
              <a:rPr b="1" i="0" lang="es" sz="1800" u="none" cap="none" strike="noStrike">
                <a:solidFill>
                  <a:srgbClr val="000000"/>
                </a:solidFill>
                <a:highlight>
                  <a:srgbClr val="E0FF00"/>
                </a:highlight>
                <a:latin typeface="Helvetica Neue"/>
                <a:ea typeface="Helvetica Neue"/>
                <a:cs typeface="Helvetica Neue"/>
                <a:sym typeface="Helvetica Neue"/>
              </a:rPr>
              <a:t>queremos compartir nuestro trabajo con otros</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 (compañeros de proyecto, clientes, etc), ¡para eso utilizamos Github!</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Github es una especie de </a:t>
            </a:r>
            <a:r>
              <a:rPr b="1" i="0" lang="es" sz="1800" u="none" cap="none" strike="noStrike">
                <a:solidFill>
                  <a:srgbClr val="000000"/>
                </a:solidFill>
                <a:latin typeface="Helvetica Neue"/>
                <a:ea typeface="Helvetica Neue"/>
                <a:cs typeface="Helvetica Neue"/>
                <a:sym typeface="Helvetica Neue"/>
              </a:rPr>
              <a:t>“</a:t>
            </a:r>
            <a:r>
              <a:rPr b="1" i="1" lang="es" sz="1800" u="none" cap="none" strike="noStrike">
                <a:solidFill>
                  <a:srgbClr val="000000"/>
                </a:solidFill>
                <a:latin typeface="Helvetica Neue"/>
                <a:ea typeface="Helvetica Neue"/>
                <a:cs typeface="Helvetica Neue"/>
                <a:sym typeface="Helvetica Neue"/>
              </a:rPr>
              <a:t>red social</a:t>
            </a:r>
            <a:r>
              <a:rPr b="1" i="0" lang="es" sz="1800" u="none" cap="none" strike="noStrike">
                <a:solidFill>
                  <a:srgbClr val="000000"/>
                </a:solidFill>
                <a:latin typeface="Helvetica Neue"/>
                <a:ea typeface="Helvetica Neue"/>
                <a:cs typeface="Helvetica Neue"/>
                <a:sym typeface="Helvetica Neue"/>
              </a:rPr>
              <a:t>” de programadores</a:t>
            </a:r>
            <a:r>
              <a:rPr b="0" i="0" lang="es" sz="1800" u="none" cap="none" strike="noStrike">
                <a:solidFill>
                  <a:srgbClr val="000000"/>
                </a:solidFill>
                <a:latin typeface="Helvetica Neue Light"/>
                <a:ea typeface="Helvetica Neue Light"/>
                <a:cs typeface="Helvetica Neue Light"/>
                <a:sym typeface="Helvetica Neue Light"/>
              </a:rPr>
              <a:t>. Con este sitio podemos subir nuestros proyectos y lograr que otras personas colaboren.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78" name="Google Shape;178;p24"/>
          <p:cNvSpPr txBox="1"/>
          <p:nvPr/>
        </p:nvSpPr>
        <p:spPr>
          <a:xfrm>
            <a:off x="3193950" y="4181750"/>
            <a:ext cx="27561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4" name="Google Shape;184;p2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pic>
        <p:nvPicPr>
          <p:cNvPr id="185" name="Google Shape;185;p25"/>
          <p:cNvPicPr preferRelativeResize="0"/>
          <p:nvPr/>
        </p:nvPicPr>
        <p:blipFill rotWithShape="1">
          <a:blip r:embed="rId4">
            <a:alphaModFix/>
          </a:blip>
          <a:srcRect b="0" l="0" r="0" t="0"/>
          <a:stretch/>
        </p:blipFill>
        <p:spPr>
          <a:xfrm>
            <a:off x="440300" y="1590265"/>
            <a:ext cx="5734051" cy="2933701"/>
          </a:xfrm>
          <a:prstGeom prst="rect">
            <a:avLst/>
          </a:prstGeom>
          <a:noFill/>
          <a:ln>
            <a:noFill/>
          </a:ln>
        </p:spPr>
      </p:pic>
      <p:sp>
        <p:nvSpPr>
          <p:cNvPr id="186" name="Google Shape;186;p25"/>
          <p:cNvSpPr txBox="1"/>
          <p:nvPr/>
        </p:nvSpPr>
        <p:spPr>
          <a:xfrm>
            <a:off x="6352750" y="1812250"/>
            <a:ext cx="2546400" cy="199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Ve a </a:t>
            </a:r>
            <a:r>
              <a:rPr b="0" i="0" lang="es" sz="1800" u="sng" cap="none" strike="noStrike">
                <a:solidFill>
                  <a:schemeClr val="hlink"/>
                </a:solidFill>
                <a:latin typeface="Helvetica Neue Light"/>
                <a:ea typeface="Helvetica Neue Light"/>
                <a:cs typeface="Helvetica Neue Light"/>
                <a:sym typeface="Helvetica Neue Light"/>
                <a:hlinkClick r:id="rId5"/>
              </a:rPr>
              <a:t>https://github.com/</a:t>
            </a:r>
            <a:r>
              <a:rPr b="0" i="0" lang="es" sz="1800" u="none" cap="none" strike="noStrike">
                <a:solidFill>
                  <a:srgbClr val="000000"/>
                </a:solidFill>
                <a:latin typeface="Helvetica Neue Light"/>
                <a:ea typeface="Helvetica Neue Light"/>
                <a:cs typeface="Helvetica Neue Light"/>
                <a:sym typeface="Helvetica Neue Light"/>
              </a:rPr>
              <a:t> (está en inglés).</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Haz clic en </a:t>
            </a:r>
            <a:r>
              <a:rPr b="1" i="0" lang="es" sz="1800" u="none" cap="none" strike="noStrike">
                <a:solidFill>
                  <a:srgbClr val="000000"/>
                </a:solidFill>
                <a:highlight>
                  <a:srgbClr val="E0FF00"/>
                </a:highlight>
                <a:latin typeface="Helvetica Neue"/>
                <a:ea typeface="Helvetica Neue"/>
                <a:cs typeface="Helvetica Neue"/>
                <a:sym typeface="Helvetica Neue"/>
              </a:rPr>
              <a:t>“sign up”</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sp>
        <p:nvSpPr>
          <p:cNvPr id="187" name="Google Shape;187;p25"/>
          <p:cNvSpPr/>
          <p:nvPr/>
        </p:nvSpPr>
        <p:spPr>
          <a:xfrm>
            <a:off x="438825" y="158725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3" name="Google Shape;193;p26"/>
          <p:cNvSpPr txBox="1"/>
          <p:nvPr/>
        </p:nvSpPr>
        <p:spPr>
          <a:xfrm>
            <a:off x="5514475" y="1143000"/>
            <a:ext cx="3368100" cy="31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Llena el formulario:</a:t>
            </a:r>
            <a:br>
              <a:rPr b="0" i="0" lang="es" sz="1600" u="none" cap="none" strike="noStrike">
                <a:solidFill>
                  <a:srgbClr val="000000"/>
                </a:solidFill>
                <a:latin typeface="Helvetica Neue Light"/>
                <a:ea typeface="Helvetica Neue Light"/>
                <a:cs typeface="Helvetica Neue Light"/>
                <a:sym typeface="Helvetica Neue Light"/>
              </a:rPr>
            </a:b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Nombre de usuario.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Dirección de e-mail (</a:t>
            </a:r>
            <a:r>
              <a:rPr b="0" i="0" lang="es" sz="1600" u="none" cap="none" strike="noStrike">
                <a:solidFill>
                  <a:schemeClr val="dk1"/>
                </a:solidFill>
                <a:latin typeface="Helvetica Neue Light"/>
                <a:ea typeface="Helvetica Neue Light"/>
                <a:cs typeface="Helvetica Neue Light"/>
                <a:sym typeface="Helvetica Neue Light"/>
              </a:rPr>
              <a:t>es recomendable usar el mismo email que usaste anteriormente en tu perfil de Git anteriormente).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Contraseña.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Luego </a:t>
            </a:r>
            <a:r>
              <a:rPr b="1" i="0" lang="es" sz="1600" u="none" cap="none" strike="noStrike">
                <a:solidFill>
                  <a:srgbClr val="000000"/>
                </a:solidFill>
                <a:highlight>
                  <a:srgbClr val="E0FF00"/>
                </a:highlight>
                <a:latin typeface="Helvetica Neue"/>
                <a:ea typeface="Helvetica Neue"/>
                <a:cs typeface="Helvetica Neue"/>
                <a:sym typeface="Helvetica Neue"/>
              </a:rPr>
              <a:t>“Next: select a plan”</a:t>
            </a:r>
            <a:r>
              <a:rPr b="0" i="0" lang="es" sz="1600" u="none" cap="none" strike="noStrike">
                <a:solidFill>
                  <a:srgbClr val="000000"/>
                </a:solidFill>
                <a:latin typeface="Helvetica Neue Light"/>
                <a:ea typeface="Helvetica Neue Light"/>
                <a:cs typeface="Helvetica Neue Light"/>
                <a:sym typeface="Helvetica Neue Light"/>
              </a:rPr>
              <a:t>, para seleccionar el plan que queremos tener.</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194" name="Google Shape;194;p26"/>
          <p:cNvPicPr preferRelativeResize="0"/>
          <p:nvPr/>
        </p:nvPicPr>
        <p:blipFill rotWithShape="1">
          <a:blip r:embed="rId4">
            <a:alphaModFix/>
          </a:blip>
          <a:srcRect b="0" l="0" r="0" t="0"/>
          <a:stretch/>
        </p:blipFill>
        <p:spPr>
          <a:xfrm>
            <a:off x="726050" y="1366315"/>
            <a:ext cx="4631165" cy="3471584"/>
          </a:xfrm>
          <a:prstGeom prst="rect">
            <a:avLst/>
          </a:prstGeom>
          <a:noFill/>
          <a:ln>
            <a:noFill/>
          </a:ln>
        </p:spPr>
      </p:pic>
      <p:sp>
        <p:nvSpPr>
          <p:cNvPr id="195" name="Google Shape;195;p26"/>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96" name="Google Shape;196;p26"/>
          <p:cNvSpPr/>
          <p:nvPr/>
        </p:nvSpPr>
        <p:spPr>
          <a:xfrm>
            <a:off x="726150" y="1143000"/>
            <a:ext cx="4631100" cy="3847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2" name="Google Shape;202;p27"/>
          <p:cNvPicPr preferRelativeResize="0"/>
          <p:nvPr/>
        </p:nvPicPr>
        <p:blipFill rotWithShape="1">
          <a:blip r:embed="rId4">
            <a:alphaModFix/>
          </a:blip>
          <a:srcRect b="0" l="0" r="0" t="0"/>
          <a:stretch/>
        </p:blipFill>
        <p:spPr>
          <a:xfrm>
            <a:off x="1500338" y="1095639"/>
            <a:ext cx="6143327" cy="3428825"/>
          </a:xfrm>
          <a:prstGeom prst="rect">
            <a:avLst/>
          </a:prstGeom>
          <a:noFill/>
          <a:ln>
            <a:noFill/>
          </a:ln>
        </p:spPr>
      </p:pic>
      <p:sp>
        <p:nvSpPr>
          <p:cNvPr id="203" name="Google Shape;203;p27"/>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04" name="Google Shape;204;p27"/>
          <p:cNvSpPr/>
          <p:nvPr/>
        </p:nvSpPr>
        <p:spPr>
          <a:xfrm>
            <a:off x="1500350" y="1095650"/>
            <a:ext cx="6143400" cy="35640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0" name="Google Shape;210;p28"/>
          <p:cNvPicPr preferRelativeResize="0"/>
          <p:nvPr/>
        </p:nvPicPr>
        <p:blipFill rotWithShape="1">
          <a:blip r:embed="rId4">
            <a:alphaModFix/>
          </a:blip>
          <a:srcRect b="0" l="0" r="0" t="0"/>
          <a:stretch/>
        </p:blipFill>
        <p:spPr>
          <a:xfrm>
            <a:off x="2126700" y="1367115"/>
            <a:ext cx="4890596" cy="2987709"/>
          </a:xfrm>
          <a:prstGeom prst="rect">
            <a:avLst/>
          </a:prstGeom>
          <a:noFill/>
          <a:ln>
            <a:noFill/>
          </a:ln>
        </p:spPr>
      </p:pic>
      <p:sp>
        <p:nvSpPr>
          <p:cNvPr id="211" name="Google Shape;211;p28"/>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12" name="Google Shape;212;p28"/>
          <p:cNvSpPr/>
          <p:nvPr/>
        </p:nvSpPr>
        <p:spPr>
          <a:xfrm>
            <a:off x="1694100" y="12811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8" name="Google Shape;218;p29"/>
          <p:cNvSpPr txBox="1"/>
          <p:nvPr/>
        </p:nvSpPr>
        <p:spPr>
          <a:xfrm>
            <a:off x="896425" y="1056967"/>
            <a:ext cx="7351200" cy="98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Github </a:t>
            </a:r>
            <a:r>
              <a:rPr b="0" i="0" lang="es" sz="1600" u="none" cap="none" strike="noStrike">
                <a:solidFill>
                  <a:schemeClr val="dk1"/>
                </a:solidFill>
                <a:latin typeface="Helvetica Neue Light"/>
                <a:ea typeface="Helvetica Neue Light"/>
                <a:cs typeface="Helvetica Neue Light"/>
                <a:sym typeface="Helvetica Neue Light"/>
              </a:rPr>
              <a:t>pedirá </a:t>
            </a:r>
            <a:r>
              <a:rPr b="0" i="0" lang="es" sz="1600" u="none" cap="none" strike="noStrike">
                <a:solidFill>
                  <a:srgbClr val="000000"/>
                </a:solidFill>
                <a:latin typeface="Helvetica Neue Light"/>
                <a:ea typeface="Helvetica Neue Light"/>
                <a:cs typeface="Helvetica Neue Light"/>
                <a:sym typeface="Helvetica Neue Light"/>
              </a:rPr>
              <a:t>que verifiques tu email. Al abrir el mail, verás que dice</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rPr b="1" i="1" lang="es" sz="1600" u="none" cap="none" strike="noStrike">
                <a:solidFill>
                  <a:schemeClr val="dk1"/>
                </a:solidFill>
                <a:highlight>
                  <a:srgbClr val="FFFFFF"/>
                </a:highlight>
                <a:latin typeface="Helvetica Neue"/>
                <a:ea typeface="Helvetica Neue"/>
                <a:cs typeface="Helvetica Neue"/>
                <a:sym typeface="Helvetica Neue"/>
              </a:rPr>
              <a:t>Click the link below to verify your email address: </a:t>
            </a:r>
            <a:endParaRPr b="1" i="1" sz="16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chemeClr val="dk1"/>
                </a:solidFill>
                <a:highlight>
                  <a:srgbClr val="FFFFFF"/>
                </a:highlight>
                <a:latin typeface="Helvetica Neue Light"/>
                <a:ea typeface="Helvetica Neue Light"/>
                <a:cs typeface="Helvetica Neue Light"/>
                <a:sym typeface="Helvetica Neue Light"/>
              </a:rPr>
              <a:t>Y una dirección de email, a la que harás clic.</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19" name="Google Shape;219;p29"/>
          <p:cNvPicPr preferRelativeResize="0"/>
          <p:nvPr/>
        </p:nvPicPr>
        <p:blipFill rotWithShape="1">
          <a:blip r:embed="rId4">
            <a:alphaModFix/>
          </a:blip>
          <a:srcRect b="0" l="0" r="0" t="0"/>
          <a:stretch/>
        </p:blipFill>
        <p:spPr>
          <a:xfrm>
            <a:off x="932138" y="2313700"/>
            <a:ext cx="7279726" cy="2210700"/>
          </a:xfrm>
          <a:prstGeom prst="rect">
            <a:avLst/>
          </a:prstGeom>
          <a:noFill/>
          <a:ln>
            <a:noFill/>
          </a:ln>
        </p:spPr>
      </p:pic>
      <p:sp>
        <p:nvSpPr>
          <p:cNvPr id="220" name="Google Shape;220;p29"/>
          <p:cNvSpPr/>
          <p:nvPr/>
        </p:nvSpPr>
        <p:spPr>
          <a:xfrm>
            <a:off x="5160475" y="3561225"/>
            <a:ext cx="2620200" cy="330600"/>
          </a:xfrm>
          <a:prstGeom prst="rect">
            <a:avLst/>
          </a:prstGeom>
          <a:solidFill>
            <a:srgbClr val="E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s" sz="1400" u="none" cap="none" strike="noStrike">
                <a:solidFill>
                  <a:srgbClr val="000000"/>
                </a:solidFill>
                <a:latin typeface="Helvetica Neue Light"/>
                <a:ea typeface="Helvetica Neue Light"/>
                <a:cs typeface="Helvetica Neue Light"/>
                <a:sym typeface="Helvetica Neue Light"/>
              </a:rPr>
              <a:t>tuemail@email.com</a:t>
            </a:r>
            <a:endParaRPr i="0" sz="1400" u="none" cap="none" strike="noStrike">
              <a:solidFill>
                <a:srgbClr val="000000"/>
              </a:solidFill>
              <a:latin typeface="Helvetica Neue Light"/>
              <a:ea typeface="Helvetica Neue Light"/>
              <a:cs typeface="Helvetica Neue Light"/>
              <a:sym typeface="Helvetica Neue Light"/>
            </a:endParaRPr>
          </a:p>
        </p:txBody>
      </p:sp>
      <p:sp>
        <p:nvSpPr>
          <p:cNvPr id="221" name="Google Shape;221;p29"/>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22" name="Google Shape;222;p29"/>
          <p:cNvSpPr/>
          <p:nvPr/>
        </p:nvSpPr>
        <p:spPr>
          <a:xfrm>
            <a:off x="974563" y="2178500"/>
            <a:ext cx="7194900" cy="23424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8" name="Google Shape;228;p30"/>
          <p:cNvPicPr preferRelativeResize="0"/>
          <p:nvPr/>
        </p:nvPicPr>
        <p:blipFill rotWithShape="1">
          <a:blip r:embed="rId4">
            <a:alphaModFix/>
          </a:blip>
          <a:srcRect b="0" l="0" r="0" t="0"/>
          <a:stretch/>
        </p:blipFill>
        <p:spPr>
          <a:xfrm>
            <a:off x="1535075" y="1505690"/>
            <a:ext cx="5734050" cy="2600324"/>
          </a:xfrm>
          <a:prstGeom prst="rect">
            <a:avLst/>
          </a:prstGeom>
          <a:noFill/>
          <a:ln>
            <a:noFill/>
          </a:ln>
        </p:spPr>
      </p:pic>
      <p:sp>
        <p:nvSpPr>
          <p:cNvPr id="229" name="Google Shape;229;p30"/>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0" name="Google Shape;230;p30"/>
          <p:cNvSpPr/>
          <p:nvPr/>
        </p:nvSpPr>
        <p:spPr>
          <a:xfrm>
            <a:off x="1524200" y="15057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6" name="Google Shape;236;p31"/>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7" name="Google Shape;237;p31"/>
          <p:cNvSpPr txBox="1"/>
          <p:nvPr/>
        </p:nvSpPr>
        <p:spPr>
          <a:xfrm>
            <a:off x="5517150" y="1104900"/>
            <a:ext cx="34227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Luego de hacer clic en el enlace de verificación, aparecerá una pantalla así, que indica que tu e-mail ha sido verificado, y </a:t>
            </a:r>
            <a:r>
              <a:rPr b="1" i="0" lang="es" sz="1800" u="none" cap="none" strike="noStrike">
                <a:solidFill>
                  <a:srgbClr val="000000"/>
                </a:solidFill>
                <a:latin typeface="Helvetica Neue"/>
                <a:ea typeface="Helvetica Neue"/>
                <a:cs typeface="Helvetica Neue"/>
                <a:sym typeface="Helvetica Neue"/>
              </a:rPr>
              <a:t>permite que hagas tu primer repositorio.</a:t>
            </a:r>
            <a:endParaRPr b="1" i="0" sz="18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Por ejemplo, podría ser llamado </a:t>
            </a:r>
            <a:r>
              <a:rPr i="0" lang="es" sz="1800" u="none" cap="none" strike="noStrike">
                <a:solidFill>
                  <a:srgbClr val="000000"/>
                </a:solidFill>
                <a:highlight>
                  <a:srgbClr val="E0FF00"/>
                </a:highlight>
                <a:latin typeface="Helvetica Neue Light"/>
                <a:ea typeface="Helvetica Neue Light"/>
                <a:cs typeface="Helvetica Neue Light"/>
                <a:sym typeface="Helvetica Neue Light"/>
              </a:rPr>
              <a:t>“mi_repositorio”</a:t>
            </a:r>
            <a:r>
              <a:rPr i="0" lang="es" sz="1800" u="none" cap="none" strike="noStrike">
                <a:solidFill>
                  <a:srgbClr val="000000"/>
                </a:solidFill>
                <a:latin typeface="Helvetica Neue Light"/>
                <a:ea typeface="Helvetica Neue Light"/>
                <a:cs typeface="Helvetica Neue Light"/>
                <a:sym typeface="Helvetica Neue Light"/>
              </a:rPr>
              <a:t>, para que pruebes con los archivos que trabajaste en el desafío de GIT.</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p:txBody>
      </p:sp>
      <p:pic>
        <p:nvPicPr>
          <p:cNvPr id="238" name="Google Shape;238;p31"/>
          <p:cNvPicPr preferRelativeResize="0"/>
          <p:nvPr/>
        </p:nvPicPr>
        <p:blipFill rotWithShape="1">
          <a:blip r:embed="rId4">
            <a:alphaModFix/>
          </a:blip>
          <a:srcRect b="0" l="0" r="0" t="0"/>
          <a:stretch/>
        </p:blipFill>
        <p:spPr>
          <a:xfrm>
            <a:off x="253625" y="1305190"/>
            <a:ext cx="5212475" cy="3195299"/>
          </a:xfrm>
          <a:prstGeom prst="rect">
            <a:avLst/>
          </a:prstGeom>
          <a:noFill/>
          <a:ln>
            <a:noFill/>
          </a:ln>
        </p:spPr>
      </p:pic>
      <p:sp>
        <p:nvSpPr>
          <p:cNvPr id="239" name="Google Shape;239;p31"/>
          <p:cNvSpPr/>
          <p:nvPr/>
        </p:nvSpPr>
        <p:spPr>
          <a:xfrm>
            <a:off x="253625" y="1305200"/>
            <a:ext cx="5212500" cy="3195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GITHUB</a:t>
            </a:r>
            <a:endParaRPr b="0" i="1" sz="3600" u="none" cap="none" strike="noStrike">
              <a:solidFill>
                <a:srgbClr val="121212"/>
              </a:solidFill>
              <a:latin typeface="Anton"/>
              <a:ea typeface="Anton"/>
              <a:cs typeface="Anton"/>
              <a:sym typeface="Anton"/>
            </a:endParaRPr>
          </a:p>
        </p:txBody>
      </p:sp>
      <p:sp>
        <p:nvSpPr>
          <p:cNvPr id="62" name="Google Shape;62;p14"/>
          <p:cNvSpPr txBox="1"/>
          <p:nvPr/>
        </p:nvSpPr>
        <p:spPr>
          <a:xfrm>
            <a:off x="1839150" y="1682100"/>
            <a:ext cx="5465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     Clase 1</a:t>
            </a:r>
            <a:r>
              <a:rPr b="1" lang="es" sz="2000">
                <a:solidFill>
                  <a:srgbClr val="121212"/>
                </a:solidFill>
                <a:latin typeface="Helvetica Neue"/>
                <a:ea typeface="Helvetica Neue"/>
                <a:cs typeface="Helvetica Neue"/>
                <a:sym typeface="Helvetica Neue"/>
              </a:rPr>
              <a:t>0</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DESARROLLO WEB</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5" name="Google Shape;245;p32"/>
          <p:cNvSpPr txBox="1"/>
          <p:nvPr/>
        </p:nvSpPr>
        <p:spPr>
          <a:xfrm>
            <a:off x="5429250" y="1502075"/>
            <a:ext cx="33252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o </a:t>
            </a:r>
            <a:r>
              <a:rPr b="1" i="0" lang="es" sz="1800" u="none" cap="none" strike="noStrike">
                <a:solidFill>
                  <a:srgbClr val="000000"/>
                </a:solidFill>
                <a:latin typeface="Helvetica Neue"/>
                <a:ea typeface="Helvetica Neue"/>
                <a:cs typeface="Helvetica Neue"/>
                <a:sym typeface="Helvetica Neue"/>
              </a:rPr>
              <a:t>“privado”</a:t>
            </a:r>
            <a:r>
              <a:rPr b="0" i="0" lang="es" sz="1800" u="none" cap="none" strike="noStrike">
                <a:solidFill>
                  <a:srgbClr val="000000"/>
                </a:solidFill>
                <a:latin typeface="Helvetica Neue Light"/>
                <a:ea typeface="Helvetica Neue Light"/>
                <a:cs typeface="Helvetica Neue Light"/>
                <a:sym typeface="Helvetica Neue Light"/>
              </a:rPr>
              <a:t>. Si bien con privado limitamos el acceso a cualquier persona, no nos permitirá mostrar nuestro código como página web, por lo que 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Luego hacemos clic en </a:t>
            </a:r>
            <a:r>
              <a:rPr b="1" i="0" lang="es" sz="1800" u="none" cap="none" strike="noStrike">
                <a:solidFill>
                  <a:srgbClr val="000000"/>
                </a:solidFill>
                <a:latin typeface="Helvetica Neue"/>
                <a:ea typeface="Helvetica Neue"/>
                <a:cs typeface="Helvetica Neue"/>
                <a:sym typeface="Helvetica Neue"/>
              </a:rPr>
              <a:t>“create repository”</a:t>
            </a:r>
            <a:r>
              <a:rPr b="0" i="0" lang="es"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b="0" i="0" sz="18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46" name="Google Shape;246;p32"/>
          <p:cNvPicPr preferRelativeResize="0"/>
          <p:nvPr/>
        </p:nvPicPr>
        <p:blipFill rotWithShape="1">
          <a:blip r:embed="rId4">
            <a:alphaModFix/>
          </a:blip>
          <a:srcRect b="0" l="0" r="0" t="0"/>
          <a:stretch/>
        </p:blipFill>
        <p:spPr>
          <a:xfrm>
            <a:off x="546850" y="1375840"/>
            <a:ext cx="4725472" cy="3471584"/>
          </a:xfrm>
          <a:prstGeom prst="rect">
            <a:avLst/>
          </a:prstGeom>
          <a:noFill/>
          <a:ln>
            <a:noFill/>
          </a:ln>
        </p:spPr>
      </p:pic>
      <p:sp>
        <p:nvSpPr>
          <p:cNvPr id="247" name="Google Shape;247;p32"/>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248" name="Google Shape;248;p32"/>
          <p:cNvSpPr/>
          <p:nvPr/>
        </p:nvSpPr>
        <p:spPr>
          <a:xfrm>
            <a:off x="714375" y="1418550"/>
            <a:ext cx="4623000" cy="3241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3"/>
          <p:cNvPicPr preferRelativeResize="0"/>
          <p:nvPr/>
        </p:nvPicPr>
        <p:blipFill rotWithShape="1">
          <a:blip r:embed="rId3">
            <a:alphaModFix/>
          </a:blip>
          <a:srcRect b="0" l="0" r="0" t="0"/>
          <a:stretch/>
        </p:blipFill>
        <p:spPr>
          <a:xfrm>
            <a:off x="377600" y="-89775"/>
            <a:ext cx="8388799" cy="5080076"/>
          </a:xfrm>
          <a:prstGeom prst="rect">
            <a:avLst/>
          </a:prstGeom>
          <a:noFill/>
          <a:ln>
            <a:noFill/>
          </a:ln>
        </p:spPr>
      </p:pic>
      <p:pic>
        <p:nvPicPr>
          <p:cNvPr id="254" name="Google Shape;254;p3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0" name="Google Shape;260;p3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sp>
        <p:nvSpPr>
          <p:cNvPr id="261" name="Google Shape;261;p34"/>
          <p:cNvSpPr txBox="1"/>
          <p:nvPr/>
        </p:nvSpPr>
        <p:spPr>
          <a:xfrm>
            <a:off x="900900" y="1186525"/>
            <a:ext cx="7342200" cy="98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Vamos a nuestra terminal, y nos ubicamos en el proyecto creado en la clase pasada. Copiaremos las siguientes líneas para realizar el “push” de los archivos a nuestro servidor en GitHub.</a:t>
            </a:r>
            <a:endParaRPr b="0" i="0" sz="1800" u="none" cap="none" strike="noStrike">
              <a:solidFill>
                <a:srgbClr val="000000"/>
              </a:solidFill>
              <a:latin typeface="Helvetica Neue Light"/>
              <a:ea typeface="Helvetica Neue Light"/>
              <a:cs typeface="Helvetica Neue Light"/>
              <a:sym typeface="Helvetica Neue Light"/>
            </a:endParaRPr>
          </a:p>
        </p:txBody>
      </p:sp>
      <p:graphicFrame>
        <p:nvGraphicFramePr>
          <p:cNvPr id="262" name="Google Shape;262;p34"/>
          <p:cNvGraphicFramePr/>
          <p:nvPr/>
        </p:nvGraphicFramePr>
        <p:xfrm>
          <a:off x="643788" y="2506775"/>
          <a:ext cx="3000000" cy="3000000"/>
        </p:xfrm>
        <a:graphic>
          <a:graphicData uri="http://schemas.openxmlformats.org/drawingml/2006/table">
            <a:tbl>
              <a:tblPr>
                <a:noFill/>
                <a:tableStyleId>{34F17615-E1A4-4A9A-A226-5E03BAA42223}</a:tableStyleId>
              </a:tblPr>
              <a:tblGrid>
                <a:gridCol w="7856400"/>
              </a:tblGrid>
              <a:tr h="150710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1: me ubico en mi repositorio */</a:t>
                      </a:r>
                      <a:endParaRPr sz="1600" u="none" cap="none" strike="noStrike">
                        <a:solidFill>
                          <a:srgbClr val="666666"/>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 :~</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cd Documents/Proyectos_Coder/mi_repositorio</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2: indico cuál será mi nuevo repositorio remoto */</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800" u="none" cap="none" strike="noStrike">
                          <a:solidFill>
                            <a:srgbClr val="F3F3F3"/>
                          </a:solidFill>
                          <a:highlight>
                            <a:schemeClr val="dk1"/>
                          </a:highlight>
                          <a:latin typeface="Helvetica Neue Light"/>
                          <a:ea typeface="Helvetica Neue Light"/>
                          <a:cs typeface="Helvetica Neue Light"/>
                          <a:sym typeface="Helvetica Neue Light"/>
                        </a:rPr>
                        <a:t>$ git remote add origin https://github.com/miuser/mi_repositorio.git</a:t>
                      </a:r>
                      <a:endParaRPr sz="18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3" name="Google Shape;263;p34"/>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aphicFrame>
        <p:nvGraphicFramePr>
          <p:cNvPr id="268" name="Google Shape;268;p35"/>
          <p:cNvGraphicFramePr/>
          <p:nvPr/>
        </p:nvGraphicFramePr>
        <p:xfrm>
          <a:off x="563825" y="1118875"/>
          <a:ext cx="3000000" cy="3000000"/>
        </p:xfrm>
        <a:graphic>
          <a:graphicData uri="http://schemas.openxmlformats.org/drawingml/2006/table">
            <a:tbl>
              <a:tblPr>
                <a:noFill/>
                <a:tableStyleId>{34F17615-E1A4-4A9A-A226-5E03BAA42223}</a:tableStyleId>
              </a:tblPr>
              <a:tblGrid>
                <a:gridCol w="8016350"/>
              </a:tblGrid>
              <a:tr h="3101475">
                <a:tc>
                  <a:txBody>
                    <a:bodyPr/>
                    <a:lstStyle/>
                    <a:p>
                      <a:pPr indent="0" lvl="0" marL="0" marR="0" rtl="0" algn="l">
                        <a:lnSpc>
                          <a:spcPct val="100000"/>
                        </a:lnSpc>
                        <a:spcBef>
                          <a:spcPts val="0"/>
                        </a:spcBef>
                        <a:spcAft>
                          <a:spcPts val="0"/>
                        </a:spcAft>
                        <a:buClr>
                          <a:schemeClr val="dk1"/>
                        </a:buClr>
                        <a:buSzPts val="1100"/>
                        <a:buFont typeface="Arial"/>
                        <a:buNone/>
                      </a:pPr>
                      <a:r>
                        <a:rPr lang="es" sz="1500" u="none" cap="none" strike="noStrike">
                          <a:solidFill>
                            <a:srgbClr val="666666"/>
                          </a:solidFill>
                          <a:highlight>
                            <a:schemeClr val="dk1"/>
                          </a:highlight>
                          <a:latin typeface="Helvetica Neue Light"/>
                          <a:ea typeface="Helvetica Neue Light"/>
                          <a:cs typeface="Helvetica Neue Light"/>
                          <a:sym typeface="Helvetica Neue Light"/>
                        </a:rPr>
                        <a:t>/</a:t>
                      </a: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3: Pusheamos todos nuestros archivos al repositorio de github*/</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git push -u origin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Username for 'https://github.com': miuser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usuario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Password for 'https://isaine@github.com':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la clave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Counting objects: 9,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Delta compression using up to 4 threads.</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Compressing objects: 100% (6/6),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Writing objects: 100% (9/9), 869 bytes | 217.00 KiB/s,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Total 9 (delta 2), reused 0 (delta 0)</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remote: Resolving deltas: 100% (2/2),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 https://github.com/miuser/mi_repositorio.git</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 * [new branch]  	master -&gt;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Branch 'master' set up to track remote branch 'master' from 'origin'.</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9" name="Google Shape;269;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0" name="Google Shape;270;p3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pic>
        <p:nvPicPr>
          <p:cNvPr id="271" name="Google Shape;271;p35"/>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pic>
        <p:nvPicPr>
          <p:cNvPr id="272" name="Google Shape;272;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8" name="Google Shape;278;p36"/>
          <p:cNvSpPr txBox="1"/>
          <p:nvPr/>
        </p:nvSpPr>
        <p:spPr>
          <a:xfrm>
            <a:off x="643801" y="3116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LOS ARCHIVOS YA EN GITHUB</a:t>
            </a:r>
            <a:endParaRPr b="0" i="1" sz="3800" u="none" cap="none" strike="noStrike">
              <a:solidFill>
                <a:schemeClr val="dk1"/>
              </a:solidFill>
              <a:latin typeface="Anton"/>
              <a:ea typeface="Anton"/>
              <a:cs typeface="Anton"/>
              <a:sym typeface="Anton"/>
            </a:endParaRPr>
          </a:p>
        </p:txBody>
      </p:sp>
      <p:pic>
        <p:nvPicPr>
          <p:cNvPr id="279" name="Google Shape;279;p36"/>
          <p:cNvPicPr preferRelativeResize="0"/>
          <p:nvPr/>
        </p:nvPicPr>
        <p:blipFill rotWithShape="1">
          <a:blip r:embed="rId4">
            <a:alphaModFix/>
          </a:blip>
          <a:srcRect b="0" l="0" r="0" t="0"/>
          <a:stretch/>
        </p:blipFill>
        <p:spPr>
          <a:xfrm>
            <a:off x="871625" y="1519515"/>
            <a:ext cx="7400749" cy="2987710"/>
          </a:xfrm>
          <a:prstGeom prst="rect">
            <a:avLst/>
          </a:prstGeom>
          <a:noFill/>
          <a:ln>
            <a:noFill/>
          </a:ln>
        </p:spPr>
      </p:pic>
      <p:sp>
        <p:nvSpPr>
          <p:cNvPr id="280" name="Google Shape;280;p36"/>
          <p:cNvSpPr/>
          <p:nvPr/>
        </p:nvSpPr>
        <p:spPr>
          <a:xfrm>
            <a:off x="970475" y="3355050"/>
            <a:ext cx="7029000" cy="59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6"/>
          <p:cNvSpPr/>
          <p:nvPr/>
        </p:nvSpPr>
        <p:spPr>
          <a:xfrm>
            <a:off x="714375" y="1418550"/>
            <a:ext cx="7470300" cy="2987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7" name="Google Shape;287;p37"/>
          <p:cNvSpPr txBox="1"/>
          <p:nvPr/>
        </p:nvSpPr>
        <p:spPr>
          <a:xfrm>
            <a:off x="643801" y="3883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MÁS PROPIEDADES DE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88" name="Google Shape;288;p37"/>
          <p:cNvSpPr txBox="1"/>
          <p:nvPr/>
        </p:nvSpPr>
        <p:spPr>
          <a:xfrm>
            <a:off x="929250" y="1245051"/>
            <a:ext cx="7285500" cy="312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Como plataforma colaborativa, GitHub </a:t>
            </a:r>
            <a:r>
              <a:rPr b="1" i="0" lang="es" sz="1800" u="none" cap="none" strike="noStrike">
                <a:solidFill>
                  <a:schemeClr val="dk1"/>
                </a:solidFill>
                <a:latin typeface="Helvetica Neue"/>
                <a:ea typeface="Helvetica Neue"/>
                <a:cs typeface="Helvetica Neue"/>
                <a:sym typeface="Helvetica Neue"/>
              </a:rPr>
              <a:t>ofrece a sus usuarios una gran cantidad de funcionalidades para la gestión de proyectos</a:t>
            </a:r>
            <a:r>
              <a:rPr b="0" i="0" lang="es" sz="1800" u="none" cap="none" strike="noStrike">
                <a:solidFill>
                  <a:schemeClr val="dk1"/>
                </a:solidFill>
                <a:latin typeface="Helvetica Neue Light"/>
                <a:ea typeface="Helvetica Neue Light"/>
                <a:cs typeface="Helvetica Neue Light"/>
                <a:sym typeface="Helvetica Neue Light"/>
              </a:rPr>
              <a:t>, todas apoyadas por la comunidad. Por esta razón, a lo mejor dentro de un año tenga agregadas nuevas características que le permitan a los usuarios un mejor desenvolvimiento en el desarrollo de código.</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289" name="Google Shape;289;p37"/>
          <p:cNvPicPr preferRelativeResize="0"/>
          <p:nvPr/>
        </p:nvPicPr>
        <p:blipFill rotWithShape="1">
          <a:blip r:embed="rId4">
            <a:alphaModFix/>
          </a:blip>
          <a:srcRect b="0" l="0" r="0" t="0"/>
          <a:stretch/>
        </p:blipFill>
        <p:spPr>
          <a:xfrm>
            <a:off x="820775" y="3510225"/>
            <a:ext cx="7502450" cy="785141"/>
          </a:xfrm>
          <a:prstGeom prst="rect">
            <a:avLst/>
          </a:prstGeom>
          <a:noFill/>
          <a:ln>
            <a:noFill/>
          </a:ln>
        </p:spPr>
      </p:pic>
      <p:sp>
        <p:nvSpPr>
          <p:cNvPr id="290" name="Google Shape;290;p37"/>
          <p:cNvSpPr/>
          <p:nvPr/>
        </p:nvSpPr>
        <p:spPr>
          <a:xfrm>
            <a:off x="820800" y="3510250"/>
            <a:ext cx="7502400" cy="7851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96" name="Google Shape;296;p38"/>
          <p:cNvSpPr txBox="1"/>
          <p:nvPr/>
        </p:nvSpPr>
        <p:spPr>
          <a:xfrm>
            <a:off x="643801" y="2167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600" u="none" cap="none" strike="noStrike">
              <a:solidFill>
                <a:schemeClr val="dk1"/>
              </a:solidFill>
              <a:latin typeface="Anton"/>
              <a:ea typeface="Anton"/>
              <a:cs typeface="Anton"/>
              <a:sym typeface="Anton"/>
            </a:endParaRPr>
          </a:p>
        </p:txBody>
      </p:sp>
      <p:cxnSp>
        <p:nvCxnSpPr>
          <p:cNvPr id="297" name="Google Shape;297;p38"/>
          <p:cNvCxnSpPr/>
          <p:nvPr/>
        </p:nvCxnSpPr>
        <p:spPr>
          <a:xfrm>
            <a:off x="1215382" y="2170470"/>
            <a:ext cx="7080300" cy="34800"/>
          </a:xfrm>
          <a:prstGeom prst="straightConnector1">
            <a:avLst/>
          </a:prstGeom>
          <a:noFill/>
          <a:ln cap="flat" cmpd="sng" w="28575">
            <a:solidFill>
              <a:srgbClr val="EF89D2"/>
            </a:solidFill>
            <a:prstDash val="solid"/>
            <a:round/>
            <a:headEnd len="sm" w="sm" type="none"/>
            <a:tailEnd len="sm" w="sm" type="none"/>
          </a:ln>
        </p:spPr>
      </p:cxnSp>
      <p:sp>
        <p:nvSpPr>
          <p:cNvPr id="298" name="Google Shape;298;p38"/>
          <p:cNvSpPr/>
          <p:nvPr/>
        </p:nvSpPr>
        <p:spPr>
          <a:xfrm>
            <a:off x="3276118"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299" name="Google Shape;299;p38"/>
          <p:cNvSpPr/>
          <p:nvPr/>
        </p:nvSpPr>
        <p:spPr>
          <a:xfrm>
            <a:off x="5813684"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0" name="Google Shape;300;p38"/>
          <p:cNvSpPr txBox="1"/>
          <p:nvPr/>
        </p:nvSpPr>
        <p:spPr>
          <a:xfrm>
            <a:off x="242375" y="2653400"/>
            <a:ext cx="1606500" cy="1008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Ve</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a los “Settings” de nuestro repositorio.</a:t>
            </a:r>
            <a:endParaRPr b="0" i="0" sz="18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301" name="Google Shape;301;p38"/>
          <p:cNvSpPr txBox="1"/>
          <p:nvPr/>
        </p:nvSpPr>
        <p:spPr>
          <a:xfrm>
            <a:off x="3448025" y="1890727"/>
            <a:ext cx="270300" cy="469500"/>
          </a:xfrm>
          <a:prstGeom prst="rect">
            <a:avLst/>
          </a:prstGeom>
          <a:noFill/>
          <a:ln cap="flat" cmpd="sng" w="9525">
            <a:solidFill>
              <a:srgbClr val="EF89D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2" name="Google Shape;302;p38"/>
          <p:cNvSpPr txBox="1"/>
          <p:nvPr/>
        </p:nvSpPr>
        <p:spPr>
          <a:xfrm>
            <a:off x="5946400" y="1890725"/>
            <a:ext cx="2703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3" name="Google Shape;303;p38"/>
          <p:cNvSpPr/>
          <p:nvPr/>
        </p:nvSpPr>
        <p:spPr>
          <a:xfrm>
            <a:off x="738580" y="18808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4" name="Google Shape;304;p38"/>
          <p:cNvSpPr txBox="1"/>
          <p:nvPr/>
        </p:nvSpPr>
        <p:spPr>
          <a:xfrm>
            <a:off x="899200" y="18808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5" name="Google Shape;305;p38"/>
          <p:cNvSpPr/>
          <p:nvPr/>
        </p:nvSpPr>
        <p:spPr>
          <a:xfrm>
            <a:off x="7988634" y="1911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6" name="Google Shape;306;p38"/>
          <p:cNvSpPr txBox="1"/>
          <p:nvPr/>
        </p:nvSpPr>
        <p:spPr>
          <a:xfrm>
            <a:off x="8116425" y="1911425"/>
            <a:ext cx="3585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7" name="Google Shape;307;p38"/>
          <p:cNvSpPr txBox="1"/>
          <p:nvPr/>
        </p:nvSpPr>
        <p:spPr>
          <a:xfrm>
            <a:off x="2754700" y="2340350"/>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Activa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tu GitHub page.</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08" name="Google Shape;308;p38"/>
          <p:cNvSpPr txBox="1"/>
          <p:nvPr/>
        </p:nvSpPr>
        <p:spPr>
          <a:xfrm>
            <a:off x="5317475" y="252552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s" sz="1800" u="none" cap="none" strike="noStrike">
                <a:solidFill>
                  <a:schemeClr val="dk1"/>
                </a:solidFill>
                <a:latin typeface="Helvetica Neue"/>
                <a:ea typeface="Helvetica Neue"/>
                <a:cs typeface="Helvetica Neue"/>
                <a:sym typeface="Helvetica Neue"/>
              </a:rPr>
              <a:t>Selecciona </a:t>
            </a:r>
            <a:r>
              <a:rPr i="0" lang="es" sz="1800" u="none" cap="none" strike="noStrike">
                <a:solidFill>
                  <a:schemeClr val="dk1"/>
                </a:solidFill>
                <a:latin typeface="Helvetica Neue Light"/>
                <a:ea typeface="Helvetica Neue Light"/>
                <a:cs typeface="Helvetica Neue Light"/>
                <a:sym typeface="Helvetica Neue Light"/>
              </a:rPr>
              <a:t>qué rama quieres usar.</a:t>
            </a:r>
            <a:endParaRPr i="0" sz="1800" u="none" cap="none" strike="noStrike">
              <a:solidFill>
                <a:srgbClr val="000000"/>
              </a:solidFill>
              <a:latin typeface="Helvetica Neue Light"/>
              <a:ea typeface="Helvetica Neue Light"/>
              <a:cs typeface="Helvetica Neue Light"/>
              <a:sym typeface="Helvetica Neue Light"/>
            </a:endParaRPr>
          </a:p>
        </p:txBody>
      </p:sp>
      <p:sp>
        <p:nvSpPr>
          <p:cNvPr id="309" name="Google Shape;309;p38"/>
          <p:cNvSpPr txBox="1"/>
          <p:nvPr/>
        </p:nvSpPr>
        <p:spPr>
          <a:xfrm>
            <a:off x="7160987" y="3000725"/>
            <a:ext cx="20004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Guarda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los cambios y GitHub cumplirá la función básica de cualquier otro Hosting.</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10" name="Google Shape;310;p38"/>
          <p:cNvSpPr txBox="1"/>
          <p:nvPr/>
        </p:nvSpPr>
        <p:spPr>
          <a:xfrm>
            <a:off x="97100" y="4197825"/>
            <a:ext cx="73578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1" i="0" lang="es" sz="1600" u="none" cap="none" strike="noStrike">
                <a:solidFill>
                  <a:schemeClr val="dk1"/>
                </a:solidFill>
                <a:highlight>
                  <a:srgbClr val="E0FF00"/>
                </a:highlight>
                <a:latin typeface="Helvetica Neue"/>
                <a:ea typeface="Helvetica Neue"/>
                <a:cs typeface="Helvetica Neue"/>
                <a:sym typeface="Helvetica Neue"/>
              </a:rPr>
              <a:t>Importante: </a:t>
            </a:r>
            <a:r>
              <a:rPr b="0" i="0" lang="es" sz="1600" u="none" cap="none" strike="noStrike">
                <a:solidFill>
                  <a:schemeClr val="dk1"/>
                </a:solidFill>
                <a:highlight>
                  <a:srgbClr val="E0FF00"/>
                </a:highlight>
                <a:latin typeface="Helvetica Neue Light"/>
                <a:ea typeface="Helvetica Neue Light"/>
                <a:cs typeface="Helvetica Neue Light"/>
                <a:sym typeface="Helvetica Neue Light"/>
              </a:rPr>
              <a:t>el proyecto sólo debe ser de archivos estáticos, ningún archivo que requiera de BackEnd especial.</a:t>
            </a:r>
            <a:endParaRPr b="0" i="0" sz="1200" u="none" cap="none" strike="noStrike">
              <a:solidFill>
                <a:srgbClr val="000000"/>
              </a:solidFill>
              <a:highlight>
                <a:srgbClr val="E0FF00"/>
              </a:highlight>
              <a:latin typeface="Helvetica Neue Light"/>
              <a:ea typeface="Helvetica Neue Light"/>
              <a:cs typeface="Helvetica Neue Light"/>
              <a:sym typeface="Helvetica Neue Light"/>
            </a:endParaRPr>
          </a:p>
        </p:txBody>
      </p:sp>
      <p:sp>
        <p:nvSpPr>
          <p:cNvPr id="311" name="Google Shape;311;p38"/>
          <p:cNvSpPr txBox="1"/>
          <p:nvPr/>
        </p:nvSpPr>
        <p:spPr>
          <a:xfrm>
            <a:off x="643800" y="914550"/>
            <a:ext cx="7856400" cy="562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GitHub te permite </a:t>
            </a:r>
            <a:r>
              <a:rPr b="1" i="0" lang="es" sz="1800" u="none" cap="none" strike="noStrike">
                <a:solidFill>
                  <a:schemeClr val="dk1"/>
                </a:solidFill>
                <a:latin typeface="Helvetica Neue"/>
                <a:ea typeface="Helvetica Neue"/>
                <a:cs typeface="Helvetica Neue"/>
                <a:sym typeface="Helvetica Neue"/>
              </a:rPr>
              <a:t>publicar tus proyectos online</a:t>
            </a:r>
            <a:r>
              <a:rPr b="0" i="0" lang="es" sz="1800" u="none" cap="none" strike="noStrike">
                <a:solidFill>
                  <a:schemeClr val="dk1"/>
                </a:solidFill>
                <a:latin typeface="Helvetica Neue Light"/>
                <a:ea typeface="Helvetica Neue Light"/>
                <a:cs typeface="Helvetica Neue Light"/>
                <a:sym typeface="Helvetica Neue Light"/>
              </a:rPr>
              <a:t>. Para generar una GitHub page debes: </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9"/>
          <p:cNvPicPr preferRelativeResize="0"/>
          <p:nvPr/>
        </p:nvPicPr>
        <p:blipFill rotWithShape="1">
          <a:blip r:embed="rId3">
            <a:alphaModFix/>
          </a:blip>
          <a:srcRect b="0" l="0" r="0" t="0"/>
          <a:stretch/>
        </p:blipFill>
        <p:spPr>
          <a:xfrm>
            <a:off x="326275" y="0"/>
            <a:ext cx="8428177" cy="5143499"/>
          </a:xfrm>
          <a:prstGeom prst="rect">
            <a:avLst/>
          </a:prstGeom>
          <a:noFill/>
          <a:ln>
            <a:noFill/>
          </a:ln>
        </p:spPr>
      </p:pic>
      <p:pic>
        <p:nvPicPr>
          <p:cNvPr id="317" name="Google Shape;317;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3" name="Google Shape;323;p40"/>
          <p:cNvSpPr txBox="1"/>
          <p:nvPr/>
        </p:nvSpPr>
        <p:spPr>
          <a:xfrm>
            <a:off x="643801" y="1841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ctr">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324" name="Google Shape;324;p40"/>
          <p:cNvSpPr txBox="1"/>
          <p:nvPr/>
        </p:nvSpPr>
        <p:spPr>
          <a:xfrm>
            <a:off x="6205825" y="1367125"/>
            <a:ext cx="2548500" cy="366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s" sz="1600" u="none" cap="none" strike="noStrike">
                <a:solidFill>
                  <a:srgbClr val="000000"/>
                </a:solidFill>
                <a:latin typeface="Helvetica Neue Light"/>
                <a:ea typeface="Helvetica Neue Light"/>
                <a:cs typeface="Helvetica Neue Light"/>
                <a:sym typeface="Helvetica Neue Light"/>
              </a:rPr>
              <a:t>Se auto recarga la página, y a continuación haz scroll nuevamente hasta “GitHub Pages”.</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rPr b="1" i="0" lang="es" sz="1600" u="none" cap="none" strike="noStrike">
                <a:solidFill>
                  <a:srgbClr val="000000"/>
                </a:solidFill>
                <a:latin typeface="Helvetica Neue"/>
                <a:ea typeface="Helvetica Neue"/>
                <a:cs typeface="Helvetica Neue"/>
                <a:sym typeface="Helvetica Neue"/>
              </a:rPr>
              <a:t>¡Encontrarás la dirección web para poder acceder a tu sitio!</a:t>
            </a:r>
            <a:endParaRPr b="1" i="0" sz="16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pic>
        <p:nvPicPr>
          <p:cNvPr id="325" name="Google Shape;325;p40"/>
          <p:cNvPicPr preferRelativeResize="0"/>
          <p:nvPr/>
        </p:nvPicPr>
        <p:blipFill rotWithShape="1">
          <a:blip r:embed="rId4">
            <a:alphaModFix/>
          </a:blip>
          <a:srcRect b="0" l="0" r="0" t="0"/>
          <a:stretch/>
        </p:blipFill>
        <p:spPr>
          <a:xfrm>
            <a:off x="221725" y="1367115"/>
            <a:ext cx="5984100" cy="2968491"/>
          </a:xfrm>
          <a:prstGeom prst="rect">
            <a:avLst/>
          </a:prstGeom>
          <a:noFill/>
          <a:ln>
            <a:noFill/>
          </a:ln>
        </p:spPr>
      </p:pic>
      <p:sp>
        <p:nvSpPr>
          <p:cNvPr id="326" name="Google Shape;326;p40"/>
          <p:cNvSpPr/>
          <p:nvPr/>
        </p:nvSpPr>
        <p:spPr>
          <a:xfrm>
            <a:off x="2218225" y="2051850"/>
            <a:ext cx="2135100" cy="42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0"/>
          <p:cNvSpPr/>
          <p:nvPr/>
        </p:nvSpPr>
        <p:spPr>
          <a:xfrm>
            <a:off x="285750" y="1234850"/>
            <a:ext cx="5786400" cy="3171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31" name="Shape 331"/>
        <p:cNvGrpSpPr/>
        <p:nvPr/>
      </p:nvGrpSpPr>
      <p:grpSpPr>
        <a:xfrm>
          <a:off x="0" y="0"/>
          <a:ext cx="0" cy="0"/>
          <a:chOff x="0" y="0"/>
          <a:chExt cx="0" cy="0"/>
        </a:xfrm>
      </p:grpSpPr>
      <p:sp>
        <p:nvSpPr>
          <p:cNvPr id="332" name="Google Shape;332;p4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¡VAMOS A PRACTICAR LO VISTO EN LOS BREAKOUT ROOMS!</a:t>
            </a:r>
            <a:endParaRPr b="0" i="1" sz="3600" u="none" cap="none" strike="noStrike">
              <a:solidFill>
                <a:srgbClr val="121212"/>
              </a:solidFill>
              <a:latin typeface="Anton"/>
              <a:ea typeface="Anton"/>
              <a:cs typeface="Anton"/>
              <a:sym typeface="Anton"/>
            </a:endParaRPr>
          </a:p>
        </p:txBody>
      </p:sp>
      <p:pic>
        <p:nvPicPr>
          <p:cNvPr id="333" name="Google Shape;333;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4" name="Google Shape;334;p4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Aprender qué es un repositorio en Github.</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Crear un repositorio para nuestro proyecto.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Subir el proyecto al repositorio usando los comandos de Git.</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CREAR REPOSITORIO EN GITHUB</a:t>
            </a:r>
            <a:endParaRPr b="0" i="1" sz="4000" u="none" cap="none" strike="noStrike">
              <a:solidFill>
                <a:srgbClr val="000000"/>
              </a:solidFill>
              <a:latin typeface="Anton"/>
              <a:ea typeface="Anton"/>
              <a:cs typeface="Anton"/>
              <a:sym typeface="Anton"/>
            </a:endParaRPr>
          </a:p>
        </p:txBody>
      </p:sp>
      <p:sp>
        <p:nvSpPr>
          <p:cNvPr id="340" name="Google Shape;340;p42"/>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Crea un repositorio en GitHub.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41" name="Google Shape;341;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2" name="Google Shape;342;p42"/>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343" name="Google Shape;343;p42"/>
          <p:cNvSpPr/>
          <p:nvPr/>
        </p:nvSpPr>
        <p:spPr>
          <a:xfrm>
            <a:off x="4879825" y="877350"/>
            <a:ext cx="479400" cy="4794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 sz="1000">
                <a:solidFill>
                  <a:srgbClr val="FFFFFF"/>
                </a:solidFill>
                <a:latin typeface="Helvetica Neue"/>
                <a:ea typeface="Helvetica Neue"/>
                <a:cs typeface="Helvetica Neue"/>
                <a:sym typeface="Helvetica Neue"/>
              </a:rPr>
              <a:t>4</a:t>
            </a:r>
            <a:endParaRPr b="1" i="0" sz="1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aphicFrame>
        <p:nvGraphicFramePr>
          <p:cNvPr id="348" name="Google Shape;348;p43"/>
          <p:cNvGraphicFramePr/>
          <p:nvPr/>
        </p:nvGraphicFramePr>
        <p:xfrm>
          <a:off x="153251" y="180800"/>
          <a:ext cx="3000000" cy="3000000"/>
        </p:xfrm>
        <a:graphic>
          <a:graphicData uri="http://schemas.openxmlformats.org/drawingml/2006/table">
            <a:tbl>
              <a:tblPr>
                <a:noFill/>
                <a:tableStyleId>{04A253DD-4307-4674-A90D-39DC97684D54}</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s" sz="2400" u="none" cap="none" strike="noStrike">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FFBC"/>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Formato: </a:t>
                      </a:r>
                      <a:r>
                        <a:rPr lang="es" sz="1600" u="none" cap="none" strike="noStrike">
                          <a:latin typeface="Helvetica Neue"/>
                          <a:ea typeface="Helvetica Neue"/>
                          <a:cs typeface="Helvetica Neue"/>
                          <a:sym typeface="Helvetica Neue"/>
                        </a:rPr>
                        <a:t>l</a:t>
                      </a:r>
                      <a:r>
                        <a:rPr lang="es" sz="1600" u="none" cap="none" strike="noStrike">
                          <a:solidFill>
                            <a:schemeClr val="dk1"/>
                          </a:solidFill>
                          <a:latin typeface="Helvetica Neue Light"/>
                          <a:ea typeface="Helvetica Neue Light"/>
                          <a:cs typeface="Helvetica Neue Light"/>
                          <a:sym typeface="Helvetica Neue Light"/>
                        </a:rPr>
                        <a:t>ink al repositorio de GitHub. Debe tener el nombre </a:t>
                      </a:r>
                      <a:r>
                        <a:rPr lang="es" sz="1600" u="none" cap="none" strike="noStrike">
                          <a:solidFill>
                            <a:schemeClr val="dk1"/>
                          </a:solidFill>
                          <a:highlight>
                            <a:srgbClr val="A6FFCA"/>
                          </a:highlight>
                          <a:latin typeface="Helvetica Neue Light"/>
                          <a:ea typeface="Helvetica Neue Light"/>
                          <a:cs typeface="Helvetica Neue Light"/>
                          <a:sym typeface="Helvetica Neue Light"/>
                        </a:rPr>
                        <a:t>“Idea+Apellido”</a:t>
                      </a:r>
                      <a:r>
                        <a:rPr lang="es"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Sugerencia: </a:t>
                      </a:r>
                      <a:r>
                        <a:rPr lang="es" sz="1600" u="none" cap="none" strike="noStrike">
                          <a:latin typeface="Helvetica Neue Light"/>
                          <a:ea typeface="Helvetica Neue Light"/>
                          <a:cs typeface="Helvetica Neue Light"/>
                          <a:sym typeface="Helvetica Neue Light"/>
                        </a:rPr>
                        <a:t>utilizar la consola para subir tu repositorio.i</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s" sz="200" u="none" cap="none" strike="noStrike">
                          <a:solidFill>
                            <a:srgbClr val="4D5156"/>
                          </a:solidFill>
                        </a:rPr>
                      </a:br>
                      <a:r>
                        <a:rPr b="1" lang="es" sz="1700" u="none" cap="none" strike="noStrike"/>
                        <a:t>&gt;&gt;</a:t>
                      </a:r>
                      <a:r>
                        <a:rPr b="1" lang="es" sz="1700" u="none" cap="none" strike="noStrike">
                          <a:solidFill>
                            <a:srgbClr val="4D5156"/>
                          </a:solidFill>
                        </a:rPr>
                        <a:t> </a:t>
                      </a:r>
                      <a:r>
                        <a:rPr b="1" lang="es" sz="1700" u="none" cap="none" strike="noStrike">
                          <a:latin typeface="Helvetica Neue"/>
                          <a:ea typeface="Helvetica Neue"/>
                          <a:cs typeface="Helvetica Neue"/>
                          <a:sym typeface="Helvetica Neue"/>
                        </a:rPr>
                        <a:t>Consigna:</a:t>
                      </a:r>
                      <a:r>
                        <a:rPr lang="es" sz="1700" u="none" cap="none" strike="noStrike">
                          <a:latin typeface="Helvetica Neue Light"/>
                          <a:ea typeface="Helvetica Neue Light"/>
                          <a:cs typeface="Helvetica Neue Light"/>
                          <a:sym typeface="Helvetica Neue Light"/>
                        </a:rPr>
                        <a:t> </a:t>
                      </a:r>
                      <a:r>
                        <a:rPr lang="es" sz="1700">
                          <a:solidFill>
                            <a:schemeClr val="dk1"/>
                          </a:solidFill>
                          <a:latin typeface="Helvetica Neue Light"/>
                          <a:ea typeface="Helvetica Neue Light"/>
                          <a:cs typeface="Helvetica Neue Light"/>
                          <a:sym typeface="Helvetica Neue Light"/>
                        </a:rPr>
                        <a:t>Agregar git a nuestro proyecto. Crear una rama y agregar animaciones, transformaciones y/o gradientes a nuestro proyecto. Mergear este agregado. Luego cargar todo a nuestro repo en github.</a:t>
                      </a:r>
                      <a:endParaRPr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 sz="1700" u="none" cap="none" strike="noStrike"/>
                        <a:t>&gt;&gt;</a:t>
                      </a:r>
                      <a:r>
                        <a:rPr b="1" lang="es"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Agregar a tu proyecto animaciones, transiciones y/o transformaciones en una rama creada a partir del master.</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Mergear esta rama al master y luego, subir todo a github.</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u="none" cap="none" strike="noStrike">
                          <a:solidFill>
                            <a:schemeClr val="dk1"/>
                          </a:solidFill>
                          <a:latin typeface="Helvetica Neue Light"/>
                          <a:ea typeface="Helvetica Neue Light"/>
                          <a:cs typeface="Helvetica Neue Light"/>
                          <a:sym typeface="Helvetica Neue Light"/>
                        </a:rPr>
                        <a:t>De ahora en más, continuarás el trabajo en el repositorio del proyecto directamente en GitHub, y utilizarás el Public URL para la presentación del mismo.</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700" u="none" cap="none" strike="noStrike"/>
                        <a:t>&gt;&gt;Ejemplo:</a:t>
                      </a:r>
                      <a:endParaRPr b="1" sz="1700" u="none" cap="none" strike="noStrike"/>
                    </a:p>
                    <a:p>
                      <a:pPr indent="0" lvl="0" marL="0" marR="0" rtl="0" algn="l">
                        <a:lnSpc>
                          <a:spcPct val="100000"/>
                        </a:lnSpc>
                        <a:spcBef>
                          <a:spcPts val="0"/>
                        </a:spcBef>
                        <a:spcAft>
                          <a:spcPts val="0"/>
                        </a:spcAft>
                        <a:buClr>
                          <a:schemeClr val="dk1"/>
                        </a:buClr>
                        <a:buSzPts val="1100"/>
                        <a:buFont typeface="Arial"/>
                        <a:buNone/>
                      </a:pPr>
                      <a:r>
                        <a:rPr lang="es" sz="1600" u="sng" cap="none" strike="noStrike">
                          <a:solidFill>
                            <a:srgbClr val="1155CC"/>
                          </a:solidFill>
                          <a:latin typeface="Helvetica Neue Light"/>
                          <a:ea typeface="Helvetica Neue Light"/>
                          <a:cs typeface="Helvetica Neue Light"/>
                          <a:sym typeface="Helvetica Neue Light"/>
                          <a:hlinkClick r:id="rId3">
                            <a:extLst>
                              <a:ext uri="{A12FA001-AC4F-418D-AE19-62706E023703}">
                                <ahyp:hlinkClr val="tx"/>
                              </a:ext>
                            </a:extLst>
                          </a:hlinkClick>
                        </a:rPr>
                        <a:t>Link al repositorio</a:t>
                      </a:r>
                      <a:endParaRPr b="1"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49" name="Google Shape;349;p4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350" name="Google Shape;350;p43"/>
          <p:cNvPicPr preferRelativeResize="0"/>
          <p:nvPr/>
        </p:nvPicPr>
        <p:blipFill rotWithShape="1">
          <a:blip r:embed="rId5">
            <a:alphaModFix/>
          </a:blip>
          <a:srcRect b="0" l="0" r="0" t="0"/>
          <a:stretch/>
        </p:blipFill>
        <p:spPr>
          <a:xfrm>
            <a:off x="7082025" y="1023950"/>
            <a:ext cx="1672425" cy="6514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4" name="Shape 354"/>
        <p:cNvGrpSpPr/>
        <p:nvPr/>
      </p:nvGrpSpPr>
      <p:grpSpPr>
        <a:xfrm>
          <a:off x="0" y="0"/>
          <a:ext cx="0" cy="0"/>
          <a:chOff x="0" y="0"/>
          <a:chExt cx="0" cy="0"/>
        </a:xfrm>
      </p:grpSpPr>
      <p:sp>
        <p:nvSpPr>
          <p:cNvPr id="355" name="Google Shape;355;p44"/>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356" name="Google Shape;356;p44"/>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357" name="Google Shape;357;p4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Git &amp;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Páginas de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GitHub Pages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363" name="Google Shape;363;p45"/>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364" name="Google Shape;364;p45"/>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365" name="Google Shape;365;p45"/>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6" name="Google Shape;366;p45"/>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72" name="Google Shape;372;p4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47"/>
          <p:cNvSpPr txBox="1"/>
          <p:nvPr/>
        </p:nvSpPr>
        <p:spPr>
          <a:xfrm>
            <a:off x="1956450" y="9738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378" name="Google Shape;378;p47"/>
          <p:cNvSpPr txBox="1"/>
          <p:nvPr/>
        </p:nvSpPr>
        <p:spPr>
          <a:xfrm>
            <a:off x="1885350" y="1962925"/>
            <a:ext cx="53733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Repositorio en Github .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Creación de un repositorio para el proyecto.</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Cómo subir el proyecto al repositorio usando los comandos de Git.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4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384" name="Google Shape;384;p4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Git:</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un sistema de control de versiones gratuito y de código abierto, diseñado para manejar desde pequeños a grandes proyectos de manera rápida y eficaz. Se entiende como control de versiones a todas las herramientas que nos permiten hacer modificaciones en nuestro proyecto. Este sistema registra los cambios realizados sobre un archivo o conjunto de archivos a lo largo del tiempo.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77" name="Google Shape;77;p16"/>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78" name="Google Shape;78;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 name="Google Shape;79;p16"/>
          <p:cNvSpPr txBox="1"/>
          <p:nvPr/>
        </p:nvSpPr>
        <p:spPr>
          <a:xfrm>
            <a:off x="4633450" y="13289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si quieres saber más de un comando, añade /? para ver la ayuda relacionada. Te será muy útil para ver las muchas opciones de cada comando.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HELP:</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te mostrará una lista de comandos disponibles.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DIR:</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el comando más conocido de DOS y sirve para ver el contenido de una carpeta (en MAC-OS usar LS).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CD:</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sirve para entrar en una carpeta o salir de ella (CD…).</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CLEAR</a:t>
            </a:r>
            <a:r>
              <a:rPr b="1" i="0" lang="es" sz="1400" u="none" cap="none" strike="noStrike">
                <a:solidFill>
                  <a:schemeClr val="dk1"/>
                </a:solidFill>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limpia la consola.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85" name="Google Shape;85;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86" name="Google Shape;86;p17"/>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MKDIR: </a:t>
            </a:r>
            <a:r>
              <a:rPr b="0" i="0" lang="es" sz="1400" u="none" cap="none" strike="noStrike">
                <a:solidFill>
                  <a:schemeClr val="dk1"/>
                </a:solidFill>
                <a:latin typeface="Helvetica Neue Light"/>
                <a:ea typeface="Helvetica Neue Light"/>
                <a:cs typeface="Helvetica Neue Light"/>
                <a:sym typeface="Helvetica Neue Light"/>
              </a:rPr>
              <a:t>con este comando crearás una carpeta nueva. Con RMDIR podrás eliminarla.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MOVE y COPY: </a:t>
            </a:r>
            <a:r>
              <a:rPr b="0" i="0" lang="es" sz="1400" u="none" cap="none" strike="noStrike">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RENAME: </a:t>
            </a:r>
            <a:r>
              <a:rPr b="0" i="0" lang="es" sz="1400" u="none" cap="none" strike="noStrike">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87" name="Google Shape;87;p17"/>
          <p:cNvSpPr txBox="1"/>
          <p:nvPr/>
        </p:nvSpPr>
        <p:spPr>
          <a:xfrm>
            <a:off x="4572000" y="13493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Repositorio: </a:t>
            </a:r>
            <a:r>
              <a:rPr b="0" i="0" lang="es" sz="1400" u="none" cap="none" strike="noStrike">
                <a:solidFill>
                  <a:schemeClr val="dk1"/>
                </a:solidFill>
                <a:latin typeface="Helvetica Neue Light"/>
                <a:ea typeface="Helvetica Neue Light"/>
                <a:cs typeface="Helvetica Neue Light"/>
                <a:sym typeface="Helvetica Neue Light"/>
              </a:rPr>
              <a:t>es un espacio centralizado donde se almacena, organiza, mantiene y difunde información. </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Init: </a:t>
            </a:r>
            <a:r>
              <a:rPr b="0" i="0" lang="es" sz="1400" u="none" cap="none" strike="noStrike">
                <a:solidFill>
                  <a:schemeClr val="dk1"/>
                </a:solidFill>
                <a:latin typeface="Helvetica Neue Light"/>
                <a:ea typeface="Helvetica Neue Light"/>
                <a:cs typeface="Helvetica Neue Light"/>
                <a:sym typeface="Helvetica Neue Light"/>
              </a:rPr>
              <a:t>este comando se usa para crear un nuevo repositorio en Git.</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Add: </a:t>
            </a:r>
            <a:r>
              <a:rPr b="0" i="0" lang="es" sz="1400" u="none" cap="none" strike="noStrike">
                <a:solidFill>
                  <a:schemeClr val="dk1"/>
                </a:solidFill>
                <a:latin typeface="Helvetica Neue Light"/>
                <a:ea typeface="Helvetica Neue Light"/>
                <a:cs typeface="Helvetica Neue Light"/>
                <a:sym typeface="Helvetica Neue Light"/>
              </a:rPr>
              <a:t>se utiliza para agregar el o los archivos al Staging Area.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Commit: </a:t>
            </a:r>
            <a:r>
              <a:rPr b="0" i="0" lang="es" sz="1400" u="none" cap="none" strike="noStrike">
                <a:solidFill>
                  <a:schemeClr val="dk1"/>
                </a:solidFill>
                <a:latin typeface="Helvetica Neue Light"/>
                <a:ea typeface="Helvetica Neue Light"/>
                <a:cs typeface="Helvetica Neue Light"/>
                <a:sym typeface="Helvetica Neue Light"/>
              </a:rPr>
              <a:t>una vez que nuestros archivos están en el Staging Area debemos pasarlos a nuestro repositorio local y para eso debemos usar el git commit, que es el comando que nos va a permitir comprometer nuestros archivos.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1" name="Shape 91"/>
        <p:cNvGrpSpPr/>
        <p:nvPr/>
      </p:nvGrpSpPr>
      <p:grpSpPr>
        <a:xfrm>
          <a:off x="0" y="0"/>
          <a:ext cx="0" cy="0"/>
          <a:chOff x="0" y="0"/>
          <a:chExt cx="0" cy="0"/>
        </a:xfrm>
      </p:grpSpPr>
      <p:sp>
        <p:nvSpPr>
          <p:cNvPr id="92" name="Google Shape;92;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93" name="Google Shape;93;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19"/>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10</a:t>
            </a:r>
            <a:endParaRPr i="1" sz="2000">
              <a:latin typeface="Anton"/>
              <a:ea typeface="Anton"/>
              <a:cs typeface="Anton"/>
              <a:sym typeface="Anton"/>
            </a:endParaRPr>
          </a:p>
        </p:txBody>
      </p:sp>
      <p:pic>
        <p:nvPicPr>
          <p:cNvPr id="99" name="Google Shape;99;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00" name="Google Shape;100;p19"/>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01" name="Google Shape;101;p19"/>
          <p:cNvSpPr/>
          <p:nvPr/>
        </p:nvSpPr>
        <p:spPr>
          <a:xfrm>
            <a:off x="237500" y="22197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GitHub</a:t>
            </a:r>
            <a:endParaRPr b="0" i="0" sz="1100" u="none" cap="none" strike="noStrike">
              <a:solidFill>
                <a:srgbClr val="FFFFFF"/>
              </a:solidFill>
              <a:latin typeface="Helvetica Neue"/>
              <a:ea typeface="Helvetica Neue"/>
              <a:cs typeface="Helvetica Neue"/>
              <a:sym typeface="Helvetica Neue"/>
            </a:endParaRPr>
          </a:p>
        </p:txBody>
      </p:sp>
      <p:sp>
        <p:nvSpPr>
          <p:cNvPr id="102" name="Google Shape;102;p19"/>
          <p:cNvSpPr/>
          <p:nvPr/>
        </p:nvSpPr>
        <p:spPr>
          <a:xfrm>
            <a:off x="2648593" y="23783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03" name="Google Shape;103;p19"/>
          <p:cNvCxnSpPr>
            <a:endCxn id="102" idx="1"/>
          </p:cNvCxnSpPr>
          <p:nvPr/>
        </p:nvCxnSpPr>
        <p:spPr>
          <a:xfrm>
            <a:off x="1690393" y="251872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04" name="Google Shape;104;p19"/>
          <p:cNvCxnSpPr>
            <a:endCxn id="105" idx="1"/>
          </p:cNvCxnSpPr>
          <p:nvPr/>
        </p:nvCxnSpPr>
        <p:spPr>
          <a:xfrm>
            <a:off x="1690400" y="2518750"/>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05" name="Google Shape;105;p19"/>
          <p:cNvSpPr/>
          <p:nvPr/>
        </p:nvSpPr>
        <p:spPr>
          <a:xfrm>
            <a:off x="2648600" y="2738350"/>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cuenta</a:t>
            </a:r>
            <a:endParaRPr b="0" i="0" sz="1100" u="none" cap="none" strike="noStrike">
              <a:solidFill>
                <a:srgbClr val="222222"/>
              </a:solidFill>
              <a:latin typeface="Helvetica Neue"/>
              <a:ea typeface="Helvetica Neue"/>
              <a:cs typeface="Helvetica Neue"/>
              <a:sym typeface="Helvetica Neue"/>
            </a:endParaRPr>
          </a:p>
        </p:txBody>
      </p:sp>
      <p:sp>
        <p:nvSpPr>
          <p:cNvPr id="106" name="Google Shape;106;p19"/>
          <p:cNvSpPr/>
          <p:nvPr/>
        </p:nvSpPr>
        <p:spPr>
          <a:xfrm>
            <a:off x="505970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un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7" name="Google Shape;107;p19"/>
          <p:cNvCxnSpPr>
            <a:endCxn id="106" idx="1"/>
          </p:cNvCxnSpPr>
          <p:nvPr/>
        </p:nvCxnSpPr>
        <p:spPr>
          <a:xfrm>
            <a:off x="4101500" y="2903625"/>
            <a:ext cx="958200" cy="0"/>
          </a:xfrm>
          <a:prstGeom prst="straightConnector1">
            <a:avLst/>
          </a:prstGeom>
          <a:noFill/>
          <a:ln cap="flat" cmpd="sng" w="9525">
            <a:solidFill>
              <a:srgbClr val="CCCCCC"/>
            </a:solidFill>
            <a:prstDash val="solid"/>
            <a:round/>
            <a:headEnd len="med" w="med" type="oval"/>
            <a:tailEnd len="med" w="med" type="oval"/>
          </a:ln>
        </p:spPr>
      </p:cxnSp>
      <p:sp>
        <p:nvSpPr>
          <p:cNvPr id="108" name="Google Shape;108;p19"/>
          <p:cNvSpPr/>
          <p:nvPr/>
        </p:nvSpPr>
        <p:spPr>
          <a:xfrm>
            <a:off x="747075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Subida del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9" name="Google Shape;109;p19"/>
          <p:cNvCxnSpPr>
            <a:endCxn id="108" idx="1"/>
          </p:cNvCxnSpPr>
          <p:nvPr/>
        </p:nvCxnSpPr>
        <p:spPr>
          <a:xfrm>
            <a:off x="6512550" y="2903625"/>
            <a:ext cx="9582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0"/>
          <p:cNvSpPr/>
          <p:nvPr/>
        </p:nvSpPr>
        <p:spPr>
          <a:xfrm>
            <a:off x="36096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16" name="Google Shape;116;p20"/>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20"/>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18" name="Google Shape;118;p20"/>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19" name="Google Shape;119;p20"/>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0" name="Google Shape;120;p20"/>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1" name="Google Shape;121;p20"/>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22" name="Google Shape;122;p20"/>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0"/>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5" name="Google Shape;125;p20"/>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6" name="Google Shape;126;p20"/>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7" name="Google Shape;127;p20"/>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28" name="Google Shape;128;p20"/>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txBox="1"/>
          <p:nvPr/>
        </p:nvSpPr>
        <p:spPr>
          <a:xfrm>
            <a:off x="1578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9</a:t>
            </a:r>
            <a:endParaRPr b="0" i="0" sz="1400" u="none" cap="none" strike="noStrike">
              <a:solidFill>
                <a:srgbClr val="000000"/>
              </a:solidFill>
              <a:latin typeface="Helvetica Neue"/>
              <a:ea typeface="Helvetica Neue"/>
              <a:cs typeface="Helvetica Neue"/>
              <a:sym typeface="Helvetica Neue"/>
            </a:endParaRPr>
          </a:p>
        </p:txBody>
      </p:sp>
      <p:cxnSp>
        <p:nvCxnSpPr>
          <p:cNvPr id="131" name="Google Shape;131;p20"/>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32" name="Google Shape;132;p20"/>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33" name="Google Shape;133;p20"/>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4" name="Google Shape;134;p20"/>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5" name="Google Shape;135;p20"/>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36" name="Google Shape;136;p20"/>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37" name="Google Shape;137;p20"/>
          <p:cNvSpPr txBox="1"/>
          <p:nvPr/>
        </p:nvSpPr>
        <p:spPr>
          <a:xfrm>
            <a:off x="3864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138" name="Google Shape;138;p20"/>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p20"/>
          <p:cNvSpPr txBox="1"/>
          <p:nvPr/>
        </p:nvSpPr>
        <p:spPr>
          <a:xfrm>
            <a:off x="13734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0" name="Google Shape;140;p20"/>
          <p:cNvSpPr txBox="1"/>
          <p:nvPr/>
        </p:nvSpPr>
        <p:spPr>
          <a:xfrm>
            <a:off x="17853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1" name="Google Shape;141;p20"/>
          <p:cNvPicPr preferRelativeResize="0"/>
          <p:nvPr/>
        </p:nvPicPr>
        <p:blipFill rotWithShape="1">
          <a:blip r:embed="rId5">
            <a:alphaModFix/>
          </a:blip>
          <a:srcRect b="0" l="0" r="0" t="0"/>
          <a:stretch/>
        </p:blipFill>
        <p:spPr>
          <a:xfrm>
            <a:off x="1449575" y="2450300"/>
            <a:ext cx="365625" cy="365625"/>
          </a:xfrm>
          <a:prstGeom prst="rect">
            <a:avLst/>
          </a:prstGeom>
          <a:noFill/>
          <a:ln>
            <a:noFill/>
          </a:ln>
        </p:spPr>
      </p:pic>
      <p:sp>
        <p:nvSpPr>
          <p:cNvPr id="142" name="Google Shape;142;p20"/>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GitHub</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3" name="Google Shape;143;p20"/>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4" name="Google Shape;144;p20"/>
          <p:cNvPicPr preferRelativeResize="0"/>
          <p:nvPr/>
        </p:nvPicPr>
        <p:blipFill rotWithShape="1">
          <a:blip r:embed="rId5">
            <a:alphaModFix/>
          </a:blip>
          <a:srcRect b="0" l="0" r="0" t="0"/>
          <a:stretch/>
        </p:blipFill>
        <p:spPr>
          <a:xfrm>
            <a:off x="3811775" y="2450300"/>
            <a:ext cx="365625" cy="365625"/>
          </a:xfrm>
          <a:prstGeom prst="rect">
            <a:avLst/>
          </a:prstGeom>
          <a:noFill/>
          <a:ln>
            <a:noFill/>
          </a:ln>
        </p:spPr>
      </p:pic>
      <p:sp>
        <p:nvSpPr>
          <p:cNvPr id="145" name="Google Shape;145;p20"/>
          <p:cNvSpPr txBox="1"/>
          <p:nvPr/>
        </p:nvSpPr>
        <p:spPr>
          <a:xfrm>
            <a:off x="4148138" y="29562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CREAR REPOSITORIO EN GITHUB</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46" name="Google Shape;146;p20"/>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Framework CSS + Bootstrap</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7" name="Google Shape;147;p20"/>
          <p:cNvSpPr txBox="1"/>
          <p:nvPr/>
        </p:nvSpPr>
        <p:spPr>
          <a:xfrm>
            <a:off x="6518588" y="25693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MAQUETAR CON BOOTS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8" name="Google Shape;148;p20"/>
          <p:cNvPicPr preferRelativeResize="0"/>
          <p:nvPr/>
        </p:nvPicPr>
        <p:blipFill rotWithShape="1">
          <a:blip r:embed="rId6">
            <a:alphaModFix/>
          </a:blip>
          <a:srcRect b="0" l="0" r="0" t="0"/>
          <a:stretch/>
        </p:blipFill>
        <p:spPr>
          <a:xfrm>
            <a:off x="3841000" y="3000626"/>
            <a:ext cx="307150" cy="307150"/>
          </a:xfrm>
          <a:prstGeom prst="rect">
            <a:avLst/>
          </a:prstGeom>
          <a:noFill/>
          <a:ln>
            <a:noFill/>
          </a:ln>
        </p:spPr>
      </p:pic>
      <p:pic>
        <p:nvPicPr>
          <p:cNvPr id="149" name="Google Shape;149;p20"/>
          <p:cNvPicPr preferRelativeResize="0"/>
          <p:nvPr/>
        </p:nvPicPr>
        <p:blipFill rotWithShape="1">
          <a:blip r:embed="rId6">
            <a:alphaModFix/>
          </a:blip>
          <a:srcRect b="0" l="0" r="0" t="0"/>
          <a:stretch/>
        </p:blipFill>
        <p:spPr>
          <a:xfrm>
            <a:off x="6218513" y="2557538"/>
            <a:ext cx="307150" cy="307150"/>
          </a:xfrm>
          <a:prstGeom prst="rect">
            <a:avLst/>
          </a:prstGeom>
          <a:noFill/>
          <a:ln>
            <a:noFill/>
          </a:ln>
        </p:spPr>
      </p:pic>
      <p:sp>
        <p:nvSpPr>
          <p:cNvPr id="150" name="Google Shape;150;p20"/>
          <p:cNvSpPr txBox="1"/>
          <p:nvPr/>
        </p:nvSpPr>
        <p:spPr>
          <a:xfrm>
            <a:off x="6570488" y="29879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APLICANDO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51" name="Google Shape;151;p20"/>
          <p:cNvPicPr preferRelativeResize="0"/>
          <p:nvPr/>
        </p:nvPicPr>
        <p:blipFill>
          <a:blip r:embed="rId7">
            <a:alphaModFix/>
          </a:blip>
          <a:stretch>
            <a:fillRect/>
          </a:stretch>
        </p:blipFill>
        <p:spPr>
          <a:xfrm>
            <a:off x="6218525" y="3000638"/>
            <a:ext cx="307150" cy="30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5" name="Shape 155"/>
        <p:cNvGrpSpPr/>
        <p:nvPr/>
      </p:nvGrpSpPr>
      <p:grpSpPr>
        <a:xfrm>
          <a:off x="0" y="0"/>
          <a:ext cx="0" cy="0"/>
          <a:chOff x="0" y="0"/>
          <a:chExt cx="0" cy="0"/>
        </a:xfrm>
      </p:grpSpPr>
      <p:sp>
        <p:nvSpPr>
          <p:cNvPr id="156" name="Google Shape;156;p21"/>
          <p:cNvSpPr txBox="1"/>
          <p:nvPr/>
        </p:nvSpPr>
        <p:spPr>
          <a:xfrm>
            <a:off x="809538" y="172602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57" name="Google Shape;157;p21"/>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158" name="Google Shape;158;p21"/>
          <p:cNvPicPr preferRelativeResize="0"/>
          <p:nvPr/>
        </p:nvPicPr>
        <p:blipFill rotWithShape="1">
          <a:blip r:embed="rId5">
            <a:alphaModFix/>
          </a:blip>
          <a:srcRect b="0" l="0" r="0" t="0"/>
          <a:stretch/>
        </p:blipFill>
        <p:spPr>
          <a:xfrm>
            <a:off x="3978725" y="590525"/>
            <a:ext cx="1186525" cy="1186525"/>
          </a:xfrm>
          <a:prstGeom prst="rect">
            <a:avLst/>
          </a:prstGeom>
          <a:noFill/>
          <a:ln>
            <a:noFill/>
          </a:ln>
        </p:spPr>
      </p:pic>
      <p:pic>
        <p:nvPicPr>
          <p:cNvPr id="159" name="Google Shape;159;p21"/>
          <p:cNvPicPr preferRelativeResize="0"/>
          <p:nvPr/>
        </p:nvPicPr>
        <p:blipFill>
          <a:blip r:embed="rId6">
            <a:alphaModFix/>
          </a:blip>
          <a:stretch>
            <a:fillRect/>
          </a:stretch>
        </p:blipFill>
        <p:spPr>
          <a:xfrm>
            <a:off x="3340705" y="2747400"/>
            <a:ext cx="2462573" cy="197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