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Anton"/>
      <p:regular r:id="rId52"/>
    </p:embeddedFont>
    <p:embeddedFont>
      <p:font typeface="Lato"/>
      <p:regular r:id="rId53"/>
      <p:bold r:id="rId54"/>
      <p:italic r:id="rId55"/>
      <p:boldItalic r:id="rId56"/>
    </p:embeddedFont>
    <p:embeddedFont>
      <p:font typeface="Didact Gothic"/>
      <p:regular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3FD15A-9FC0-48A0-BF5C-478CAB12D66B}">
  <a:tblStyle styleId="{843FD15A-9FC0-48A0-BF5C-478CAB12D66B}" styleName="Table_0">
    <a:wholeTbl>
      <a:tcTxStyle>
        <a:font>
          <a:latin typeface="Arial"/>
          <a:ea typeface="Arial"/>
          <a:cs typeface="Arial"/>
        </a:font>
        <a:srgbClr val="000000"/>
      </a:tcTxStyle>
      <a:tcStyle>
        <a:tcBdr>
          <a:left>
            <a:ln cap="flat" cmpd="sng">
              <a:solidFill>
                <a:srgbClr val="FFFFFF"/>
              </a:solidFill>
              <a:prstDash val="solid"/>
              <a:round/>
              <a:headEnd len="sm" w="sm" type="none"/>
              <a:tailEnd len="sm" w="sm" type="none"/>
            </a:ln>
          </a:left>
          <a:right>
            <a:ln cap="flat" cmpd="sng">
              <a:solidFill>
                <a:srgbClr val="FFFFFF"/>
              </a:solidFill>
              <a:prstDash val="solid"/>
              <a:round/>
              <a:headEnd len="sm" w="sm" type="none"/>
              <a:tailEnd len="sm" w="sm" type="none"/>
            </a:ln>
          </a:right>
          <a:top>
            <a:ln cap="flat" cmpd="sng">
              <a:solidFill>
                <a:srgbClr val="FFFFFF"/>
              </a:solidFill>
              <a:prstDash val="solid"/>
              <a:round/>
              <a:headEnd len="sm" w="sm" type="none"/>
              <a:tailEnd len="sm" w="sm" type="none"/>
            </a:ln>
          </a:top>
          <a:bottom>
            <a:ln cap="flat" cmpd="sng">
              <a:solidFill>
                <a:srgbClr val="FFFFFF"/>
              </a:solidFill>
              <a:prstDash val="solid"/>
              <a:round/>
              <a:headEnd len="sm" w="sm" type="none"/>
              <a:tailEnd len="sm" w="sm" type="none"/>
            </a:ln>
          </a:bottom>
          <a:insideH>
            <a:ln cap="flat" cmpd="sng">
              <a:solidFill>
                <a:srgbClr val="FFFFFF"/>
              </a:solidFill>
              <a:prstDash val="solid"/>
              <a:round/>
              <a:headEnd len="sm" w="sm" type="none"/>
              <a:tailEnd len="sm" w="sm" type="none"/>
            </a:ln>
          </a:insideH>
          <a:insideV>
            <a:ln cap="flat" cmpd="sng">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54AA8A5-6880-4694-B710-65A403DFDB3B}"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7DBF779-C4AF-4329-A8BD-B9A5C20A57F5}"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ato-regular.fntdata"/><Relationship Id="rId52" Type="http://schemas.openxmlformats.org/officeDocument/2006/relationships/font" Target="fonts/Anton-regular.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DidactGothic-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45271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45271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4d452718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4d452718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rgbClr val="FFFFFF"/>
                </a:highlight>
                <a:latin typeface="Didact Gothic"/>
                <a:ea typeface="Didact Gothic"/>
                <a:cs typeface="Didact Gothic"/>
                <a:sym typeface="Didact Gothic"/>
              </a:rPr>
              <a:t>Repaso</a:t>
            </a:r>
            <a:endParaRPr b="1"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452718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4d452718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4d452718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4d45271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452718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4d452718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452718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4d452718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4d45271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4d45271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4d452718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4d452718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4d452718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4d452718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d452718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d452718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4d452718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4d452718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45271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452718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452718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4d452718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4d452718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4d452718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4d452718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4d452718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4d452718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f4d452718c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4d452718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4d452718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4d452718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4d452718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4d452718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4d452718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4d452718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4d452718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4d452718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4d452718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4d452718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4d452718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45271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452718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4d452718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4d452718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4d452718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4d452718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4d452718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f4d452718c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452718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452718c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4d452718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f4d452718c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4d452718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f4d452718c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slides de texto con gráfico de etapas/pasos.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4d452718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f4d452718c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slides de texto con gráfico de etapas/pasos.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4d452718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f4d452718c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Usar la clase correspondiente a la entrega intermedia del proyecto final.</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4d452718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f4d452718c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4d452718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4d452718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4527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452718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4d452718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f4d452718c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4d452718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f4d452718c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4d452718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f4d452718c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4d452718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f4d452718c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4d452718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f4d452718c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4d452718c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4d452718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45271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452718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4d45271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f4d452718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s"/>
              <a:t>Recurso: Mapa de conceptos</a:t>
            </a:r>
            <a:endParaRPr b="1"/>
          </a:p>
          <a:p>
            <a:pPr indent="0" lvl="0" marL="0" rtl="0" algn="l">
              <a:lnSpc>
                <a:spcPct val="100000"/>
              </a:lnSpc>
              <a:spcBef>
                <a:spcPts val="0"/>
              </a:spcBef>
              <a:spcAft>
                <a:spcPts val="0"/>
              </a:spcAft>
              <a:buSzPts val="1100"/>
              <a:buNone/>
            </a:pPr>
            <a:r>
              <a:rPr lang="es"/>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s"/>
              <a:t>Sugerencia</a:t>
            </a:r>
            <a:r>
              <a:rPr lang="es"/>
              <a:t>: </a:t>
            </a:r>
            <a:br>
              <a:rPr lang="es"/>
            </a:br>
            <a:r>
              <a:rPr lang="es"/>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s"/>
              <a:t>-Resaltar con color los temas que se abordan en la clase.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4d45271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f4d452718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4d452718c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f4d452718c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4d452718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f4d452718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0.jp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getbootstrap.com/docs/4.1/layout/overview/#responsive-breakpoi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hyperlink" Target="https://www.w3schools.com/css/tryit.asp?filename=trycss_mediaqueries_ex2" TargetMode="External"/><Relationship Id="rId7"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hyperlink" Target="https://drive.google.com/file/d/1N-iBgcmBeW0JPOgG2fpcZYI7Jl5booHv/view?usp=sharing" TargetMode="External"/><Relationship Id="rId5" Type="http://schemas.openxmlformats.org/officeDocument/2006/relationships/image" Target="../media/image27.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teloexplicocongatitos.com/poster?id=tlecg04" TargetMode="External"/><Relationship Id="rId4" Type="http://schemas.openxmlformats.org/officeDocument/2006/relationships/hyperlink" Target="https://materialdesignicons.com/" TargetMode="External"/><Relationship Id="rId5" Type="http://schemas.openxmlformats.org/officeDocument/2006/relationships/image" Target="../media/image4.png"/><Relationship Id="rId6" Type="http://schemas.openxmlformats.org/officeDocument/2006/relationships/image" Target="../media/image39.png"/><Relationship Id="rId7"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9.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NIPra3pMPxplkSugb9yJH8_NCNx-8AUkSDfqWWAaVBE/edit?usp=sharing" TargetMode="External"/><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3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pic>
        <p:nvPicPr>
          <p:cNvPr id="166" name="Google Shape;166;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7" name="Google Shape;167;p22"/>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VAMOS A REPASAR RESPONSIVE</a:t>
            </a:r>
            <a:endParaRPr i="1" sz="3600">
              <a:solidFill>
                <a:schemeClr val="dk1"/>
              </a:solidFill>
              <a:latin typeface="Anton"/>
              <a:ea typeface="Anton"/>
              <a:cs typeface="Anton"/>
              <a:sym typeface="Anton"/>
            </a:endParaRPr>
          </a:p>
        </p:txBody>
      </p:sp>
      <p:sp>
        <p:nvSpPr>
          <p:cNvPr id="168" name="Google Shape;168;p22"/>
          <p:cNvSpPr txBox="1"/>
          <p:nvPr/>
        </p:nvSpPr>
        <p:spPr>
          <a:xfrm>
            <a:off x="4368800" y="1775425"/>
            <a:ext cx="4133400" cy="2399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Volvemos a tocar el tema, pues para aprovechar Bootstrap, es fundamental conocer y entender muy bien el responsive. Cualquier cambio que se realice altera el diseño en todos los dispositivos.</a:t>
            </a:r>
            <a:endParaRPr sz="1800">
              <a:solidFill>
                <a:schemeClr val="dk1"/>
              </a:solidFill>
              <a:latin typeface="Helvetica Neue Light"/>
              <a:ea typeface="Helvetica Neue Light"/>
              <a:cs typeface="Helvetica Neue Light"/>
              <a:sym typeface="Helvetica Neue Light"/>
            </a:endParaRPr>
          </a:p>
        </p:txBody>
      </p:sp>
      <p:pic>
        <p:nvPicPr>
          <p:cNvPr id="169" name="Google Shape;169;p22"/>
          <p:cNvPicPr preferRelativeResize="0"/>
          <p:nvPr/>
        </p:nvPicPr>
        <p:blipFill>
          <a:blip r:embed="rId4">
            <a:alphaModFix/>
          </a:blip>
          <a:stretch>
            <a:fillRect/>
          </a:stretch>
        </p:blipFill>
        <p:spPr>
          <a:xfrm>
            <a:off x="707575" y="1525175"/>
            <a:ext cx="3530102" cy="3034138"/>
          </a:xfrm>
          <a:prstGeom prst="rect">
            <a:avLst/>
          </a:prstGeom>
          <a:noFill/>
          <a:ln cap="flat" cmpd="sng" w="28575">
            <a:solidFill>
              <a:srgbClr val="E0FF00"/>
            </a:solidFill>
            <a:prstDash val="solid"/>
            <a:round/>
            <a:headEnd len="sm" w="sm" type="none"/>
            <a:tailEnd len="sm" w="sm" type="none"/>
          </a:ln>
        </p:spPr>
      </p:pic>
      <p:pic>
        <p:nvPicPr>
          <p:cNvPr id="170" name="Google Shape;170;p22"/>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6" name="Google Shape;176;p23"/>
          <p:cNvSpPr txBox="1"/>
          <p:nvPr/>
        </p:nvSpPr>
        <p:spPr>
          <a:xfrm>
            <a:off x="643801" y="4083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PÁGINA RESPONSIVE</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sz="4000">
              <a:solidFill>
                <a:schemeClr val="dk1"/>
              </a:solidFill>
              <a:latin typeface="Anton"/>
              <a:ea typeface="Anton"/>
              <a:cs typeface="Anton"/>
              <a:sym typeface="Anton"/>
            </a:endParaRPr>
          </a:p>
        </p:txBody>
      </p:sp>
      <p:sp>
        <p:nvSpPr>
          <p:cNvPr id="177" name="Google Shape;177;p23"/>
          <p:cNvSpPr txBox="1"/>
          <p:nvPr/>
        </p:nvSpPr>
        <p:spPr>
          <a:xfrm>
            <a:off x="5401700" y="1473850"/>
            <a:ext cx="3638100" cy="28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latin typeface="Helvetica Neue Light"/>
                <a:ea typeface="Helvetica Neue Light"/>
                <a:cs typeface="Helvetica Neue Light"/>
                <a:sym typeface="Helvetica Neue Light"/>
              </a:rPr>
              <a:t>El sistema detecta automáticamente el ancho de la pantalla y, a partir del mismo, adapta todos los elementos de la página, desde el tamaño de letra hasta las imágenes y los menús, ofreciendo al usuario la mejor experiencia posible. </a:t>
            </a:r>
            <a:endParaRPr sz="1800">
              <a:latin typeface="Helvetica Neue Light"/>
              <a:ea typeface="Helvetica Neue Light"/>
              <a:cs typeface="Helvetica Neue Light"/>
              <a:sym typeface="Helvetica Neue Light"/>
            </a:endParaRPr>
          </a:p>
        </p:txBody>
      </p:sp>
      <p:pic>
        <p:nvPicPr>
          <p:cNvPr id="178" name="Google Shape;178;p23"/>
          <p:cNvPicPr preferRelativeResize="0"/>
          <p:nvPr/>
        </p:nvPicPr>
        <p:blipFill>
          <a:blip r:embed="rId4">
            <a:alphaModFix/>
          </a:blip>
          <a:stretch>
            <a:fillRect/>
          </a:stretch>
        </p:blipFill>
        <p:spPr>
          <a:xfrm>
            <a:off x="206975" y="1550050"/>
            <a:ext cx="5086599" cy="2534825"/>
          </a:xfrm>
          <a:prstGeom prst="rect">
            <a:avLst/>
          </a:prstGeom>
          <a:noFill/>
          <a:ln>
            <a:noFill/>
          </a:ln>
        </p:spPr>
      </p:pic>
      <p:pic>
        <p:nvPicPr>
          <p:cNvPr id="179" name="Google Shape;179;p23"/>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1170074" y="867650"/>
            <a:ext cx="6803851" cy="4275850"/>
          </a:xfrm>
          <a:prstGeom prst="rect">
            <a:avLst/>
          </a:prstGeom>
          <a:noFill/>
          <a:ln>
            <a:noFill/>
          </a:ln>
        </p:spPr>
      </p:pic>
      <p:pic>
        <p:nvPicPr>
          <p:cNvPr id="185" name="Google Shape;185;p24"/>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86" name="Google Shape;186;p24"/>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RECORDEMOS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4000">
              <a:solidFill>
                <a:schemeClr val="dk1"/>
              </a:solidFill>
              <a:latin typeface="Anton"/>
              <a:ea typeface="Anton"/>
              <a:cs typeface="Anton"/>
              <a:sym typeface="Anton"/>
            </a:endParaRPr>
          </a:p>
        </p:txBody>
      </p:sp>
      <p:pic>
        <p:nvPicPr>
          <p:cNvPr id="187" name="Google Shape;187;p24"/>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3" name="Google Shape;193;p25"/>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MEDIA QUERIES</a:t>
            </a:r>
            <a:endParaRPr i="1" sz="4000">
              <a:solidFill>
                <a:schemeClr val="dk1"/>
              </a:solidFill>
              <a:latin typeface="Anton"/>
              <a:ea typeface="Anton"/>
              <a:cs typeface="Anton"/>
              <a:sym typeface="Anton"/>
            </a:endParaRPr>
          </a:p>
        </p:txBody>
      </p:sp>
      <p:sp>
        <p:nvSpPr>
          <p:cNvPr id="194" name="Google Shape;194;p25"/>
          <p:cNvSpPr txBox="1"/>
          <p:nvPr/>
        </p:nvSpPr>
        <p:spPr>
          <a:xfrm>
            <a:off x="1278900" y="1420325"/>
            <a:ext cx="6586200" cy="240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400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pequeñas (móviles) &lt;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pequeñas (_sm, tablets _en vertical) ≥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medianas (md, para tablets en horizontal) ≥ 768px.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grandes (lg, tamaño escritorio) ≥ 992px.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grandes (xl, escritorio grande) ≥ 1200px.</a:t>
            </a:r>
            <a:endParaRPr sz="1800">
              <a:latin typeface="Helvetica Neue Light"/>
              <a:ea typeface="Helvetica Neue Light"/>
              <a:cs typeface="Helvetica Neue Light"/>
              <a:sym typeface="Helvetica Neue Light"/>
            </a:endParaRPr>
          </a:p>
        </p:txBody>
      </p:sp>
      <p:sp>
        <p:nvSpPr>
          <p:cNvPr id="195" name="Google Shape;195;p25"/>
          <p:cNvSpPr txBox="1"/>
          <p:nvPr/>
        </p:nvSpPr>
        <p:spPr>
          <a:xfrm>
            <a:off x="1679550" y="578625"/>
            <a:ext cx="5784900" cy="123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4000"/>
              </a:spcBef>
              <a:spcAft>
                <a:spcPts val="4000"/>
              </a:spcAft>
              <a:buNone/>
            </a:pPr>
            <a:r>
              <a:rPr lang="es" sz="2000">
                <a:solidFill>
                  <a:schemeClr val="dk1"/>
                </a:solidFill>
                <a:highlight>
                  <a:srgbClr val="E0FF00"/>
                </a:highlight>
                <a:latin typeface="Helvetica Neue Light"/>
                <a:ea typeface="Helvetica Neue Light"/>
                <a:cs typeface="Helvetica Neue Light"/>
                <a:sym typeface="Helvetica Neue Light"/>
              </a:rPr>
              <a:t>Recordemos los rangos que define Bootstrap:</a:t>
            </a:r>
            <a:endParaRPr sz="2000">
              <a:highlight>
                <a:srgbClr val="E0FF00"/>
              </a:highlight>
              <a:latin typeface="Helvetica Neue Light"/>
              <a:ea typeface="Helvetica Neue Light"/>
              <a:cs typeface="Helvetica Neue Light"/>
              <a:sym typeface="Helvetica Neue Light"/>
            </a:endParaRPr>
          </a:p>
        </p:txBody>
      </p:sp>
      <p:sp>
        <p:nvSpPr>
          <p:cNvPr id="196" name="Google Shape;196;p25"/>
          <p:cNvSpPr txBox="1"/>
          <p:nvPr/>
        </p:nvSpPr>
        <p:spPr>
          <a:xfrm>
            <a:off x="3189200" y="4182025"/>
            <a:ext cx="2906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chemeClr val="hlink"/>
                </a:solidFill>
                <a:latin typeface="Helvetica Neue Light"/>
                <a:ea typeface="Helvetica Neue Light"/>
                <a:cs typeface="Helvetica Neue Light"/>
                <a:sym typeface="Helvetica Neue Light"/>
                <a:hlinkClick r:id="rId4"/>
              </a:rPr>
              <a:t>Breakpoints en Bootstrap</a:t>
            </a:r>
            <a:endParaRPr sz="18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2" name="Google Shape;202;p26"/>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
        <p:nvSpPr>
          <p:cNvPr id="203" name="Google Shape;203;p26"/>
          <p:cNvSpPr txBox="1"/>
          <p:nvPr/>
        </p:nvSpPr>
        <p:spPr>
          <a:xfrm>
            <a:off x="2938650" y="2265375"/>
            <a:ext cx="3266700" cy="2653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green</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768px)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red</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600">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204" name="Google Shape;204;p26"/>
          <p:cNvSpPr txBox="1"/>
          <p:nvPr/>
        </p:nvSpPr>
        <p:spPr>
          <a:xfrm>
            <a:off x="557850" y="992875"/>
            <a:ext cx="80283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Si quisiera que en las pantallas extra pequeñas (xs) el color de fondo que aplica la clase </a:t>
            </a:r>
            <a:r>
              <a:rPr b="1" lang="es" sz="1800">
                <a:latin typeface="Helvetica Neue"/>
                <a:ea typeface="Helvetica Neue"/>
                <a:cs typeface="Helvetica Neue"/>
                <a:sym typeface="Helvetica Neue"/>
              </a:rPr>
              <a:t>.</a:t>
            </a:r>
            <a:r>
              <a:rPr b="1" i="1" lang="es" sz="1800">
                <a:latin typeface="Helvetica Neue"/>
                <a:ea typeface="Helvetica Neue"/>
                <a:cs typeface="Helvetica Neue"/>
                <a:sym typeface="Helvetica Neue"/>
              </a:rPr>
              <a:t>miestilo</a:t>
            </a:r>
            <a:r>
              <a:rPr b="1" lang="es" sz="1800">
                <a:latin typeface="Helvetica Neue"/>
                <a:ea typeface="Helvetica Neue"/>
                <a:cs typeface="Helvetica Neue"/>
                <a:sym typeface="Helvetica Neue"/>
              </a:rPr>
              <a:t> </a:t>
            </a:r>
            <a:r>
              <a:rPr lang="es" sz="1800">
                <a:latin typeface="Helvetica Neue Light"/>
                <a:ea typeface="Helvetica Neue Light"/>
                <a:cs typeface="Helvetica Neue Light"/>
                <a:sym typeface="Helvetica Neue Light"/>
              </a:rPr>
              <a:t>sea rojo, y para el resto de tamaños sea verde, podrías hacer:</a:t>
            </a:r>
            <a:endParaRPr sz="1800">
              <a:latin typeface="Helvetica Neue Light"/>
              <a:ea typeface="Helvetica Neue Light"/>
              <a:cs typeface="Helvetica Neue Light"/>
              <a:sym typeface="Helvetica Neue Light"/>
            </a:endParaRPr>
          </a:p>
        </p:txBody>
      </p:sp>
      <p:pic>
        <p:nvPicPr>
          <p:cNvPr id="205" name="Google Shape;205;p26"/>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1" name="Google Shape;211;p27"/>
          <p:cNvSpPr txBox="1"/>
          <p:nvPr/>
        </p:nvSpPr>
        <p:spPr>
          <a:xfrm>
            <a:off x="2887050" y="1969725"/>
            <a:ext cx="3369900" cy="28371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text-align</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center</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992px)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212" name="Google Shape;212;p27"/>
          <p:cNvSpPr txBox="1"/>
          <p:nvPr/>
        </p:nvSpPr>
        <p:spPr>
          <a:xfrm>
            <a:off x="557850" y="985150"/>
            <a:ext cx="8028300" cy="146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Si quisiera variar la alineación del texto que se aplica en una clase, a partir de las pantallas tipo escritorio:</a:t>
            </a:r>
            <a:endParaRPr sz="1800">
              <a:latin typeface="Helvetica Neue Light"/>
              <a:ea typeface="Helvetica Neue Light"/>
              <a:cs typeface="Helvetica Neue Light"/>
              <a:sym typeface="Helvetica Neue Light"/>
            </a:endParaRPr>
          </a:p>
        </p:txBody>
      </p:sp>
      <p:sp>
        <p:nvSpPr>
          <p:cNvPr id="213" name="Google Shape;213;p27"/>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14" name="Google Shape;214;p27"/>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0" name="Google Shape;220;p28"/>
          <p:cNvSpPr txBox="1"/>
          <p:nvPr/>
        </p:nvSpPr>
        <p:spPr>
          <a:xfrm>
            <a:off x="2887050" y="1959525"/>
            <a:ext cx="3369900" cy="2893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600px)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80px</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solidFill>
                  <a:schemeClr val="dk1"/>
                </a:solidFill>
                <a:latin typeface="Helvetica Neue Light"/>
                <a:ea typeface="Helvetica Neue Light"/>
                <a:cs typeface="Helvetica Neue Light"/>
                <a:sym typeface="Helvetica Neue Light"/>
              </a:rPr>
              <a:t>(max-width: 600px) {</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30px</a:t>
            </a:r>
            <a:r>
              <a:rPr lang="es">
                <a:solidFill>
                  <a:srgbClr val="FF0000"/>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chemeClr val="dk1"/>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221" name="Google Shape;221;p28"/>
          <p:cNvSpPr txBox="1"/>
          <p:nvPr/>
        </p:nvSpPr>
        <p:spPr>
          <a:xfrm>
            <a:off x="728100" y="927525"/>
            <a:ext cx="7687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también modificar el cuerpo de texto, si lo utilizas en px para diferentes pantallas:</a:t>
            </a:r>
            <a:endParaRPr sz="1800">
              <a:latin typeface="Helvetica Neue Light"/>
              <a:ea typeface="Helvetica Neue Light"/>
              <a:cs typeface="Helvetica Neue Light"/>
              <a:sym typeface="Helvetica Neue Light"/>
            </a:endParaRPr>
          </a:p>
        </p:txBody>
      </p:sp>
      <p:sp>
        <p:nvSpPr>
          <p:cNvPr id="222" name="Google Shape;222;p28"/>
          <p:cNvSpPr txBox="1"/>
          <p:nvPr/>
        </p:nvSpPr>
        <p:spPr>
          <a:xfrm>
            <a:off x="6458550" y="2634475"/>
            <a:ext cx="2084400" cy="1398300"/>
          </a:xfrm>
          <a:prstGeom prst="rect">
            <a:avLst/>
          </a:prstGeom>
          <a:noFill/>
          <a:ln>
            <a:noFill/>
          </a:ln>
        </p:spPr>
        <p:txBody>
          <a:bodyPr anchorCtr="0" anchor="ctr" bIns="91425" lIns="91425" spcFirstLastPara="1" rIns="91425" wrap="square" tIns="91425">
            <a:noAutofit/>
          </a:bodyPr>
          <a:lstStyle/>
          <a:p>
            <a:pPr indent="0" lvl="0" marL="0" rtl="0" algn="l">
              <a:spcBef>
                <a:spcPts val="4000"/>
              </a:spcBef>
              <a:spcAft>
                <a:spcPts val="4000"/>
              </a:spcAft>
              <a:buNone/>
            </a:pPr>
            <a:r>
              <a:rPr b="1" lang="es" sz="1700">
                <a:solidFill>
                  <a:schemeClr val="dk1"/>
                </a:solidFill>
                <a:latin typeface="Helvetica Neue"/>
                <a:ea typeface="Helvetica Neue"/>
                <a:cs typeface="Helvetica Neue"/>
                <a:sym typeface="Helvetica Neue"/>
              </a:rPr>
              <a:t>Recuerda que esto no es necesario si utilizas el font-size en “em”.</a:t>
            </a:r>
            <a:endParaRPr b="1" sz="1100">
              <a:latin typeface="Helvetica Neue"/>
              <a:ea typeface="Helvetica Neue"/>
              <a:cs typeface="Helvetica Neue"/>
              <a:sym typeface="Helvetica Neue"/>
            </a:endParaRPr>
          </a:p>
        </p:txBody>
      </p:sp>
      <p:sp>
        <p:nvSpPr>
          <p:cNvPr id="223" name="Google Shape;223;p28"/>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24" name="Google Shape;224;p28"/>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0" name="Google Shape;230;p29"/>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OPERADOR “ADD”</a:t>
            </a:r>
            <a:endParaRPr i="1" sz="4000">
              <a:solidFill>
                <a:schemeClr val="dk1"/>
              </a:solidFill>
              <a:latin typeface="Anton"/>
              <a:ea typeface="Anton"/>
              <a:cs typeface="Anton"/>
              <a:sym typeface="Anton"/>
            </a:endParaRPr>
          </a:p>
        </p:txBody>
      </p:sp>
      <p:sp>
        <p:nvSpPr>
          <p:cNvPr id="231" name="Google Shape;231;p29"/>
          <p:cNvSpPr txBox="1"/>
          <p:nvPr/>
        </p:nvSpPr>
        <p:spPr>
          <a:xfrm>
            <a:off x="562800" y="1096900"/>
            <a:ext cx="80184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sumar diferentes indicaciones con las Media Queries, las cuales se utilizan con el operador “add”. En este caso, el estilo que definido se reproducirá en pantallas que van de 400px a 700px:</a:t>
            </a:r>
            <a:endParaRPr sz="1800">
              <a:latin typeface="Helvetica Neue Light"/>
              <a:ea typeface="Helvetica Neue Light"/>
              <a:cs typeface="Helvetica Neue Light"/>
              <a:sym typeface="Helvetica Neue Light"/>
            </a:endParaRPr>
          </a:p>
        </p:txBody>
      </p:sp>
      <p:sp>
        <p:nvSpPr>
          <p:cNvPr id="232" name="Google Shape;232;p29"/>
          <p:cNvSpPr txBox="1"/>
          <p:nvPr/>
        </p:nvSpPr>
        <p:spPr>
          <a:xfrm>
            <a:off x="1382850" y="2636225"/>
            <a:ext cx="6378300" cy="1486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700px) and (min-width: 400px)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pic>
        <p:nvPicPr>
          <p:cNvPr id="233" name="Google Shape;233;p29"/>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9" name="Google Shape;239;p30"/>
          <p:cNvSpPr txBox="1"/>
          <p:nvPr/>
        </p:nvSpPr>
        <p:spPr>
          <a:xfrm>
            <a:off x="0" y="399100"/>
            <a:ext cx="91440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ORIENTACIÓN</a:t>
            </a:r>
            <a:endParaRPr i="1" sz="4000">
              <a:solidFill>
                <a:schemeClr val="dk1"/>
              </a:solidFill>
              <a:latin typeface="Anton"/>
              <a:ea typeface="Anton"/>
              <a:cs typeface="Anton"/>
              <a:sym typeface="Anton"/>
            </a:endParaRPr>
          </a:p>
        </p:txBody>
      </p:sp>
      <p:sp>
        <p:nvSpPr>
          <p:cNvPr id="240" name="Google Shape;240;p30"/>
          <p:cNvSpPr txBox="1"/>
          <p:nvPr/>
        </p:nvSpPr>
        <p:spPr>
          <a:xfrm>
            <a:off x="1826700" y="2571750"/>
            <a:ext cx="5490600" cy="1466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700px) and (orientation: landscape)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241" name="Google Shape;241;p30"/>
          <p:cNvSpPr txBox="1"/>
          <p:nvPr/>
        </p:nvSpPr>
        <p:spPr>
          <a:xfrm>
            <a:off x="806100" y="1096900"/>
            <a:ext cx="7531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En este caso, sólo se reproducirá el estilo si la ventana tiene un ancho de de 700px o más, y la pantalla está en formato horizontal. </a:t>
            </a:r>
            <a:endParaRPr sz="1800">
              <a:latin typeface="Helvetica Neue Light"/>
              <a:ea typeface="Helvetica Neue Light"/>
              <a:cs typeface="Helvetica Neue Light"/>
              <a:sym typeface="Helvetica Neue Light"/>
            </a:endParaRPr>
          </a:p>
        </p:txBody>
      </p:sp>
      <p:pic>
        <p:nvPicPr>
          <p:cNvPr id="242" name="Google Shape;242;p30"/>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8" name="Google Shape;248;p31"/>
          <p:cNvSpPr txBox="1"/>
          <p:nvPr/>
        </p:nvSpPr>
        <p:spPr>
          <a:xfrm>
            <a:off x="1151125" y="1249150"/>
            <a:ext cx="2968500" cy="17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s" sz="1800">
                <a:latin typeface="Helvetica Neue Light"/>
                <a:ea typeface="Helvetica Neue Light"/>
                <a:cs typeface="Helvetica Neue Light"/>
                <a:sym typeface="Helvetica Neue Light"/>
              </a:rPr>
              <a:t>Modificación de menú de posición horizontal en pantallas grandes, a vertical en pantallas chicas.</a:t>
            </a:r>
            <a:endParaRPr sz="1800">
              <a:latin typeface="Helvetica Neue Light"/>
              <a:ea typeface="Helvetica Neue Light"/>
              <a:cs typeface="Helvetica Neue Light"/>
              <a:sym typeface="Helvetica Neue Light"/>
            </a:endParaRPr>
          </a:p>
        </p:txBody>
      </p:sp>
      <p:graphicFrame>
        <p:nvGraphicFramePr>
          <p:cNvPr id="249" name="Google Shape;249;p31"/>
          <p:cNvGraphicFramePr/>
          <p:nvPr/>
        </p:nvGraphicFramePr>
        <p:xfrm>
          <a:off x="1342013" y="3372625"/>
          <a:ext cx="3000000" cy="3000000"/>
        </p:xfrm>
        <a:graphic>
          <a:graphicData uri="http://schemas.openxmlformats.org/drawingml/2006/table">
            <a:tbl>
              <a:tblPr>
                <a:noFill/>
                <a:tableStyleId>{843FD15A-9FC0-48A0-BF5C-478CAB12D66B}</a:tableStyleId>
              </a:tblPr>
              <a:tblGrid>
                <a:gridCol w="2777600"/>
              </a:tblGrid>
              <a:tr h="1344050">
                <a:tc>
                  <a:txBody>
                    <a:bodyPr/>
                    <a:lstStyle/>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 </a:t>
                      </a:r>
                      <a:r>
                        <a:rPr lang="es">
                          <a:solidFill>
                            <a:srgbClr val="FF9900"/>
                          </a:solidFill>
                          <a:latin typeface="Consolas"/>
                          <a:ea typeface="Consolas"/>
                          <a:cs typeface="Consolas"/>
                          <a:sym typeface="Consolas"/>
                        </a:rPr>
                        <a:t>class</a:t>
                      </a:r>
                      <a:r>
                        <a:rPr lang="es">
                          <a:solidFill>
                            <a:srgbClr val="93C47D"/>
                          </a:solidFill>
                          <a:latin typeface="Consolas"/>
                          <a:ea typeface="Consolas"/>
                          <a:cs typeface="Consolas"/>
                          <a:sym typeface="Consolas"/>
                        </a:rPr>
                        <a:t>=“topnav”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="#"&gt;Home&lt;/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="#"&gt;Nosotros&lt;/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="#"&gt;Contacto&lt;/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graphicFrame>
        <p:nvGraphicFramePr>
          <p:cNvPr id="250" name="Google Shape;250;p31"/>
          <p:cNvGraphicFramePr/>
          <p:nvPr/>
        </p:nvGraphicFramePr>
        <p:xfrm>
          <a:off x="4266750" y="1151150"/>
          <a:ext cx="3000000" cy="3000000"/>
        </p:xfrm>
        <a:graphic>
          <a:graphicData uri="http://schemas.openxmlformats.org/drawingml/2006/table">
            <a:tbl>
              <a:tblPr>
                <a:noFill/>
                <a:tableStyleId>{843FD15A-9FC0-48A0-BF5C-478CAB12D66B}</a:tableStyleId>
              </a:tblPr>
              <a:tblGrid>
                <a:gridCol w="3535225"/>
              </a:tblGrid>
              <a:tr h="2404325">
                <a:tc>
                  <a:txBody>
                    <a:bodyPr/>
                    <a:lstStyle/>
                    <a:p>
                      <a:pPr indent="0" lvl="0" marL="0" rtl="0" algn="l">
                        <a:spcBef>
                          <a:spcPts val="0"/>
                        </a:spcBef>
                        <a:spcAft>
                          <a:spcPts val="0"/>
                        </a:spcAft>
                        <a:buNone/>
                      </a:pPr>
                      <a:r>
                        <a:rPr lang="es" sz="1200">
                          <a:solidFill>
                            <a:srgbClr val="999999"/>
                          </a:solidFill>
                          <a:latin typeface="Consolas"/>
                          <a:ea typeface="Consolas"/>
                          <a:cs typeface="Consolas"/>
                          <a:sym typeface="Consolas"/>
                        </a:rPr>
                        <a:t>/* Top navigation bar */</a:t>
                      </a:r>
                      <a:endParaRPr sz="1200">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overflow: </a:t>
                      </a:r>
                      <a:r>
                        <a:rPr lang="es" sz="1200">
                          <a:solidFill>
                            <a:srgbClr val="FF9900"/>
                          </a:solidFill>
                          <a:latin typeface="Consolas"/>
                          <a:ea typeface="Consolas"/>
                          <a:cs typeface="Consolas"/>
                          <a:sym typeface="Consolas"/>
                        </a:rPr>
                        <a:t>hidden</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background-color: </a:t>
                      </a:r>
                      <a:r>
                        <a:rPr lang="es" sz="1200">
                          <a:solidFill>
                            <a:srgbClr val="FF9900"/>
                          </a:solidFill>
                          <a:latin typeface="Consolas"/>
                          <a:ea typeface="Consolas"/>
                          <a:cs typeface="Consolas"/>
                          <a:sym typeface="Consolas"/>
                        </a:rPr>
                        <a:t>#333</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E06666"/>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999999"/>
                          </a:solidFill>
                          <a:latin typeface="Consolas"/>
                          <a:ea typeface="Consolas"/>
                          <a:cs typeface="Consolas"/>
                          <a:sym typeface="Consolas"/>
                        </a:rPr>
                        <a:t>/* Topnav links */</a:t>
                      </a:r>
                      <a:endParaRPr sz="1200">
                        <a:solidFill>
                          <a:srgbClr val="B7B7B7"/>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E06666"/>
                          </a:solidFill>
                          <a:latin typeface="Consolas"/>
                          <a:ea typeface="Consolas"/>
                          <a:cs typeface="Consolas"/>
                          <a:sym typeface="Consolas"/>
                        </a:rPr>
                        <a:t> 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left</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display: </a:t>
                      </a:r>
                      <a:r>
                        <a:rPr lang="es" sz="1200">
                          <a:solidFill>
                            <a:srgbClr val="FF9900"/>
                          </a:solidFill>
                          <a:latin typeface="Consolas"/>
                          <a:ea typeface="Consolas"/>
                          <a:cs typeface="Consolas"/>
                          <a:sym typeface="Consolas"/>
                        </a:rPr>
                        <a:t>block</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color: </a:t>
                      </a:r>
                      <a:r>
                        <a:rPr lang="es" sz="1200">
                          <a:solidFill>
                            <a:srgbClr val="FF9900"/>
                          </a:solidFill>
                          <a:latin typeface="Consolas"/>
                          <a:ea typeface="Consolas"/>
                          <a:cs typeface="Consolas"/>
                          <a:sym typeface="Consolas"/>
                        </a:rPr>
                        <a:t>#f2f2f2</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text-align: </a:t>
                      </a:r>
                      <a:r>
                        <a:rPr lang="es" sz="1200">
                          <a:solidFill>
                            <a:srgbClr val="FF9900"/>
                          </a:solidFill>
                          <a:latin typeface="Consolas"/>
                          <a:ea typeface="Consolas"/>
                          <a:cs typeface="Consolas"/>
                          <a:sym typeface="Consolas"/>
                        </a:rPr>
                        <a:t>center</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padding: </a:t>
                      </a:r>
                      <a:r>
                        <a:rPr lang="es" sz="1200">
                          <a:solidFill>
                            <a:srgbClr val="FF9900"/>
                          </a:solidFill>
                          <a:latin typeface="Consolas"/>
                          <a:ea typeface="Consolas"/>
                          <a:cs typeface="Consolas"/>
                          <a:sym typeface="Consolas"/>
                        </a:rPr>
                        <a:t>14px 16px</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text-decoration: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@media screen and (max-width: 600px) {</a:t>
                      </a:r>
                      <a:br>
                        <a:rPr lang="es" sz="1200">
                          <a:solidFill>
                            <a:srgbClr val="D9D9D9"/>
                          </a:solidFill>
                          <a:latin typeface="Consolas"/>
                          <a:ea typeface="Consolas"/>
                          <a:cs typeface="Consolas"/>
                          <a:sym typeface="Consolas"/>
                        </a:rPr>
                      </a:b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r>
                        <a:rPr lang="es" sz="1200">
                          <a:solidFill>
                            <a:srgbClr val="E06666"/>
                          </a:solidFill>
                          <a:latin typeface="Consolas"/>
                          <a:ea typeface="Consolas"/>
                          <a:cs typeface="Consolas"/>
                          <a:sym typeface="Consolas"/>
                        </a:rPr>
                        <a:t>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width: </a:t>
                      </a:r>
                      <a:r>
                        <a:rPr lang="es" sz="1200">
                          <a:solidFill>
                            <a:srgbClr val="FF9900"/>
                          </a:solidFill>
                          <a:latin typeface="Consolas"/>
                          <a:ea typeface="Consolas"/>
                          <a:cs typeface="Consolas"/>
                          <a:sym typeface="Consolas"/>
                        </a:rPr>
                        <a:t>100%</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251" name="Google Shape;251;p31"/>
          <p:cNvSpPr txBox="1"/>
          <p:nvPr/>
        </p:nvSpPr>
        <p:spPr>
          <a:xfrm>
            <a:off x="518975" y="3372625"/>
            <a:ext cx="747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HTML</a:t>
            </a:r>
            <a:endParaRPr>
              <a:latin typeface="Helvetica Neue"/>
              <a:ea typeface="Helvetica Neue"/>
              <a:cs typeface="Helvetica Neue"/>
              <a:sym typeface="Helvetica Neue"/>
            </a:endParaRPr>
          </a:p>
        </p:txBody>
      </p:sp>
      <p:sp>
        <p:nvSpPr>
          <p:cNvPr id="252" name="Google Shape;252;p31"/>
          <p:cNvSpPr txBox="1"/>
          <p:nvPr/>
        </p:nvSpPr>
        <p:spPr>
          <a:xfrm>
            <a:off x="7884425" y="1151150"/>
            <a:ext cx="516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CSS</a:t>
            </a:r>
            <a:endParaRPr>
              <a:latin typeface="Helvetica Neue"/>
              <a:ea typeface="Helvetica Neue"/>
              <a:cs typeface="Helvetica Neue"/>
              <a:sym typeface="Helvetica Neue"/>
            </a:endParaRPr>
          </a:p>
        </p:txBody>
      </p:sp>
      <p:sp>
        <p:nvSpPr>
          <p:cNvPr id="253" name="Google Shape;253;p31"/>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54" name="Google Shape;254;p3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752750" y="2046125"/>
            <a:ext cx="5638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@MEDIA + PSEUDO CLASES</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2067900" y="1623925"/>
            <a:ext cx="5008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a:t>
            </a:r>
            <a:r>
              <a:rPr b="1" lang="es" sz="2000">
                <a:solidFill>
                  <a:srgbClr val="121212"/>
                </a:solidFill>
                <a:latin typeface="Helvetica Neue"/>
                <a:ea typeface="Helvetica Neue"/>
                <a:cs typeface="Helvetica Neue"/>
                <a:sym typeface="Helvetica Neue"/>
              </a:rPr>
              <a:t>12</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a:t>
            </a:r>
            <a:r>
              <a:rPr lang="es" sz="2000">
                <a:solidFill>
                  <a:srgbClr val="121212"/>
                </a:solidFill>
                <a:latin typeface="Helvetica Neue Light"/>
                <a:ea typeface="Helvetica Neue Light"/>
                <a:cs typeface="Helvetica Neue Light"/>
                <a:sym typeface="Helvetica Neue Light"/>
              </a:rPr>
              <a:t>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0" name="Google Shape;260;p32"/>
          <p:cNvSpPr txBox="1"/>
          <p:nvPr/>
        </p:nvSpPr>
        <p:spPr>
          <a:xfrm>
            <a:off x="855000" y="1001025"/>
            <a:ext cx="74340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modificar la distribución de las columnas para que en pantallas pequeñas se vean una abajo de la otra:</a:t>
            </a:r>
            <a:endParaRPr sz="1800">
              <a:latin typeface="Helvetica Neue Light"/>
              <a:ea typeface="Helvetica Neue Light"/>
              <a:cs typeface="Helvetica Neue Light"/>
              <a:sym typeface="Helvetica Neue Light"/>
            </a:endParaRPr>
          </a:p>
        </p:txBody>
      </p:sp>
      <p:pic>
        <p:nvPicPr>
          <p:cNvPr id="261" name="Google Shape;261;p32"/>
          <p:cNvPicPr preferRelativeResize="0"/>
          <p:nvPr/>
        </p:nvPicPr>
        <p:blipFill>
          <a:blip r:embed="rId4">
            <a:alphaModFix/>
          </a:blip>
          <a:stretch>
            <a:fillRect/>
          </a:stretch>
        </p:blipFill>
        <p:spPr>
          <a:xfrm>
            <a:off x="967150" y="2234650"/>
            <a:ext cx="4516940" cy="2385350"/>
          </a:xfrm>
          <a:prstGeom prst="rect">
            <a:avLst/>
          </a:prstGeom>
          <a:noFill/>
          <a:ln cap="flat" cmpd="sng" w="28575">
            <a:solidFill>
              <a:srgbClr val="E0FF00"/>
            </a:solidFill>
            <a:prstDash val="solid"/>
            <a:round/>
            <a:headEnd len="sm" w="sm" type="none"/>
            <a:tailEnd len="sm" w="sm" type="none"/>
          </a:ln>
        </p:spPr>
      </p:pic>
      <p:pic>
        <p:nvPicPr>
          <p:cNvPr id="262" name="Google Shape;262;p32"/>
          <p:cNvPicPr preferRelativeResize="0"/>
          <p:nvPr/>
        </p:nvPicPr>
        <p:blipFill rotWithShape="1">
          <a:blip r:embed="rId5">
            <a:alphaModFix/>
          </a:blip>
          <a:srcRect b="3947" l="0" r="0" t="0"/>
          <a:stretch/>
        </p:blipFill>
        <p:spPr>
          <a:xfrm>
            <a:off x="5753010" y="2234650"/>
            <a:ext cx="2219741" cy="2385350"/>
          </a:xfrm>
          <a:prstGeom prst="rect">
            <a:avLst/>
          </a:prstGeom>
          <a:noFill/>
          <a:ln cap="flat" cmpd="sng" w="28575">
            <a:solidFill>
              <a:srgbClr val="E0FF00"/>
            </a:solidFill>
            <a:prstDash val="solid"/>
            <a:round/>
            <a:headEnd len="sm" w="sm" type="none"/>
            <a:tailEnd len="sm" w="sm" type="none"/>
          </a:ln>
        </p:spPr>
      </p:pic>
      <p:sp>
        <p:nvSpPr>
          <p:cNvPr id="263" name="Google Shape;263;p32"/>
          <p:cNvSpPr txBox="1"/>
          <p:nvPr/>
        </p:nvSpPr>
        <p:spPr>
          <a:xfrm>
            <a:off x="176600" y="2234650"/>
            <a:ext cx="9009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Desktop</a:t>
            </a:r>
            <a:endParaRPr>
              <a:latin typeface="Helvetica Neue"/>
              <a:ea typeface="Helvetica Neue"/>
              <a:cs typeface="Helvetica Neue"/>
              <a:sym typeface="Helvetica Neue"/>
            </a:endParaRPr>
          </a:p>
        </p:txBody>
      </p:sp>
      <p:sp>
        <p:nvSpPr>
          <p:cNvPr id="264" name="Google Shape;264;p32"/>
          <p:cNvSpPr txBox="1"/>
          <p:nvPr/>
        </p:nvSpPr>
        <p:spPr>
          <a:xfrm>
            <a:off x="7972750" y="2234650"/>
            <a:ext cx="7476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Mobile</a:t>
            </a:r>
            <a:endParaRPr>
              <a:latin typeface="Helvetica Neue"/>
              <a:ea typeface="Helvetica Neue"/>
              <a:cs typeface="Helvetica Neue"/>
              <a:sym typeface="Helvetica Neue"/>
            </a:endParaRPr>
          </a:p>
        </p:txBody>
      </p:sp>
      <p:sp>
        <p:nvSpPr>
          <p:cNvPr id="265" name="Google Shape;265;p32"/>
          <p:cNvSpPr txBox="1"/>
          <p:nvPr/>
        </p:nvSpPr>
        <p:spPr>
          <a:xfrm>
            <a:off x="3118950" y="4659625"/>
            <a:ext cx="29061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u="sng">
                <a:solidFill>
                  <a:schemeClr val="hlink"/>
                </a:solidFill>
                <a:latin typeface="Didact Gothic"/>
                <a:ea typeface="Didact Gothic"/>
                <a:cs typeface="Didact Gothic"/>
                <a:sym typeface="Didact Gothic"/>
                <a:hlinkClick r:id="rId6"/>
              </a:rPr>
              <a:t>Ver el código</a:t>
            </a:r>
            <a:endParaRPr sz="1800">
              <a:latin typeface="Didact Gothic"/>
              <a:ea typeface="Didact Gothic"/>
              <a:cs typeface="Didact Gothic"/>
              <a:sym typeface="Didact Gothic"/>
            </a:endParaRPr>
          </a:p>
        </p:txBody>
      </p:sp>
      <p:sp>
        <p:nvSpPr>
          <p:cNvPr id="266" name="Google Shape;266;p32"/>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67" name="Google Shape;267;p32"/>
          <p:cNvPicPr preferRelativeResize="0"/>
          <p:nvPr/>
        </p:nvPicPr>
        <p:blipFill rotWithShape="1">
          <a:blip r:embed="rId7">
            <a:alphaModFix/>
          </a:blip>
          <a:srcRect b="0" l="0" r="0" t="0"/>
          <a:stretch/>
        </p:blipFill>
        <p:spPr>
          <a:xfrm>
            <a:off x="7957463" y="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1" name="Shape 271"/>
        <p:cNvGrpSpPr/>
        <p:nvPr/>
      </p:nvGrpSpPr>
      <p:grpSpPr>
        <a:xfrm>
          <a:off x="0" y="0"/>
          <a:ext cx="0" cy="0"/>
          <a:chOff x="0" y="0"/>
          <a:chExt cx="0" cy="0"/>
        </a:xfrm>
      </p:grpSpPr>
      <p:pic>
        <p:nvPicPr>
          <p:cNvPr id="272" name="Google Shape;272;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3" name="Google Shape;273;p33"/>
          <p:cNvSpPr txBox="1"/>
          <p:nvPr/>
        </p:nvSpPr>
        <p:spPr>
          <a:xfrm>
            <a:off x="546000" y="1187775"/>
            <a:ext cx="8052000" cy="285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1800">
                <a:solidFill>
                  <a:schemeClr val="dk1"/>
                </a:solidFill>
                <a:latin typeface="Helvetica Neue"/>
                <a:ea typeface="Helvetica Neue"/>
                <a:cs typeface="Helvetica Neue"/>
                <a:sym typeface="Helvetica Neue"/>
              </a:rPr>
              <a:t>Puedes llegar a hacer cosas muy avanzadas y personalizar completamente el aspecto de una web según el tamaño del dispositivo.</a:t>
            </a:r>
            <a:endParaRPr b="1"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Cambiar el tamaño y la posición de una imagen.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Modificar la posición de cualquier elemento.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Cambiar el tamaño de letra, la fuente o su color.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Aplicar combinaciones de estilos avanzados.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4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latin typeface="Didact Gothic"/>
              <a:ea typeface="Didact Gothic"/>
              <a:cs typeface="Didact Gothic"/>
              <a:sym typeface="Didact Gothic"/>
            </a:endParaRPr>
          </a:p>
        </p:txBody>
      </p:sp>
      <p:sp>
        <p:nvSpPr>
          <p:cNvPr id="274" name="Google Shape;274;p33"/>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
        <p:nvSpPr>
          <p:cNvPr id="275" name="Google Shape;275;p33"/>
          <p:cNvSpPr txBox="1"/>
          <p:nvPr/>
        </p:nvSpPr>
        <p:spPr>
          <a:xfrm>
            <a:off x="-479650" y="3641275"/>
            <a:ext cx="10327800" cy="120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2000">
                <a:solidFill>
                  <a:schemeClr val="dk1"/>
                </a:solidFill>
                <a:latin typeface="Helvetica Neue"/>
                <a:ea typeface="Helvetica Neue"/>
                <a:cs typeface="Helvetica Neue"/>
                <a:sym typeface="Helvetica Neue"/>
              </a:rPr>
              <a:t>¡Cualquier cosa que se te ocurra! </a:t>
            </a:r>
            <a:r>
              <a:rPr b="1" lang="es" sz="4000">
                <a:solidFill>
                  <a:schemeClr val="dk1"/>
                </a:solidFill>
                <a:latin typeface="Helvetica Neue"/>
                <a:ea typeface="Helvetica Neue"/>
                <a:cs typeface="Helvetica Neue"/>
                <a:sym typeface="Helvetica Neue"/>
              </a:rPr>
              <a:t>🚀</a:t>
            </a:r>
            <a:endParaRPr b="1" sz="4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1" name="Google Shape;281;p34"/>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a:t>
            </a:r>
            <a:endParaRPr i="1" sz="4000">
              <a:solidFill>
                <a:schemeClr val="dk1"/>
              </a:solidFill>
              <a:latin typeface="Anton"/>
              <a:ea typeface="Anton"/>
              <a:cs typeface="Anton"/>
              <a:sym typeface="Anton"/>
            </a:endParaRPr>
          </a:p>
        </p:txBody>
      </p:sp>
      <p:pic>
        <p:nvPicPr>
          <p:cNvPr id="282" name="Google Shape;282;p34"/>
          <p:cNvPicPr preferRelativeResize="0"/>
          <p:nvPr/>
        </p:nvPicPr>
        <p:blipFill>
          <a:blip r:embed="rId4">
            <a:alphaModFix/>
          </a:blip>
          <a:stretch>
            <a:fillRect/>
          </a:stretch>
        </p:blipFill>
        <p:spPr>
          <a:xfrm>
            <a:off x="643800" y="2309211"/>
            <a:ext cx="3129495" cy="1502935"/>
          </a:xfrm>
          <a:prstGeom prst="rect">
            <a:avLst/>
          </a:prstGeom>
          <a:noFill/>
          <a:ln cap="flat" cmpd="sng" w="28575">
            <a:solidFill>
              <a:srgbClr val="EF89D2"/>
            </a:solidFill>
            <a:prstDash val="solid"/>
            <a:round/>
            <a:headEnd len="sm" w="sm" type="none"/>
            <a:tailEnd len="sm" w="sm" type="none"/>
          </a:ln>
        </p:spPr>
      </p:pic>
      <p:pic>
        <p:nvPicPr>
          <p:cNvPr id="283" name="Google Shape;283;p34"/>
          <p:cNvPicPr preferRelativeResize="0"/>
          <p:nvPr/>
        </p:nvPicPr>
        <p:blipFill>
          <a:blip r:embed="rId5">
            <a:alphaModFix/>
          </a:blip>
          <a:stretch>
            <a:fillRect/>
          </a:stretch>
        </p:blipFill>
        <p:spPr>
          <a:xfrm>
            <a:off x="4209605" y="1924974"/>
            <a:ext cx="2081536" cy="2271397"/>
          </a:xfrm>
          <a:prstGeom prst="rect">
            <a:avLst/>
          </a:prstGeom>
          <a:noFill/>
          <a:ln cap="flat" cmpd="sng" w="28575">
            <a:solidFill>
              <a:srgbClr val="EF89D2"/>
            </a:solidFill>
            <a:prstDash val="solid"/>
            <a:round/>
            <a:headEnd len="sm" w="sm" type="none"/>
            <a:tailEnd len="sm" w="sm" type="none"/>
          </a:ln>
        </p:spPr>
      </p:pic>
      <p:pic>
        <p:nvPicPr>
          <p:cNvPr id="284" name="Google Shape;284;p34"/>
          <p:cNvPicPr preferRelativeResize="0"/>
          <p:nvPr/>
        </p:nvPicPr>
        <p:blipFill>
          <a:blip r:embed="rId6">
            <a:alphaModFix/>
          </a:blip>
          <a:stretch>
            <a:fillRect/>
          </a:stretch>
        </p:blipFill>
        <p:spPr>
          <a:xfrm>
            <a:off x="6835425" y="1924974"/>
            <a:ext cx="1295750" cy="2271400"/>
          </a:xfrm>
          <a:prstGeom prst="rect">
            <a:avLst/>
          </a:prstGeom>
          <a:noFill/>
          <a:ln cap="flat" cmpd="sng" w="28575">
            <a:solidFill>
              <a:srgbClr val="EF89D2"/>
            </a:solidFill>
            <a:prstDash val="solid"/>
            <a:round/>
            <a:headEnd len="sm" w="sm" type="none"/>
            <a:tailEnd len="sm" w="sm" type="none"/>
          </a:ln>
        </p:spPr>
      </p:pic>
      <p:sp>
        <p:nvSpPr>
          <p:cNvPr id="285" name="Google Shape;285;p34"/>
          <p:cNvSpPr txBox="1"/>
          <p:nvPr/>
        </p:nvSpPr>
        <p:spPr>
          <a:xfrm>
            <a:off x="1669900" y="1226594"/>
            <a:ext cx="10773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Desktop</a:t>
            </a:r>
            <a:endParaRPr>
              <a:latin typeface="Helvetica Neue Light"/>
              <a:ea typeface="Helvetica Neue Light"/>
              <a:cs typeface="Helvetica Neue Light"/>
              <a:sym typeface="Helvetica Neue Light"/>
            </a:endParaRPr>
          </a:p>
        </p:txBody>
      </p:sp>
      <p:sp>
        <p:nvSpPr>
          <p:cNvPr id="286" name="Google Shape;286;p34"/>
          <p:cNvSpPr txBox="1"/>
          <p:nvPr/>
        </p:nvSpPr>
        <p:spPr>
          <a:xfrm>
            <a:off x="4711725" y="1226600"/>
            <a:ext cx="8094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Tablet</a:t>
            </a:r>
            <a:endParaRPr>
              <a:latin typeface="Helvetica Neue Light"/>
              <a:ea typeface="Helvetica Neue Light"/>
              <a:cs typeface="Helvetica Neue Light"/>
              <a:sym typeface="Helvetica Neue Light"/>
            </a:endParaRPr>
          </a:p>
        </p:txBody>
      </p:sp>
      <p:sp>
        <p:nvSpPr>
          <p:cNvPr id="287" name="Google Shape;287;p34"/>
          <p:cNvSpPr txBox="1"/>
          <p:nvPr/>
        </p:nvSpPr>
        <p:spPr>
          <a:xfrm>
            <a:off x="6944650" y="1281100"/>
            <a:ext cx="9441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Mobile</a:t>
            </a:r>
            <a:endParaRPr sz="1800">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PSEUDO CLASES</a:t>
            </a:r>
            <a:endParaRPr i="1" sz="3600">
              <a:solidFill>
                <a:srgbClr val="E0FF00"/>
              </a:solidFill>
              <a:latin typeface="Anton"/>
              <a:ea typeface="Anton"/>
              <a:cs typeface="Anton"/>
              <a:sym typeface="Anton"/>
            </a:endParaRPr>
          </a:p>
        </p:txBody>
      </p:sp>
      <p:pic>
        <p:nvPicPr>
          <p:cNvPr id="293" name="Google Shape;293;p3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9" name="Google Shape;299;p36"/>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sz="3600">
              <a:solidFill>
                <a:schemeClr val="dk1"/>
              </a:solidFill>
              <a:latin typeface="Anton"/>
              <a:ea typeface="Anton"/>
              <a:cs typeface="Anton"/>
              <a:sym typeface="Anton"/>
            </a:endParaRPr>
          </a:p>
        </p:txBody>
      </p:sp>
      <p:sp>
        <p:nvSpPr>
          <p:cNvPr id="300" name="Google Shape;300;p36"/>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highlight>
                  <a:srgbClr val="E0FF00"/>
                </a:highlight>
                <a:latin typeface="Helvetica Neue Light"/>
                <a:ea typeface="Helvetica Neue Light"/>
                <a:cs typeface="Helvetica Neue Light"/>
                <a:sym typeface="Helvetica Neue Light"/>
              </a:rPr>
              <a:t>Una pseudoclase CSS es una palabra clave que se añade a los selectores y que especifica un estado especial del elemento seleccionado. </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Por ejemplo,  :hover aplicará un estilo cuando el usuario haga hover sobre el elemento especificado por el selector.</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b="1" lang="es" sz="1800">
                <a:solidFill>
                  <a:schemeClr val="dk1"/>
                </a:solidFill>
                <a:latin typeface="Helvetica Neue"/>
                <a:ea typeface="Helvetica Neue"/>
                <a:cs typeface="Helvetica Neue"/>
                <a:sym typeface="Helvetica Neue"/>
              </a:rPr>
              <a:t>selector:pseudoclase { propiedad: valor;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6" name="Google Shape;306;p37"/>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i="1" sz="3600">
              <a:solidFill>
                <a:schemeClr val="dk1"/>
              </a:solidFill>
              <a:latin typeface="Anton"/>
              <a:ea typeface="Anton"/>
              <a:cs typeface="Anton"/>
              <a:sym typeface="Anton"/>
            </a:endParaRPr>
          </a:p>
        </p:txBody>
      </p:sp>
      <p:sp>
        <p:nvSpPr>
          <p:cNvPr id="307" name="Google Shape;307;p37"/>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highlight>
                  <a:srgbClr val="E0FF00"/>
                </a:highlight>
                <a:latin typeface="Helvetica Neue Light"/>
                <a:ea typeface="Helvetica Neue Light"/>
                <a:cs typeface="Helvetica Neue Light"/>
                <a:sym typeface="Helvetica Neue Light"/>
              </a:rPr>
              <a:t>Las pseudoclases, junto con los pseudoelementos, permiten aplicar un </a:t>
            </a:r>
            <a:r>
              <a:rPr b="1" lang="es" sz="1800">
                <a:solidFill>
                  <a:schemeClr val="dk1"/>
                </a:solidFill>
                <a:highlight>
                  <a:srgbClr val="E0FF00"/>
                </a:highlight>
                <a:latin typeface="Helvetica Neue"/>
                <a:ea typeface="Helvetica Neue"/>
                <a:cs typeface="Helvetica Neue"/>
                <a:sym typeface="Helvetica Neue"/>
              </a:rPr>
              <a:t>estilo </a:t>
            </a:r>
            <a:r>
              <a:rPr lang="es" sz="1800">
                <a:solidFill>
                  <a:schemeClr val="dk1"/>
                </a:solidFill>
                <a:highlight>
                  <a:srgbClr val="E0FF00"/>
                </a:highlight>
                <a:latin typeface="Helvetica Neue Light"/>
                <a:ea typeface="Helvetica Neue Light"/>
                <a:cs typeface="Helvetica Neue Light"/>
                <a:sym typeface="Helvetica Neue Light"/>
              </a:rPr>
              <a:t>a un elemento no sólo en relación con el contenido del árbol de documento, sino </a:t>
            </a:r>
            <a:r>
              <a:rPr b="1" lang="es" sz="1800">
                <a:solidFill>
                  <a:schemeClr val="dk1"/>
                </a:solidFill>
                <a:highlight>
                  <a:srgbClr val="E0FF00"/>
                </a:highlight>
                <a:latin typeface="Helvetica Neue"/>
                <a:ea typeface="Helvetica Neue"/>
                <a:cs typeface="Helvetica Neue"/>
                <a:sym typeface="Helvetica Neue"/>
              </a:rPr>
              <a:t>también en relación a factores externos</a:t>
            </a:r>
            <a:r>
              <a:rPr lang="es" sz="1800">
                <a:solidFill>
                  <a:schemeClr val="dk1"/>
                </a:solidFill>
                <a:highlight>
                  <a:srgbClr val="E0FF00"/>
                </a:highlight>
                <a:latin typeface="Helvetica Neue Light"/>
                <a:ea typeface="Helvetica Neue Light"/>
                <a:cs typeface="Helvetica Neue Light"/>
                <a:sym typeface="Helvetica Neue Light"/>
              </a:rPr>
              <a:t> como:</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historial del navegador (:visited, por ejemplo),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estado de su contenido (como :checked en algunos elementos de formulario),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La posición del ratón (como :hover que permite saber si el ratón está encima de un elemento o no).</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3" name="Google Shape;313;p38"/>
          <p:cNvSpPr txBox="1"/>
          <p:nvPr/>
        </p:nvSpPr>
        <p:spPr>
          <a:xfrm>
            <a:off x="1148575" y="21687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Teniendo como referencia...</a:t>
            </a:r>
            <a:endParaRPr i="1" sz="3600">
              <a:solidFill>
                <a:schemeClr val="dk1"/>
              </a:solidFill>
              <a:latin typeface="Anton"/>
              <a:ea typeface="Anton"/>
              <a:cs typeface="Anton"/>
              <a:sym typeface="Anton"/>
            </a:endParaRPr>
          </a:p>
        </p:txBody>
      </p:sp>
      <p:sp>
        <p:nvSpPr>
          <p:cNvPr id="314" name="Google Shape;314;p38"/>
          <p:cNvSpPr txBox="1"/>
          <p:nvPr/>
        </p:nvSpPr>
        <p:spPr>
          <a:xfrm>
            <a:off x="855175" y="1775425"/>
            <a:ext cx="7647000" cy="2945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 id="abuelo"&gt;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1&lt;/p&gt;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2&lt;/p&gt;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hijo1"&gt;HIJO1&lt;/a&gt;&lt;/div&gt;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class="hijo"&gt;&lt;a&gt;HIJO2&lt;/a&gt;&lt;/div&gt;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class="hijo"&gt;&lt;a&gt;HIJO3&lt;/a&gt;&lt;/div&gt;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3&lt;/p&gt;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4&lt;/p&gt;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hijo4"&gt;HIJO4&lt;/a&gt;&lt;/div&gt;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class="hijo"&gt;&lt;a&gt;HIJO5&lt;/a&gt;&lt;/div&gt;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class="hijo"&gt;&lt;a&gt;HIJO6&lt;/a&gt;&lt;/div&gt;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5&lt;/p&gt;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6&lt;/p&gt;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39"/>
          <p:cNvSpPr txBox="1"/>
          <p:nvPr/>
        </p:nvSpPr>
        <p:spPr>
          <a:xfrm>
            <a:off x="0" y="469425"/>
            <a:ext cx="9144000" cy="714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100"/>
              </a:spcAft>
              <a:buClr>
                <a:schemeClr val="dk1"/>
              </a:buClr>
              <a:buSzPts val="1100"/>
              <a:buFont typeface="Arial"/>
              <a:buNone/>
            </a:pPr>
            <a:r>
              <a:rPr i="1" lang="es" sz="3600">
                <a:solidFill>
                  <a:schemeClr val="dk1"/>
                </a:solidFill>
                <a:latin typeface="Anton"/>
                <a:ea typeface="Anton"/>
                <a:cs typeface="Anton"/>
                <a:sym typeface="Anton"/>
              </a:rPr>
              <a:t>Algunos ejemplos</a:t>
            </a:r>
            <a:endParaRPr i="1" sz="3600">
              <a:solidFill>
                <a:schemeClr val="dk1"/>
              </a:solidFill>
              <a:latin typeface="Anton"/>
              <a:ea typeface="Anton"/>
              <a:cs typeface="Anton"/>
              <a:sym typeface="Anton"/>
            </a:endParaRPr>
          </a:p>
        </p:txBody>
      </p:sp>
      <p:sp>
        <p:nvSpPr>
          <p:cNvPr id="321" name="Google Shape;321;p39"/>
          <p:cNvSpPr txBox="1"/>
          <p:nvPr/>
        </p:nvSpPr>
        <p:spPr>
          <a:xfrm>
            <a:off x="748500" y="1775425"/>
            <a:ext cx="76470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a:hover{ font-weight:bold; background-color:blue; color:white; text-decoration:underline;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a:link{ text-decoration:none; color:red;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a:visited{ color:#999999;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a:active{ background-color:yellow; color:black;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7" name="Google Shape;327;p40"/>
          <p:cNvSpPr txBox="1"/>
          <p:nvPr/>
        </p:nvSpPr>
        <p:spPr>
          <a:xfrm>
            <a:off x="0" y="431175"/>
            <a:ext cx="9144000" cy="6966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Clr>
                <a:schemeClr val="dk1"/>
              </a:buClr>
              <a:buSzPts val="1100"/>
              <a:buFont typeface="Arial"/>
              <a:buNone/>
            </a:pPr>
            <a:r>
              <a:rPr i="1" lang="es" sz="3600">
                <a:solidFill>
                  <a:schemeClr val="dk1"/>
                </a:solidFill>
                <a:highlight>
                  <a:srgbClr val="E0FF00"/>
                </a:highlight>
                <a:latin typeface="Anton"/>
                <a:ea typeface="Anton"/>
                <a:cs typeface="Anton"/>
                <a:sym typeface="Anton"/>
              </a:rPr>
              <a:t>Ejemplos más complejos...</a:t>
            </a:r>
            <a:endParaRPr i="1" sz="3600">
              <a:solidFill>
                <a:schemeClr val="dk1"/>
              </a:solidFill>
              <a:highlight>
                <a:srgbClr val="E0FF00"/>
              </a:highlight>
              <a:latin typeface="Anton"/>
              <a:ea typeface="Anton"/>
              <a:cs typeface="Anton"/>
              <a:sym typeface="Anton"/>
            </a:endParaRPr>
          </a:p>
        </p:txBody>
      </p:sp>
      <p:sp>
        <p:nvSpPr>
          <p:cNvPr id="328" name="Google Shape;328;p40"/>
          <p:cNvSpPr txBox="1"/>
          <p:nvPr/>
        </p:nvSpPr>
        <p:spPr>
          <a:xfrm>
            <a:off x="748500" y="163255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Otra pseudo clase muy útil pero poco utilizada, aplica a todos los elementos A, excepto a los incluidos como elementos B. Es decir, podríamos aplicar unos estilos a todos los elementos “div” y evitar que éstos se apliquen a otras capas con un id o class determinado. En el siguiente ejemplo hacemos justo esto, evitando que se apliquen los estilos a las capas “padre“.</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4" name="Google Shape;334;p41"/>
          <p:cNvSpPr txBox="1"/>
          <p:nvPr/>
        </p:nvSpPr>
        <p:spPr>
          <a:xfrm>
            <a:off x="0" y="523050"/>
            <a:ext cx="9144000" cy="7731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Algunos ejemplos más complejos...</a:t>
            </a:r>
            <a:endParaRPr i="1" sz="3600">
              <a:solidFill>
                <a:schemeClr val="dk1"/>
              </a:solidFill>
              <a:latin typeface="Anton"/>
              <a:ea typeface="Anton"/>
              <a:cs typeface="Anton"/>
              <a:sym typeface="Anton"/>
            </a:endParaRPr>
          </a:p>
        </p:txBody>
      </p:sp>
      <p:sp>
        <p:nvSpPr>
          <p:cNvPr id="335" name="Google Shape;335;p41"/>
          <p:cNvSpPr txBox="1"/>
          <p:nvPr/>
        </p:nvSpPr>
        <p:spPr>
          <a:xfrm>
            <a:off x="2722750" y="1785650"/>
            <a:ext cx="37884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div:not(.padre){</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padding-left:40px;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padding-right:40px;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8492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SzPts val="1800"/>
              <a:buChar char="●"/>
            </a:pPr>
            <a:r>
              <a:rPr lang="es" sz="1800">
                <a:latin typeface="Helvetica Neue Light"/>
                <a:ea typeface="Helvetica Neue Light"/>
                <a:cs typeface="Helvetica Neue Light"/>
                <a:sym typeface="Helvetica Neue Light"/>
              </a:rPr>
              <a:t>Repasar diseño responsive con Bootstrap.</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Char char="●"/>
            </a:pPr>
            <a:r>
              <a:rPr lang="es" sz="1800">
                <a:latin typeface="Helvetica Neue Light"/>
                <a:ea typeface="Helvetica Neue Light"/>
                <a:cs typeface="Helvetica Neue Light"/>
                <a:sym typeface="Helvetica Neue Light"/>
              </a:rPr>
              <a:t>Conocer el uso de pseudo clases</a:t>
            </a:r>
            <a:endParaRPr sz="1800">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1" name="Google Shape;341;p42"/>
          <p:cNvSpPr txBox="1"/>
          <p:nvPr/>
        </p:nvSpPr>
        <p:spPr>
          <a:xfrm>
            <a:off x="0" y="512825"/>
            <a:ext cx="9144000" cy="681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342" name="Google Shape;342;p42"/>
          <p:cNvSpPr txBox="1"/>
          <p:nvPr/>
        </p:nvSpPr>
        <p:spPr>
          <a:xfrm>
            <a:off x="748500" y="157130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La solución a todos los problemas de maquetación de antaño con las filas y los bloques.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Con :nth-child(N) podremos aplicar sus estilos a todos los elementos hijos cuya posición sea un número “N” respecto a un padre. Este número N no tiene que ser necesariamente un número entero para especificar una posición fija (la posición 2, por ejemplo), ya que también permite insertar fórmulas y palabras específicas.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8" name="Google Shape;348;p43"/>
          <p:cNvSpPr txBox="1"/>
          <p:nvPr/>
        </p:nvSpPr>
        <p:spPr>
          <a:xfrm>
            <a:off x="-20400" y="441375"/>
            <a:ext cx="9184800" cy="6915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349" name="Google Shape;349;p43"/>
          <p:cNvSpPr txBox="1"/>
          <p:nvPr/>
        </p:nvSpPr>
        <p:spPr>
          <a:xfrm>
            <a:off x="1215600" y="1839800"/>
            <a:ext cx="6712800" cy="211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.padre div:nth-child(2){ font-weight:bold; color:orange;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44"/>
          <p:cNvSpPr txBox="1"/>
          <p:nvPr/>
        </p:nvSpPr>
        <p:spPr>
          <a:xfrm>
            <a:off x="1260150" y="450163"/>
            <a:ext cx="66237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solidFill>
                  <a:srgbClr val="E0FF00"/>
                </a:solidFill>
                <a:latin typeface="Anton"/>
                <a:ea typeface="Anton"/>
                <a:cs typeface="Anton"/>
                <a:sym typeface="Anton"/>
              </a:rPr>
              <a:t>¡ATENCIÓN!</a:t>
            </a:r>
            <a:endParaRPr i="1" sz="4000">
              <a:solidFill>
                <a:srgbClr val="E0FF00"/>
              </a:solidFill>
              <a:latin typeface="Anton"/>
              <a:ea typeface="Anton"/>
              <a:cs typeface="Anton"/>
              <a:sym typeface="Anton"/>
            </a:endParaRPr>
          </a:p>
        </p:txBody>
      </p:sp>
      <p:sp>
        <p:nvSpPr>
          <p:cNvPr id="355" name="Google Shape;355;p44"/>
          <p:cNvSpPr/>
          <p:nvPr/>
        </p:nvSpPr>
        <p:spPr>
          <a:xfrm>
            <a:off x="3436038" y="4125438"/>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u="sng">
                <a:solidFill>
                  <a:schemeClr val="hlink"/>
                </a:solidFill>
                <a:latin typeface="Anton"/>
                <a:ea typeface="Anton"/>
                <a:cs typeface="Anton"/>
                <a:sym typeface="Anton"/>
                <a:hlinkClick r:id="rId4"/>
              </a:rPr>
              <a:t>Ver video-tutorial</a:t>
            </a:r>
            <a:endParaRPr b="0" i="0" sz="1800" u="none" cap="none" strike="noStrike">
              <a:solidFill>
                <a:srgbClr val="FFFFFF"/>
              </a:solidFill>
              <a:latin typeface="Anton"/>
              <a:ea typeface="Anton"/>
              <a:cs typeface="Anton"/>
              <a:sym typeface="Anton"/>
            </a:endParaRPr>
          </a:p>
        </p:txBody>
      </p:sp>
      <p:sp>
        <p:nvSpPr>
          <p:cNvPr id="356" name="Google Shape;356;p44"/>
          <p:cNvSpPr txBox="1"/>
          <p:nvPr/>
        </p:nvSpPr>
        <p:spPr>
          <a:xfrm>
            <a:off x="545550" y="261000"/>
            <a:ext cx="80529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2000"/>
              <a:buFont typeface="Arial"/>
              <a:buNone/>
            </a:pPr>
            <a:r>
              <a:rPr i="1" lang="es" sz="2400">
                <a:solidFill>
                  <a:schemeClr val="lt1"/>
                </a:solidFill>
                <a:latin typeface="Helvetica Neue Light"/>
                <a:ea typeface="Helvetica Neue Light"/>
                <a:cs typeface="Helvetica Neue Light"/>
                <a:sym typeface="Helvetica Neue Light"/>
              </a:rPr>
              <a:t>Recuerda instalar Node.js para la próxima clase. </a:t>
            </a:r>
            <a:endParaRPr b="0" i="0" sz="2400" u="none" cap="none" strike="noStrike">
              <a:solidFill>
                <a:srgbClr val="E8E7E3"/>
              </a:solidFill>
              <a:latin typeface="Helvetica Neue Light"/>
              <a:ea typeface="Helvetica Neue Light"/>
              <a:cs typeface="Helvetica Neue Light"/>
              <a:sym typeface="Helvetica Neue Light"/>
            </a:endParaRPr>
          </a:p>
        </p:txBody>
      </p:sp>
      <p:pic>
        <p:nvPicPr>
          <p:cNvPr id="357" name="Google Shape;357;p44"/>
          <p:cNvPicPr preferRelativeResize="0"/>
          <p:nvPr/>
        </p:nvPicPr>
        <p:blipFill>
          <a:blip r:embed="rId5">
            <a:alphaModFix/>
          </a:blip>
          <a:stretch>
            <a:fillRect/>
          </a:stretch>
        </p:blipFill>
        <p:spPr>
          <a:xfrm>
            <a:off x="3006363" y="2099825"/>
            <a:ext cx="3131260" cy="17501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CONFIGURANDO NODE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366" name="Shape 366"/>
        <p:cNvGrpSpPr/>
        <p:nvPr/>
      </p:nvGrpSpPr>
      <p:grpSpPr>
        <a:xfrm>
          <a:off x="0" y="0"/>
          <a:ext cx="0" cy="0"/>
          <a:chOff x="0" y="0"/>
          <a:chExt cx="0" cy="0"/>
        </a:xfrm>
      </p:grpSpPr>
      <p:sp>
        <p:nvSpPr>
          <p:cNvPr id="367" name="Google Shape;367;p46"/>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INSTALACIÓN DEL NODEJS Y EL NPM</a:t>
            </a:r>
            <a:endParaRPr b="0" i="1" sz="3600" u="none" cap="none" strike="noStrike">
              <a:solidFill>
                <a:srgbClr val="000000"/>
              </a:solidFill>
              <a:latin typeface="Anton"/>
              <a:ea typeface="Anton"/>
              <a:cs typeface="Anton"/>
              <a:sym typeface="Anton"/>
            </a:endParaRPr>
          </a:p>
        </p:txBody>
      </p:sp>
      <p:pic>
        <p:nvPicPr>
          <p:cNvPr id="368" name="Google Shape;368;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9" name="Google Shape;369;p46"/>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3" name="Shape 373"/>
        <p:cNvGrpSpPr/>
        <p:nvPr/>
      </p:nvGrpSpPr>
      <p:grpSpPr>
        <a:xfrm>
          <a:off x="0" y="0"/>
          <a:ext cx="0" cy="0"/>
          <a:chOff x="0" y="0"/>
          <a:chExt cx="0" cy="0"/>
        </a:xfrm>
      </p:grpSpPr>
      <p:cxnSp>
        <p:nvCxnSpPr>
          <p:cNvPr id="374" name="Google Shape;374;p47"/>
          <p:cNvCxnSpPr/>
          <p:nvPr/>
        </p:nvCxnSpPr>
        <p:spPr>
          <a:xfrm>
            <a:off x="3541600" y="2451650"/>
            <a:ext cx="4787400" cy="9600"/>
          </a:xfrm>
          <a:prstGeom prst="straightConnector1">
            <a:avLst/>
          </a:prstGeom>
          <a:noFill/>
          <a:ln cap="flat" cmpd="sng" w="28575">
            <a:solidFill>
              <a:srgbClr val="EF89D2"/>
            </a:solidFill>
            <a:prstDash val="solid"/>
            <a:round/>
            <a:headEnd len="sm" w="sm" type="none"/>
            <a:tailEnd len="sm" w="sm" type="none"/>
          </a:ln>
        </p:spPr>
      </p:cxnSp>
      <p:cxnSp>
        <p:nvCxnSpPr>
          <p:cNvPr id="375" name="Google Shape;375;p47"/>
          <p:cNvCxnSpPr/>
          <p:nvPr/>
        </p:nvCxnSpPr>
        <p:spPr>
          <a:xfrm>
            <a:off x="1175425"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376" name="Google Shape;376;p47"/>
          <p:cNvSpPr/>
          <p:nvPr/>
        </p:nvSpPr>
        <p:spPr>
          <a:xfrm>
            <a:off x="3065505"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7" name="Google Shape;377;p47"/>
          <p:cNvSpPr/>
          <p:nvPr/>
        </p:nvSpPr>
        <p:spPr>
          <a:xfrm>
            <a:off x="5628259"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8" name="Google Shape;378;p47"/>
          <p:cNvSpPr txBox="1"/>
          <p:nvPr/>
        </p:nvSpPr>
        <p:spPr>
          <a:xfrm>
            <a:off x="-58850" y="2850350"/>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Instala </a:t>
            </a:r>
            <a:r>
              <a:rPr b="1" lang="es" sz="1800">
                <a:solidFill>
                  <a:schemeClr val="dk1"/>
                </a:solidFill>
                <a:highlight>
                  <a:schemeClr val="lt1"/>
                </a:highlight>
                <a:latin typeface="Helvetica Neue"/>
                <a:ea typeface="Helvetica Neue"/>
                <a:cs typeface="Helvetica Neue"/>
                <a:sym typeface="Helvetica Neue"/>
              </a:rPr>
              <a:t>nodejs</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79" name="Google Shape;379;p47"/>
          <p:cNvSpPr txBox="1"/>
          <p:nvPr/>
        </p:nvSpPr>
        <p:spPr>
          <a:xfrm>
            <a:off x="2656300" y="2809525"/>
            <a:ext cx="1432500" cy="10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Instala </a:t>
            </a:r>
            <a:r>
              <a:rPr b="1" lang="es" sz="1800">
                <a:solidFill>
                  <a:schemeClr val="dk1"/>
                </a:solidFill>
                <a:highlight>
                  <a:schemeClr val="lt1"/>
                </a:highlight>
                <a:latin typeface="Helvetica Neue"/>
                <a:ea typeface="Helvetica Neue"/>
                <a:cs typeface="Helvetica Neue"/>
                <a:sym typeface="Helvetica Neue"/>
              </a:rPr>
              <a:t>npm</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0" name="Google Shape;380;p47"/>
          <p:cNvSpPr txBox="1"/>
          <p:nvPr/>
        </p:nvSpPr>
        <p:spPr>
          <a:xfrm>
            <a:off x="4900750" y="313480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Ingresa al directorio del repositorio.</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1" name="Google Shape;381;p47"/>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2" name="Google Shape;382;p47"/>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383" name="Google Shape;383;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4" name="Google Shape;384;p47"/>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385" name="Google Shape;385;p47"/>
          <p:cNvSpPr/>
          <p:nvPr/>
        </p:nvSpPr>
        <p:spPr>
          <a:xfrm>
            <a:off x="561330"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86" name="Google Shape;386;p47"/>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7" name="Google Shape;387;p47"/>
          <p:cNvSpPr/>
          <p:nvPr/>
        </p:nvSpPr>
        <p:spPr>
          <a:xfrm>
            <a:off x="7927059"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88" name="Google Shape;388;p47"/>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9" name="Google Shape;389;p47"/>
          <p:cNvSpPr txBox="1"/>
          <p:nvPr/>
        </p:nvSpPr>
        <p:spPr>
          <a:xfrm>
            <a:off x="7471650" y="313478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Inicia el npm, con </a:t>
            </a:r>
            <a:r>
              <a:rPr b="1" lang="es" sz="1800">
                <a:solidFill>
                  <a:schemeClr val="dk1"/>
                </a:solidFill>
                <a:highlight>
                  <a:schemeClr val="lt1"/>
                </a:highlight>
                <a:latin typeface="Helvetica Neue"/>
                <a:ea typeface="Helvetica Neue"/>
                <a:cs typeface="Helvetica Neue"/>
                <a:sym typeface="Helvetica Neue"/>
              </a:rPr>
              <a:t>npm init</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3" name="Shape 393"/>
        <p:cNvGrpSpPr/>
        <p:nvPr/>
      </p:nvGrpSpPr>
      <p:grpSpPr>
        <a:xfrm>
          <a:off x="0" y="0"/>
          <a:ext cx="0" cy="0"/>
          <a:chOff x="0" y="0"/>
          <a:chExt cx="0" cy="0"/>
        </a:xfrm>
      </p:grpSpPr>
      <p:cxnSp>
        <p:nvCxnSpPr>
          <p:cNvPr id="394" name="Google Shape;394;p48"/>
          <p:cNvCxnSpPr/>
          <p:nvPr/>
        </p:nvCxnSpPr>
        <p:spPr>
          <a:xfrm>
            <a:off x="1175425"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395" name="Google Shape;395;p48"/>
          <p:cNvSpPr/>
          <p:nvPr/>
        </p:nvSpPr>
        <p:spPr>
          <a:xfrm>
            <a:off x="3065505"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6" name="Google Shape;396;p48"/>
          <p:cNvSpPr/>
          <p:nvPr/>
        </p:nvSpPr>
        <p:spPr>
          <a:xfrm>
            <a:off x="5628259"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7" name="Google Shape;397;p48"/>
          <p:cNvSpPr txBox="1"/>
          <p:nvPr/>
        </p:nvSpPr>
        <p:spPr>
          <a:xfrm>
            <a:off x="-58850" y="3286475"/>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Instala el nodemon: </a:t>
            </a:r>
            <a:r>
              <a:rPr b="1" lang="es" sz="1800">
                <a:solidFill>
                  <a:schemeClr val="dk1"/>
                </a:solidFill>
                <a:highlight>
                  <a:schemeClr val="lt1"/>
                </a:highlight>
                <a:latin typeface="Helvetica Neue"/>
                <a:ea typeface="Helvetica Neue"/>
                <a:cs typeface="Helvetica Neue"/>
                <a:sym typeface="Helvetica Neue"/>
              </a:rPr>
              <a:t>npm install -D node-sass nodemon</a:t>
            </a:r>
            <a:r>
              <a:rPr lang="es"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8" name="Google Shape;398;p48"/>
          <p:cNvSpPr txBox="1"/>
          <p:nvPr/>
        </p:nvSpPr>
        <p:spPr>
          <a:xfrm>
            <a:off x="2464750" y="3071050"/>
            <a:ext cx="1815600" cy="10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Crea la carpeta SCSS y CSS y sus archivos respectivos.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9" name="Google Shape;399;p48"/>
          <p:cNvSpPr txBox="1"/>
          <p:nvPr/>
        </p:nvSpPr>
        <p:spPr>
          <a:xfrm>
            <a:off x="4363625" y="3694350"/>
            <a:ext cx="3049500" cy="749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lang="es">
                <a:solidFill>
                  <a:schemeClr val="dk1"/>
                </a:solidFill>
                <a:highlight>
                  <a:schemeClr val="lt1"/>
                </a:highlight>
                <a:latin typeface="Helvetica Neue"/>
                <a:ea typeface="Helvetica Neue"/>
                <a:cs typeface="Helvetica Neue"/>
                <a:sym typeface="Helvetica Neue"/>
              </a:rPr>
              <a:t>Edita el package.json e inserta los lineas.</a:t>
            </a:r>
            <a:endParaRPr b="1">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rPr lang="es">
                <a:solidFill>
                  <a:schemeClr val="dk1"/>
                </a:solidFill>
                <a:highlight>
                  <a:schemeClr val="lt1"/>
                </a:highlight>
                <a:latin typeface="Helvetica Neue Light"/>
                <a:ea typeface="Helvetica Neue Light"/>
                <a:cs typeface="Helvetica Neue Light"/>
                <a:sym typeface="Helvetica Neue Light"/>
              </a:rPr>
              <a:t>"build-css": </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
                <a:solidFill>
                  <a:schemeClr val="dk1"/>
                </a:solidFill>
                <a:highlight>
                  <a:schemeClr val="lt1"/>
                </a:highlight>
                <a:latin typeface="Helvetica Neue Light"/>
                <a:ea typeface="Helvetica Neue Light"/>
                <a:cs typeface="Helvetica Neue Light"/>
                <a:sym typeface="Helvetica Neue Light"/>
              </a:rPr>
              <a:t>"node-sass --include-path scss scss/prueba.scss css/pruebacss.css",</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
                <a:solidFill>
                  <a:schemeClr val="dk1"/>
                </a:solidFill>
                <a:highlight>
                  <a:schemeClr val="lt1"/>
                </a:highlight>
                <a:latin typeface="Helvetica Neue Light"/>
                <a:ea typeface="Helvetica Neue Light"/>
                <a:cs typeface="Helvetica Neue Light"/>
                <a:sym typeface="Helvetica Neue Light"/>
              </a:rPr>
              <a:t>"watch-css": "nodemon -e scss -x \"npm run build-css\""</a:t>
            </a:r>
            <a:endParaRPr>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400" name="Google Shape;400;p48"/>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6</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401" name="Google Shape;401;p48"/>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7</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402" name="Google Shape;402;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3" name="Google Shape;403;p48"/>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404" name="Google Shape;404;p48"/>
          <p:cNvSpPr/>
          <p:nvPr/>
        </p:nvSpPr>
        <p:spPr>
          <a:xfrm>
            <a:off x="561330"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05" name="Google Shape;405;p48"/>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5</a:t>
            </a:r>
            <a:endParaRPr b="0" i="0" sz="2400" u="none" cap="none" strike="noStrike">
              <a:solidFill>
                <a:srgbClr val="000000"/>
              </a:solidFill>
              <a:latin typeface="Helvetica Neue Light"/>
              <a:ea typeface="Helvetica Neue Light"/>
              <a:cs typeface="Helvetica Neue Light"/>
              <a:sym typeface="Helvetica Neue Light"/>
            </a:endParaRPr>
          </a:p>
        </p:txBody>
      </p:sp>
      <p:cxnSp>
        <p:nvCxnSpPr>
          <p:cNvPr id="406" name="Google Shape;406;p48"/>
          <p:cNvCxnSpPr/>
          <p:nvPr/>
        </p:nvCxnSpPr>
        <p:spPr>
          <a:xfrm>
            <a:off x="3541600"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407" name="Google Shape;407;p48"/>
          <p:cNvSpPr/>
          <p:nvPr/>
        </p:nvSpPr>
        <p:spPr>
          <a:xfrm>
            <a:off x="7927059"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08" name="Google Shape;408;p48"/>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8</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409" name="Google Shape;409;p48"/>
          <p:cNvSpPr txBox="1"/>
          <p:nvPr/>
        </p:nvSpPr>
        <p:spPr>
          <a:xfrm>
            <a:off x="7496400" y="285668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Compila con: </a:t>
            </a:r>
            <a:r>
              <a:rPr b="1" lang="es" sz="1800">
                <a:solidFill>
                  <a:schemeClr val="dk1"/>
                </a:solidFill>
                <a:highlight>
                  <a:schemeClr val="lt1"/>
                </a:highlight>
                <a:latin typeface="Helvetica Neue"/>
                <a:ea typeface="Helvetica Neue"/>
                <a:cs typeface="Helvetica Neue"/>
                <a:sym typeface="Helvetica Neue"/>
              </a:rPr>
              <a:t>npm</a:t>
            </a:r>
            <a:r>
              <a:rPr lang="es" sz="1800">
                <a:solidFill>
                  <a:schemeClr val="dk1"/>
                </a:solidFill>
                <a:highlight>
                  <a:schemeClr val="lt1"/>
                </a:highlight>
                <a:latin typeface="Helvetica Neue Light"/>
                <a:ea typeface="Helvetica Neue Light"/>
                <a:cs typeface="Helvetica Neue Light"/>
                <a:sym typeface="Helvetica Neue Light"/>
              </a:rPr>
              <a:t> </a:t>
            </a:r>
            <a:r>
              <a:rPr b="1" lang="es" sz="1800">
                <a:solidFill>
                  <a:schemeClr val="dk1"/>
                </a:solidFill>
                <a:highlight>
                  <a:schemeClr val="lt1"/>
                </a:highlight>
                <a:latin typeface="Helvetica Neue"/>
                <a:ea typeface="Helvetica Neue"/>
                <a:cs typeface="Helvetica Neue"/>
                <a:sym typeface="Helvetica Neue"/>
              </a:rPr>
              <a:t>run watch-css</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5" name="Google Shape;415;p49"/>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SEGUNDA </a:t>
            </a:r>
            <a:r>
              <a:rPr b="0" i="1" lang="es" sz="4000" u="none" cap="none" strike="noStrike">
                <a:solidFill>
                  <a:srgbClr val="000000"/>
                </a:solidFill>
                <a:latin typeface="Anton"/>
                <a:ea typeface="Anton"/>
                <a:cs typeface="Anton"/>
                <a:sym typeface="Anton"/>
              </a:rPr>
              <a:t>ENTREGA DEL PROYECTO FINAL </a:t>
            </a:r>
            <a:endParaRPr b="0" i="1" sz="4000" u="none" cap="none" strike="noStrike">
              <a:solidFill>
                <a:srgbClr val="000000"/>
              </a:solidFill>
              <a:latin typeface="Anton"/>
              <a:ea typeface="Anton"/>
              <a:cs typeface="Anton"/>
              <a:sym typeface="Anton"/>
            </a:endParaRPr>
          </a:p>
        </p:txBody>
      </p:sp>
      <p:sp>
        <p:nvSpPr>
          <p:cNvPr id="416" name="Google Shape;416;p49"/>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2000"/>
              <a:buFont typeface="Arial"/>
              <a:buNone/>
            </a:pPr>
            <a:r>
              <a:rPr lang="es" sz="1800">
                <a:solidFill>
                  <a:schemeClr val="dk1"/>
                </a:solidFill>
                <a:latin typeface="Helvetica Neue Light"/>
                <a:ea typeface="Helvetica Neue Light"/>
                <a:cs typeface="Helvetica Neue Light"/>
                <a:sym typeface="Helvetica Neue Light"/>
              </a:rPr>
              <a:t>Hacer entrega del proyecto </a:t>
            </a:r>
            <a:r>
              <a:rPr b="1" lang="es" sz="1800">
                <a:solidFill>
                  <a:schemeClr val="dk1"/>
                </a:solidFill>
                <a:latin typeface="Helvetica Neue"/>
                <a:ea typeface="Helvetica Neue"/>
                <a:cs typeface="Helvetica Neue"/>
                <a:sym typeface="Helvetica Neue"/>
              </a:rPr>
              <a:t>(dos </a:t>
            </a:r>
            <a:r>
              <a:rPr b="1" lang="es" sz="1800">
                <a:solidFill>
                  <a:schemeClr val="dk1"/>
                </a:solidFill>
                <a:latin typeface="Helvetica Neue"/>
                <a:ea typeface="Helvetica Neue"/>
                <a:cs typeface="Helvetica Neue"/>
                <a:sym typeface="Helvetica Neue"/>
              </a:rPr>
              <a:t>páginas</a:t>
            </a:r>
            <a:r>
              <a:rPr b="1" lang="es" sz="1800">
                <a:solidFill>
                  <a:schemeClr val="dk1"/>
                </a:solidFill>
                <a:latin typeface="Helvetica Neue"/>
                <a:ea typeface="Helvetica Neue"/>
                <a:cs typeface="Helvetica Neue"/>
                <a:sym typeface="Helvetica Neue"/>
              </a:rPr>
              <a:t> a elección)</a:t>
            </a:r>
            <a:r>
              <a:rPr lang="es" sz="1800">
                <a:solidFill>
                  <a:schemeClr val="dk1"/>
                </a:solidFill>
                <a:latin typeface="Helvetica Neue Light"/>
                <a:ea typeface="Helvetica Neue Light"/>
                <a:cs typeface="Helvetica Neue Light"/>
                <a:sym typeface="Helvetica Neue Light"/>
              </a:rPr>
              <a:t> adaptado a la vista mobile y la vista desktop agregando animaciones. Para el mismo podrán optar entre el uso correcto del framework o sin el uso del mismo. La entrega se deberá cargar a un repositorio de github publico.</a:t>
            </a:r>
            <a:endParaRPr sz="1800">
              <a:latin typeface="Helvetica Neue Light"/>
              <a:ea typeface="Helvetica Neue Light"/>
              <a:cs typeface="Helvetica Neue Light"/>
              <a:sym typeface="Helvetica Neue Light"/>
            </a:endParaRPr>
          </a:p>
        </p:txBody>
      </p:sp>
      <p:pic>
        <p:nvPicPr>
          <p:cNvPr id="417" name="Google Shape;417;p49"/>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23" name="Google Shape;423;p50"/>
          <p:cNvGraphicFramePr/>
          <p:nvPr/>
        </p:nvGraphicFramePr>
        <p:xfrm>
          <a:off x="153250" y="30813"/>
          <a:ext cx="3000000" cy="3000000"/>
        </p:xfrm>
        <a:graphic>
          <a:graphicData uri="http://schemas.openxmlformats.org/drawingml/2006/table">
            <a:tbl>
              <a:tblPr>
                <a:noFill/>
                <a:tableStyleId>{854AA8A5-6880-4694-B710-65A403DFDB3B}</a:tableStyleId>
              </a:tblPr>
              <a:tblGrid>
                <a:gridCol w="2945825"/>
                <a:gridCol w="3822275"/>
                <a:gridCol w="2069375"/>
              </a:tblGrid>
              <a:tr h="572650">
                <a:tc gridSpan="3">
                  <a:txBody>
                    <a:bodyPr/>
                    <a:lstStyle/>
                    <a:p>
                      <a:pPr indent="0" lvl="0" marL="0" marR="0" rtl="0" algn="l">
                        <a:lnSpc>
                          <a:spcPct val="100000"/>
                        </a:lnSpc>
                        <a:spcBef>
                          <a:spcPts val="0"/>
                        </a:spcBef>
                        <a:spcAft>
                          <a:spcPts val="0"/>
                        </a:spcAft>
                        <a:buClr>
                          <a:srgbClr val="000000"/>
                        </a:buClr>
                        <a:buSzPts val="2200"/>
                        <a:buFont typeface="Arial"/>
                        <a:buNone/>
                      </a:pPr>
                      <a:r>
                        <a:rPr i="1" lang="es" sz="2200">
                          <a:solidFill>
                            <a:schemeClr val="dk1"/>
                          </a:solidFill>
                          <a:latin typeface="Anton"/>
                          <a:ea typeface="Anton"/>
                          <a:cs typeface="Anton"/>
                          <a:sym typeface="Anton"/>
                        </a:rPr>
                        <a:t>SEGUNDA </a:t>
                      </a:r>
                      <a:r>
                        <a:rPr i="1" lang="es" sz="2200" u="none" cap="none" strike="noStrike">
                          <a:solidFill>
                            <a:schemeClr val="dk1"/>
                          </a:solidFill>
                          <a:latin typeface="Anton"/>
                          <a:ea typeface="Anton"/>
                          <a:cs typeface="Anton"/>
                          <a:sym typeface="Anton"/>
                        </a:rPr>
                        <a:t>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867875">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300" u="none" cap="none" strike="noStrike">
                          <a:latin typeface="Helvetica Neue"/>
                          <a:ea typeface="Helvetica Neue"/>
                          <a:cs typeface="Helvetica Neue"/>
                          <a:sym typeface="Helvetica Neue"/>
                        </a:rPr>
                        <a:t>Formato: </a:t>
                      </a:r>
                      <a:r>
                        <a:rPr lang="es" sz="1300">
                          <a:solidFill>
                            <a:schemeClr val="dk1"/>
                          </a:solidFill>
                          <a:latin typeface="Helvetica Neue Light"/>
                          <a:ea typeface="Helvetica Neue Light"/>
                          <a:cs typeface="Helvetica Neue Light"/>
                          <a:sym typeface="Helvetica Neue Light"/>
                        </a:rPr>
                        <a:t>link de github. Incluir apellido en el nombre del archivo (ej. </a:t>
                      </a:r>
                      <a:r>
                        <a:rPr lang="es" sz="1300">
                          <a:solidFill>
                            <a:schemeClr val="dk1"/>
                          </a:solidFill>
                          <a:highlight>
                            <a:srgbClr val="A6FFCA"/>
                          </a:highlight>
                          <a:latin typeface="Helvetica Neue Light"/>
                          <a:ea typeface="Helvetica Neue Light"/>
                          <a:cs typeface="Helvetica Neue Light"/>
                          <a:sym typeface="Helvetica Neue Light"/>
                        </a:rPr>
                        <a:t>“Nombre Proyecto - Apellido”)</a:t>
                      </a:r>
                      <a:r>
                        <a:rPr lang="es" sz="1300">
                          <a:solidFill>
                            <a:schemeClr val="dk1"/>
                          </a:solidFill>
                          <a:latin typeface="Helvetica Neue Light"/>
                          <a:ea typeface="Helvetica Neue Light"/>
                          <a:cs typeface="Helvetica Neue Light"/>
                          <a:sym typeface="Helvetica Neue Light"/>
                        </a:rPr>
                        <a:t>. </a:t>
                      </a:r>
                      <a:endParaRPr sz="13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300" u="none" cap="none" strike="noStrike">
                          <a:latin typeface="Helvetica Neue"/>
                          <a:ea typeface="Helvetica Neue"/>
                          <a:cs typeface="Helvetica Neue"/>
                          <a:sym typeface="Helvetica Neue"/>
                        </a:rPr>
                        <a:t>Sugerencia: </a:t>
                      </a:r>
                      <a:r>
                        <a:rPr lang="es" sz="1300" u="none" cap="none" strike="noStrike">
                          <a:solidFill>
                            <a:schemeClr val="dk1"/>
                          </a:solidFill>
                          <a:latin typeface="Helvetica Neue Light"/>
                          <a:ea typeface="Helvetica Neue Light"/>
                          <a:cs typeface="Helvetica Neue Light"/>
                          <a:sym typeface="Helvetica Neue Light"/>
                        </a:rPr>
                        <a:t>activar comentarios en el archivo.</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2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6850">
                <a:tc gridSpan="3">
                  <a:txBody>
                    <a:bodyPr/>
                    <a:lstStyle/>
                    <a:p>
                      <a:pPr indent="0" lvl="0" marL="0" marR="0" rtl="0" algn="l">
                        <a:lnSpc>
                          <a:spcPct val="100000"/>
                        </a:lnSpc>
                        <a:spcBef>
                          <a:spcPts val="0"/>
                        </a:spcBef>
                        <a:spcAft>
                          <a:spcPts val="0"/>
                        </a:spcAft>
                        <a:buClr>
                          <a:srgbClr val="000000"/>
                        </a:buClr>
                        <a:buSzPts val="1600"/>
                        <a:buFont typeface="Arial"/>
                        <a:buNone/>
                      </a:pPr>
                      <a:r>
                        <a:rPr b="1" lang="es">
                          <a:solidFill>
                            <a:schemeClr val="dk1"/>
                          </a:solidFill>
                          <a:latin typeface="Helvetica Neue"/>
                          <a:ea typeface="Helvetica Neue"/>
                          <a:cs typeface="Helvetica Neue"/>
                          <a:sym typeface="Helvetica Neue"/>
                        </a:rPr>
                        <a:t>Estructura avanzada de la web</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500" u="none" cap="none" strike="noStrike"/>
                        <a:t>&gt;&gt;</a:t>
                      </a:r>
                      <a:r>
                        <a:rPr b="1" lang="es" u="none" cap="none" strike="noStrike">
                          <a:solidFill>
                            <a:schemeClr val="dk1"/>
                          </a:solidFill>
                          <a:latin typeface="Helvetica Neue"/>
                          <a:ea typeface="Helvetica Neue"/>
                          <a:cs typeface="Helvetica Neue"/>
                          <a:sym typeface="Helvetica Neue"/>
                        </a:rPr>
                        <a:t>Objetivos </a:t>
                      </a:r>
                      <a:r>
                        <a:rPr b="1" lang="es">
                          <a:solidFill>
                            <a:schemeClr val="dk1"/>
                          </a:solidFill>
                          <a:latin typeface="Helvetica Neue"/>
                          <a:ea typeface="Helvetica Neue"/>
                          <a:cs typeface="Helvetica Neue"/>
                          <a:sym typeface="Helvetica Neue"/>
                        </a:rPr>
                        <a:t>g</a:t>
                      </a:r>
                      <a:r>
                        <a:rPr b="1" lang="es" u="none" cap="none" strike="noStrike">
                          <a:solidFill>
                            <a:schemeClr val="dk1"/>
                          </a:solidFill>
                          <a:latin typeface="Helvetica Neue"/>
                          <a:ea typeface="Helvetica Neue"/>
                          <a:cs typeface="Helvetica Neue"/>
                          <a:sym typeface="Helvetica Neue"/>
                        </a:rPr>
                        <a:t>enerales: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Realizar una estructura del HTML prolija, limpia, fácil de leer y que no tenga errores en sus atributos o en sus valores.</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s" sz="1500" u="none" cap="none" strike="noStrike">
                          <a:solidFill>
                            <a:schemeClr val="dk1"/>
                          </a:solidFill>
                        </a:rPr>
                        <a:t>&gt;&gt;</a:t>
                      </a:r>
                      <a:r>
                        <a:rPr b="1" lang="es" u="none" cap="none" strike="noStrike">
                          <a:solidFill>
                            <a:schemeClr val="dk1"/>
                          </a:solidFill>
                          <a:latin typeface="Helvetica Neue"/>
                          <a:ea typeface="Helvetica Neue"/>
                          <a:cs typeface="Helvetica Neue"/>
                          <a:sym typeface="Helvetica Neue"/>
                        </a:rPr>
                        <a:t>Objetivos </a:t>
                      </a:r>
                      <a:r>
                        <a:rPr b="1" lang="es">
                          <a:solidFill>
                            <a:schemeClr val="dk1"/>
                          </a:solidFill>
                          <a:latin typeface="Helvetica Neue"/>
                          <a:ea typeface="Helvetica Neue"/>
                          <a:cs typeface="Helvetica Neue"/>
                          <a:sym typeface="Helvetica Neue"/>
                        </a:rPr>
                        <a:t>e</a:t>
                      </a:r>
                      <a:r>
                        <a:rPr b="1" lang="es" u="none" cap="none" strike="noStrike">
                          <a:solidFill>
                            <a:schemeClr val="dk1"/>
                          </a:solidFill>
                          <a:latin typeface="Helvetica Neue"/>
                          <a:ea typeface="Helvetica Neue"/>
                          <a:cs typeface="Helvetica Neue"/>
                          <a:sym typeface="Helvetica Neue"/>
                        </a:rPr>
                        <a:t>specíficos: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Maquetar dos páginas de tu sitio web. Para esto se puede usar bootstrap o grids + flexbox.</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Utilizar todas las propiedades CSS necesarias vistas hasta el momento.</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500" u="none" cap="none" strike="noStrike">
                          <a:solidFill>
                            <a:schemeClr val="dk1"/>
                          </a:solidFill>
                        </a:rPr>
                        <a:t>&gt;&gt;</a:t>
                      </a:r>
                      <a:r>
                        <a:rPr b="1" lang="es"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s">
                          <a:solidFill>
                            <a:schemeClr val="dk1"/>
                          </a:solidFill>
                          <a:latin typeface="Helvetica Neue Light"/>
                          <a:ea typeface="Helvetica Neue Light"/>
                          <a:cs typeface="Helvetica Neue Light"/>
                          <a:sym typeface="Helvetica Neue Light"/>
                        </a:rPr>
                        <a:t>Maquetado de la web: las estructuras maquetan a la web en base al framework elegido, haciendo usos de clases utilitarias para armar grillas, elementos web y estilos propios del framework, además del HTML de contenido.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s">
                          <a:solidFill>
                            <a:schemeClr val="dk1"/>
                          </a:solidFill>
                          <a:latin typeface="Helvetica Neue Light"/>
                          <a:ea typeface="Helvetica Neue Light"/>
                          <a:cs typeface="Helvetica Neue Light"/>
                          <a:sym typeface="Helvetica Neue Light"/>
                        </a:rPr>
                        <a:t>Páginas: todas las páginas tienen el contenido estructurado y el estilo linkeado. También tiene que tener agregadas las diferentes librerías de Javascript y CSS pertinentes al framework.</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sz="13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24" name="Google Shape;424;p50"/>
          <p:cNvPicPr preferRelativeResize="0"/>
          <p:nvPr/>
        </p:nvPicPr>
        <p:blipFill rotWithShape="1">
          <a:blip r:embed="rId4">
            <a:alphaModFix/>
          </a:blip>
          <a:srcRect b="0" l="0" r="0" t="0"/>
          <a:stretch/>
        </p:blipFill>
        <p:spPr>
          <a:xfrm>
            <a:off x="7162875" y="799400"/>
            <a:ext cx="1634174" cy="639850"/>
          </a:xfrm>
          <a:prstGeom prst="rect">
            <a:avLst/>
          </a:prstGeom>
          <a:noFill/>
          <a:ln>
            <a:noFill/>
          </a:ln>
        </p:spPr>
      </p:pic>
      <p:sp>
        <p:nvSpPr>
          <p:cNvPr id="425" name="Google Shape;425;p50"/>
          <p:cNvSpPr/>
          <p:nvPr/>
        </p:nvSpPr>
        <p:spPr>
          <a:xfrm>
            <a:off x="8511150" y="7994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1100">
                <a:solidFill>
                  <a:srgbClr val="FFFFFF"/>
                </a:solidFill>
                <a:latin typeface="Helvetica Neue"/>
                <a:ea typeface="Helvetica Neue"/>
                <a:cs typeface="Helvetica Neue"/>
                <a:sym typeface="Helvetica Neue"/>
              </a:rPr>
              <a:t>2</a:t>
            </a:r>
            <a:endParaRPr b="1" i="0" sz="11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51"/>
          <p:cNvGraphicFramePr/>
          <p:nvPr/>
        </p:nvGraphicFramePr>
        <p:xfrm>
          <a:off x="154125" y="76200"/>
          <a:ext cx="3000000" cy="3000000"/>
        </p:xfrm>
        <a:graphic>
          <a:graphicData uri="http://schemas.openxmlformats.org/drawingml/2006/table">
            <a:tbl>
              <a:tblPr>
                <a:noFill/>
                <a:tableStyleId>{57DBF779-C4AF-4329-A8BD-B9A5C20A57F5}</a:tableStyleId>
              </a:tblPr>
              <a:tblGrid>
                <a:gridCol w="2945825"/>
                <a:gridCol w="3822275"/>
                <a:gridCol w="2069375"/>
              </a:tblGrid>
              <a:tr h="653200">
                <a:tc gridSpan="2">
                  <a:txBody>
                    <a:bodyPr/>
                    <a:lstStyle/>
                    <a:p>
                      <a:pPr indent="0" lvl="0" marL="0" rtl="0" algn="l">
                        <a:spcBef>
                          <a:spcPts val="0"/>
                        </a:spcBef>
                        <a:spcAft>
                          <a:spcPts val="0"/>
                        </a:spcAft>
                        <a:buNone/>
                      </a:pPr>
                      <a:r>
                        <a:rPr i="1" lang="es" sz="2200">
                          <a:solidFill>
                            <a:schemeClr val="dk1"/>
                          </a:solidFill>
                          <a:latin typeface="Anton"/>
                          <a:ea typeface="Anton"/>
                          <a:cs typeface="Anton"/>
                          <a:sym typeface="Anton"/>
                        </a:rPr>
                        <a:t>SEGUNDA </a:t>
                      </a:r>
                      <a:r>
                        <a:rPr i="1" lang="es" sz="2200">
                          <a:solidFill>
                            <a:schemeClr val="dk1"/>
                          </a:solidFill>
                          <a:latin typeface="Anton"/>
                          <a:ea typeface="Anton"/>
                          <a:cs typeface="Anton"/>
                          <a:sym typeface="Anton"/>
                        </a:rPr>
                        <a:t>ENTREGA DEL PROYECTO FINAL</a:t>
                      </a:r>
                      <a:endParaRPr sz="1600">
                        <a:latin typeface="Helvetica Neue Light"/>
                        <a:ea typeface="Helvetica Neue Light"/>
                        <a:cs typeface="Helvetica Neue Light"/>
                        <a:sym typeface="Helvetica Neue 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4414100">
                <a:tc gridSpan="3">
                  <a:txBody>
                    <a:bodyPr/>
                    <a:lstStyle/>
                    <a:p>
                      <a:pPr indent="0" lvl="0" marL="0" rtl="0" algn="l">
                        <a:spcBef>
                          <a:spcPts val="0"/>
                        </a:spcBef>
                        <a:spcAft>
                          <a:spcPts val="0"/>
                        </a:spcAft>
                        <a:buNone/>
                      </a:pPr>
                      <a:r>
                        <a:rPr b="1" lang="es" sz="1600">
                          <a:latin typeface="Helvetica Neue"/>
                          <a:ea typeface="Helvetica Neue"/>
                          <a:cs typeface="Helvetica Neue"/>
                          <a:sym typeface="Helvetica Neue"/>
                        </a:rPr>
                        <a:t>Estilo avanzado de la web</a:t>
                      </a:r>
                      <a:endParaRPr b="1"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s" sz="1600">
                          <a:solidFill>
                            <a:schemeClr val="dk1"/>
                          </a:solidFill>
                          <a:latin typeface="Helvetica Neue"/>
                          <a:ea typeface="Helvetica Neue"/>
                          <a:cs typeface="Helvetica Neue"/>
                          <a:sym typeface="Helvetica Neue"/>
                        </a:rPr>
                        <a:t>Formato</a:t>
                      </a:r>
                      <a:r>
                        <a:rPr b="1" lang="es" sz="1600">
                          <a:solidFill>
                            <a:srgbClr val="434343"/>
                          </a:solidFill>
                          <a:latin typeface="Helvetica Neue"/>
                          <a:ea typeface="Helvetica Neue"/>
                          <a:cs typeface="Helvetica Neue"/>
                          <a:sym typeface="Helvetica Neue"/>
                        </a:rPr>
                        <a:t>:</a:t>
                      </a:r>
                      <a:r>
                        <a:rPr lang="es" sz="1600">
                          <a:solidFill>
                            <a:srgbClr val="434343"/>
                          </a:solidFill>
                          <a:latin typeface="Helvetica Neue Light"/>
                          <a:ea typeface="Helvetica Neue Light"/>
                          <a:cs typeface="Helvetica Neue Light"/>
                          <a:sym typeface="Helvetica Neue Light"/>
                        </a:rPr>
                        <a:t> archivo CSS</a:t>
                      </a:r>
                      <a:endParaRPr sz="1600">
                        <a:solidFill>
                          <a:srgbClr val="434343"/>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Objetivos generales: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Crear archivos de CSS para darle estilo a la web.</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Objetivos específicos: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Agregar todas las propiedades CSS necesarias (transformaciones, animaciones y/o transiciones para otorgarle dinamismo a la web en elementos que tengan interacción con el usuario.)</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Hacer uso de selectores de CSS para poder darle estilo propio a los elementos que ya vienen con su propia identidad del framework.</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Se debe entregar:</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Estilo avanzado: se le mejorarán los elementos interactivos con variaciones en sus diferentes estados, ya sea de la mano de transformaciones, transiciones y/o animaciones.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Estilo del Framework: no todos los elementos del framework van a tener una estética que condice con el sitio en el que son implementados, por lo que se usará CSS para darles un estilo acorde.</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Estructura de la web: usa etiquetas no sólo para armar contenido, sino para armar los elementos que van a conformar el layout de la web, los contenedores, etc.</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grpSp>
        <p:nvGrpSpPr>
          <p:cNvPr id="431" name="Google Shape;431;p51"/>
          <p:cNvGrpSpPr/>
          <p:nvPr/>
        </p:nvGrpSpPr>
        <p:grpSpPr>
          <a:xfrm>
            <a:off x="7238163" y="76212"/>
            <a:ext cx="1454415" cy="629697"/>
            <a:chOff x="7120275" y="764100"/>
            <a:chExt cx="1634174" cy="707525"/>
          </a:xfrm>
        </p:grpSpPr>
        <p:pic>
          <p:nvPicPr>
            <p:cNvPr id="432" name="Google Shape;432;p51"/>
            <p:cNvPicPr preferRelativeResize="0"/>
            <p:nvPr/>
          </p:nvPicPr>
          <p:blipFill rotWithShape="1">
            <a:blip r:embed="rId3">
              <a:alphaModFix/>
            </a:blip>
            <a:srcRect b="0" l="0" r="0" t="0"/>
            <a:stretch/>
          </p:blipFill>
          <p:spPr>
            <a:xfrm>
              <a:off x="7120275" y="831775"/>
              <a:ext cx="1634174" cy="639850"/>
            </a:xfrm>
            <a:prstGeom prst="rect">
              <a:avLst/>
            </a:prstGeom>
            <a:noFill/>
            <a:ln>
              <a:noFill/>
            </a:ln>
          </p:spPr>
        </p:pic>
        <p:sp>
          <p:nvSpPr>
            <p:cNvPr id="433" name="Google Shape;433;p51"/>
            <p:cNvSpPr/>
            <p:nvPr/>
          </p:nvSpPr>
          <p:spPr>
            <a:xfrm>
              <a:off x="8468550" y="7641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s" sz="800">
                  <a:solidFill>
                    <a:srgbClr val="FFFFFF"/>
                  </a:solidFill>
                  <a:latin typeface="Helvetica Neue"/>
                  <a:ea typeface="Helvetica Neue"/>
                  <a:cs typeface="Helvetica Neue"/>
                  <a:sym typeface="Helvetica Neue"/>
                </a:rPr>
                <a:t>2</a:t>
              </a:r>
              <a:endParaRPr b="1" sz="800">
                <a:solidFill>
                  <a:srgbClr val="FFFFFF"/>
                </a:solidFill>
                <a:latin typeface="Helvetica Neue"/>
                <a:ea typeface="Helvetica Neue"/>
                <a:cs typeface="Helvetica Neue"/>
                <a:sym typeface="Helvetica Neu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Librería:</a:t>
            </a:r>
            <a:r>
              <a:rPr b="1" lang="es">
                <a:solidFill>
                  <a:schemeClr val="dk1"/>
                </a:solidFill>
                <a:latin typeface="Helvetica Neue"/>
                <a:ea typeface="Helvetica Neue"/>
                <a:cs typeface="Helvetica Neue"/>
                <a:sym typeface="Helvetica Neue"/>
              </a:rPr>
              <a:t>  </a:t>
            </a:r>
            <a:r>
              <a:rPr lang="es">
                <a:solidFill>
                  <a:schemeClr val="dk1"/>
                </a:solidFill>
                <a:latin typeface="Helvetica Neue Light"/>
                <a:ea typeface="Helvetica Neue Light"/>
                <a:cs typeface="Helvetica Neue Light"/>
                <a:sym typeface="Helvetica Neue Light"/>
              </a:rPr>
              <a:t>colección de elementos que suelen tener un propósito concreto.</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a:solidFill>
                <a:schemeClr val="dk1"/>
              </a:solidFill>
              <a:highlight>
                <a:srgbClr val="A6FFCA"/>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Framework: </a:t>
            </a:r>
            <a:r>
              <a:rPr lang="es">
                <a:solidFill>
                  <a:schemeClr val="dk1"/>
                </a:solidFill>
                <a:latin typeface="Helvetica Neue Light"/>
                <a:ea typeface="Helvetica Neue Light"/>
                <a:cs typeface="Helvetica Neue Light"/>
                <a:sym typeface="Helvetica Neue Light"/>
              </a:rPr>
              <a:t>conjunto de herramientas y código, para trabajar de acuerdo con una metodología, utilizando determinados patrones.</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highlight>
                <a:srgbClr val="A6FFCA"/>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Bootstrap:</a:t>
            </a:r>
            <a:r>
              <a:rPr b="1" lang="es">
                <a:solidFill>
                  <a:schemeClr val="dk1"/>
                </a:solidFill>
                <a:latin typeface="Helvetica Neue"/>
                <a:ea typeface="Helvetica Neue"/>
                <a:cs typeface="Helvetica Neue"/>
                <a:sym typeface="Helvetica Neue"/>
              </a:rPr>
              <a:t> </a:t>
            </a:r>
            <a:r>
              <a:rPr lang="es">
                <a:solidFill>
                  <a:schemeClr val="dk1"/>
                </a:solidFill>
                <a:latin typeface="Helvetica Neue Light"/>
                <a:ea typeface="Helvetica Neue Light"/>
                <a:cs typeface="Helvetica Neue Light"/>
                <a:sym typeface="Helvetica Neue Light"/>
              </a:rPr>
              <a:t>Es un framework que permite crear interfaces web con CSS y JavaScript. Es responsive</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s"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s" sz="2000">
                <a:latin typeface="Anton"/>
                <a:ea typeface="Anton"/>
                <a:cs typeface="Anton"/>
                <a:sym typeface="Anton"/>
              </a:rPr>
              <a:t>Clase 11</a:t>
            </a:r>
            <a:endParaRPr i="1" sz="2000">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408400" y="133940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Responsive design: </a:t>
            </a:r>
            <a:r>
              <a:rPr lang="es">
                <a:solidFill>
                  <a:schemeClr val="dk1"/>
                </a:solidFill>
                <a:latin typeface="Helvetica Neue Light"/>
                <a:ea typeface="Helvetica Neue Light"/>
                <a:cs typeface="Helvetica Neue Light"/>
                <a:sym typeface="Helvetica Neue Light"/>
              </a:rPr>
              <a:t>Que adapta la interfaz del sitio web al tamaño del dispositivo en que se visualice.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5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39" name="Google Shape;439;p5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3" name="Shape 443"/>
        <p:cNvGrpSpPr/>
        <p:nvPr/>
      </p:nvGrpSpPr>
      <p:grpSpPr>
        <a:xfrm>
          <a:off x="0" y="0"/>
          <a:ext cx="0" cy="0"/>
          <a:chOff x="0" y="0"/>
          <a:chExt cx="0" cy="0"/>
        </a:xfrm>
      </p:grpSpPr>
      <p:sp>
        <p:nvSpPr>
          <p:cNvPr id="444" name="Google Shape;444;p53"/>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445" name="Google Shape;445;p53"/>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446" name="Google Shape;446;p5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4"/>
          <p:cNvSpPr txBox="1"/>
          <p:nvPr/>
        </p:nvSpPr>
        <p:spPr>
          <a:xfrm>
            <a:off x="1837275" y="1734450"/>
            <a:ext cx="61413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s" sz="18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Themes y templates</a:t>
            </a:r>
            <a:r>
              <a:rPr b="0" i="0" lang="es" sz="1800" u="none" cap="none" strike="noStrike">
                <a:solidFill>
                  <a:schemeClr val="accent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 </a:t>
            </a:r>
            <a:r>
              <a:rPr b="1" i="1" lang="es" sz="1800">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lang="es" sz="1800" u="sng">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Íconos Material Design</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a:solidFill>
                  <a:schemeClr val="dk1"/>
                </a:solidFill>
                <a:latin typeface="Helvetica Neue"/>
                <a:ea typeface="Helvetica Neue"/>
                <a:cs typeface="Helvetica Neue"/>
                <a:sym typeface="Helvetica Neue"/>
              </a:rPr>
              <a:t>Material Design Icons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52" name="Google Shape;452;p54"/>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453" name="Google Shape;453;p54"/>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454" name="Google Shape;454;p54"/>
          <p:cNvSpPr/>
          <p:nvPr/>
        </p:nvSpPr>
        <p:spPr>
          <a:xfrm>
            <a:off x="55157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5" name="Google Shape;455;p54"/>
          <p:cNvPicPr preferRelativeResize="0"/>
          <p:nvPr/>
        </p:nvPicPr>
        <p:blipFill rotWithShape="1">
          <a:blip r:embed="rId7">
            <a:alphaModFix/>
          </a:blip>
          <a:srcRect b="0" l="0" r="0" t="0"/>
          <a:stretch/>
        </p:blipFill>
        <p:spPr>
          <a:xfrm>
            <a:off x="814284" y="1997140"/>
            <a:ext cx="545131" cy="54513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55"/>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61" name="Google Shape;461;p55"/>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Aplicar nuevas herramientas de Bootstrap.</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Aplicar un theme de Bootstrap.</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Repasar Responsive.</a:t>
            </a:r>
            <a:endParaRPr sz="2200">
              <a:solidFill>
                <a:srgbClr val="E0FF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5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67" name="Google Shape;467;p5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71" name="Shape 471"/>
        <p:cNvGrpSpPr/>
        <p:nvPr/>
      </p:nvGrpSpPr>
      <p:grpSpPr>
        <a:xfrm>
          <a:off x="0" y="0"/>
          <a:ext cx="0" cy="0"/>
          <a:chOff x="0" y="0"/>
          <a:chExt cx="0" cy="0"/>
        </a:xfrm>
      </p:grpSpPr>
      <p:sp>
        <p:nvSpPr>
          <p:cNvPr id="472" name="Google Shape;472;p5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73" name="Google Shape;473;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3" name="Shape 83"/>
        <p:cNvGrpSpPr/>
        <p:nvPr/>
      </p:nvGrpSpPr>
      <p:grpSpPr>
        <a:xfrm>
          <a:off x="0" y="0"/>
          <a:ext cx="0" cy="0"/>
          <a:chOff x="0" y="0"/>
          <a:chExt cx="0" cy="0"/>
        </a:xfrm>
      </p:grpSpPr>
      <p:sp>
        <p:nvSpPr>
          <p:cNvPr id="84" name="Google Shape;84;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8"/>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259999"/>
              <a:buNone/>
            </a:pPr>
            <a:r>
              <a:rPr i="1" lang="es" sz="2000">
                <a:latin typeface="Anton"/>
                <a:ea typeface="Anton"/>
                <a:cs typeface="Anton"/>
                <a:sym typeface="Anton"/>
              </a:rPr>
              <a:t>MAPA DE CONCEPTOS CLASE 12</a:t>
            </a:r>
            <a:endParaRPr i="1" sz="2000">
              <a:latin typeface="Anton"/>
              <a:ea typeface="Anton"/>
              <a:cs typeface="Anton"/>
              <a:sym typeface="Anton"/>
            </a:endParaRPr>
          </a:p>
        </p:txBody>
      </p:sp>
      <p:pic>
        <p:nvPicPr>
          <p:cNvPr id="91" name="Google Shape;91;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92" name="Google Shape;92;p18"/>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93" name="Google Shape;93;p18"/>
          <p:cNvCxnSpPr/>
          <p:nvPr/>
        </p:nvCxnSpPr>
        <p:spPr>
          <a:xfrm>
            <a:off x="1369175" y="1960616"/>
            <a:ext cx="0" cy="453000"/>
          </a:xfrm>
          <a:prstGeom prst="straightConnector1">
            <a:avLst/>
          </a:prstGeom>
          <a:noFill/>
          <a:ln cap="flat" cmpd="sng" w="9525">
            <a:solidFill>
              <a:srgbClr val="CCCCCC"/>
            </a:solidFill>
            <a:prstDash val="solid"/>
            <a:round/>
            <a:headEnd len="med" w="med" type="oval"/>
            <a:tailEnd len="med" w="med" type="oval"/>
          </a:ln>
        </p:spPr>
      </p:cxnSp>
      <p:sp>
        <p:nvSpPr>
          <p:cNvPr id="94" name="Google Shape;94;p18"/>
          <p:cNvSpPr/>
          <p:nvPr/>
        </p:nvSpPr>
        <p:spPr>
          <a:xfrm>
            <a:off x="634650" y="133842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@media queries</a:t>
            </a:r>
            <a:endParaRPr b="0" i="0" sz="1100" u="none" cap="none" strike="noStrike">
              <a:solidFill>
                <a:srgbClr val="FFFFFF"/>
              </a:solidFill>
              <a:latin typeface="Helvetica Neue"/>
              <a:ea typeface="Helvetica Neue"/>
              <a:cs typeface="Helvetica Neue"/>
              <a:sym typeface="Helvetica Neue"/>
            </a:endParaRPr>
          </a:p>
        </p:txBody>
      </p:sp>
      <p:sp>
        <p:nvSpPr>
          <p:cNvPr id="95" name="Google Shape;95;p18"/>
          <p:cNvSpPr/>
          <p:nvPr/>
        </p:nvSpPr>
        <p:spPr>
          <a:xfrm>
            <a:off x="634650" y="241676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Pseudo clases</a:t>
            </a:r>
            <a:endParaRPr sz="1100">
              <a:solidFill>
                <a:srgbClr val="FFFFFF"/>
              </a:solidFill>
              <a:latin typeface="Helvetica Neue"/>
              <a:ea typeface="Helvetica Neue"/>
              <a:cs typeface="Helvetica Neue"/>
              <a:sym typeface="Helvetica Neue"/>
            </a:endParaRPr>
          </a:p>
        </p:txBody>
      </p:sp>
      <p:cxnSp>
        <p:nvCxnSpPr>
          <p:cNvPr id="96" name="Google Shape;96;p18"/>
          <p:cNvCxnSpPr/>
          <p:nvPr/>
        </p:nvCxnSpPr>
        <p:spPr>
          <a:xfrm>
            <a:off x="2087550" y="531533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97" name="Google Shape;97;p18"/>
          <p:cNvCxnSpPr>
            <a:endCxn id="95" idx="3"/>
          </p:cNvCxnSpPr>
          <p:nvPr/>
        </p:nvCxnSpPr>
        <p:spPr>
          <a:xfrm rot="10800000">
            <a:off x="2087550" y="2717963"/>
            <a:ext cx="940500" cy="4800"/>
          </a:xfrm>
          <a:prstGeom prst="straightConnector1">
            <a:avLst/>
          </a:prstGeom>
          <a:noFill/>
          <a:ln cap="flat" cmpd="sng" w="9525">
            <a:solidFill>
              <a:srgbClr val="CCCCCC"/>
            </a:solidFill>
            <a:prstDash val="solid"/>
            <a:round/>
            <a:headEnd len="med" w="med" type="oval"/>
            <a:tailEnd len="med" w="med" type="oval"/>
          </a:ln>
        </p:spPr>
      </p:cxnSp>
      <p:sp>
        <p:nvSpPr>
          <p:cNvPr id="98" name="Google Shape;98;p18"/>
          <p:cNvSpPr/>
          <p:nvPr/>
        </p:nvSpPr>
        <p:spPr>
          <a:xfrm>
            <a:off x="3045750" y="2419163"/>
            <a:ext cx="1452900" cy="602400"/>
          </a:xfrm>
          <a:prstGeom prst="rect">
            <a:avLst/>
          </a:prstGeom>
          <a:solidFill>
            <a:srgbClr val="3CEFAB"/>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chemeClr val="dk1"/>
                </a:solidFill>
                <a:latin typeface="Helvetica Neue"/>
                <a:ea typeface="Helvetica Neue"/>
                <a:cs typeface="Helvetica Neue"/>
                <a:sym typeface="Helvetica Neue"/>
              </a:rPr>
              <a:t>¿Qué es una pseudoclase?</a:t>
            </a:r>
            <a:endParaRPr sz="1100">
              <a:solidFill>
                <a:schemeClr val="dk1"/>
              </a:solidFill>
              <a:latin typeface="Helvetica Neue"/>
              <a:ea typeface="Helvetica Neue"/>
              <a:cs typeface="Helvetica Neue"/>
              <a:sym typeface="Helvetica Neue"/>
            </a:endParaRPr>
          </a:p>
        </p:txBody>
      </p:sp>
      <p:sp>
        <p:nvSpPr>
          <p:cNvPr id="99" name="Google Shape;99;p18"/>
          <p:cNvSpPr/>
          <p:nvPr/>
        </p:nvSpPr>
        <p:spPr>
          <a:xfrm>
            <a:off x="634650" y="347216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Configurando Node</a:t>
            </a:r>
            <a:endParaRPr sz="1100">
              <a:solidFill>
                <a:srgbClr val="FFFFFF"/>
              </a:solidFill>
              <a:latin typeface="Helvetica Neue"/>
              <a:ea typeface="Helvetica Neue"/>
              <a:cs typeface="Helvetica Neue"/>
              <a:sym typeface="Helvetica Neue"/>
            </a:endParaRPr>
          </a:p>
        </p:txBody>
      </p:sp>
      <p:cxnSp>
        <p:nvCxnSpPr>
          <p:cNvPr id="100" name="Google Shape;100;p18"/>
          <p:cNvCxnSpPr/>
          <p:nvPr/>
        </p:nvCxnSpPr>
        <p:spPr>
          <a:xfrm>
            <a:off x="1361100" y="3019166"/>
            <a:ext cx="0" cy="453000"/>
          </a:xfrm>
          <a:prstGeom prst="straightConnector1">
            <a:avLst/>
          </a:prstGeom>
          <a:noFill/>
          <a:ln cap="flat" cmpd="sng" w="9525">
            <a:solidFill>
              <a:srgbClr val="CCCCCC"/>
            </a:solidFill>
            <a:prstDash val="solid"/>
            <a:round/>
            <a:headEnd len="med" w="med" type="oval"/>
            <a:tailEnd len="med" w="med" type="oval"/>
          </a:ln>
        </p:spPr>
      </p:cxnSp>
      <p:cxnSp>
        <p:nvCxnSpPr>
          <p:cNvPr id="101" name="Google Shape;101;p18"/>
          <p:cNvCxnSpPr/>
          <p:nvPr/>
        </p:nvCxnSpPr>
        <p:spPr>
          <a:xfrm rot="10800000">
            <a:off x="2096400" y="3770963"/>
            <a:ext cx="940500" cy="4800"/>
          </a:xfrm>
          <a:prstGeom prst="straightConnector1">
            <a:avLst/>
          </a:prstGeom>
          <a:noFill/>
          <a:ln cap="flat" cmpd="sng" w="9525">
            <a:solidFill>
              <a:srgbClr val="CCCCCC"/>
            </a:solidFill>
            <a:prstDash val="solid"/>
            <a:round/>
            <a:headEnd len="med" w="med" type="oval"/>
            <a:tailEnd len="med" w="med" type="oval"/>
          </a:ln>
        </p:spPr>
      </p:cxnSp>
      <p:sp>
        <p:nvSpPr>
          <p:cNvPr id="102" name="Google Shape;102;p18"/>
          <p:cNvSpPr/>
          <p:nvPr/>
        </p:nvSpPr>
        <p:spPr>
          <a:xfrm>
            <a:off x="3045750" y="3472163"/>
            <a:ext cx="1452900" cy="602400"/>
          </a:xfrm>
          <a:prstGeom prst="rect">
            <a:avLst/>
          </a:prstGeom>
          <a:solidFill>
            <a:srgbClr val="3CEFAB"/>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chemeClr val="dk1"/>
                </a:solidFill>
                <a:latin typeface="Helvetica Neue"/>
                <a:ea typeface="Helvetica Neue"/>
                <a:cs typeface="Helvetica Neue"/>
                <a:sym typeface="Helvetica Neue"/>
              </a:rPr>
              <a:t>Instalación del Nodejs y NPM</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9"/>
          <p:cNvSpPr/>
          <p:nvPr/>
        </p:nvSpPr>
        <p:spPr>
          <a:xfrm>
            <a:off x="3609600" y="1202750"/>
            <a:ext cx="2157900" cy="31758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9"/>
          <p:cNvPicPr preferRelativeResize="0"/>
          <p:nvPr/>
        </p:nvPicPr>
        <p:blipFill rotWithShape="1">
          <a:blip r:embed="rId3">
            <a:alphaModFix/>
          </a:blip>
          <a:srcRect b="0" l="0" r="0" t="0"/>
          <a:stretch/>
        </p:blipFill>
        <p:spPr>
          <a:xfrm>
            <a:off x="3802963" y="3010924"/>
            <a:ext cx="306000" cy="306000"/>
          </a:xfrm>
          <a:prstGeom prst="rect">
            <a:avLst/>
          </a:prstGeom>
          <a:noFill/>
          <a:ln>
            <a:noFill/>
          </a:ln>
        </p:spPr>
      </p:pic>
      <p:sp>
        <p:nvSpPr>
          <p:cNvPr id="109" name="Google Shape;109;p19"/>
          <p:cNvSpPr txBox="1"/>
          <p:nvPr/>
        </p:nvSpPr>
        <p:spPr>
          <a:xfrm>
            <a:off x="4126638" y="2991500"/>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SEGUNDA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10" name="Google Shape;110;p1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11" name="Google Shape;111;p19"/>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txBox="1"/>
          <p:nvPr/>
        </p:nvSpPr>
        <p:spPr>
          <a:xfrm>
            <a:off x="14047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cxnSp>
        <p:nvCxnSpPr>
          <p:cNvPr id="113" name="Google Shape;113;p19"/>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4" name="Google Shape;114;p19"/>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5" name="Google Shape;115;p19"/>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16" name="Google Shape;116;p19"/>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17" name="Google Shape;117;p19"/>
          <p:cNvPicPr preferRelativeResize="0"/>
          <p:nvPr/>
        </p:nvPicPr>
        <p:blipFill rotWithShape="1">
          <a:blip r:embed="rId5">
            <a:alphaModFix/>
          </a:blip>
          <a:srcRect b="0" l="0" r="0" t="0"/>
          <a:stretch/>
        </p:blipFill>
        <p:spPr>
          <a:xfrm>
            <a:off x="5276200" y="1391289"/>
            <a:ext cx="196500" cy="196500"/>
          </a:xfrm>
          <a:prstGeom prst="rect">
            <a:avLst/>
          </a:prstGeom>
          <a:noFill/>
          <a:ln>
            <a:noFill/>
          </a:ln>
        </p:spPr>
      </p:pic>
      <p:sp>
        <p:nvSpPr>
          <p:cNvPr id="118" name="Google Shape;118;p19"/>
          <p:cNvSpPr/>
          <p:nvPr/>
        </p:nvSpPr>
        <p:spPr>
          <a:xfrm>
            <a:off x="1208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a:off x="1395125" y="13242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9"/>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1" name="Google Shape;121;p19"/>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2" name="Google Shape;122;p19"/>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3" name="Google Shape;123;p19"/>
          <p:cNvPicPr preferRelativeResize="0"/>
          <p:nvPr/>
        </p:nvPicPr>
        <p:blipFill rotWithShape="1">
          <a:blip r:embed="rId5">
            <a:alphaModFix/>
          </a:blip>
          <a:srcRect b="0" l="0" r="0" t="0"/>
          <a:stretch/>
        </p:blipFill>
        <p:spPr>
          <a:xfrm>
            <a:off x="2966250" y="1391289"/>
            <a:ext cx="196500" cy="196500"/>
          </a:xfrm>
          <a:prstGeom prst="rect">
            <a:avLst/>
          </a:prstGeom>
          <a:noFill/>
          <a:ln>
            <a:noFill/>
          </a:ln>
        </p:spPr>
      </p:pic>
      <p:sp>
        <p:nvSpPr>
          <p:cNvPr id="124" name="Google Shape;124;p19"/>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9"/>
          <p:cNvSpPr txBox="1"/>
          <p:nvPr/>
        </p:nvSpPr>
        <p:spPr>
          <a:xfrm>
            <a:off x="39406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cxnSp>
        <p:nvCxnSpPr>
          <p:cNvPr id="127" name="Google Shape;127;p19"/>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8" name="Google Shape;128;p19"/>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29" name="Google Shape;129;p19"/>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0" name="Google Shape;130;p19"/>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1" name="Google Shape;131;p19"/>
          <p:cNvPicPr preferRelativeResize="0"/>
          <p:nvPr/>
        </p:nvPicPr>
        <p:blipFill rotWithShape="1">
          <a:blip r:embed="rId5">
            <a:alphaModFix/>
          </a:blip>
          <a:srcRect b="0" l="0" r="0" t="0"/>
          <a:stretch/>
        </p:blipFill>
        <p:spPr>
          <a:xfrm>
            <a:off x="7733250" y="1391289"/>
            <a:ext cx="196500" cy="196500"/>
          </a:xfrm>
          <a:prstGeom prst="rect">
            <a:avLst/>
          </a:prstGeom>
          <a:noFill/>
          <a:ln>
            <a:noFill/>
          </a:ln>
        </p:spPr>
      </p:pic>
      <p:sp>
        <p:nvSpPr>
          <p:cNvPr id="132" name="Google Shape;132;p19"/>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3" name="Google Shape;133;p19"/>
          <p:cNvSpPr txBox="1"/>
          <p:nvPr/>
        </p:nvSpPr>
        <p:spPr>
          <a:xfrm>
            <a:off x="1420225" y="1776350"/>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Frawework CSS + Bootsrap</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4" name="Google Shape;134;p19"/>
          <p:cNvSpPr txBox="1"/>
          <p:nvPr/>
        </p:nvSpPr>
        <p:spPr>
          <a:xfrm>
            <a:off x="1832200" y="244626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35" name="Google Shape;135;p19"/>
          <p:cNvPicPr preferRelativeResize="0"/>
          <p:nvPr/>
        </p:nvPicPr>
        <p:blipFill rotWithShape="1">
          <a:blip r:embed="rId6">
            <a:alphaModFix/>
          </a:blip>
          <a:srcRect b="0" l="0" r="0" t="0"/>
          <a:stretch/>
        </p:blipFill>
        <p:spPr>
          <a:xfrm>
            <a:off x="1496400" y="2465688"/>
            <a:ext cx="365625" cy="365625"/>
          </a:xfrm>
          <a:prstGeom prst="rect">
            <a:avLst/>
          </a:prstGeom>
          <a:noFill/>
          <a:ln>
            <a:noFill/>
          </a:ln>
        </p:spPr>
      </p:pic>
      <p:sp>
        <p:nvSpPr>
          <p:cNvPr id="136" name="Google Shape;136;p19"/>
          <p:cNvSpPr txBox="1"/>
          <p:nvPr/>
        </p:nvSpPr>
        <p:spPr>
          <a:xfrm>
            <a:off x="1842888" y="29733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37" name="Google Shape;137;p19"/>
          <p:cNvPicPr preferRelativeResize="0"/>
          <p:nvPr/>
        </p:nvPicPr>
        <p:blipFill rotWithShape="1">
          <a:blip r:embed="rId7">
            <a:alphaModFix/>
          </a:blip>
          <a:srcRect b="0" l="0" r="0" t="0"/>
          <a:stretch/>
        </p:blipFill>
        <p:spPr>
          <a:xfrm>
            <a:off x="1515438" y="2988250"/>
            <a:ext cx="307150" cy="307150"/>
          </a:xfrm>
          <a:prstGeom prst="rect">
            <a:avLst/>
          </a:prstGeom>
          <a:noFill/>
          <a:ln>
            <a:noFill/>
          </a:ln>
        </p:spPr>
      </p:pic>
      <p:sp>
        <p:nvSpPr>
          <p:cNvPr id="138" name="Google Shape;138;p19"/>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13</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19"/>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@Media + Pseudo Clases</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19"/>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41" name="Google Shape;141;p19"/>
          <p:cNvPicPr preferRelativeResize="0"/>
          <p:nvPr/>
        </p:nvPicPr>
        <p:blipFill rotWithShape="1">
          <a:blip r:embed="rId6">
            <a:alphaModFix/>
          </a:blip>
          <a:srcRect b="0" l="0" r="0" t="0"/>
          <a:stretch/>
        </p:blipFill>
        <p:spPr>
          <a:xfrm>
            <a:off x="3811775" y="2450300"/>
            <a:ext cx="365625" cy="365625"/>
          </a:xfrm>
          <a:prstGeom prst="rect">
            <a:avLst/>
          </a:prstGeom>
          <a:noFill/>
          <a:ln>
            <a:noFill/>
          </a:ln>
        </p:spPr>
      </p:pic>
      <p:sp>
        <p:nvSpPr>
          <p:cNvPr id="142" name="Google Shape;142;p19"/>
          <p:cNvSpPr txBox="1"/>
          <p:nvPr/>
        </p:nvSpPr>
        <p:spPr>
          <a:xfrm>
            <a:off x="1842888" y="34688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FULL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3" name="Google Shape;143;p19"/>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SASS I</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4" name="Google Shape;144;p19"/>
          <p:cNvSpPr txBox="1"/>
          <p:nvPr/>
        </p:nvSpPr>
        <p:spPr>
          <a:xfrm>
            <a:off x="65859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45" name="Google Shape;145;p19"/>
          <p:cNvPicPr preferRelativeResize="0"/>
          <p:nvPr/>
        </p:nvPicPr>
        <p:blipFill rotWithShape="1">
          <a:blip r:embed="rId6">
            <a:alphaModFix/>
          </a:blip>
          <a:srcRect b="0" l="0" r="0" t="0"/>
          <a:stretch/>
        </p:blipFill>
        <p:spPr>
          <a:xfrm>
            <a:off x="6250175" y="2450300"/>
            <a:ext cx="365625" cy="365625"/>
          </a:xfrm>
          <a:prstGeom prst="rect">
            <a:avLst/>
          </a:prstGeom>
          <a:noFill/>
          <a:ln>
            <a:noFill/>
          </a:ln>
        </p:spPr>
      </p:pic>
      <p:sp>
        <p:nvSpPr>
          <p:cNvPr id="146" name="Google Shape;146;p19"/>
          <p:cNvSpPr txBox="1"/>
          <p:nvPr/>
        </p:nvSpPr>
        <p:spPr>
          <a:xfrm>
            <a:off x="6615788" y="30033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SASS I</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7" name="Google Shape;147;p19"/>
          <p:cNvPicPr preferRelativeResize="0"/>
          <p:nvPr/>
        </p:nvPicPr>
        <p:blipFill rotWithShape="1">
          <a:blip r:embed="rId7">
            <a:alphaModFix/>
          </a:blip>
          <a:srcRect b="0" l="0" r="0" t="0"/>
          <a:stretch/>
        </p:blipFill>
        <p:spPr>
          <a:xfrm>
            <a:off x="6279413" y="3000638"/>
            <a:ext cx="307150" cy="307150"/>
          </a:xfrm>
          <a:prstGeom prst="rect">
            <a:avLst/>
          </a:prstGeom>
          <a:noFill/>
          <a:ln>
            <a:noFill/>
          </a:ln>
        </p:spPr>
      </p:pic>
      <p:pic>
        <p:nvPicPr>
          <p:cNvPr id="148" name="Google Shape;148;p19"/>
          <p:cNvPicPr preferRelativeResize="0"/>
          <p:nvPr/>
        </p:nvPicPr>
        <p:blipFill>
          <a:blip r:embed="rId8">
            <a:alphaModFix/>
          </a:blip>
          <a:stretch>
            <a:fillRect/>
          </a:stretch>
        </p:blipFill>
        <p:spPr>
          <a:xfrm>
            <a:off x="1516025" y="3452350"/>
            <a:ext cx="306000" cy="30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2" name="Shape 152"/>
        <p:cNvGrpSpPr/>
        <p:nvPr/>
      </p:nvGrpSpPr>
      <p:grpSpPr>
        <a:xfrm>
          <a:off x="0" y="0"/>
          <a:ext cx="0" cy="0"/>
          <a:chOff x="0" y="0"/>
          <a:chExt cx="0" cy="0"/>
        </a:xfrm>
      </p:grpSpPr>
      <p:sp>
        <p:nvSpPr>
          <p:cNvPr id="153" name="Google Shape;153;p20"/>
          <p:cNvSpPr txBox="1"/>
          <p:nvPr/>
        </p:nvSpPr>
        <p:spPr>
          <a:xfrm>
            <a:off x="809538" y="17423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s" sz="1800">
                <a:latin typeface="Helvetica Neue Light"/>
                <a:ea typeface="Helvetica Neue Light"/>
                <a:cs typeface="Helvetica Neue Light"/>
                <a:sym typeface="Helvetica Neue Light"/>
              </a:rPr>
              <a:t>Accede al material complementario </a:t>
            </a:r>
            <a:r>
              <a:rPr lang="es" sz="1800" u="sng">
                <a:solidFill>
                  <a:schemeClr val="hlink"/>
                </a:solidFill>
                <a:latin typeface="Helvetica Neue Light"/>
                <a:ea typeface="Helvetica Neue Light"/>
                <a:cs typeface="Helvetica Neue Light"/>
                <a:sym typeface="Helvetica Neue Light"/>
                <a:hlinkClick r:id="rId3"/>
              </a:rPr>
              <a:t>aquí</a:t>
            </a:r>
            <a:r>
              <a:rPr lang="es"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4" name="Google Shape;154;p20"/>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5" name="Google Shape;155;p20"/>
          <p:cNvPicPr preferRelativeResize="0"/>
          <p:nvPr/>
        </p:nvPicPr>
        <p:blipFill rotWithShape="1">
          <a:blip r:embed="rId5">
            <a:alphaModFix/>
          </a:blip>
          <a:srcRect b="0" l="0" r="0" t="0"/>
          <a:stretch/>
        </p:blipFill>
        <p:spPr>
          <a:xfrm>
            <a:off x="3978725" y="628400"/>
            <a:ext cx="1186525" cy="1186525"/>
          </a:xfrm>
          <a:prstGeom prst="rect">
            <a:avLst/>
          </a:prstGeom>
          <a:noFill/>
          <a:ln>
            <a:noFill/>
          </a:ln>
        </p:spPr>
      </p:pic>
      <p:pic>
        <p:nvPicPr>
          <p:cNvPr id="156" name="Google Shape;156;p20"/>
          <p:cNvPicPr preferRelativeResize="0"/>
          <p:nvPr/>
        </p:nvPicPr>
        <p:blipFill>
          <a:blip r:embed="rId6">
            <a:alphaModFix/>
          </a:blip>
          <a:stretch>
            <a:fillRect/>
          </a:stretch>
        </p:blipFill>
        <p:spPr>
          <a:xfrm>
            <a:off x="2912788" y="2779150"/>
            <a:ext cx="3318400" cy="186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RESPONSIVE</a:t>
            </a:r>
            <a:endParaRPr i="1" sz="3600">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