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embeddedFontLst>
    <p:embeddedFont>
      <p:font typeface="Anton"/>
      <p:regular r:id="rId71"/>
    </p:embeddedFont>
    <p:embeddedFont>
      <p:font typeface="Lato"/>
      <p:regular r:id="rId72"/>
      <p:bold r:id="rId73"/>
      <p:italic r:id="rId74"/>
      <p:boldItalic r:id="rId75"/>
    </p:embeddedFont>
    <p:embeddedFont>
      <p:font typeface="Lato Light"/>
      <p:regular r:id="rId76"/>
      <p:bold r:id="rId77"/>
      <p:italic r:id="rId78"/>
      <p:boldItalic r:id="rId79"/>
    </p:embeddedFont>
    <p:embeddedFont>
      <p:font typeface="Didact Gothic"/>
      <p:regular r:id="rId80"/>
    </p:embeddedFont>
    <p:embeddedFont>
      <p:font typeface="Helvetica Neue"/>
      <p:regular r:id="rId81"/>
      <p:bold r:id="rId82"/>
      <p:italic r:id="rId83"/>
      <p:boldItalic r:id="rId84"/>
    </p:embeddedFont>
    <p:embeddedFont>
      <p:font typeface="Helvetica Neue Light"/>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9A23E9-7B2F-4618-991E-008FCBE914E8}">
  <a:tblStyle styleId="{719A23E9-7B2F-4618-991E-008FCBE914E8}"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DC4E067-20C4-46DA-9353-71815FCC968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32DE55-7CCA-4EFE-B388-C1B3E4DEEEDE}"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HelveticaNeue-boldItalic.fntdata"/><Relationship Id="rId83" Type="http://schemas.openxmlformats.org/officeDocument/2006/relationships/font" Target="fonts/HelveticaNeue-italic.fntdata"/><Relationship Id="rId42" Type="http://schemas.openxmlformats.org/officeDocument/2006/relationships/slide" Target="slides/slide34.xml"/><Relationship Id="rId86" Type="http://schemas.openxmlformats.org/officeDocument/2006/relationships/font" Target="fonts/HelveticaNeueLight-bold.fntdata"/><Relationship Id="rId41" Type="http://schemas.openxmlformats.org/officeDocument/2006/relationships/slide" Target="slides/slide33.xml"/><Relationship Id="rId85" Type="http://schemas.openxmlformats.org/officeDocument/2006/relationships/font" Target="fonts/HelveticaNeueLight-regular.fntdata"/><Relationship Id="rId44" Type="http://schemas.openxmlformats.org/officeDocument/2006/relationships/slide" Target="slides/slide36.xml"/><Relationship Id="rId88" Type="http://schemas.openxmlformats.org/officeDocument/2006/relationships/font" Target="fonts/HelveticaNeueLight-boldItalic.fntdata"/><Relationship Id="rId43" Type="http://schemas.openxmlformats.org/officeDocument/2006/relationships/slide" Target="slides/slide35.xml"/><Relationship Id="rId87" Type="http://schemas.openxmlformats.org/officeDocument/2006/relationships/font" Target="fonts/HelveticaNeueLight-italic.fntdata"/><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DidactGothic-regular.fntdata"/><Relationship Id="rId82" Type="http://schemas.openxmlformats.org/officeDocument/2006/relationships/font" Target="fonts/HelveticaNeue-bold.fntdata"/><Relationship Id="rId81"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3.xml"/><Relationship Id="rId75" Type="http://schemas.openxmlformats.org/officeDocument/2006/relationships/font" Target="fonts/Lato-boldItalic.fntdata"/><Relationship Id="rId30" Type="http://schemas.openxmlformats.org/officeDocument/2006/relationships/slide" Target="slides/slide22.xml"/><Relationship Id="rId74" Type="http://schemas.openxmlformats.org/officeDocument/2006/relationships/font" Target="fonts/Lato-italic.fntdata"/><Relationship Id="rId33" Type="http://schemas.openxmlformats.org/officeDocument/2006/relationships/slide" Target="slides/slide25.xml"/><Relationship Id="rId77" Type="http://schemas.openxmlformats.org/officeDocument/2006/relationships/font" Target="fonts/LatoLight-bold.fntdata"/><Relationship Id="rId32" Type="http://schemas.openxmlformats.org/officeDocument/2006/relationships/slide" Target="slides/slide24.xml"/><Relationship Id="rId76" Type="http://schemas.openxmlformats.org/officeDocument/2006/relationships/font" Target="fonts/LatoLight-regular.fntdata"/><Relationship Id="rId35" Type="http://schemas.openxmlformats.org/officeDocument/2006/relationships/slide" Target="slides/slide27.xml"/><Relationship Id="rId79" Type="http://schemas.openxmlformats.org/officeDocument/2006/relationships/font" Target="fonts/LatoLight-boldItalic.fntdata"/><Relationship Id="rId34" Type="http://schemas.openxmlformats.org/officeDocument/2006/relationships/slide" Target="slides/slide26.xml"/><Relationship Id="rId78" Type="http://schemas.openxmlformats.org/officeDocument/2006/relationships/font" Target="fonts/LatoLight-italic.fntdata"/><Relationship Id="rId71" Type="http://schemas.openxmlformats.org/officeDocument/2006/relationships/font" Target="fonts/Anton-regular.fntdata"/><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O3IJBtrFyc"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c2b4ce8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b4c2b4ce8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4c2b4ce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4c2b4ce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Verdadero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s"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rPr>
              <a:t>¿Cómo crear encuestas de zoom? Disponible en </a:t>
            </a:r>
            <a:r>
              <a:rPr lang="es"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rPr>
              <a:t>El docente generará </a:t>
            </a:r>
            <a:r>
              <a:rPr lang="es" sz="1200" u="sng">
                <a:solidFill>
                  <a:schemeClr val="dk1"/>
                </a:solidFill>
              </a:rPr>
              <a:t>una encuesta de zoom</a:t>
            </a:r>
            <a:r>
              <a:rPr lang="es"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4c2b4ce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eb4c2b4ce8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4c2b4ce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eb4c2b4ce8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b4c2b4ce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b4c2b4ce8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b4c2b4ce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eb4c2b4ce8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b4c2b4ce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eb4c2b4ce8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Te sugerimos mostrarlo directamente en el editor de texto así los/as estudiantes ven cómo se va escribiendo el código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4c2b4ce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eb4c2b4ce8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b4c2b4c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eb4c2b4ce8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b4c2b4ce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b4c2b4ce8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b4c2b4c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eb4c2b4ce8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4c2b4ce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b4c2b4ce8_0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b4c2b4ce8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eb4c2b4ce8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b4c2b4ce8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eb4c2b4ce8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b4c2b4ce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eb4c2b4ce8_0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4c2b4ce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eb4c2b4ce8_0_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b4c2b4ce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b4c2b4ce8_0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b4c2b4ce8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eb4c2b4ce8_0_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b4c2b4ce8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eb4c2b4ce8_0_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b4c2b4ce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eb4c2b4ce8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b4c2b4c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eb4c2b4ce8_0_8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b4c2b4ce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eb4c2b4ce8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4c2b4ce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4c2b4ce8_0_1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b4c2b4ce8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eb4c2b4ce8_0_8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b4c2b4c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eb4c2b4ce8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b4c2b4ce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eb4c2b4ce8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b4c2b4ce8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eb4c2b4ce8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b4c2b4ce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eb4c2b4ce8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b4c2b4ce8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eb4c2b4ce8_0_9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b4c2b4ce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eb4c2b4ce8_0_9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b4c2b4ce8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eb4c2b4ce8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b4c2b4ce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eb4c2b4ce8_0_9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eb4c2b4ce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eb4c2b4ce8_0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4c2b4ce8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b4c2b4ce8_0_1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b4c2b4ce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eb4c2b4ce8_0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b4c2b4ce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eb4c2b4ce8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b4c2b4ce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eb4c2b4ce8_0_9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Sugerimos explicar también cómo enlazar cuando se crean las carpetas: </a:t>
            </a:r>
            <a:endParaRPr/>
          </a:p>
          <a:p>
            <a:pPr indent="-298450" lvl="0" marL="457200" rtl="0" algn="l">
              <a:lnSpc>
                <a:spcPct val="100000"/>
              </a:lnSpc>
              <a:spcBef>
                <a:spcPts val="0"/>
              </a:spcBef>
              <a:spcAft>
                <a:spcPts val="0"/>
              </a:spcAft>
              <a:buSzPts val="1100"/>
              <a:buChar char="●"/>
            </a:pPr>
            <a:r>
              <a:rPr lang="es"/>
              <a:t>“pages”</a:t>
            </a:r>
            <a:endParaRPr/>
          </a:p>
          <a:p>
            <a:pPr indent="-298450" lvl="0" marL="457200" rtl="0" algn="l">
              <a:lnSpc>
                <a:spcPct val="100000"/>
              </a:lnSpc>
              <a:spcBef>
                <a:spcPts val="0"/>
              </a:spcBef>
              <a:spcAft>
                <a:spcPts val="0"/>
              </a:spcAft>
              <a:buSzPts val="1100"/>
              <a:buChar char="●"/>
            </a:pPr>
            <a:r>
              <a:rPr lang="es"/>
              <a:t>“images”</a:t>
            </a:r>
            <a:endParaRPr/>
          </a:p>
          <a:p>
            <a:pPr indent="-298450" lvl="0" marL="457200" rtl="0" algn="l">
              <a:lnSpc>
                <a:spcPct val="100000"/>
              </a:lnSpc>
              <a:spcBef>
                <a:spcPts val="0"/>
              </a:spcBef>
              <a:spcAft>
                <a:spcPts val="0"/>
              </a:spcAft>
              <a:buSzPts val="1100"/>
              <a:buChar char="●"/>
            </a:pPr>
            <a:r>
              <a:rPr lang="es"/>
              <a:t>“CSS”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eb4c2b4ce8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eb4c2b4ce8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b4c2b4ce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eb4c2b4ce8_0_9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b4c2b4ce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eb4c2b4ce8_0_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b4c2b4ce8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eb4c2b4ce8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b4c2b4ce8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eb4c2b4ce8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eb4c2b4ce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eb4c2b4ce8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b4c2b4ce8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eb4c2b4ce8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4c2b4ce8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b4c2b4ce8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b4c2b4ce8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eb4c2b4ce8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b4c2b4ce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eb4c2b4ce8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b4c2b4ce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eb4c2b4ce8_0_10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eb4c2b4ce8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eb4c2b4ce8_0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b4c2b4ce8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eb4c2b4ce8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al video de youtube:</a:t>
            </a:r>
            <a:r>
              <a:rPr lang="es">
                <a:solidFill>
                  <a:srgbClr val="0451A5"/>
                </a:solidFill>
              </a:rPr>
              <a:t> </a:t>
            </a:r>
            <a:r>
              <a:rPr lang="es" u="sng">
                <a:solidFill>
                  <a:srgbClr val="0451A5"/>
                </a:solidFill>
                <a:hlinkClick r:id="rId2">
                  <a:extLst>
                    <a:ext uri="{A12FA001-AC4F-418D-AE19-62706E023703}">
                      <ahyp:hlinkClr val="tx"/>
                    </a:ext>
                  </a:extLst>
                </a:hlinkClick>
              </a:rPr>
              <a:t>https://youtu.be/PO3IJBtrFyc</a:t>
            </a:r>
            <a:r>
              <a:rPr lang="es">
                <a:solidFill>
                  <a:srgbClr val="0451A5"/>
                </a:solidFill>
              </a:rPr>
              <a:t> </a:t>
            </a:r>
            <a:endParaRPr>
              <a:solidFill>
                <a:srgbClr val="0451A5"/>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b4c2b4ce8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eb4c2b4ce8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b4c2b4ce8_0_10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eb4c2b4ce8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b4c2b4ce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eb4c2b4ce8_0_1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b4c2b4ce8_0_1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eb4c2b4ce8_0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eb4c2b4ce8_0_1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eb4c2b4ce8_0_1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Sugerimos explicar cómo comprimir una carpeta y cómo exportar el archivo de balsamiq.</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El nombre del desafío debe tener sí o sí el apellido del/ la estudiante y en idea que pongan el nombre de su página/proyecto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4c2b4ce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eb4c2b4ce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eb4c2b4ce8_0_1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eb4c2b4ce8_0_1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eb4c2b4ce8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0" name="Google Shape;720;geb4c2b4ce8_0_1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eb4c2b4ce8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geb4c2b4ce8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4c2b4ce8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b4c2b4ce8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4c2b4ce8_0_1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b4c2b4ce8_0_1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4c2b4ce8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b4c2b4ce8_0_6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5" name="Google Shape;10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0" name="Shape 140"/>
        <p:cNvGrpSpPr/>
        <p:nvPr/>
      </p:nvGrpSpPr>
      <p:grpSpPr>
        <a:xfrm>
          <a:off x="0" y="0"/>
          <a:ext cx="0" cy="0"/>
          <a:chOff x="0" y="0"/>
          <a:chExt cx="0" cy="0"/>
        </a:xfrm>
      </p:grpSpPr>
      <p:sp>
        <p:nvSpPr>
          <p:cNvPr id="141" name="Google Shape;141;p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2" name="Google Shape;142;p37"/>
          <p:cNvSpPr txBox="1"/>
          <p:nvPr>
            <p:ph idx="1" type="body"/>
          </p:nvPr>
        </p:nvSpPr>
        <p:spPr>
          <a:xfrm>
            <a:off x="311760" y="1152360"/>
            <a:ext cx="8520000" cy="3416100"/>
          </a:xfrm>
          <a:prstGeom prst="rect">
            <a:avLst/>
          </a:prstGeom>
          <a:noFill/>
          <a:ln>
            <a:noFill/>
          </a:ln>
        </p:spPr>
        <p:txBody>
          <a:bodyPr anchorCtr="0" anchor="t" bIns="0" lIns="0" spcFirstLastPara="1" rIns="0" wrap="square" tIns="0">
            <a:norm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hyperlink" Target="https://plataforma.coderhouse.com/video-tutoriales"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hyperlink" Target="http://en.wikipedia.org/wiki/Mime_type" TargetMode="External"/><Relationship Id="rId5" Type="http://schemas.openxmlformats.org/officeDocument/2006/relationships/hyperlink" Target="http://en.wikipedia.org/wiki/Mime_typ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28.png"/><Relationship Id="rId5"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hyperlink" Target="https://www.sublimetext.com/3" TargetMode="External"/><Relationship Id="rId4" Type="http://schemas.openxmlformats.org/officeDocument/2006/relationships/hyperlink" Target="https://code.visualstudio.com/" TargetMode="External"/><Relationship Id="rId5" Type="http://schemas.openxmlformats.org/officeDocument/2006/relationships/image" Target="../media/image1.png"/><Relationship Id="rId6"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12.png"/><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27.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cs.google.com/document/d/1WMhPXdMXbbpQA2G80edcX7KObnOJTJFvTaEOIPzgfIY/edit" TargetMode="External"/><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6" name="Shape 146"/>
        <p:cNvGrpSpPr/>
        <p:nvPr/>
      </p:nvGrpSpPr>
      <p:grpSpPr>
        <a:xfrm>
          <a:off x="0" y="0"/>
          <a:ext cx="0" cy="0"/>
          <a:chOff x="0" y="0"/>
          <a:chExt cx="0" cy="0"/>
        </a:xfrm>
      </p:grpSpPr>
      <p:sp>
        <p:nvSpPr>
          <p:cNvPr id="147" name="Google Shape;147;p3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8" name="Google Shape;148;p3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9" name="Google Shape;149;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7"/>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HTML no es un lenguaje de programación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 sz="2000">
                <a:solidFill>
                  <a:schemeClr val="lt1"/>
                </a:solidFill>
                <a:latin typeface="Helvetica Neue Light"/>
                <a:ea typeface="Helvetica Neue Light"/>
                <a:cs typeface="Helvetica Neue Light"/>
                <a:sym typeface="Helvetica Neue Light"/>
              </a:rPr>
              <a:t>¿VERDADERO O FALSO?</a:t>
            </a:r>
            <a:br>
              <a:rPr lang="es" sz="2000">
                <a:solidFill>
                  <a:schemeClr val="lt1"/>
                </a:solidFill>
                <a:latin typeface="Helvetica Neue Light"/>
                <a:ea typeface="Helvetica Neue Light"/>
                <a:cs typeface="Helvetica Neue Light"/>
                <a:sym typeface="Helvetica Neue Light"/>
              </a:rPr>
            </a:br>
            <a:r>
              <a:rPr lang="es" sz="1600" u="sng">
                <a:solidFill>
                  <a:schemeClr val="lt1"/>
                </a:solidFill>
                <a:latin typeface="Helvetica Neue Light"/>
                <a:ea typeface="Helvetica Neue Light"/>
                <a:cs typeface="Helvetica Neue Light"/>
                <a:sym typeface="Helvetica Neue Light"/>
              </a:rPr>
              <a:t>CONTESTA LA ENCUESTA DE ZOOM</a:t>
            </a:r>
            <a:endParaRPr sz="2000">
              <a:solidFill>
                <a:srgbClr val="E8E7E3"/>
              </a:solidFill>
              <a:latin typeface="Helvetica Neue Light"/>
              <a:ea typeface="Helvetica Neue Light"/>
              <a:cs typeface="Helvetica Neue Light"/>
              <a:sym typeface="Helvetica Neue Light"/>
            </a:endParaRPr>
          </a:p>
        </p:txBody>
      </p:sp>
      <p:pic>
        <p:nvPicPr>
          <p:cNvPr id="276" name="Google Shape;276;p47"/>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pic>
        <p:nvPicPr>
          <p:cNvPr id="277" name="Google Shape;277;p47"/>
          <p:cNvPicPr preferRelativeResize="0"/>
          <p:nvPr/>
        </p:nvPicPr>
        <p:blipFill rotWithShape="1">
          <a:blip r:embed="rId5">
            <a:alphaModFix/>
          </a:blip>
          <a:srcRect b="0" l="-28965" r="0" t="-28965"/>
          <a:stretch/>
        </p:blipFill>
        <p:spPr>
          <a:xfrm>
            <a:off x="4096563" y="3968100"/>
            <a:ext cx="657225" cy="485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LISTAS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6" name="Shape 286"/>
        <p:cNvGrpSpPr/>
        <p:nvPr/>
      </p:nvGrpSpPr>
      <p:grpSpPr>
        <a:xfrm>
          <a:off x="0" y="0"/>
          <a:ext cx="0" cy="0"/>
          <a:chOff x="0" y="0"/>
          <a:chExt cx="0" cy="0"/>
        </a:xfrm>
      </p:grpSpPr>
      <p:sp>
        <p:nvSpPr>
          <p:cNvPr id="287" name="Google Shape;287;p4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288" name="Google Shape;288;p49"/>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p:txBody>
      </p:sp>
      <p:sp>
        <p:nvSpPr>
          <p:cNvPr id="289" name="Google Shape;289;p49"/>
          <p:cNvSpPr txBox="1"/>
          <p:nvPr/>
        </p:nvSpPr>
        <p:spPr>
          <a:xfrm>
            <a:off x="943050" y="2209325"/>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lang="es" sz="2000">
                <a:solidFill>
                  <a:schemeClr val="dk1"/>
                </a:solidFill>
                <a:latin typeface="Helvetica Neue"/>
                <a:ea typeface="Helvetica Neue"/>
                <a:cs typeface="Helvetica Neue"/>
                <a:sym typeface="Helvetica Neue"/>
              </a:rPr>
              <a:t>👉 </a:t>
            </a:r>
            <a:r>
              <a:rPr b="1" i="0" lang="es" sz="2000" u="none" cap="none" strike="noStrike">
                <a:solidFill>
                  <a:schemeClr val="dk1"/>
                </a:solidFill>
                <a:latin typeface="Helvetica Neue"/>
                <a:ea typeface="Helvetica Neue"/>
                <a:cs typeface="Helvetica Neue"/>
                <a:sym typeface="Helvetica Neue"/>
              </a:rPr>
              <a:t>HTML</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permite agrupar elementos que tienen más significado de forma conjunta. El menú de navegación de un sitio web, por ejemplo, está formado por un grupo de palabras. Aunque cada palabra por separado tiene sentido, de forma conjunta constituyen el menú de navegación de la página, por lo que su</a:t>
            </a:r>
            <a:r>
              <a:rPr b="0" i="0" lang="es" sz="2000" u="none" cap="none" strike="noStrike">
                <a:solidFill>
                  <a:schemeClr val="dk1"/>
                </a:solidFill>
                <a:latin typeface="Didact Gothic"/>
                <a:ea typeface="Didact Gothic"/>
                <a:cs typeface="Didact Gothic"/>
                <a:sym typeface="Didact Gothic"/>
              </a:rPr>
              <a:t> </a:t>
            </a:r>
            <a:r>
              <a:rPr b="1" i="0" lang="es" sz="2000" u="none" cap="none" strike="noStrike">
                <a:solidFill>
                  <a:schemeClr val="dk1"/>
                </a:solidFill>
                <a:latin typeface="Helvetica Neue"/>
                <a:ea typeface="Helvetica Neue"/>
                <a:cs typeface="Helvetica Neue"/>
                <a:sym typeface="Helvetica Neue"/>
              </a:rPr>
              <a:t>significado conjunto</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es mayor que por separado. Esto se denomina </a:t>
            </a:r>
            <a:r>
              <a:rPr b="1" i="0" lang="es" sz="2000" u="none" cap="none" strike="noStrike">
                <a:solidFill>
                  <a:schemeClr val="dk1"/>
                </a:solidFill>
                <a:latin typeface="Helvetica Neue"/>
                <a:ea typeface="Helvetica Neue"/>
                <a:cs typeface="Helvetica Neue"/>
                <a:sym typeface="Helvetica Neue"/>
              </a:rPr>
              <a:t>listas.</a:t>
            </a:r>
            <a:endParaRPr b="1" i="0" sz="20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90" name="Google Shape;290;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p:nvPr/>
        </p:nvSpPr>
        <p:spPr>
          <a:xfrm>
            <a:off x="6547650"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6" name="Google Shape;296;p50"/>
          <p:cNvSpPr/>
          <p:nvPr/>
        </p:nvSpPr>
        <p:spPr>
          <a:xfrm>
            <a:off x="3984907" y="12666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7" name="Google Shape;297;p50"/>
          <p:cNvSpPr/>
          <p:nvPr/>
        </p:nvSpPr>
        <p:spPr>
          <a:xfrm>
            <a:off x="1362169"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8" name="Google Shape;298;p50"/>
          <p:cNvSpPr txBox="1"/>
          <p:nvPr/>
        </p:nvSpPr>
        <p:spPr>
          <a:xfrm>
            <a:off x="1342625" y="13437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chemeClr val="dk1"/>
                </a:solidFill>
                <a:latin typeface="Anton"/>
                <a:ea typeface="Anton"/>
                <a:cs typeface="Anton"/>
                <a:sym typeface="Anton"/>
              </a:rPr>
              <a:t>TIPOS DE LISTAS</a:t>
            </a:r>
            <a:endParaRPr b="0" i="1" sz="3500" u="none" cap="none" strike="noStrike">
              <a:solidFill>
                <a:srgbClr val="000000"/>
              </a:solidFill>
              <a:latin typeface="Anton"/>
              <a:ea typeface="Anton"/>
              <a:cs typeface="Anton"/>
              <a:sym typeface="Anton"/>
            </a:endParaRPr>
          </a:p>
        </p:txBody>
      </p:sp>
      <p:sp>
        <p:nvSpPr>
          <p:cNvPr id="299" name="Google Shape;299;p50"/>
          <p:cNvSpPr txBox="1"/>
          <p:nvPr/>
        </p:nvSpPr>
        <p:spPr>
          <a:xfrm>
            <a:off x="759625" y="2666950"/>
            <a:ext cx="23793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no ordenadas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0" name="Google Shape;300;p50"/>
          <p:cNvSpPr txBox="1"/>
          <p:nvPr/>
        </p:nvSpPr>
        <p:spPr>
          <a:xfrm>
            <a:off x="3537450" y="26270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ordenadas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1" name="Google Shape;301;p50"/>
          <p:cNvSpPr txBox="1"/>
          <p:nvPr/>
        </p:nvSpPr>
        <p:spPr>
          <a:xfrm>
            <a:off x="6100200" y="26669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de definición</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50"/>
          <p:cNvSpPr txBox="1"/>
          <p:nvPr/>
        </p:nvSpPr>
        <p:spPr>
          <a:xfrm>
            <a:off x="4344713" y="135905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sp>
        <p:nvSpPr>
          <p:cNvPr id="303" name="Google Shape;303;p50"/>
          <p:cNvSpPr txBox="1"/>
          <p:nvPr/>
        </p:nvSpPr>
        <p:spPr>
          <a:xfrm>
            <a:off x="6770600" y="1388651"/>
            <a:ext cx="516600" cy="5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304" name="Google Shape;304;p50"/>
          <p:cNvPicPr preferRelativeResize="0"/>
          <p:nvPr/>
        </p:nvPicPr>
        <p:blipFill rotWithShape="1">
          <a:blip r:embed="rId3">
            <a:alphaModFix/>
          </a:blip>
          <a:srcRect b="0" l="0" r="0" t="0"/>
          <a:stretch/>
        </p:blipFill>
        <p:spPr>
          <a:xfrm>
            <a:off x="6783925" y="1544053"/>
            <a:ext cx="653602" cy="653597"/>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06" name="Google Shape;306;p50"/>
          <p:cNvPicPr preferRelativeResize="0"/>
          <p:nvPr/>
        </p:nvPicPr>
        <p:blipFill rotWithShape="1">
          <a:blip r:embed="rId5">
            <a:alphaModFix/>
          </a:blip>
          <a:srcRect b="0" l="0" r="0" t="0"/>
          <a:stretch/>
        </p:blipFill>
        <p:spPr>
          <a:xfrm>
            <a:off x="1651074" y="1572647"/>
            <a:ext cx="596400" cy="596400"/>
          </a:xfrm>
          <a:prstGeom prst="rect">
            <a:avLst/>
          </a:prstGeom>
          <a:noFill/>
          <a:ln>
            <a:noFill/>
          </a:ln>
        </p:spPr>
      </p:pic>
      <p:pic>
        <p:nvPicPr>
          <p:cNvPr id="307" name="Google Shape;307;p50"/>
          <p:cNvPicPr preferRelativeResize="0"/>
          <p:nvPr/>
        </p:nvPicPr>
        <p:blipFill rotWithShape="1">
          <a:blip r:embed="rId6">
            <a:alphaModFix/>
          </a:blip>
          <a:srcRect b="0" l="0" r="0" t="0"/>
          <a:stretch/>
        </p:blipFill>
        <p:spPr>
          <a:xfrm>
            <a:off x="4214239" y="1577046"/>
            <a:ext cx="596400" cy="596400"/>
          </a:xfrm>
          <a:prstGeom prst="rect">
            <a:avLst/>
          </a:prstGeom>
          <a:noFill/>
          <a:ln>
            <a:noFill/>
          </a:ln>
        </p:spPr>
      </p:pic>
      <p:sp>
        <p:nvSpPr>
          <p:cNvPr id="308" name="Google Shape;308;p50"/>
          <p:cNvSpPr txBox="1"/>
          <p:nvPr/>
        </p:nvSpPr>
        <p:spPr>
          <a:xfrm>
            <a:off x="160050" y="3594025"/>
            <a:ext cx="87048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chemeClr val="dk1"/>
                </a:solidFill>
                <a:highlight>
                  <a:schemeClr val="lt1"/>
                </a:highlight>
                <a:latin typeface="Helvetica Neue"/>
                <a:ea typeface="Helvetica Neue"/>
                <a:cs typeface="Helvetica Neue"/>
                <a:sym typeface="Helvetica Neue"/>
              </a:rPr>
              <a:t>Ejemplos: </a:t>
            </a: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paso a paso de un procedimiento (como una receta de cocina), características de una persona, galería de imágenes, el menú de una página web, entre otros.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nvSpPr>
        <p:spPr>
          <a:xfrm>
            <a:off x="852150" y="951775"/>
            <a:ext cx="7439700" cy="167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numéricas</a:t>
            </a:r>
            <a:r>
              <a:rPr b="0" i="0" lang="es" sz="1800" u="none" cap="none" strike="noStrike">
                <a:solidFill>
                  <a:schemeClr val="dk1"/>
                </a:solidFill>
                <a:latin typeface="Helvetica Neue Light"/>
                <a:ea typeface="Helvetica Neue Light"/>
                <a:cs typeface="Helvetica Neue Light"/>
                <a:sym typeface="Helvetica Neue Light"/>
              </a:rPr>
              <a:t> establecen un orden en la lectura de sus ítems.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de viñetas</a:t>
            </a:r>
            <a:r>
              <a:rPr b="0" i="0" lang="es" sz="1800" u="none" cap="none" strike="noStrike">
                <a:solidFill>
                  <a:schemeClr val="dk1"/>
                </a:solidFill>
                <a:latin typeface="Helvetica Neue Light"/>
                <a:ea typeface="Helvetica Neue Light"/>
                <a:cs typeface="Helvetica Neue Light"/>
                <a:sym typeface="Helvetica Neue Light"/>
              </a:rPr>
              <a:t> no representan ningún orden o importancia entre sus ítems. Son elementos compuestos. </a:t>
            </a:r>
            <a:endParaRPr sz="1800">
              <a:solidFill>
                <a:schemeClr val="dk1"/>
              </a:solidFill>
              <a:latin typeface="Helvetica Neue Light"/>
              <a:ea typeface="Helvetica Neue Light"/>
              <a:cs typeface="Helvetica Neue Light"/>
              <a:sym typeface="Helvetica Neue Light"/>
            </a:endParaRPr>
          </a:p>
          <a:p>
            <a:pPr indent="0" lvl="0" marL="2286000" marR="0" rtl="0" algn="l">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ordenada de artículos (numéricas).</a:t>
            </a:r>
            <a:endParaRPr b="0" i="0" sz="1600" u="none" cap="none" strike="noStrike">
              <a:solidFill>
                <a:schemeClr val="dk1"/>
              </a:solidFill>
              <a:latin typeface="Helvetica Neue Light"/>
              <a:ea typeface="Helvetica Neue Light"/>
              <a:cs typeface="Helvetica Neue Light"/>
              <a:sym typeface="Helvetica Neue Light"/>
            </a:endParaRPr>
          </a:p>
          <a:p>
            <a:pPr indent="457200" lvl="0" marL="18288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de artículos sin orden (viñetas).</a:t>
            </a:r>
            <a:endParaRPr b="0" i="0" sz="1600" u="none" cap="none" strike="noStrike">
              <a:solidFill>
                <a:schemeClr val="dk1"/>
              </a:solidFill>
              <a:latin typeface="Helvetica Neue Light"/>
              <a:ea typeface="Helvetica Neue Light"/>
              <a:cs typeface="Helvetica Neue Light"/>
              <a:sym typeface="Helvetica Neue Light"/>
            </a:endParaRPr>
          </a:p>
          <a:p>
            <a:pPr indent="0" lvl="0" marL="22860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 artículo de una lista.</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4" name="Google Shape;314;p51"/>
          <p:cNvSpPr txBox="1"/>
          <p:nvPr/>
        </p:nvSpPr>
        <p:spPr>
          <a:xfrm>
            <a:off x="1738950" y="19145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¿VIÑETAS O NÚMEROS?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15" name="Google Shape;31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6" name="Google Shape;316;p51"/>
          <p:cNvSpPr/>
          <p:nvPr/>
        </p:nvSpPr>
        <p:spPr>
          <a:xfrm>
            <a:off x="0" y="27390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&lt;ol&gt;</a:t>
            </a:r>
            <a:endParaRPr/>
          </a:p>
        </p:txBody>
      </p:sp>
      <p:sp>
        <p:nvSpPr>
          <p:cNvPr id="317" name="Google Shape;317;p51"/>
          <p:cNvSpPr/>
          <p:nvPr/>
        </p:nvSpPr>
        <p:spPr>
          <a:xfrm>
            <a:off x="0" y="321370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&lt;ul&gt;</a:t>
            </a:r>
            <a:endParaRPr/>
          </a:p>
        </p:txBody>
      </p:sp>
      <p:sp>
        <p:nvSpPr>
          <p:cNvPr id="318" name="Google Shape;318;p51"/>
          <p:cNvSpPr/>
          <p:nvPr/>
        </p:nvSpPr>
        <p:spPr>
          <a:xfrm>
            <a:off x="0" y="36883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&lt;li&gt;</a:t>
            </a:r>
            <a:endParaRPr/>
          </a:p>
        </p:txBody>
      </p:sp>
      <p:sp>
        <p:nvSpPr>
          <p:cNvPr id="319" name="Google Shape;319;p51"/>
          <p:cNvSpPr/>
          <p:nvPr/>
        </p:nvSpPr>
        <p:spPr>
          <a:xfrm>
            <a:off x="-2" y="26553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0" name="Google Shape;320;p51"/>
          <p:cNvPicPr preferRelativeResize="0"/>
          <p:nvPr/>
        </p:nvPicPr>
        <p:blipFill rotWithShape="1">
          <a:blip r:embed="rId4">
            <a:alphaModFix/>
          </a:blip>
          <a:srcRect b="0" l="0" r="0" t="0"/>
          <a:stretch/>
        </p:blipFill>
        <p:spPr>
          <a:xfrm>
            <a:off x="89562" y="2773989"/>
            <a:ext cx="232921" cy="227957"/>
          </a:xfrm>
          <a:prstGeom prst="rect">
            <a:avLst/>
          </a:prstGeom>
          <a:noFill/>
          <a:ln>
            <a:noFill/>
          </a:ln>
        </p:spPr>
      </p:pic>
      <p:sp>
        <p:nvSpPr>
          <p:cNvPr id="321" name="Google Shape;321;p51"/>
          <p:cNvSpPr/>
          <p:nvPr/>
        </p:nvSpPr>
        <p:spPr>
          <a:xfrm>
            <a:off x="-4" y="3148301"/>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2" name="Google Shape;322;p51"/>
          <p:cNvPicPr preferRelativeResize="0"/>
          <p:nvPr/>
        </p:nvPicPr>
        <p:blipFill rotWithShape="1">
          <a:blip r:embed="rId5">
            <a:alphaModFix/>
          </a:blip>
          <a:srcRect b="0" l="0" r="0" t="0"/>
          <a:stretch/>
        </p:blipFill>
        <p:spPr>
          <a:xfrm>
            <a:off x="112857" y="3249415"/>
            <a:ext cx="232983" cy="227955"/>
          </a:xfrm>
          <a:prstGeom prst="rect">
            <a:avLst/>
          </a:prstGeom>
          <a:noFill/>
          <a:ln>
            <a:noFill/>
          </a:ln>
        </p:spPr>
      </p:pic>
      <p:sp>
        <p:nvSpPr>
          <p:cNvPr id="323" name="Google Shape;323;p51"/>
          <p:cNvSpPr/>
          <p:nvPr/>
        </p:nvSpPr>
        <p:spPr>
          <a:xfrm>
            <a:off x="-28800" y="36400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4" name="Google Shape;324;p51"/>
          <p:cNvPicPr preferRelativeResize="0"/>
          <p:nvPr/>
        </p:nvPicPr>
        <p:blipFill rotWithShape="1">
          <a:blip r:embed="rId6">
            <a:alphaModFix/>
          </a:blip>
          <a:srcRect b="0" l="0" r="0" t="0"/>
          <a:stretch/>
        </p:blipFill>
        <p:spPr>
          <a:xfrm>
            <a:off x="63474" y="3730248"/>
            <a:ext cx="255254" cy="249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30" name="Google Shape;330;p52"/>
          <p:cNvGraphicFramePr/>
          <p:nvPr/>
        </p:nvGraphicFramePr>
        <p:xfrm>
          <a:off x="1058300" y="2465863"/>
          <a:ext cx="3000000" cy="3000000"/>
        </p:xfrm>
        <a:graphic>
          <a:graphicData uri="http://schemas.openxmlformats.org/drawingml/2006/table">
            <a:tbl>
              <a:tblPr>
                <a:noFill/>
                <a:tableStyleId>{719A23E9-7B2F-4618-991E-008FCBE914E8}</a:tableStyleId>
              </a:tblPr>
              <a:tblGrid>
                <a:gridCol w="4010275"/>
              </a:tblGrid>
              <a:tr h="9891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&gt;Empresa&lt;/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&gt;Producto&lt;/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&gt;Servicios&lt;/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331" name="Google Shape;331;p52"/>
          <p:cNvSpPr txBox="1"/>
          <p:nvPr/>
        </p:nvSpPr>
        <p:spPr>
          <a:xfrm>
            <a:off x="732600" y="1213850"/>
            <a:ext cx="7678800" cy="1097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457200" marR="0" rtl="0" algn="ctr">
              <a:lnSpc>
                <a:spcPct val="150000"/>
              </a:lnSpc>
              <a:spcBef>
                <a:spcPts val="1100"/>
              </a:spcBef>
              <a:spcAft>
                <a:spcPts val="110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Ambas listas se deben insertar mediante la etiqueta </a:t>
            </a:r>
            <a:r>
              <a:rPr b="0" i="0" lang="es" sz="1700" u="none" cap="none" strike="noStrike">
                <a:solidFill>
                  <a:schemeClr val="dk1"/>
                </a:solidFill>
                <a:highlight>
                  <a:srgbClr val="A6FFCA"/>
                </a:highlight>
                <a:latin typeface="Helvetica Neue Light"/>
                <a:ea typeface="Helvetica Neue Light"/>
                <a:cs typeface="Helvetica Neue Light"/>
                <a:sym typeface="Helvetica Neue Light"/>
              </a:rPr>
              <a:t>&lt;li&gt;&lt;/li&gt; (list-item)</a:t>
            </a:r>
            <a:r>
              <a:rPr b="0" i="0" lang="es" sz="1700" u="none" cap="none" strike="noStrike">
                <a:solidFill>
                  <a:schemeClr val="dk1"/>
                </a:solidFill>
                <a:latin typeface="Helvetica Neue Light"/>
                <a:ea typeface="Helvetica Neue Light"/>
                <a:cs typeface="Helvetica Neue Light"/>
                <a:sym typeface="Helvetica Neue Light"/>
              </a:rPr>
              <a:t>. </a:t>
            </a:r>
            <a:r>
              <a:rPr b="0" i="1" lang="es" sz="1700" u="none" cap="none" strike="noStrike">
                <a:solidFill>
                  <a:schemeClr val="dk1"/>
                </a:solidFill>
                <a:latin typeface="Helvetica Neue Light"/>
                <a:ea typeface="Helvetica Neue Light"/>
                <a:cs typeface="Helvetica Neue Light"/>
                <a:sym typeface="Helvetica Neue Light"/>
              </a:rPr>
              <a:t>Ejemplo de servicios de una empresa (lista de viñetas/sin orden):</a:t>
            </a:r>
            <a:br>
              <a:rPr b="0" i="0" lang="es" sz="1700" u="none" cap="none" strike="noStrike">
                <a:solidFill>
                  <a:schemeClr val="dk1"/>
                </a:solidFill>
                <a:latin typeface="Helvetica Neue Light"/>
                <a:ea typeface="Helvetica Neue Light"/>
                <a:cs typeface="Helvetica Neue Light"/>
                <a:sym typeface="Helvetica Neue Light"/>
              </a:rPr>
            </a:b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332" name="Google Shape;332;p52"/>
          <p:cNvSpPr txBox="1"/>
          <p:nvPr/>
        </p:nvSpPr>
        <p:spPr>
          <a:xfrm>
            <a:off x="6023725" y="2374752"/>
            <a:ext cx="1578600" cy="18135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Empresa</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Producto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Servicios</a:t>
            </a:r>
            <a:endParaRPr b="0" i="0" sz="17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222222"/>
              </a:buClr>
              <a:buSzPts val="1600"/>
              <a:buFont typeface="Didact Gothic"/>
              <a:buChar char="●"/>
            </a:pPr>
            <a:r>
              <a:rPr b="0" i="0" lang="es" sz="1700" u="none" cap="none" strike="noStrike">
                <a:solidFill>
                  <a:schemeClr val="dk1"/>
                </a:solidFill>
                <a:latin typeface="Helvetica Neue Light"/>
                <a:ea typeface="Helvetica Neue Light"/>
                <a:cs typeface="Helvetica Neue Light"/>
                <a:sym typeface="Helvetica Neue Light"/>
              </a:rPr>
              <a:t>Contacto</a:t>
            </a:r>
            <a:endParaRPr b="1" i="0" sz="1600" u="none" cap="none" strike="noStrike">
              <a:solidFill>
                <a:srgbClr val="000000"/>
              </a:solidFill>
              <a:latin typeface="Didact Gothic"/>
              <a:ea typeface="Didact Gothic"/>
              <a:cs typeface="Didact Gothic"/>
              <a:sym typeface="Didact Gothic"/>
            </a:endParaRPr>
          </a:p>
        </p:txBody>
      </p:sp>
      <p:sp>
        <p:nvSpPr>
          <p:cNvPr id="333" name="Google Shape;333;p52"/>
          <p:cNvSpPr txBox="1"/>
          <p:nvPr/>
        </p:nvSpPr>
        <p:spPr>
          <a:xfrm>
            <a:off x="1919850" y="2071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3500">
                <a:solidFill>
                  <a:schemeClr val="dk1"/>
                </a:solidFill>
                <a:latin typeface="Anton"/>
                <a:ea typeface="Anton"/>
                <a:cs typeface="Anton"/>
                <a:sym typeface="Anton"/>
              </a:rPr>
              <a:t>VEAMOS UN </a:t>
            </a:r>
            <a:r>
              <a:rPr b="0" i="1" lang="es" sz="3500" u="none" cap="none" strike="noStrike">
                <a:solidFill>
                  <a:schemeClr val="dk1"/>
                </a:solidFill>
                <a:latin typeface="Anton"/>
                <a:ea typeface="Anton"/>
                <a:cs typeface="Anton"/>
                <a:sym typeface="Anton"/>
              </a:rPr>
              <a:t>EJEMPLO</a:t>
            </a:r>
            <a:endParaRPr b="0" i="1" sz="3500" u="none" cap="none" strike="noStrike">
              <a:solidFill>
                <a:srgbClr val="000000"/>
              </a:solidFill>
              <a:latin typeface="Anton"/>
              <a:ea typeface="Anton"/>
              <a:cs typeface="Anton"/>
              <a:sym typeface="Anton"/>
            </a:endParaRPr>
          </a:p>
        </p:txBody>
      </p:sp>
      <p:pic>
        <p:nvPicPr>
          <p:cNvPr id="334" name="Google Shape;334;p5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335" name="Google Shape;335;p52"/>
          <p:cNvSpPr/>
          <p:nvPr/>
        </p:nvSpPr>
        <p:spPr>
          <a:xfrm>
            <a:off x="5221525" y="2937375"/>
            <a:ext cx="706500" cy="533100"/>
          </a:xfrm>
          <a:prstGeom prst="rightArrow">
            <a:avLst>
              <a:gd fmla="val 50000" name="adj1"/>
              <a:gd fmla="val 50000" name="adj2"/>
            </a:avLst>
          </a:prstGeom>
          <a:solidFill>
            <a:srgbClr val="3CEFAB"/>
          </a:solidFill>
          <a:ln cap="flat" cmpd="sng" w="9525">
            <a:solidFill>
              <a:srgbClr val="3CEFA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nvSpPr>
        <p:spPr>
          <a:xfrm>
            <a:off x="852150" y="1292125"/>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Es probable que te veas en la necesidad de crear una estructura de sublistas como la siguiente: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100"/>
              </a:spcBef>
              <a:spcAft>
                <a:spcPts val="0"/>
              </a:spcAft>
              <a:buClr>
                <a:srgbClr val="1E1E1E"/>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portátiles: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I4.</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I5.</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222222"/>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de escritorio:</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Pentium.</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Celeron.</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10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1" name="Google Shape;341;p53"/>
          <p:cNvSpPr txBox="1"/>
          <p:nvPr/>
        </p:nvSpPr>
        <p:spPr>
          <a:xfrm>
            <a:off x="1738950" y="3030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ANIDAR LISTAS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42" name="Google Shape;34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3" name="Google Shape;343;p5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7" name="Shape 347"/>
        <p:cNvGrpSpPr/>
        <p:nvPr/>
      </p:nvGrpSpPr>
      <p:grpSpPr>
        <a:xfrm>
          <a:off x="0" y="0"/>
          <a:ext cx="0" cy="0"/>
          <a:chOff x="0" y="0"/>
          <a:chExt cx="0" cy="0"/>
        </a:xfrm>
      </p:grpSpPr>
      <p:pic>
        <p:nvPicPr>
          <p:cNvPr id="348" name="Google Shape;34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9" name="Google Shape;349;p5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50" name="Google Shape;350;p5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55"/>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TABLAS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59" name="Shape 359"/>
        <p:cNvGrpSpPr/>
        <p:nvPr/>
      </p:nvGrpSpPr>
      <p:grpSpPr>
        <a:xfrm>
          <a:off x="0" y="0"/>
          <a:ext cx="0" cy="0"/>
          <a:chOff x="0" y="0"/>
          <a:chExt cx="0" cy="0"/>
        </a:xfrm>
      </p:grpSpPr>
      <p:sp>
        <p:nvSpPr>
          <p:cNvPr id="360" name="Google Shape;360;p5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361" name="Google Shape;361;p56"/>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TABLAS</a:t>
            </a:r>
            <a:endParaRPr b="0" i="1" sz="4000" u="none" cap="none" strike="noStrike">
              <a:solidFill>
                <a:srgbClr val="000000"/>
              </a:solidFill>
              <a:latin typeface="Anton"/>
              <a:ea typeface="Anton"/>
              <a:cs typeface="Anton"/>
              <a:sym typeface="Anton"/>
            </a:endParaRPr>
          </a:p>
        </p:txBody>
      </p:sp>
      <p:sp>
        <p:nvSpPr>
          <p:cNvPr id="362" name="Google Shape;362;p56"/>
          <p:cNvSpPr txBox="1"/>
          <p:nvPr/>
        </p:nvSpPr>
        <p:spPr>
          <a:xfrm>
            <a:off x="943050" y="1501037"/>
            <a:ext cx="7257900" cy="3091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Son un </a:t>
            </a:r>
            <a:r>
              <a:rPr b="1" i="0" lang="es" sz="1800" u="none" cap="none" strike="noStrike">
                <a:solidFill>
                  <a:schemeClr val="dk1"/>
                </a:solidFill>
                <a:latin typeface="Helvetica Neue"/>
                <a:ea typeface="Helvetica Neue"/>
                <a:cs typeface="Helvetica Neue"/>
                <a:sym typeface="Helvetica Neue"/>
              </a:rPr>
              <a:t>conjunto de celdas organizadas</a:t>
            </a:r>
            <a:r>
              <a:rPr b="0" i="0" lang="es" sz="1800" u="none" cap="none" strike="noStrike">
                <a:solidFill>
                  <a:schemeClr val="dk1"/>
                </a:solidFill>
                <a:latin typeface="Helvetica Neue Light"/>
                <a:ea typeface="Helvetica Neue Light"/>
                <a:cs typeface="Helvetica Neue Light"/>
                <a:sym typeface="Helvetica Neue Light"/>
              </a:rPr>
              <a:t>, dentro de</a:t>
            </a:r>
            <a:r>
              <a:rPr lang="es" sz="1800">
                <a:solidFill>
                  <a:schemeClr val="dk1"/>
                </a:solidFill>
                <a:latin typeface="Helvetica Neue Light"/>
                <a:ea typeface="Helvetica Neue Light"/>
                <a:cs typeface="Helvetica Neue Light"/>
                <a:sym typeface="Helvetica Neue Light"/>
              </a:rPr>
              <a:t> las</a:t>
            </a:r>
            <a:r>
              <a:rPr b="0" i="0" lang="es" sz="1800" u="none" cap="none" strike="noStrike">
                <a:solidFill>
                  <a:schemeClr val="dk1"/>
                </a:solidFill>
                <a:latin typeface="Helvetica Neue Light"/>
                <a:ea typeface="Helvetica Neue Light"/>
                <a:cs typeface="Helvetica Neue Light"/>
                <a:sym typeface="Helvetica Neue Light"/>
              </a:rPr>
              <a:t> cuales es posible alojar distintos contenidos. HTML dispone de una gran variedad de etiquetas y atributos para crear tablas. </a:t>
            </a:r>
            <a:r>
              <a:rPr b="1" i="0" lang="es" sz="1800" u="none" cap="none" strike="noStrike">
                <a:solidFill>
                  <a:schemeClr val="dk1"/>
                </a:solidFill>
                <a:latin typeface="Helvetica Neue"/>
                <a:ea typeface="Helvetica Neue"/>
                <a:cs typeface="Helvetica Neue"/>
                <a:sym typeface="Helvetica Neue"/>
              </a:rPr>
              <a:t>Sirven para representar información tabulada, en filas y columnas.</a:t>
            </a:r>
            <a:endParaRPr b="1" i="0" sz="18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En HTML4 las tablas se usaban para maquetar. Cuando CSS creció y se hizo más fuerte, nacieron los detractores de las tablas.</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363" name="Google Shape;363;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9"/>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5" name="Google Shape;155;p39"/>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6" name="Google Shape;156;p39"/>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nvSpPr>
        <p:spPr>
          <a:xfrm>
            <a:off x="0" y="1515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600"/>
              <a:buFont typeface="Arial"/>
              <a:buNone/>
            </a:pPr>
            <a:r>
              <a:rPr b="0" i="1" lang="es" sz="3500" u="none" cap="none" strike="noStrike">
                <a:solidFill>
                  <a:schemeClr val="dk1"/>
                </a:solidFill>
                <a:latin typeface="Anton"/>
                <a:ea typeface="Anton"/>
                <a:cs typeface="Anton"/>
                <a:sym typeface="Anton"/>
              </a:rPr>
              <a:t>ETIQUETAS BÁSICAS PARA TABLAS EN HTML</a:t>
            </a:r>
            <a:endParaRPr b="0" i="1" sz="3500" u="none" cap="none" strike="noStrike">
              <a:solidFill>
                <a:schemeClr val="dk1"/>
              </a:solidFill>
              <a:latin typeface="Anton"/>
              <a:ea typeface="Anton"/>
              <a:cs typeface="Anton"/>
              <a:sym typeface="Anton"/>
            </a:endParaRPr>
          </a:p>
        </p:txBody>
      </p:sp>
      <p:pic>
        <p:nvPicPr>
          <p:cNvPr id="369" name="Google Shape;369;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70" name="Google Shape;370;p57"/>
          <p:cNvGraphicFramePr/>
          <p:nvPr/>
        </p:nvGraphicFramePr>
        <p:xfrm>
          <a:off x="952500" y="2008500"/>
          <a:ext cx="3000000" cy="3000000"/>
        </p:xfrm>
        <a:graphic>
          <a:graphicData uri="http://schemas.openxmlformats.org/drawingml/2006/table">
            <a:tbl>
              <a:tblPr>
                <a:noFill/>
                <a:tableStyleId>{2DC4E067-20C4-46DA-9353-71815FCC9683}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r>
              <a:tr h="381000">
                <a:tc>
                  <a:txBody>
                    <a:bodyPr/>
                    <a:lstStyle/>
                    <a:p>
                      <a:pPr indent="0" lvl="0" marL="0" rtl="0" algn="l">
                        <a:spcBef>
                          <a:spcPts val="0"/>
                        </a:spcBef>
                        <a:spcAft>
                          <a:spcPts val="0"/>
                        </a:spcAft>
                        <a:buNone/>
                      </a:pPr>
                      <a:r>
                        <a:rPr lang="es" sz="1000">
                          <a:latin typeface="Helvetica Neue"/>
                          <a:ea typeface="Helvetica Neue"/>
                          <a:cs typeface="Helvetica Neue"/>
                          <a:sym typeface="Helvetica Neue"/>
                        </a:rPr>
                        <a:t>Fila 1 - Columna 1</a:t>
                      </a:r>
                      <a:endParaRPr sz="1000">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1</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1</a:t>
                      </a:r>
                      <a:endParaRPr/>
                    </a:p>
                  </a:txBody>
                  <a:tcPr marT="91425" marB="91425" marR="91425" marL="91425">
                    <a:solidFill>
                      <a:srgbClr val="FFD3F3"/>
                    </a:solidFill>
                  </a:tcPr>
                </a:tc>
                <a:tc>
                  <a:txBody>
                    <a:bodyPr/>
                    <a:lstStyle/>
                    <a:p>
                      <a:pPr indent="0" lvl="0" marL="0" rtl="0" algn="l">
                        <a:spcBef>
                          <a:spcPts val="0"/>
                        </a:spcBef>
                        <a:spcAft>
                          <a:spcPts val="0"/>
                        </a:spcAft>
                        <a:buNone/>
                      </a:pPr>
                      <a:r>
                        <a:rPr lang="es" sz="1000">
                          <a:solidFill>
                            <a:schemeClr val="dk1"/>
                          </a:solidFill>
                          <a:latin typeface="Helvetica Neue"/>
                          <a:ea typeface="Helvetica Neue"/>
                          <a:cs typeface="Helvetica Neue"/>
                          <a:sym typeface="Helvetica Neue"/>
                        </a:rPr>
                        <a:t>Fila 3 -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5</a:t>
                      </a:r>
                      <a:endParaRPr/>
                    </a:p>
                  </a:txBody>
                  <a:tcPr marT="91425" marB="91425" marR="91425" marL="91425">
                    <a:solidFill>
                      <a:srgbClr val="FFD3F3"/>
                    </a:solidFill>
                  </a:tcPr>
                </a:tc>
              </a:tr>
            </a:tbl>
          </a:graphicData>
        </a:graphic>
      </p:graphicFrame>
      <p:cxnSp>
        <p:nvCxnSpPr>
          <p:cNvPr id="371" name="Google Shape;371;p57"/>
          <p:cNvCxnSpPr/>
          <p:nvPr/>
        </p:nvCxnSpPr>
        <p:spPr>
          <a:xfrm rot="10800000">
            <a:off x="743725" y="1735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57"/>
          <p:cNvSpPr/>
          <p:nvPr/>
        </p:nvSpPr>
        <p:spPr>
          <a:xfrm>
            <a:off x="134500" y="14541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73" name="Google Shape;373;p57"/>
          <p:cNvCxnSpPr/>
          <p:nvPr/>
        </p:nvCxnSpPr>
        <p:spPr>
          <a:xfrm rot="10800000">
            <a:off x="8191500" y="3532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57"/>
          <p:cNvSpPr/>
          <p:nvPr/>
        </p:nvSpPr>
        <p:spPr>
          <a:xfrm>
            <a:off x="7800975" y="3807225"/>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75" name="Google Shape;375;p57"/>
          <p:cNvCxnSpPr/>
          <p:nvPr/>
        </p:nvCxnSpPr>
        <p:spPr>
          <a:xfrm rot="10800000">
            <a:off x="3061300" y="1797675"/>
            <a:ext cx="0" cy="2106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57"/>
          <p:cNvSpPr/>
          <p:nvPr/>
        </p:nvSpPr>
        <p:spPr>
          <a:xfrm>
            <a:off x="2509750" y="1516275"/>
            <a:ext cx="11031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&lt;th&gt;</a:t>
            </a:r>
            <a:r>
              <a:rPr b="1" lang="es" sz="1500">
                <a:solidFill>
                  <a:schemeClr val="dk1"/>
                </a:solidFill>
                <a:latin typeface="Helvetica Neue"/>
                <a:ea typeface="Helvetica Neue"/>
                <a:cs typeface="Helvetica Neue"/>
                <a:sym typeface="Helvetica Neue"/>
              </a:rPr>
              <a:t>&lt;/th&gt;</a:t>
            </a:r>
            <a:endParaRPr sz="1100"/>
          </a:p>
        </p:txBody>
      </p:sp>
      <p:cxnSp>
        <p:nvCxnSpPr>
          <p:cNvPr id="377" name="Google Shape;377;p57"/>
          <p:cNvCxnSpPr>
            <a:endCxn id="378" idx="3"/>
          </p:cNvCxnSpPr>
          <p:nvPr/>
        </p:nvCxnSpPr>
        <p:spPr>
          <a:xfrm rot="10800000">
            <a:off x="676275"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57"/>
          <p:cNvCxnSpPr>
            <a:endCxn id="380" idx="3"/>
          </p:cNvCxnSpPr>
          <p:nvPr/>
        </p:nvCxnSpPr>
        <p:spPr>
          <a:xfrm rot="10800000">
            <a:off x="676275"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57"/>
          <p:cNvCxnSpPr>
            <a:endCxn id="382" idx="3"/>
          </p:cNvCxnSpPr>
          <p:nvPr/>
        </p:nvCxnSpPr>
        <p:spPr>
          <a:xfrm rot="10800000">
            <a:off x="676275" y="3390900"/>
            <a:ext cx="276300" cy="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57"/>
          <p:cNvSpPr/>
          <p:nvPr/>
        </p:nvSpPr>
        <p:spPr>
          <a:xfrm>
            <a:off x="66675" y="24501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80" name="Google Shape;380;p57"/>
          <p:cNvSpPr/>
          <p:nvPr/>
        </p:nvSpPr>
        <p:spPr>
          <a:xfrm>
            <a:off x="66675" y="2821575"/>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82" name="Google Shape;382;p57"/>
          <p:cNvSpPr/>
          <p:nvPr/>
        </p:nvSpPr>
        <p:spPr>
          <a:xfrm>
            <a:off x="66675" y="32502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383" name="Google Shape;383;p57"/>
          <p:cNvCxnSpPr/>
          <p:nvPr/>
        </p:nvCxnSpPr>
        <p:spPr>
          <a:xfrm rot="10800000">
            <a:off x="8191500"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57"/>
          <p:cNvCxnSpPr/>
          <p:nvPr/>
        </p:nvCxnSpPr>
        <p:spPr>
          <a:xfrm rot="10800000">
            <a:off x="8191500"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57"/>
          <p:cNvCxnSpPr/>
          <p:nvPr/>
        </p:nvCxnSpPr>
        <p:spPr>
          <a:xfrm rot="10800000">
            <a:off x="8191500" y="3343275"/>
            <a:ext cx="276300" cy="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57"/>
          <p:cNvSpPr/>
          <p:nvPr/>
        </p:nvSpPr>
        <p:spPr>
          <a:xfrm>
            <a:off x="8402100" y="2450100"/>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87" name="Google Shape;387;p57"/>
          <p:cNvSpPr/>
          <p:nvPr/>
        </p:nvSpPr>
        <p:spPr>
          <a:xfrm>
            <a:off x="8402100" y="2826338"/>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88" name="Google Shape;388;p57"/>
          <p:cNvSpPr/>
          <p:nvPr/>
        </p:nvSpPr>
        <p:spPr>
          <a:xfrm>
            <a:off x="8402100" y="3179413"/>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389" name="Google Shape;389;p57"/>
          <p:cNvCxnSpPr/>
          <p:nvPr/>
        </p:nvCxnSpPr>
        <p:spPr>
          <a:xfrm>
            <a:off x="952500" y="2009775"/>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390" name="Google Shape;390;p57"/>
          <p:cNvCxnSpPr/>
          <p:nvPr/>
        </p:nvCxnSpPr>
        <p:spPr>
          <a:xfrm>
            <a:off x="8181975" y="1989450"/>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391" name="Google Shape;391;p57"/>
          <p:cNvCxnSpPr/>
          <p:nvPr/>
        </p:nvCxnSpPr>
        <p:spPr>
          <a:xfrm>
            <a:off x="971550" y="2019300"/>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392" name="Google Shape;392;p57"/>
          <p:cNvCxnSpPr/>
          <p:nvPr/>
        </p:nvCxnSpPr>
        <p:spPr>
          <a:xfrm>
            <a:off x="971550" y="3571875"/>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393" name="Google Shape;393;p57"/>
          <p:cNvCxnSpPr/>
          <p:nvPr/>
        </p:nvCxnSpPr>
        <p:spPr>
          <a:xfrm rot="10800000">
            <a:off x="3061300" y="3557175"/>
            <a:ext cx="0" cy="2712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57"/>
          <p:cNvSpPr/>
          <p:nvPr/>
        </p:nvSpPr>
        <p:spPr>
          <a:xfrm>
            <a:off x="2509800" y="3828375"/>
            <a:ext cx="11478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chemeClr val="dk1"/>
              </a:buClr>
              <a:buSzPts val="1800"/>
              <a:buFont typeface="Arial"/>
              <a:buNone/>
            </a:pPr>
            <a:r>
              <a:rPr b="1" lang="es" sz="1500">
                <a:solidFill>
                  <a:schemeClr val="dk1"/>
                </a:solidFill>
                <a:latin typeface="Helvetica Neue"/>
                <a:ea typeface="Helvetica Neue"/>
                <a:cs typeface="Helvetica Neue"/>
                <a:sym typeface="Helvetica Neue"/>
              </a:rPr>
              <a:t>&lt;td&gt;&lt;/td&gt;</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00" name="Google Shape;400;p58"/>
          <p:cNvGraphicFramePr/>
          <p:nvPr/>
        </p:nvGraphicFramePr>
        <p:xfrm>
          <a:off x="415725" y="1015700"/>
          <a:ext cx="3000000" cy="3000000"/>
        </p:xfrm>
        <a:graphic>
          <a:graphicData uri="http://schemas.openxmlformats.org/drawingml/2006/table">
            <a:tbl>
              <a:tblPr>
                <a:noFill/>
                <a:tableStyleId>{719A23E9-7B2F-4618-991E-008FCBE914E8}</a:tableStyleId>
              </a:tblPr>
              <a:tblGrid>
                <a:gridCol w="3506650"/>
              </a:tblGrid>
              <a:tr h="3302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fila --&gt;</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otra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la segunda fila --&gt; </a:t>
                      </a:r>
                      <a:endParaRPr sz="1600" u="none" cap="none" strike="noStrike">
                        <a:solidFill>
                          <a:srgbClr val="666666"/>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a:t>
                      </a:r>
                      <a:endParaRPr sz="16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01" name="Google Shape;401;p58"/>
          <p:cNvSpPr txBox="1"/>
          <p:nvPr/>
        </p:nvSpPr>
        <p:spPr>
          <a:xfrm>
            <a:off x="4061075" y="663150"/>
            <a:ext cx="5082900" cy="3817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lang="es" sz="1800">
                <a:latin typeface="Helvetica Neue Light"/>
                <a:ea typeface="Helvetica Neue Light"/>
                <a:cs typeface="Helvetica Neue Light"/>
                <a:sym typeface="Helvetica Neue Light"/>
              </a:rPr>
              <a:t>A</a:t>
            </a:r>
            <a:r>
              <a:rPr b="0" i="0" lang="es" sz="1800" u="none" cap="none" strike="noStrike">
                <a:solidFill>
                  <a:srgbClr val="000000"/>
                </a:solidFill>
                <a:latin typeface="Helvetica Neue Light"/>
                <a:ea typeface="Helvetica Neue Light"/>
                <a:cs typeface="Helvetica Neue Light"/>
                <a:sym typeface="Helvetica Neue Light"/>
              </a:rPr>
              <a:t>cepta 3 atributos de “diseño”: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110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Border:</a:t>
            </a:r>
            <a:r>
              <a:rPr b="0" i="0" lang="es" sz="1800" u="none" cap="none" strike="noStrike">
                <a:solidFill>
                  <a:srgbClr val="000000"/>
                </a:solidFill>
                <a:latin typeface="Helvetica Neue Light"/>
                <a:ea typeface="Helvetica Neue Light"/>
                <a:cs typeface="Helvetica Neue Light"/>
                <a:sym typeface="Helvetica Neue Light"/>
              </a:rPr>
              <a:t> bordes de la tabla.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Cellpadding:</a:t>
            </a:r>
            <a:r>
              <a:rPr b="0" i="0" lang="es" sz="1800" u="none" cap="none" strike="noStrike">
                <a:solidFill>
                  <a:srgbClr val="000000"/>
                </a:solidFill>
                <a:latin typeface="Helvetica Neue Light"/>
                <a:ea typeface="Helvetica Neue Light"/>
                <a:cs typeface="Helvetica Neue Light"/>
                <a:sym typeface="Helvetica Neue Light"/>
              </a:rPr>
              <a:t> especifica el espacio, en píxeles, entre la pared de la celda y su contenido.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Cellspacing:</a:t>
            </a:r>
            <a:r>
              <a:rPr b="0" i="0" lang="es" sz="1800" u="none" cap="none" strike="noStrike">
                <a:solidFill>
                  <a:srgbClr val="000000"/>
                </a:solidFill>
                <a:latin typeface="Helvetica Neue Light"/>
                <a:ea typeface="Helvetica Neue Light"/>
                <a:cs typeface="Helvetica Neue Light"/>
                <a:sym typeface="Helvetica Neue Light"/>
              </a:rPr>
              <a:t> indica la distancia entre las celdas y el margen exterior de la tabla</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02" name="Google Shape;402;p58"/>
          <p:cNvSpPr/>
          <p:nvPr/>
        </p:nvSpPr>
        <p:spPr>
          <a:xfrm>
            <a:off x="4147800" y="2023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sp>
        <p:nvSpPr>
          <p:cNvPr id="403" name="Google Shape;403;p58"/>
          <p:cNvSpPr/>
          <p:nvPr/>
        </p:nvSpPr>
        <p:spPr>
          <a:xfrm>
            <a:off x="5250900" y="202300"/>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pic>
        <p:nvPicPr>
          <p:cNvPr id="404" name="Google Shape;404;p58"/>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5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FORMULARIOS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13" name="Shape 413"/>
        <p:cNvGrpSpPr/>
        <p:nvPr/>
      </p:nvGrpSpPr>
      <p:grpSpPr>
        <a:xfrm>
          <a:off x="0" y="0"/>
          <a:ext cx="0" cy="0"/>
          <a:chOff x="0" y="0"/>
          <a:chExt cx="0" cy="0"/>
        </a:xfrm>
      </p:grpSpPr>
      <p:sp>
        <p:nvSpPr>
          <p:cNvPr id="414" name="Google Shape;414;p6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15" name="Google Shape;415;p60"/>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p:txBody>
      </p:sp>
      <p:sp>
        <p:nvSpPr>
          <p:cNvPr id="416" name="Google Shape;416;p60"/>
          <p:cNvSpPr txBox="1"/>
          <p:nvPr/>
        </p:nvSpPr>
        <p:spPr>
          <a:xfrm>
            <a:off x="943050" y="998201"/>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Son etiquetas donde </a:t>
            </a:r>
            <a:r>
              <a:rPr b="1" lang="es" sz="1700">
                <a:solidFill>
                  <a:schemeClr val="dk1"/>
                </a:solidFill>
                <a:latin typeface="Helvetica Neue"/>
                <a:ea typeface="Helvetica Neue"/>
                <a:cs typeface="Helvetica Neue"/>
                <a:sym typeface="Helvetica Neue"/>
              </a:rPr>
              <a:t>el usuario ingresará o seleccionará valores</a:t>
            </a:r>
            <a:r>
              <a:rPr lang="es" sz="1700">
                <a:solidFill>
                  <a:schemeClr val="dk1"/>
                </a:solidFill>
                <a:latin typeface="Helvetica Neue Light"/>
                <a:ea typeface="Helvetica Neue Light"/>
                <a:cs typeface="Helvetica Neue Light"/>
                <a:sym typeface="Helvetica Neue Light"/>
              </a:rPr>
              <a:t>, que serán enviados a un archivo encargado de procesar la información.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17" name="Google Shape;417;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8" name="Google Shape;418;p60"/>
          <p:cNvPicPr preferRelativeResize="0"/>
          <p:nvPr/>
        </p:nvPicPr>
        <p:blipFill rotWithShape="1">
          <a:blip r:embed="rId4">
            <a:alphaModFix/>
          </a:blip>
          <a:srcRect b="2758" l="34602" r="34602" t="4062"/>
          <a:stretch/>
        </p:blipFill>
        <p:spPr>
          <a:xfrm>
            <a:off x="3692025" y="2571750"/>
            <a:ext cx="1759950" cy="208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24" name="Google Shape;424;p61"/>
          <p:cNvSpPr txBox="1"/>
          <p:nvPr/>
        </p:nvSpPr>
        <p:spPr>
          <a:xfrm>
            <a:off x="47175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&lt;FORM&gt;</a:t>
            </a:r>
            <a:endParaRPr b="0" i="1" sz="3500" u="none" cap="none" strike="noStrike">
              <a:solidFill>
                <a:schemeClr val="dk1"/>
              </a:solidFill>
              <a:latin typeface="Anton"/>
              <a:ea typeface="Anton"/>
              <a:cs typeface="Anton"/>
              <a:sym typeface="Anton"/>
            </a:endParaRPr>
          </a:p>
        </p:txBody>
      </p:sp>
      <p:pic>
        <p:nvPicPr>
          <p:cNvPr id="425" name="Google Shape;425;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6" name="Google Shape;426;p61"/>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Para insertar un formulario se usa la etiqueta </a:t>
            </a:r>
            <a:r>
              <a:rPr b="1" i="0" lang="es" sz="1700" u="none" cap="none" strike="noStrike">
                <a:solidFill>
                  <a:schemeClr val="dk1"/>
                </a:solidFill>
                <a:latin typeface="Helvetica Neue"/>
                <a:ea typeface="Helvetica Neue"/>
                <a:cs typeface="Helvetica Neue"/>
                <a:sym typeface="Helvetica Neue"/>
              </a:rPr>
              <a:t>&lt;form&gt;,</a:t>
            </a:r>
            <a:r>
              <a:rPr b="0" i="0" lang="es" sz="1700" u="none" cap="none" strike="noStrike">
                <a:solidFill>
                  <a:schemeClr val="dk1"/>
                </a:solidFill>
                <a:latin typeface="Helvetica Neue Light"/>
                <a:ea typeface="Helvetica Neue Light"/>
                <a:cs typeface="Helvetica Neue Light"/>
                <a:sym typeface="Helvetica Neue Light"/>
              </a:rPr>
              <a:t> que dentro lleva todos los controles que vayan al mismo destino. Un formulario requiere 3 atributos para funcionar:</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Action:</a:t>
            </a:r>
            <a:r>
              <a:rPr b="0" i="0" lang="es" sz="1700" u="none" cap="none" strike="noStrike">
                <a:solidFill>
                  <a:schemeClr val="dk1"/>
                </a:solidFill>
                <a:latin typeface="Helvetica Neue Light"/>
                <a:ea typeface="Helvetica Neue Light"/>
                <a:cs typeface="Helvetica Neue Light"/>
                <a:sym typeface="Helvetica Neue Light"/>
              </a:rPr>
              <a:t> documento que se encarga de recibir los datos y procesarlos.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Light"/>
                <a:ea typeface="Helvetica Neue Light"/>
                <a:cs typeface="Helvetica Neue Light"/>
                <a:sym typeface="Helvetica Neue Light"/>
              </a:rPr>
              <a:t> la forma en que será enviada la información. Existen dos métodos de </a:t>
            </a:r>
            <a:r>
              <a:rPr lang="es" sz="1700">
                <a:solidFill>
                  <a:schemeClr val="dk1"/>
                </a:solidFill>
                <a:latin typeface="Helvetica Neue Light"/>
                <a:ea typeface="Helvetica Neue Light"/>
                <a:cs typeface="Helvetica Neue Light"/>
                <a:sym typeface="Helvetica Neue Light"/>
              </a:rPr>
              <a:t>envío</a:t>
            </a:r>
            <a:r>
              <a:rPr b="0" i="0" lang="es" sz="1700" u="none" cap="none" strike="noStrike">
                <a:solidFill>
                  <a:schemeClr val="dk1"/>
                </a:solidFill>
                <a:latin typeface="Helvetica Neue Light"/>
                <a:ea typeface="Helvetica Neue Light"/>
                <a:cs typeface="Helvetica Neue Light"/>
                <a:sym typeface="Helvetica Neue Light"/>
              </a:rPr>
              <a:t>, que son GET y POST.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Enctype:</a:t>
            </a:r>
            <a:r>
              <a:rPr b="0" i="0" lang="es" sz="1700" u="none" cap="none" strike="noStrike">
                <a:solidFill>
                  <a:schemeClr val="dk1"/>
                </a:solidFill>
                <a:latin typeface="Helvetica Neue Light"/>
                <a:ea typeface="Helvetica Neue Light"/>
                <a:cs typeface="Helvetica Neue Light"/>
                <a:sym typeface="Helvetica Neue Light"/>
              </a:rPr>
              <a:t> cómo se codificarán los contenidos.</a:t>
            </a:r>
            <a:endParaRPr b="0" i="0" sz="17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2" name="Google Shape;432;p62"/>
          <p:cNvSpPr txBox="1"/>
          <p:nvPr/>
        </p:nvSpPr>
        <p:spPr>
          <a:xfrm>
            <a:off x="471750" y="5187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ACTION</a:t>
            </a:r>
            <a:endParaRPr b="0" i="1" sz="3500" u="none" cap="none" strike="noStrike">
              <a:solidFill>
                <a:schemeClr val="dk1"/>
              </a:solidFill>
              <a:latin typeface="Anton"/>
              <a:ea typeface="Anton"/>
              <a:cs typeface="Anton"/>
              <a:sym typeface="Anton"/>
            </a:endParaRPr>
          </a:p>
        </p:txBody>
      </p:sp>
      <p:pic>
        <p:nvPicPr>
          <p:cNvPr id="433" name="Google Shape;433;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4" name="Google Shape;434;p62"/>
          <p:cNvSpPr txBox="1"/>
          <p:nvPr/>
        </p:nvSpPr>
        <p:spPr>
          <a:xfrm>
            <a:off x="528450" y="16115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En este atributo se indicará </a:t>
            </a:r>
            <a:r>
              <a:rPr b="1" i="0" lang="es" sz="1800" u="none" cap="none" strike="noStrike">
                <a:solidFill>
                  <a:schemeClr val="dk1"/>
                </a:solidFill>
                <a:latin typeface="Helvetica Neue"/>
                <a:ea typeface="Helvetica Neue"/>
                <a:cs typeface="Helvetica Neue"/>
                <a:sym typeface="Helvetica Neue"/>
              </a:rPr>
              <a:t>cuál es el archivo que recibe y procesa los datos</a:t>
            </a:r>
            <a:r>
              <a:rPr b="0" i="0" lang="es" sz="1800" u="none" cap="none" strike="noStrike">
                <a:solidFill>
                  <a:schemeClr val="dk1"/>
                </a:solidFill>
                <a:latin typeface="Helvetica Neue Light"/>
                <a:ea typeface="Helvetica Neue Light"/>
                <a:cs typeface="Helvetica Neue Light"/>
                <a:sym typeface="Helvetica Neue Light"/>
              </a:rPr>
              <a:t>. Debe ser de un lenguaje de los llamados “del lado del servidor” (PHP / ASP / JSP). Si no se indica un valor, el </a:t>
            </a:r>
            <a:r>
              <a:rPr b="1" i="0" lang="es" sz="1800" u="none" cap="none" strike="noStrike">
                <a:solidFill>
                  <a:schemeClr val="dk1"/>
                </a:solidFill>
                <a:latin typeface="Helvetica Neue"/>
                <a:ea typeface="Helvetica Neue"/>
                <a:cs typeface="Helvetica Neue"/>
                <a:sym typeface="Helvetica Neue"/>
              </a:rPr>
              <a:t>Action </a:t>
            </a:r>
            <a:r>
              <a:rPr b="0" i="0" lang="es" sz="1800" u="none" cap="none" strike="noStrike">
                <a:solidFill>
                  <a:schemeClr val="dk1"/>
                </a:solidFill>
                <a:latin typeface="Helvetica Neue Light"/>
                <a:ea typeface="Helvetica Neue Light"/>
                <a:cs typeface="Helvetica Neue Light"/>
                <a:sym typeface="Helvetica Neue Light"/>
              </a:rPr>
              <a:t>será por defecto el mismo archivo donde está el formulario. </a:t>
            </a:r>
            <a:br>
              <a:rPr b="0" i="0" lang="es" sz="1600" u="none" cap="none" strike="noStrike">
                <a:solidFill>
                  <a:schemeClr val="dk1"/>
                </a:solidFill>
                <a:latin typeface="Didact Gothic"/>
                <a:ea typeface="Didact Gothic"/>
                <a:cs typeface="Didact Gothic"/>
                <a:sym typeface="Didact Gothic"/>
              </a:rPr>
            </a:b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highlight>
                <a:srgbClr val="3DFFBC"/>
              </a:highlight>
              <a:latin typeface="Didact Gothic"/>
              <a:ea typeface="Didact Gothic"/>
              <a:cs typeface="Didact Gothic"/>
              <a:sym typeface="Didact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40" name="Google Shape;440;p63"/>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METHOD</a:t>
            </a:r>
            <a:endParaRPr b="0" i="1" sz="3500" u="none" cap="none" strike="noStrike">
              <a:solidFill>
                <a:schemeClr val="dk1"/>
              </a:solidFill>
              <a:latin typeface="Anton"/>
              <a:ea typeface="Anton"/>
              <a:cs typeface="Anton"/>
              <a:sym typeface="Anton"/>
            </a:endParaRPr>
          </a:p>
        </p:txBody>
      </p:sp>
      <p:pic>
        <p:nvPicPr>
          <p:cNvPr id="441" name="Google Shape;441;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2" name="Google Shape;442;p63"/>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s" sz="1700" u="none" cap="none" strike="noStrike">
                <a:solidFill>
                  <a:schemeClr val="dk1"/>
                </a:solidFill>
                <a:latin typeface="Helvetica Neue"/>
                <a:ea typeface="Helvetica Neue"/>
                <a:cs typeface="Helvetica Neue"/>
                <a:sym typeface="Helvetica Neue"/>
              </a:rPr>
              <a:t>Forma en la que se recopilan y envían los datos.</a:t>
            </a:r>
            <a:r>
              <a:rPr b="0" i="0" lang="es" sz="1700" u="none" cap="none" strike="noStrike">
                <a:solidFill>
                  <a:schemeClr val="dk1"/>
                </a:solidFill>
                <a:latin typeface="Helvetica Neue Light"/>
                <a:ea typeface="Helvetica Neue Light"/>
                <a:cs typeface="Helvetica Neue Light"/>
                <a:sym typeface="Helvetica Neue Light"/>
              </a:rPr>
              <a:t> Existen dos métodos comunes en el HTML:</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GET:</a:t>
            </a:r>
            <a:r>
              <a:rPr b="0" i="0" lang="es" sz="1700" u="none" cap="none" strike="noStrike">
                <a:solidFill>
                  <a:schemeClr val="dk1"/>
                </a:solidFill>
                <a:latin typeface="Helvetica Neue Light"/>
                <a:ea typeface="Helvetica Neue Light"/>
                <a:cs typeface="Helvetica Neue Light"/>
                <a:sym typeface="Helvetica Neue Light"/>
              </a:rPr>
              <a:t> la información viajará por la barra de direcciones a continuación del nombre del archivo.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Light"/>
                <a:ea typeface="Helvetica Neue Light"/>
                <a:cs typeface="Helvetica Neue Light"/>
                <a:sym typeface="Helvetica Neue Light"/>
              </a:rPr>
              <a:t> la información viajará junto a los encabezados del HTML (será “invisible”).</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chemeClr val="dk1"/>
              </a:buClr>
              <a:buSzPts val="11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Si el method no se indica, por defecto será GET.</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48" name="Google Shape;448;p64"/>
          <p:cNvSpPr txBox="1"/>
          <p:nvPr/>
        </p:nvSpPr>
        <p:spPr>
          <a:xfrm>
            <a:off x="78480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ENCTYPE </a:t>
            </a:r>
            <a:endParaRPr b="0" i="1" sz="3500" u="none" cap="none" strike="noStrike">
              <a:solidFill>
                <a:schemeClr val="dk1"/>
              </a:solidFill>
              <a:latin typeface="Anton"/>
              <a:ea typeface="Anton"/>
              <a:cs typeface="Anton"/>
              <a:sym typeface="Anton"/>
            </a:endParaRPr>
          </a:p>
        </p:txBody>
      </p:sp>
      <p:pic>
        <p:nvPicPr>
          <p:cNvPr id="449" name="Google Shape;449;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0" name="Google Shape;450;p64"/>
          <p:cNvSpPr txBox="1"/>
          <p:nvPr/>
        </p:nvSpPr>
        <p:spPr>
          <a:xfrm>
            <a:off x="833250" y="1259300"/>
            <a:ext cx="8103600" cy="320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 sz="1700" u="none" cap="none" strike="noStrike">
                <a:solidFill>
                  <a:schemeClr val="dk1"/>
                </a:solidFill>
                <a:latin typeface="Helvetica Neue Light"/>
                <a:ea typeface="Helvetica Neue Light"/>
                <a:cs typeface="Helvetica Neue Light"/>
                <a:sym typeface="Helvetica Neue Light"/>
              </a:rPr>
              <a:t>Cuando el valor del atributo</a:t>
            </a:r>
            <a:r>
              <a:rPr b="0" i="0" lang="es" sz="1700" u="none" cap="none" strike="noStrike">
                <a:solidFill>
                  <a:schemeClr val="dk1"/>
                </a:solidFill>
                <a:latin typeface="Helvetica Neue"/>
                <a:ea typeface="Helvetica Neue"/>
                <a:cs typeface="Helvetica Neue"/>
                <a:sym typeface="Helvetica Neue"/>
              </a:rPr>
              <a:t> </a:t>
            </a: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es </a:t>
            </a: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el mismo es el </a:t>
            </a:r>
            <a:r>
              <a:rPr b="0" i="0" lang="es" sz="1700" u="none" cap="none" strike="noStrike">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 </a:t>
            </a:r>
            <a:r>
              <a:rPr b="0" i="0" lang="es" sz="1700" u="sng" cap="none" strike="noStrike">
                <a:solidFill>
                  <a:schemeClr val="hlink"/>
                </a:solidFill>
                <a:latin typeface="Helvetica Neue Light"/>
                <a:ea typeface="Helvetica Neue Light"/>
                <a:cs typeface="Helvetica Neue Light"/>
                <a:sym typeface="Helvetica Neue Light"/>
                <a:hlinkClick r:id="rId5"/>
              </a:rPr>
              <a:t>tipo MIME</a:t>
            </a:r>
            <a:r>
              <a:rPr b="0" i="0" lang="es" sz="1700" u="none" cap="none" strike="noStrike">
                <a:solidFill>
                  <a:schemeClr val="dk1"/>
                </a:solidFill>
                <a:latin typeface="Helvetica Neue Light"/>
                <a:ea typeface="Helvetica Neue Light"/>
                <a:cs typeface="Helvetica Neue Light"/>
                <a:sym typeface="Helvetica Neue Light"/>
              </a:rPr>
              <a:t> del contenido, que es usado para enviar el formulario al servidor. Los posibles valores son:</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120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application/x-www-form-urlencoded: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será 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valor por defecto</a:t>
            </a:r>
            <a:r>
              <a:rPr b="0" i="0" lang="es" sz="1700" u="none" cap="none" strike="noStrike">
                <a:solidFill>
                  <a:schemeClr val="dk1"/>
                </a:solidFill>
                <a:latin typeface="Helvetica Neue Light"/>
                <a:ea typeface="Helvetica Neue Light"/>
                <a:cs typeface="Helvetica Neue Light"/>
                <a:sym typeface="Helvetica Neue Light"/>
              </a:rPr>
              <a:t> si un atributo no está especificado.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multipart/form-data</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usar este valor si se está usando el elemento </a:t>
            </a:r>
            <a:r>
              <a:rPr b="1" i="0" lang="es" sz="1700" u="none" cap="none" strike="noStrike">
                <a:solidFill>
                  <a:schemeClr val="dk1"/>
                </a:solidFill>
                <a:latin typeface="Helvetica Neue"/>
                <a:ea typeface="Helvetica Neue"/>
                <a:cs typeface="Helvetica Neue"/>
                <a:sym typeface="Helvetica Neue"/>
              </a:rPr>
              <a:t>input </a:t>
            </a:r>
            <a:r>
              <a:rPr b="0" i="0" lang="es" sz="1700" u="none" cap="none" strike="noStrike">
                <a:solidFill>
                  <a:schemeClr val="dk1"/>
                </a:solidFill>
                <a:latin typeface="Helvetica Neue Light"/>
                <a:ea typeface="Helvetica Neue Light"/>
                <a:cs typeface="Helvetica Neue Light"/>
                <a:sym typeface="Helvetica Neue Light"/>
              </a:rPr>
              <a:t>con el atributo </a:t>
            </a:r>
            <a:r>
              <a:rPr b="1" i="0" lang="es" sz="1700" u="none" cap="none" strike="noStrike">
                <a:solidFill>
                  <a:schemeClr val="dk1"/>
                </a:solidFill>
                <a:latin typeface="Helvetica Neue"/>
                <a:ea typeface="Helvetica Neue"/>
                <a:cs typeface="Helvetica Neue"/>
                <a:sym typeface="Helvetica Neue"/>
              </a:rPr>
              <a:t>type </a:t>
            </a:r>
            <a:r>
              <a:rPr b="0" i="0" lang="es" sz="1700" u="none" cap="none" strike="noStrike">
                <a:solidFill>
                  <a:schemeClr val="dk1"/>
                </a:solidFill>
                <a:latin typeface="Helvetica Neue Light"/>
                <a:ea typeface="Helvetica Neue Light"/>
                <a:cs typeface="Helvetica Neue Light"/>
                <a:sym typeface="Helvetica Neue Light"/>
              </a:rPr>
              <a:t>ajustado a </a:t>
            </a:r>
            <a:r>
              <a:rPr b="1" i="0" lang="es" sz="1700" u="none" cap="none" strike="noStrike">
                <a:solidFill>
                  <a:schemeClr val="dk1"/>
                </a:solidFill>
                <a:latin typeface="Helvetica Neue"/>
                <a:ea typeface="Helvetica Neue"/>
                <a:cs typeface="Helvetica Neue"/>
                <a:sym typeface="Helvetica Neue"/>
              </a:rPr>
              <a:t>"file"</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text/plain</a:t>
            </a:r>
            <a:r>
              <a:rPr b="0" i="0" lang="es" sz="1700" u="none" cap="none" strike="noStrike">
                <a:solidFill>
                  <a:schemeClr val="dk1"/>
                </a:solidFill>
                <a:latin typeface="Helvetica Neue"/>
                <a:ea typeface="Helvetica Neue"/>
                <a:cs typeface="Helvetica Neue"/>
                <a:sym typeface="Helvetica Neue"/>
              </a:rPr>
              <a:t> (HTML5)</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200"/>
              </a:spcBef>
              <a:spcAft>
                <a:spcPts val="1200"/>
              </a:spcAft>
              <a:buClr>
                <a:srgbClr val="000000"/>
              </a:buClr>
              <a:buSzPts val="17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Normalmente se utiliza para permitir el envío de archivos a través de un formulario.</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56" name="Google Shape;456;p65"/>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INGRESO DE TEXTO</a:t>
            </a:r>
            <a:endParaRPr b="0" i="1" sz="3500" u="none" cap="none" strike="noStrike">
              <a:solidFill>
                <a:schemeClr val="dk1"/>
              </a:solidFill>
              <a:latin typeface="Anton"/>
              <a:ea typeface="Anton"/>
              <a:cs typeface="Anton"/>
              <a:sym typeface="Anton"/>
            </a:endParaRPr>
          </a:p>
        </p:txBody>
      </p:sp>
      <p:pic>
        <p:nvPicPr>
          <p:cNvPr id="457" name="Google Shape;457;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8" name="Google Shape;458;p65"/>
          <p:cNvSpPr txBox="1"/>
          <p:nvPr/>
        </p:nvSpPr>
        <p:spPr>
          <a:xfrm>
            <a:off x="954750" y="1383025"/>
            <a:ext cx="72345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Existen tres controles generales para el ingreso de texto:</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de texto de una sola línea (no acepta el uso de la tecla Enter).</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el ingreso de contraseñas (el contenido no será visible).</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contenido multilínea. Puede ser una o muchas líneas de texto.</a:t>
            </a:r>
            <a:endParaRPr b="0" i="0" sz="1600" u="none" cap="none" strike="noStrike">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Atributo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“name”</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&lt;input&gt;: Text, Email, Password.</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just">
              <a:lnSpc>
                <a:spcPct val="150000"/>
              </a:lnSpc>
              <a:spcBef>
                <a:spcPts val="1100"/>
              </a:spcBef>
              <a:spcAft>
                <a:spcPts val="1100"/>
              </a:spcAft>
              <a:buClr>
                <a:schemeClr val="dk1"/>
              </a:buClr>
              <a:buSzPts val="11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&lt;textarea&gt;&lt;/textarea&gt;</a:t>
            </a:r>
            <a:endParaRPr b="0" i="0" sz="12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4" name="Google Shape;464;p66"/>
          <p:cNvSpPr txBox="1"/>
          <p:nvPr/>
        </p:nvSpPr>
        <p:spPr>
          <a:xfrm>
            <a:off x="471750" y="518750"/>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BOTONES</a:t>
            </a:r>
            <a:endParaRPr b="0" i="1" sz="3500" u="none" cap="none" strike="noStrike">
              <a:solidFill>
                <a:schemeClr val="dk1"/>
              </a:solidFill>
              <a:latin typeface="Anton"/>
              <a:ea typeface="Anton"/>
              <a:cs typeface="Anton"/>
              <a:sym typeface="Anton"/>
            </a:endParaRPr>
          </a:p>
        </p:txBody>
      </p:sp>
      <p:pic>
        <p:nvPicPr>
          <p:cNvPr id="465" name="Google Shape;465;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6" name="Google Shape;466;p66"/>
          <p:cNvSpPr txBox="1"/>
          <p:nvPr/>
        </p:nvSpPr>
        <p:spPr>
          <a:xfrm>
            <a:off x="430650" y="1383025"/>
            <a:ext cx="82827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Los botones disparan las acciones del formulario. Hay 3 tipos: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envía los datos al archivo indicado como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Action</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vacía todo lo ingresado y resetea los campos.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“no hace nada”, pensado para usarse con Javascript.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Todos los botones son etiquetas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&lt;input&gt;</a:t>
            </a:r>
            <a:r>
              <a:rPr b="0" i="0" lang="es" sz="1700" u="none" cap="none" strike="noStrike">
                <a:solidFill>
                  <a:schemeClr val="dk1"/>
                </a:solidFill>
                <a:latin typeface="Helvetica Neue Light"/>
                <a:ea typeface="Helvetica Neue Light"/>
                <a:cs typeface="Helvetica Neue Light"/>
                <a:sym typeface="Helvetica Neue Light"/>
              </a:rPr>
              <a:t>, con distintos tipos de “</a:t>
            </a:r>
            <a:r>
              <a:rPr b="0" i="1" lang="es" sz="1700" u="none" cap="none" strike="noStrike">
                <a:solidFill>
                  <a:schemeClr val="dk1"/>
                </a:solidFill>
                <a:latin typeface="Helvetica Neue Light"/>
                <a:ea typeface="Helvetica Neue Light"/>
                <a:cs typeface="Helvetica Neue Light"/>
                <a:sym typeface="Helvetica Neue Light"/>
              </a:rPr>
              <a:t>Type</a:t>
            </a:r>
            <a:r>
              <a:rPr b="0" i="0" lang="es" sz="1700" u="none" cap="none" strike="noStrike">
                <a:solidFill>
                  <a:schemeClr val="dk1"/>
                </a:solidFill>
                <a:latin typeface="Helvetica Neue Light"/>
                <a:ea typeface="Helvetica Neue Light"/>
                <a:cs typeface="Helvetica Neue Light"/>
                <a:sym typeface="Helvetica Neue Light"/>
              </a:rPr>
              <a:t>”. El botón debe de estar dentro del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&lt;form&gt;</a:t>
            </a:r>
            <a:r>
              <a:rPr b="0" i="0" lang="es" sz="1700" u="none" cap="none" strike="noStrike">
                <a:solidFill>
                  <a:schemeClr val="dk1"/>
                </a:solidFill>
                <a:latin typeface="Helvetica Neue Light"/>
                <a:ea typeface="Helvetica Neue Light"/>
                <a:cs typeface="Helvetica Neue Light"/>
                <a:sym typeface="Helvetica Neue Light"/>
              </a:rPr>
              <a:t> que afectará.</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0"/>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PRIMEROS PASOS CON HTML</a:t>
            </a:r>
            <a:endParaRPr b="0" i="1" sz="3600" u="none" cap="none" strike="noStrike">
              <a:solidFill>
                <a:srgbClr val="121212"/>
              </a:solidFill>
              <a:latin typeface="Anton"/>
              <a:ea typeface="Anton"/>
              <a:cs typeface="Anton"/>
              <a:sym typeface="Anton"/>
            </a:endParaRPr>
          </a:p>
        </p:txBody>
      </p:sp>
      <p:sp>
        <p:nvSpPr>
          <p:cNvPr id="162" name="Google Shape;162;p40"/>
          <p:cNvSpPr txBox="1"/>
          <p:nvPr/>
        </p:nvSpPr>
        <p:spPr>
          <a:xfrm>
            <a:off x="2213250" y="1606525"/>
            <a:ext cx="4717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Clase 02. </a:t>
            </a:r>
            <a:r>
              <a:rPr b="0" i="0" lang="es" sz="2000" u="none" cap="none" strike="noStrike">
                <a:solidFill>
                  <a:srgbClr val="121212"/>
                </a:solidFill>
                <a:latin typeface="Helvetica Neue Light"/>
                <a:ea typeface="Helvetica Neue Light"/>
                <a:cs typeface="Helvetica Neue Light"/>
                <a:sym typeface="Helvetica Neue Light"/>
              </a:rPr>
              <a:t> 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63" name="Google Shape;163;p40"/>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72" name="Google Shape;472;p67"/>
          <p:cNvGraphicFramePr/>
          <p:nvPr/>
        </p:nvGraphicFramePr>
        <p:xfrm>
          <a:off x="1782600" y="3503925"/>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"submit"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"Enviar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"reset"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"Limpiar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"button"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"Sin acciones"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73" name="Google Shape;473;p67"/>
          <p:cNvSpPr txBox="1"/>
          <p:nvPr/>
        </p:nvSpPr>
        <p:spPr>
          <a:xfrm>
            <a:off x="387600" y="1293550"/>
            <a:ext cx="83688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Representa la etiqueta del botón, la cual es normalmente mostrada por los navegadores dentro de éste.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submit</a:t>
            </a:r>
            <a:r>
              <a:rPr b="0" i="0" lang="es" sz="1600" u="none" cap="none" strike="noStrike">
                <a:solidFill>
                  <a:srgbClr val="000000"/>
                </a:solidFill>
                <a:latin typeface="Helvetica Neue Light"/>
                <a:ea typeface="Helvetica Neue Light"/>
                <a:cs typeface="Helvetica Neue Light"/>
                <a:sym typeface="Helvetica Neue Light"/>
              </a:rPr>
              <a:t>”: envía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reset</a:t>
            </a:r>
            <a:r>
              <a:rPr b="0" i="0" lang="es" sz="1600" u="none" cap="none" strike="noStrike">
                <a:solidFill>
                  <a:srgbClr val="000000"/>
                </a:solidFill>
                <a:latin typeface="Helvetica Neue Light"/>
                <a:ea typeface="Helvetica Neue Light"/>
                <a:cs typeface="Helvetica Neue Light"/>
                <a:sym typeface="Helvetica Neue Light"/>
              </a:rPr>
              <a:t>”: resetea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button</a:t>
            </a:r>
            <a:r>
              <a:rPr b="0" i="0" lang="es" sz="1600" u="none" cap="none" strike="noStrike">
                <a:solidFill>
                  <a:srgbClr val="000000"/>
                </a:solidFill>
                <a:latin typeface="Helvetica Neue Light"/>
                <a:ea typeface="Helvetica Neue Light"/>
                <a:cs typeface="Helvetica Neue Light"/>
                <a:sym typeface="Helvetica Neue Light"/>
              </a:rPr>
              <a:t>”: no tiene acciones por defecto.</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
        <p:nvSpPr>
          <p:cNvPr id="474" name="Google Shape;474;p67"/>
          <p:cNvSpPr txBox="1"/>
          <p:nvPr/>
        </p:nvSpPr>
        <p:spPr>
          <a:xfrm>
            <a:off x="471750" y="4940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475" name="Google Shape;475;p67"/>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81" name="Google Shape;481;p68"/>
          <p:cNvSpPr txBox="1"/>
          <p:nvPr/>
        </p:nvSpPr>
        <p:spPr>
          <a:xfrm>
            <a:off x="471750" y="4941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CONTROLES DE SELECCIÓN</a:t>
            </a:r>
            <a:endParaRPr b="0" i="1" sz="4000" u="none" cap="none" strike="noStrike">
              <a:solidFill>
                <a:schemeClr val="dk1"/>
              </a:solidFill>
              <a:latin typeface="Anton"/>
              <a:ea typeface="Anton"/>
              <a:cs typeface="Anton"/>
              <a:sym typeface="Anton"/>
            </a:endParaRPr>
          </a:p>
        </p:txBody>
      </p:sp>
      <p:pic>
        <p:nvPicPr>
          <p:cNvPr id="482" name="Google Shape;482;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3" name="Google Shape;483;p68"/>
          <p:cNvSpPr txBox="1"/>
          <p:nvPr/>
        </p:nvSpPr>
        <p:spPr>
          <a:xfrm>
            <a:off x="520200" y="1383025"/>
            <a:ext cx="81036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estos casos, el usuario no puede ingresar libremente un texto, sino que el programador le da una lista predefinida. El dato que llega al elegir una opción se define desde el atributo </a:t>
            </a:r>
            <a:r>
              <a:rPr b="0" i="1" lang="es" sz="1600" u="none" cap="none" strike="noStrike">
                <a:solidFill>
                  <a:schemeClr val="dk1"/>
                </a:solidFill>
                <a:latin typeface="Helvetica Neue Light"/>
                <a:ea typeface="Helvetica Neue Light"/>
                <a:cs typeface="Helvetica Neue Light"/>
                <a:sym typeface="Helvetica Neue Light"/>
              </a:rPr>
              <a:t>“value”. </a:t>
            </a:r>
            <a:r>
              <a:rPr b="0" i="0" lang="es" sz="1600" u="none" cap="none" strike="noStrike">
                <a:solidFill>
                  <a:schemeClr val="dk1"/>
                </a:solidFill>
                <a:latin typeface="Helvetica Neue Light"/>
                <a:ea typeface="Helvetica Neue Light"/>
                <a:cs typeface="Helvetica Neue Light"/>
                <a:sym typeface="Helvetica Neue Light"/>
              </a:rPr>
              <a:t>Existen 3 grupos de controles de selección: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Botones de radio:</a:t>
            </a:r>
            <a:r>
              <a:rPr b="0" i="0" lang="es" sz="1600" u="none" cap="none" strike="noStrike">
                <a:solidFill>
                  <a:schemeClr val="dk1"/>
                </a:solidFill>
                <a:latin typeface="Helvetica Neue Light"/>
                <a:ea typeface="Helvetica Neue Light"/>
                <a:cs typeface="Helvetica Neue Light"/>
                <a:sym typeface="Helvetica Neue Light"/>
              </a:rPr>
              <a:t> sólo se puede elegir 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Casillas de chequeo:</a:t>
            </a:r>
            <a:r>
              <a:rPr b="0" i="0" lang="es" sz="1600" u="none" cap="none" strike="noStrike">
                <a:solidFill>
                  <a:schemeClr val="dk1"/>
                </a:solidFill>
                <a:latin typeface="Helvetica Neue Light"/>
                <a:ea typeface="Helvetica Neue Light"/>
                <a:cs typeface="Helvetica Neue Light"/>
                <a:sym typeface="Helvetica Neue Light"/>
              </a:rPr>
              <a:t> de toda la lista de opciones, el usuario puede optar por una, todas o ninguna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Menú desplegable:</a:t>
            </a:r>
            <a:r>
              <a:rPr b="0" i="0" lang="es" sz="1600" u="none" cap="none" strike="noStrike">
                <a:solidFill>
                  <a:schemeClr val="dk1"/>
                </a:solidFill>
                <a:latin typeface="Helvetica Neue Light"/>
                <a:ea typeface="Helvetica Neue Light"/>
                <a:cs typeface="Helvetica Neue Light"/>
                <a:sym typeface="Helvetica Neue Light"/>
              </a:rPr>
              <a:t> sólo es posible seleccionar una opción.</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9" name="Google Shape;489;p69"/>
          <p:cNvSpPr txBox="1"/>
          <p:nvPr/>
        </p:nvSpPr>
        <p:spPr>
          <a:xfrm>
            <a:off x="126000" y="975425"/>
            <a:ext cx="8892000" cy="940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este caso es el valor que se enviará al enviarse el formulario.</a:t>
            </a: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 </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490" name="Google Shape;490;p69"/>
          <p:cNvSpPr txBox="1"/>
          <p:nvPr/>
        </p:nvSpPr>
        <p:spPr>
          <a:xfrm>
            <a:off x="188800" y="1377600"/>
            <a:ext cx="88920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Botones de radio: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491" name="Google Shape;491;p69"/>
          <p:cNvGraphicFramePr/>
          <p:nvPr/>
        </p:nvGraphicFramePr>
        <p:xfrm>
          <a:off x="1597500" y="1784775"/>
          <a:ext cx="3000000" cy="3000000"/>
        </p:xfrm>
        <a:graphic>
          <a:graphicData uri="http://schemas.openxmlformats.org/drawingml/2006/table">
            <a:tbl>
              <a:tblPr>
                <a:noFill/>
                <a:tableStyleId>{719A23E9-7B2F-4618-991E-008FCBE914E8}</a:tableStyleId>
              </a:tblPr>
              <a:tblGrid>
                <a:gridCol w="5731200"/>
              </a:tblGrid>
              <a:tr h="13724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&gt;hombre&lt;/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"hombre"</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&gt;mujer&lt;/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"mujer"</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92" name="Google Shape;492;p69"/>
          <p:cNvSpPr txBox="1"/>
          <p:nvPr/>
        </p:nvSpPr>
        <p:spPr>
          <a:xfrm>
            <a:off x="188800" y="3115300"/>
            <a:ext cx="81921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Casillas de chequeo: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493" name="Google Shape;493;p69"/>
          <p:cNvGraphicFramePr/>
          <p:nvPr/>
        </p:nvGraphicFramePr>
        <p:xfrm>
          <a:off x="1597500" y="3557200"/>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&gt;Acepta términos y condiciones&lt;/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"checkbox"</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"acepta"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"1"</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94" name="Google Shape;494;p69"/>
          <p:cNvSpPr txBox="1"/>
          <p:nvPr/>
        </p:nvSpPr>
        <p:spPr>
          <a:xfrm>
            <a:off x="471750" y="2655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495" name="Google Shape;495;p69"/>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0"/>
          <p:cNvSpPr txBox="1"/>
          <p:nvPr/>
        </p:nvSpPr>
        <p:spPr>
          <a:xfrm>
            <a:off x="868125" y="506425"/>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ETIQUETA &lt;LABEL&gt;</a:t>
            </a:r>
            <a:endParaRPr b="0" i="1" sz="4000" u="none" cap="none" strike="noStrike">
              <a:solidFill>
                <a:schemeClr val="dk1"/>
              </a:solidFill>
              <a:latin typeface="Anton"/>
              <a:ea typeface="Anton"/>
              <a:cs typeface="Anton"/>
              <a:sym typeface="Anton"/>
            </a:endParaRPr>
          </a:p>
        </p:txBody>
      </p:sp>
      <p:pic>
        <p:nvPicPr>
          <p:cNvPr id="501" name="Google Shape;501;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02" name="Google Shape;502;p70"/>
          <p:cNvGraphicFramePr/>
          <p:nvPr/>
        </p:nvGraphicFramePr>
        <p:xfrm>
          <a:off x="1135000" y="3890600"/>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for</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&gt;Nombre:&lt;/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&gt;	</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"text"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503" name="Google Shape;503;p70"/>
          <p:cNvSpPr txBox="1"/>
          <p:nvPr/>
        </p:nvSpPr>
        <p:spPr>
          <a:xfrm>
            <a:off x="405750" y="984125"/>
            <a:ext cx="83325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Define formalmente a cada elemento de un formulario. Esta etiqueta es de mucha ayuda para generar un formulario accesible.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rPr b="1" i="0" lang="es" sz="1600" u="none" cap="none" strike="noStrike">
                <a:solidFill>
                  <a:srgbClr val="000000"/>
                </a:solidFill>
                <a:latin typeface="Helvetica Neue"/>
                <a:ea typeface="Helvetica Neue"/>
                <a:cs typeface="Helvetica Neue"/>
                <a:sym typeface="Helvetica Neue"/>
              </a:rPr>
              <a:t>Su principal atributo es “for”, que va a referenciar a “label” con su elemento del formulario.</a:t>
            </a:r>
            <a:r>
              <a:rPr b="0" i="0" lang="es" sz="1600" u="none" cap="none" strike="noStrike">
                <a:solidFill>
                  <a:srgbClr val="000000"/>
                </a:solidFill>
                <a:latin typeface="Helvetica Neue Light"/>
                <a:ea typeface="Helvetica Neue Light"/>
                <a:cs typeface="Helvetica Neue Light"/>
                <a:sym typeface="Helvetica Neue Light"/>
              </a:rPr>
              <a:t> El valor del atributo “for” debe ser igual al valor del atributo “id” o “name” del elemento.</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504" name="Google Shape;504;p7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10" name="Google Shape;510;p71"/>
          <p:cNvGraphicFramePr/>
          <p:nvPr/>
        </p:nvGraphicFramePr>
        <p:xfrm>
          <a:off x="1706400" y="2816500"/>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"talles"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a:t>
                      </a:r>
                      <a:r>
                        <a:rPr lang="es" sz="1400" u="none" cap="none" strike="noStrike">
                          <a:solidFill>
                            <a:srgbClr val="D9D9D9"/>
                          </a:solidFill>
                          <a:latin typeface="Didact Gothic"/>
                          <a:ea typeface="Didact Gothic"/>
                          <a:cs typeface="Didact Gothic"/>
                          <a:sym typeface="Didact Gothic"/>
                        </a:rPr>
                        <a:t>&gt;Large&lt;/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a:t>
                      </a:r>
                      <a:r>
                        <a:rPr lang="es" sz="1400" u="none" cap="none" strike="noStrike">
                          <a:solidFill>
                            <a:srgbClr val="D9D9D9"/>
                          </a:solidFill>
                          <a:latin typeface="Didact Gothic"/>
                          <a:ea typeface="Didact Gothic"/>
                          <a:cs typeface="Didact Gothic"/>
                          <a:sym typeface="Didact Gothic"/>
                        </a:rPr>
                        <a:t>&gt;Medium&lt;/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a:t>
                      </a:r>
                      <a:r>
                        <a:rPr lang="es" sz="1400" u="none" cap="none" strike="noStrike">
                          <a:solidFill>
                            <a:srgbClr val="D9D9D9"/>
                          </a:solidFill>
                          <a:latin typeface="Didact Gothic"/>
                          <a:ea typeface="Didact Gothic"/>
                          <a:cs typeface="Didact Gothic"/>
                          <a:sym typeface="Didact Gothic"/>
                        </a:rPr>
                        <a:t>&gt;Small&lt;/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11" name="Google Shape;511;p71"/>
          <p:cNvSpPr txBox="1"/>
          <p:nvPr/>
        </p:nvSpPr>
        <p:spPr>
          <a:xfrm>
            <a:off x="344400" y="959875"/>
            <a:ext cx="84552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 el llamado </a:t>
            </a:r>
            <a:r>
              <a:rPr b="1" i="0" lang="es" sz="1800" u="none" cap="none" strike="noStrike">
                <a:solidFill>
                  <a:srgbClr val="000000"/>
                </a:solidFill>
                <a:latin typeface="Helvetica Neue"/>
                <a:ea typeface="Helvetica Neue"/>
                <a:cs typeface="Helvetica Neue"/>
                <a:sym typeface="Helvetica Neue"/>
              </a:rPr>
              <a:t>combo-box, selector o menú</a:t>
            </a:r>
            <a:r>
              <a:rPr b="0" i="0" lang="es" sz="1800" u="none" cap="none" strike="noStrike">
                <a:solidFill>
                  <a:srgbClr val="000000"/>
                </a:solidFill>
                <a:latin typeface="Helvetica Neue Light"/>
                <a:ea typeface="Helvetica Neue Light"/>
                <a:cs typeface="Helvetica Neue Light"/>
                <a:sym typeface="Helvetica Neue Light"/>
              </a:rPr>
              <a:t>. De toda la lista, se puede elegir una opción (aunque tiene un atributo que permite cambiarlo). Lo ideal es que sean al menos dos elementos distintos para observar el select: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12" name="Google Shape;512;p71"/>
          <p:cNvSpPr txBox="1"/>
          <p:nvPr/>
        </p:nvSpPr>
        <p:spPr>
          <a:xfrm>
            <a:off x="471750" y="469400"/>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MENÚ DESPLEGABLE</a:t>
            </a:r>
            <a:endParaRPr b="0" i="1" sz="4000" u="none" cap="none" strike="noStrike">
              <a:solidFill>
                <a:schemeClr val="dk1"/>
              </a:solidFill>
              <a:latin typeface="Anton"/>
              <a:ea typeface="Anton"/>
              <a:cs typeface="Anton"/>
              <a:sym typeface="Anton"/>
            </a:endParaRPr>
          </a:p>
        </p:txBody>
      </p:sp>
      <p:pic>
        <p:nvPicPr>
          <p:cNvPr id="513" name="Google Shape;513;p7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1" lang="es" sz="4000" u="none" cap="none" strike="noStrike">
                <a:solidFill>
                  <a:schemeClr val="dk1"/>
                </a:solidFill>
                <a:latin typeface="Anton"/>
                <a:ea typeface="Anton"/>
                <a:cs typeface="Anton"/>
                <a:sym typeface="Anton"/>
              </a:rPr>
              <a:t>CONJUNTO DE CAMPO</a:t>
            </a:r>
            <a:endParaRPr b="0" i="1" sz="4000" u="none" cap="none" strike="noStrike">
              <a:solidFill>
                <a:schemeClr val="dk1"/>
              </a:solidFill>
              <a:latin typeface="Anton"/>
              <a:ea typeface="Anton"/>
              <a:cs typeface="Anton"/>
              <a:sym typeface="Anton"/>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pic>
        <p:nvPicPr>
          <p:cNvPr id="519" name="Google Shape;519;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20" name="Google Shape;520;p72"/>
          <p:cNvGraphicFramePr/>
          <p:nvPr/>
        </p:nvGraphicFramePr>
        <p:xfrm>
          <a:off x="1772625" y="3199125"/>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&gt;Talle de remera&lt;/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999999"/>
                          </a:solidFill>
                          <a:latin typeface="Didact Gothic"/>
                          <a:ea typeface="Didact Gothic"/>
                          <a:cs typeface="Didact Gothic"/>
                          <a:sym typeface="Didact Gothic"/>
                        </a:rPr>
                        <a:t>&lt;!-- Aquí irán los elementos de formulario --&gt;</a:t>
                      </a:r>
                      <a:endParaRPr sz="1400" u="none" cap="none" strike="noStrike">
                        <a:solidFill>
                          <a:srgbClr val="99999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21" name="Google Shape;521;p72"/>
          <p:cNvSpPr txBox="1"/>
          <p:nvPr/>
        </p:nvSpPr>
        <p:spPr>
          <a:xfrm>
            <a:off x="316925" y="1008400"/>
            <a:ext cx="82005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Las etiquetas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&lt;fieldset&gt;</a:t>
            </a:r>
            <a:r>
              <a:rPr b="0" i="0" lang="es" sz="1600" u="none" cap="none" strike="noStrike">
                <a:solidFill>
                  <a:srgbClr val="000000"/>
                </a:solidFill>
                <a:latin typeface="Helvetica Neue Light"/>
                <a:ea typeface="Helvetica Neue Light"/>
                <a:cs typeface="Helvetica Neue Light"/>
                <a:sym typeface="Helvetica Neue Light"/>
              </a:rPr>
              <a:t> y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&lt;legend&gt; </a:t>
            </a:r>
            <a:r>
              <a:rPr b="0" i="0" lang="es" sz="1600" u="none" cap="none" strike="noStrike">
                <a:solidFill>
                  <a:srgbClr val="000000"/>
                </a:solidFill>
                <a:latin typeface="Helvetica Neue Light"/>
                <a:ea typeface="Helvetica Neue Light"/>
                <a:cs typeface="Helvetica Neue Light"/>
                <a:sym typeface="Helvetica Neue Light"/>
              </a:rPr>
              <a:t>se utilizan en conjunto. La primera, tiene como objetivo crear grupos de elementos del formulario que posean un mismo propósito; mientras que la segunda, define formalmente el propósito del elemento fieldset. Se estructuran de la siguiente manera: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pic>
        <p:nvPicPr>
          <p:cNvPr id="522" name="Google Shape;522;p7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26" name="Shape 526"/>
        <p:cNvGrpSpPr/>
        <p:nvPr/>
      </p:nvGrpSpPr>
      <p:grpSpPr>
        <a:xfrm>
          <a:off x="0" y="0"/>
          <a:ext cx="0" cy="0"/>
          <a:chOff x="0" y="0"/>
          <a:chExt cx="0" cy="0"/>
        </a:xfrm>
      </p:grpSpPr>
      <p:pic>
        <p:nvPicPr>
          <p:cNvPr id="527" name="Google Shape;527;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8" name="Google Shape;528;p73"/>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529" name="Google Shape;529;p7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a:t>
            </a:r>
            <a:endParaRPr b="0" i="1" sz="1800" u="none" cap="none" strike="noStrike">
              <a:solidFill>
                <a:srgbClr val="000000"/>
              </a:solidFill>
              <a:latin typeface="Helvetica Neue Light"/>
              <a:ea typeface="Helvetica Neue Light"/>
              <a:cs typeface="Helvetica Neue Light"/>
              <a:sym typeface="Helvetica Neue Light"/>
            </a:endParaRPr>
          </a:p>
        </p:txBody>
      </p:sp>
      <p:pic>
        <p:nvPicPr>
          <p:cNvPr id="535" name="Google Shape;535;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6" name="Google Shape;536;p7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5"/>
          <p:cNvSpPr txBox="1"/>
          <p:nvPr/>
        </p:nvSpPr>
        <p:spPr>
          <a:xfrm>
            <a:off x="938100" y="1422000"/>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 como indica la imagen a continuación, usando los códigos vistos anteriormente. Tienes 15 minutos para realizar la actividad.  </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42" name="Google Shape;542;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3" name="Google Shape;543;p7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544" name="Google Shape;544;p75"/>
          <p:cNvPicPr preferRelativeResize="0"/>
          <p:nvPr/>
        </p:nvPicPr>
        <p:blipFill rotWithShape="1">
          <a:blip r:embed="rId5">
            <a:alphaModFix/>
          </a:blip>
          <a:srcRect b="0" l="0" r="0" t="0"/>
          <a:stretch/>
        </p:blipFill>
        <p:spPr>
          <a:xfrm>
            <a:off x="3397115" y="2708775"/>
            <a:ext cx="2686334" cy="2281525"/>
          </a:xfrm>
          <a:prstGeom prst="rect">
            <a:avLst/>
          </a:prstGeom>
          <a:noFill/>
          <a:ln>
            <a:noFill/>
          </a:ln>
        </p:spPr>
      </p:pic>
      <p:sp>
        <p:nvSpPr>
          <p:cNvPr id="545" name="Google Shape;545;p7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9" name="Shape 549"/>
        <p:cNvGrpSpPr/>
        <p:nvPr/>
      </p:nvGrpSpPr>
      <p:grpSpPr>
        <a:xfrm>
          <a:off x="0" y="0"/>
          <a:ext cx="0" cy="0"/>
          <a:chOff x="0" y="0"/>
          <a:chExt cx="0" cy="0"/>
        </a:xfrm>
      </p:grpSpPr>
      <p:sp>
        <p:nvSpPr>
          <p:cNvPr id="550" name="Google Shape;550;p7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7" name="Shape 167"/>
        <p:cNvGrpSpPr/>
        <p:nvPr/>
      </p:nvGrpSpPr>
      <p:grpSpPr>
        <a:xfrm>
          <a:off x="0" y="0"/>
          <a:ext cx="0" cy="0"/>
          <a:chOff x="0" y="0"/>
          <a:chExt cx="0" cy="0"/>
        </a:xfrm>
      </p:grpSpPr>
      <p:sp>
        <p:nvSpPr>
          <p:cNvPr id="168" name="Google Shape;168;p41"/>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Comprender la sintaxis de HTML.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las diferentes etiquetas y el uso de cada una.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Dominar el concepto de web semántica, y las etiquetas HTML5 de estructura.</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69" name="Google Shape;169;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1"/>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1" name="Google Shape;171;p41"/>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4" name="Shape 554"/>
        <p:cNvGrpSpPr/>
        <p:nvPr/>
      </p:nvGrpSpPr>
      <p:grpSpPr>
        <a:xfrm>
          <a:off x="0" y="0"/>
          <a:ext cx="0" cy="0"/>
          <a:chOff x="0" y="0"/>
          <a:chExt cx="0" cy="0"/>
        </a:xfrm>
      </p:grpSpPr>
      <p:sp>
        <p:nvSpPr>
          <p:cNvPr id="555" name="Google Shape;555;p77"/>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ENLACES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61" name="Google Shape;561;p78"/>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b="0" i="1" lang="es" sz="3500" u="none" cap="none" strike="noStrike">
                <a:solidFill>
                  <a:schemeClr val="dk1"/>
                </a:solidFill>
                <a:latin typeface="Anton"/>
                <a:ea typeface="Anton"/>
                <a:cs typeface="Anton"/>
                <a:sym typeface="Anton"/>
              </a:rPr>
              <a:t>ARQUITECTURA DE UN SITIO</a:t>
            </a:r>
            <a:endParaRPr b="0" i="1" sz="3500" u="none" cap="none" strike="noStrike">
              <a:solidFill>
                <a:srgbClr val="000000"/>
              </a:solidFill>
              <a:latin typeface="Anton"/>
              <a:ea typeface="Anton"/>
              <a:cs typeface="Anton"/>
              <a:sym typeface="Anton"/>
            </a:endParaRPr>
          </a:p>
        </p:txBody>
      </p:sp>
      <p:graphicFrame>
        <p:nvGraphicFramePr>
          <p:cNvPr id="562" name="Google Shape;562;p78"/>
          <p:cNvGraphicFramePr/>
          <p:nvPr/>
        </p:nvGraphicFramePr>
        <p:xfrm>
          <a:off x="1213100" y="3663991"/>
          <a:ext cx="3000000" cy="3000000"/>
        </p:xfrm>
        <a:graphic>
          <a:graphicData uri="http://schemas.openxmlformats.org/drawingml/2006/table">
            <a:tbl>
              <a:tblPr>
                <a:noFill/>
                <a:tableStyleId>{719A23E9-7B2F-4618-991E-008FCBE914E8}</a:tableStyleId>
              </a:tblPr>
              <a:tblGrid>
                <a:gridCol w="6732000"/>
              </a:tblGrid>
              <a:tr h="264175">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 </a:t>
                      </a:r>
                      <a:r>
                        <a:rPr lang="es" sz="1800" u="none" cap="none" strike="noStrike">
                          <a:solidFill>
                            <a:srgbClr val="FF9900"/>
                          </a:solidFill>
                          <a:latin typeface="Didact Gothic"/>
                          <a:ea typeface="Didact Gothic"/>
                          <a:cs typeface="Didact Gothic"/>
                          <a:sym typeface="Didact Gothic"/>
                        </a:rPr>
                        <a:t>href</a:t>
                      </a:r>
                      <a:r>
                        <a:rPr lang="es" sz="1800" u="none" cap="none" strike="noStrike">
                          <a:solidFill>
                            <a:srgbClr val="D9D9D9"/>
                          </a:solidFill>
                          <a:latin typeface="Didact Gothic"/>
                          <a:ea typeface="Didact Gothic"/>
                          <a:cs typeface="Didact Gothic"/>
                          <a:sym typeface="Didact Gothic"/>
                        </a:rPr>
                        <a:t>=</a:t>
                      </a:r>
                      <a:r>
                        <a:rPr lang="es" sz="1800" u="none" cap="none" strike="noStrike">
                          <a:solidFill>
                            <a:srgbClr val="93C47D"/>
                          </a:solidFill>
                          <a:latin typeface="Didact Gothic"/>
                          <a:ea typeface="Didact Gothic"/>
                          <a:cs typeface="Didact Gothic"/>
                          <a:sym typeface="Didact Gothic"/>
                        </a:rPr>
                        <a:t>"productos.html"</a:t>
                      </a:r>
                      <a:r>
                        <a:rPr lang="es" sz="1800" u="none" cap="none" strike="noStrike">
                          <a:solidFill>
                            <a:srgbClr val="D9D9D9"/>
                          </a:solidFill>
                          <a:latin typeface="Didact Gothic"/>
                          <a:ea typeface="Didact Gothic"/>
                          <a:cs typeface="Didact Gothic"/>
                          <a:sym typeface="Didact Gothic"/>
                        </a:rPr>
                        <a:t>&gt;Productos&lt;/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63" name="Google Shape;563;p78"/>
          <p:cNvSpPr txBox="1"/>
          <p:nvPr/>
        </p:nvSpPr>
        <p:spPr>
          <a:xfrm>
            <a:off x="354200" y="1364700"/>
            <a:ext cx="8449800" cy="193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a:t>
            </a:r>
            <a:r>
              <a:rPr b="0" i="0" lang="es" sz="1600" u="none" cap="none" strike="noStrike">
                <a:solidFill>
                  <a:srgbClr val="000000"/>
                </a:solidFill>
                <a:latin typeface="Helvetica Neue Light"/>
                <a:ea typeface="Helvetica Neue Light"/>
                <a:cs typeface="Helvetica Neue Light"/>
                <a:sym typeface="Helvetica Neue Light"/>
              </a:rPr>
              <a:t>también conocidos como links o anchors, se utilizan para relacionar partes del mismo documento. Por defecto, se visualizan azules y subrayados.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Para crear uno, es necesario utilizar la etiqueta de ancla </a:t>
            </a:r>
            <a:r>
              <a:rPr b="1" i="0" lang="es" sz="1600" u="none" cap="none" strike="noStrike">
                <a:solidFill>
                  <a:srgbClr val="000000"/>
                </a:solidFill>
                <a:latin typeface="Helvetica Neue"/>
                <a:ea typeface="Helvetica Neue"/>
                <a:cs typeface="Helvetica Neue"/>
                <a:sym typeface="Helvetica Neue"/>
              </a:rPr>
              <a:t>&lt;a&gt;</a:t>
            </a:r>
            <a:r>
              <a:rPr b="0" i="0" lang="es" sz="1600" u="none" cap="none" strike="noStrike">
                <a:solidFill>
                  <a:srgbClr val="000000"/>
                </a:solidFill>
                <a:latin typeface="Helvetica Neue Light"/>
                <a:ea typeface="Helvetica Neue Light"/>
                <a:cs typeface="Helvetica Neue Light"/>
                <a:sym typeface="Helvetica Neue Light"/>
              </a:rPr>
              <a:t> con el atributo </a:t>
            </a:r>
            <a:r>
              <a:rPr b="0" i="1" lang="es" sz="1600" u="none" cap="none" strike="noStrike">
                <a:solidFill>
                  <a:srgbClr val="000000"/>
                </a:solidFill>
                <a:latin typeface="Helvetica Neue Light"/>
                <a:ea typeface="Helvetica Neue Light"/>
                <a:cs typeface="Helvetica Neue Light"/>
                <a:sym typeface="Helvetica Neue Light"/>
              </a:rPr>
              <a:t>“href”</a:t>
            </a:r>
            <a:r>
              <a:rPr b="0" i="0" lang="es" sz="1600" u="none" cap="none" strike="noStrike">
                <a:solidFill>
                  <a:srgbClr val="000000"/>
                </a:solidFill>
                <a:latin typeface="Helvetica Neue Light"/>
                <a:ea typeface="Helvetica Neue Light"/>
                <a:cs typeface="Helvetica Neue Light"/>
                <a:sym typeface="Helvetica Neue Light"/>
              </a:rPr>
              <a:t>, que establecerá el destino al que apunta. Por ejemplo:</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79"/>
          <p:cNvPicPr preferRelativeResize="0"/>
          <p:nvPr/>
        </p:nvPicPr>
        <p:blipFill rotWithShape="1">
          <a:blip r:embed="rId3">
            <a:alphaModFix/>
          </a:blip>
          <a:srcRect b="0" l="0" r="0" t="0"/>
          <a:stretch/>
        </p:blipFill>
        <p:spPr>
          <a:xfrm>
            <a:off x="856463" y="0"/>
            <a:ext cx="7431073" cy="4591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2" name="Shape 572"/>
        <p:cNvGrpSpPr/>
        <p:nvPr/>
      </p:nvGrpSpPr>
      <p:grpSpPr>
        <a:xfrm>
          <a:off x="0" y="0"/>
          <a:ext cx="0" cy="0"/>
          <a:chOff x="0" y="0"/>
          <a:chExt cx="0" cy="0"/>
        </a:xfrm>
      </p:grpSpPr>
      <p:sp>
        <p:nvSpPr>
          <p:cNvPr id="573" name="Google Shape;573;p80"/>
          <p:cNvSpPr txBox="1"/>
          <p:nvPr/>
        </p:nvSpPr>
        <p:spPr>
          <a:xfrm>
            <a:off x="1119000" y="2077200"/>
            <a:ext cx="6906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chemeClr val="dk1"/>
              </a:buClr>
              <a:buSzPts val="1100"/>
              <a:buFont typeface="Arial"/>
              <a:buNone/>
            </a:pPr>
            <a:r>
              <a:rPr b="0" i="1" lang="es" sz="3600" u="none" cap="none" strike="noStrike">
                <a:solidFill>
                  <a:schemeClr val="dk1"/>
                </a:solidFill>
                <a:latin typeface="Anton"/>
                <a:ea typeface="Anton"/>
                <a:cs typeface="Anton"/>
                <a:sym typeface="Anton"/>
              </a:rPr>
              <a:t>ENLACES RELATIVOS, ABSOLUTOS E INTERNOS</a:t>
            </a:r>
            <a:endParaRPr b="0" i="1" sz="3600" u="none" cap="none" strike="noStrike">
              <a:solidFill>
                <a:schemeClr val="dk1"/>
              </a:solidFill>
              <a:latin typeface="Anton"/>
              <a:ea typeface="Anton"/>
              <a:cs typeface="Anton"/>
              <a:sym typeface="Anton"/>
            </a:endParaRPr>
          </a:p>
        </p:txBody>
      </p:sp>
      <p:pic>
        <p:nvPicPr>
          <p:cNvPr id="574" name="Google Shape;574;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80" name="Google Shape;580;p81"/>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RELATIVOS</a:t>
            </a:r>
            <a:endParaRPr b="0" i="0" sz="1800" u="none" cap="none" strike="noStrike">
              <a:solidFill>
                <a:schemeClr val="dk1"/>
              </a:solidFill>
              <a:latin typeface="Anton"/>
              <a:ea typeface="Anton"/>
              <a:cs typeface="Anton"/>
              <a:sym typeface="Anton"/>
            </a:endParaRPr>
          </a:p>
        </p:txBody>
      </p:sp>
      <p:graphicFrame>
        <p:nvGraphicFramePr>
          <p:cNvPr id="581" name="Google Shape;581;p81"/>
          <p:cNvGraphicFramePr/>
          <p:nvPr/>
        </p:nvGraphicFramePr>
        <p:xfrm>
          <a:off x="1706400" y="2537363"/>
          <a:ext cx="3000000" cy="3000000"/>
        </p:xfrm>
        <a:graphic>
          <a:graphicData uri="http://schemas.openxmlformats.org/drawingml/2006/table">
            <a:tbl>
              <a:tblPr>
                <a:noFill/>
                <a:tableStyleId>{719A23E9-7B2F-4618-991E-008FCBE914E8}</a:tableStyleId>
              </a:tblPr>
              <a:tblGrid>
                <a:gridCol w="5731200"/>
              </a:tblGrid>
              <a:tr h="210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212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82" name="Google Shape;582;p81"/>
          <p:cNvSpPr txBox="1"/>
          <p:nvPr/>
        </p:nvSpPr>
        <p:spPr>
          <a:xfrm>
            <a:off x="665850" y="1355873"/>
            <a:ext cx="7812300" cy="1449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relativos</a:t>
            </a:r>
            <a:r>
              <a:rPr b="0" i="0" lang="es" sz="1600" u="none" cap="none" strike="noStrike">
                <a:solidFill>
                  <a:srgbClr val="000000"/>
                </a:solidFill>
                <a:latin typeface="Helvetica Neue Light"/>
                <a:ea typeface="Helvetica Neue Light"/>
                <a:cs typeface="Helvetica Neue Light"/>
                <a:sym typeface="Helvetica Neue Light"/>
              </a:rPr>
              <a:t> son aquellos que apuntan a páginas ubicadas dentro del mismo proyecto. Si la página referenciada se encuentra en el mismo directorio, alcanza con mencionar el nombre de la misma para generar el enlace.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83" name="Google Shape;583;p81"/>
          <p:cNvSpPr txBox="1"/>
          <p:nvPr/>
        </p:nvSpPr>
        <p:spPr>
          <a:xfrm>
            <a:off x="598400" y="3225700"/>
            <a:ext cx="7925100" cy="861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En caso de que el archivo se encuentre en un directorio específico, el mismo deberá ser mencionado.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84" name="Google Shape;584;p81"/>
          <p:cNvGraphicFramePr/>
          <p:nvPr/>
        </p:nvGraphicFramePr>
        <p:xfrm>
          <a:off x="1706400" y="3982725"/>
          <a:ext cx="3000000" cy="3000000"/>
        </p:xfrm>
        <a:graphic>
          <a:graphicData uri="http://schemas.openxmlformats.org/drawingml/2006/table">
            <a:tbl>
              <a:tblPr>
                <a:noFill/>
                <a:tableStyleId>{719A23E9-7B2F-4618-991E-008FCBE914E8}</a:tableStyleId>
              </a:tblPr>
              <a:tblGrid>
                <a:gridCol w="5731200"/>
              </a:tblGrid>
              <a:tr h="3160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"imagenes/mapa.jpg"</a:t>
                      </a:r>
                      <a:r>
                        <a:rPr lang="es" sz="1400" u="none" cap="none" strike="noStrike">
                          <a:solidFill>
                            <a:srgbClr val="D9D9D9"/>
                          </a:solidFill>
                          <a:latin typeface="Didact Gothic"/>
                          <a:ea typeface="Didact Gothic"/>
                          <a:cs typeface="Didact Gothic"/>
                          <a:sym typeface="Didact Gothic"/>
                        </a:rPr>
                        <a:t>&gt;ver mapa&lt;/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pic>
        <p:nvPicPr>
          <p:cNvPr id="585" name="Google Shape;585;p8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91" name="Google Shape;591;p82"/>
          <p:cNvGraphicFramePr/>
          <p:nvPr/>
        </p:nvGraphicFramePr>
        <p:xfrm>
          <a:off x="1409625" y="3004000"/>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"http://www.coderhouse.com/frontend"</a:t>
                      </a:r>
                      <a:r>
                        <a:rPr lang="es" sz="1400" u="none" cap="none" strike="noStrike">
                          <a:solidFill>
                            <a:srgbClr val="D9D9D9"/>
                          </a:solidFill>
                          <a:latin typeface="Didact Gothic"/>
                          <a:ea typeface="Didact Gothic"/>
                          <a:cs typeface="Didact Gothic"/>
                          <a:sym typeface="Didact Gothic"/>
                        </a:rPr>
                        <a:t>&gt;Curso de Frontend&lt;/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92" name="Google Shape;592;p82"/>
          <p:cNvSpPr txBox="1"/>
          <p:nvPr/>
        </p:nvSpPr>
        <p:spPr>
          <a:xfrm>
            <a:off x="598400" y="1748425"/>
            <a:ext cx="7864500" cy="800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Los </a:t>
            </a:r>
            <a:r>
              <a:rPr b="1" i="0" lang="es" sz="1900" u="none" cap="none" strike="noStrike">
                <a:solidFill>
                  <a:srgbClr val="000000"/>
                </a:solidFill>
                <a:latin typeface="Helvetica Neue"/>
                <a:ea typeface="Helvetica Neue"/>
                <a:cs typeface="Helvetica Neue"/>
                <a:sym typeface="Helvetica Neue"/>
              </a:rPr>
              <a:t>enlaces absolutos</a:t>
            </a:r>
            <a:r>
              <a:rPr b="0" i="0" lang="es" sz="1900" u="none" cap="none" strike="noStrike">
                <a:solidFill>
                  <a:srgbClr val="000000"/>
                </a:solidFill>
                <a:latin typeface="Helvetica Neue Light"/>
                <a:ea typeface="Helvetica Neue Light"/>
                <a:cs typeface="Helvetica Neue Light"/>
                <a:sym typeface="Helvetica Neue Light"/>
              </a:rPr>
              <a:t> son aquellos cuyo destino apunta a un documento que está fuera del sitio, y debe ser especificado utilizando la URL completa:</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593" name="Google Shape;593;p82"/>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ABSOLUTOS</a:t>
            </a:r>
            <a:endParaRPr b="0" i="0" sz="1800" u="none" cap="none" strike="noStrike">
              <a:solidFill>
                <a:schemeClr val="dk1"/>
              </a:solidFill>
              <a:latin typeface="Anton"/>
              <a:ea typeface="Anton"/>
              <a:cs typeface="Anton"/>
              <a:sym typeface="Anton"/>
            </a:endParaRPr>
          </a:p>
        </p:txBody>
      </p:sp>
      <p:pic>
        <p:nvPicPr>
          <p:cNvPr id="594" name="Google Shape;594;p8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3"/>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INTERNOS</a:t>
            </a:r>
            <a:endParaRPr b="0" i="0" sz="1800" u="none" cap="none" strike="noStrike">
              <a:solidFill>
                <a:schemeClr val="dk1"/>
              </a:solidFill>
              <a:latin typeface="Anton"/>
              <a:ea typeface="Anton"/>
              <a:cs typeface="Anton"/>
              <a:sym typeface="Anton"/>
            </a:endParaRPr>
          </a:p>
        </p:txBody>
      </p:sp>
      <p:graphicFrame>
        <p:nvGraphicFramePr>
          <p:cNvPr id="600" name="Google Shape;600;p83"/>
          <p:cNvGraphicFramePr/>
          <p:nvPr/>
        </p:nvGraphicFramePr>
        <p:xfrm>
          <a:off x="1600200" y="2881125"/>
          <a:ext cx="3000000" cy="3000000"/>
        </p:xfrm>
        <a:graphic>
          <a:graphicData uri="http://schemas.openxmlformats.org/drawingml/2006/table">
            <a:tbl>
              <a:tblPr>
                <a:noFill/>
                <a:tableStyleId>{719A23E9-7B2F-4618-991E-008FCBE914E8}</a:tableStyleId>
              </a:tblPr>
              <a:tblGrid>
                <a:gridCol w="59436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&gt;Ir al pie de página&lt;/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id</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01" name="Google Shape;601;p83"/>
          <p:cNvSpPr txBox="1"/>
          <p:nvPr/>
        </p:nvSpPr>
        <p:spPr>
          <a:xfrm>
            <a:off x="598400" y="1721271"/>
            <a:ext cx="8176200" cy="86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Los </a:t>
            </a:r>
            <a:r>
              <a:rPr b="1" i="0" lang="es" sz="1800" u="none" cap="none" strike="noStrike">
                <a:solidFill>
                  <a:schemeClr val="dk1"/>
                </a:solidFill>
                <a:latin typeface="Helvetica Neue"/>
                <a:ea typeface="Helvetica Neue"/>
                <a:cs typeface="Helvetica Neue"/>
                <a:sym typeface="Helvetica Neue"/>
              </a:rPr>
              <a:t>enlaces internos </a:t>
            </a:r>
            <a:r>
              <a:rPr b="0" i="0" lang="es" sz="1800" u="none" cap="none" strike="noStrike">
                <a:solidFill>
                  <a:schemeClr val="dk1"/>
                </a:solidFill>
                <a:latin typeface="Helvetica Neue Light"/>
                <a:ea typeface="Helvetica Neue Light"/>
                <a:cs typeface="Helvetica Neue Light"/>
                <a:sym typeface="Helvetica Neue Light"/>
              </a:rPr>
              <a:t>permiten referenciar secciones de tu página, para lo cual se utiliza el </a:t>
            </a:r>
            <a:r>
              <a:rPr b="1" i="0" lang="es" sz="1800" u="none" cap="none" strike="noStrike">
                <a:solidFill>
                  <a:schemeClr val="dk1"/>
                </a:solidFill>
                <a:latin typeface="Helvetica Neue"/>
                <a:ea typeface="Helvetica Neue"/>
                <a:cs typeface="Helvetica Neue"/>
                <a:sym typeface="Helvetica Neue"/>
              </a:rPr>
              <a:t>id</a:t>
            </a:r>
            <a:r>
              <a:rPr b="0" i="0" lang="es" sz="18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02" name="Google Shape;602;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3" name="Google Shape;603;p8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graphicFrame>
        <p:nvGraphicFramePr>
          <p:cNvPr id="608" name="Google Shape;608;p84"/>
          <p:cNvGraphicFramePr/>
          <p:nvPr/>
        </p:nvGraphicFramePr>
        <p:xfrm>
          <a:off x="1920413" y="945913"/>
          <a:ext cx="3000000" cy="3000000"/>
        </p:xfrm>
        <a:graphic>
          <a:graphicData uri="http://schemas.openxmlformats.org/drawingml/2006/table">
            <a:tbl>
              <a:tblPr>
                <a:noFill/>
                <a:tableStyleId>{719A23E9-7B2F-4618-991E-008FCBE914E8}</a:tableStyleId>
              </a:tblPr>
              <a:tblGrid>
                <a:gridCol w="5500725"/>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"contacto.html#formulario"</a:t>
                      </a:r>
                      <a:r>
                        <a:rPr lang="es" sz="1400" u="none" cap="none" strike="noStrike">
                          <a:solidFill>
                            <a:srgbClr val="D9D9D9"/>
                          </a:solidFill>
                          <a:latin typeface="Didact Gothic"/>
                          <a:ea typeface="Didact Gothic"/>
                          <a:cs typeface="Didact Gothic"/>
                          <a:sym typeface="Didact Gothic"/>
                        </a:rPr>
                        <a:t>&gt;Formulario de 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aphicFrame>
        <p:nvGraphicFramePr>
          <p:cNvPr id="609" name="Google Shape;609;p84"/>
          <p:cNvGraphicFramePr/>
          <p:nvPr/>
        </p:nvGraphicFramePr>
        <p:xfrm>
          <a:off x="1785250" y="3385275"/>
          <a:ext cx="3000000" cy="3000000"/>
        </p:xfrm>
        <a:graphic>
          <a:graphicData uri="http://schemas.openxmlformats.org/drawingml/2006/table">
            <a:tbl>
              <a:tblPr>
                <a:noFill/>
                <a:tableStyleId>{719A23E9-7B2F-4618-991E-008FCBE914E8}</a:tableStyleId>
              </a:tblPr>
              <a:tblGrid>
                <a:gridCol w="5573475"/>
              </a:tblGrid>
              <a:tr h="5089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"http://www.coderhouse.com/cursos.html#frontend"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img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src</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"img/logo_coderhouse.png"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alt</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"coderhouse"</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10" name="Google Shape;610;p84"/>
          <p:cNvSpPr txBox="1"/>
          <p:nvPr/>
        </p:nvSpPr>
        <p:spPr>
          <a:xfrm>
            <a:off x="778649" y="424350"/>
            <a:ext cx="7586700" cy="406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También puedes usar como destino una sección específica una página distinta:</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611" name="Google Shape;611;p84"/>
          <p:cNvSpPr txBox="1"/>
          <p:nvPr/>
        </p:nvSpPr>
        <p:spPr>
          <a:xfrm>
            <a:off x="275100" y="1899450"/>
            <a:ext cx="8593800" cy="1023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En el ejemplo anterior, el enlace apunta a la sección que tiene el id formulario dentro de la página “contacto.html”. No sólo es posible agregar enlaces a texto, también puedes hacerlo con otros elementos. Por lo general, se usan textos o imágenes.  Veamos un ejemplo de enlaces con una imagen:</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12" name="Google Shape;612;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6" name="Shape 616"/>
        <p:cNvGrpSpPr/>
        <p:nvPr/>
      </p:nvGrpSpPr>
      <p:grpSpPr>
        <a:xfrm>
          <a:off x="0" y="0"/>
          <a:ext cx="0" cy="0"/>
          <a:chOff x="0" y="0"/>
          <a:chExt cx="0" cy="0"/>
        </a:xfrm>
      </p:grpSpPr>
      <p:sp>
        <p:nvSpPr>
          <p:cNvPr id="617" name="Google Shape;617;p8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MULTIMEDIA EN HTML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21" name="Shape 621"/>
        <p:cNvGrpSpPr/>
        <p:nvPr/>
      </p:nvGrpSpPr>
      <p:grpSpPr>
        <a:xfrm>
          <a:off x="0" y="0"/>
          <a:ext cx="0" cy="0"/>
          <a:chOff x="0" y="0"/>
          <a:chExt cx="0" cy="0"/>
        </a:xfrm>
      </p:grpSpPr>
      <p:sp>
        <p:nvSpPr>
          <p:cNvPr id="622" name="Google Shape;622;p86"/>
          <p:cNvSpPr txBox="1"/>
          <p:nvPr/>
        </p:nvSpPr>
        <p:spPr>
          <a:xfrm>
            <a:off x="1919850" y="497163"/>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IMÁGENES</a:t>
            </a:r>
            <a:endParaRPr b="0" i="1" sz="4000" u="none" cap="none" strike="noStrike">
              <a:solidFill>
                <a:srgbClr val="000000"/>
              </a:solidFill>
              <a:latin typeface="Anton"/>
              <a:ea typeface="Anton"/>
              <a:cs typeface="Anton"/>
              <a:sym typeface="Anton"/>
            </a:endParaRPr>
          </a:p>
        </p:txBody>
      </p:sp>
      <p:sp>
        <p:nvSpPr>
          <p:cNvPr id="623" name="Google Shape;623;p86"/>
          <p:cNvSpPr txBox="1"/>
          <p:nvPr/>
        </p:nvSpPr>
        <p:spPr>
          <a:xfrm>
            <a:off x="943050" y="1002888"/>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1" lang="es" sz="1700">
                <a:solidFill>
                  <a:schemeClr val="dk1"/>
                </a:solidFill>
                <a:latin typeface="Helvetica Neue"/>
                <a:ea typeface="Helvetica Neue"/>
                <a:cs typeface="Helvetica Neue"/>
                <a:sym typeface="Helvetica Neue"/>
              </a:rPr>
              <a:t>Enriquecen el HTML:</a:t>
            </a:r>
            <a:r>
              <a:rPr lang="es" sz="1700">
                <a:solidFill>
                  <a:schemeClr val="dk1"/>
                </a:solidFill>
                <a:latin typeface="Helvetica Neue Light"/>
                <a:ea typeface="Helvetica Neue Light"/>
                <a:cs typeface="Helvetica Neue Light"/>
                <a:sym typeface="Helvetica Neue Light"/>
              </a:rPr>
              <a:t> las imágenes son elementos que, bien utilizados, mejoran la experiencia de los usuarios.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624" name="Google Shape;624;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5" name="Google Shape;625;p86"/>
          <p:cNvPicPr preferRelativeResize="0"/>
          <p:nvPr/>
        </p:nvPicPr>
        <p:blipFill>
          <a:blip r:embed="rId4">
            <a:alphaModFix/>
          </a:blip>
          <a:stretch>
            <a:fillRect/>
          </a:stretch>
        </p:blipFill>
        <p:spPr>
          <a:xfrm>
            <a:off x="1656363" y="2576438"/>
            <a:ext cx="5831267" cy="206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Sketch:</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dibujo rápido o bosquejo guía, que reproduce de manera muy sencilla un concepto, una idea o generalidad de un proyecto.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Wireframe: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la representación estática, en baja calidad, de un diseño.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Mockup:</a:t>
            </a:r>
            <a:r>
              <a:rPr b="0" i="0" lang="es" sz="1400" u="none" cap="none" strike="noStrike">
                <a:solidFill>
                  <a:schemeClr val="dk1"/>
                </a:solidFill>
                <a:latin typeface="Helvetica Neue Light"/>
                <a:ea typeface="Helvetica Neue Light"/>
                <a:cs typeface="Helvetica Neue Light"/>
                <a:sym typeface="Helvetica Neue Light"/>
              </a:rPr>
              <a:t> es la representación estática de un diseño, en calidad media o alta.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Prototipo:</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la representación navegable del producto final.</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77" name="Google Shape;177;p4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1</a:t>
            </a:r>
            <a:endParaRPr b="0" i="1" sz="2000" u="none" cap="none" strike="noStrike">
              <a:solidFill>
                <a:srgbClr val="000000"/>
              </a:solidFill>
              <a:latin typeface="Anton"/>
              <a:ea typeface="Anton"/>
              <a:cs typeface="Anton"/>
              <a:sym typeface="Anton"/>
            </a:endParaRPr>
          </a:p>
        </p:txBody>
      </p:sp>
      <p:sp>
        <p:nvSpPr>
          <p:cNvPr id="178" name="Google Shape;178;p42"/>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HTML:</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"lenguaje" de marcado de etiquetas, que permite crear documentos para web.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Doctype: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cuando escribes tu documento HTML, lo primero que debes hacer es escribir el DOCTYPE, el cual declara el tipo de documento. Es decir, sirve para indicar que tu documento está escrito siguiendo la estructura determinada por un DTD concreto. Un DTD es la definición del tipo de documento.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179" name="Google Shape;17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31" name="Google Shape;631;p87"/>
          <p:cNvSpPr txBox="1"/>
          <p:nvPr/>
        </p:nvSpPr>
        <p:spPr>
          <a:xfrm>
            <a:off x="611250" y="1464175"/>
            <a:ext cx="79215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
                <a:solidFill>
                  <a:schemeClr val="dk1"/>
                </a:solidFill>
                <a:latin typeface="Anton"/>
                <a:ea typeface="Anton"/>
                <a:cs typeface="Anton"/>
                <a:sym typeface="Anton"/>
              </a:rPr>
              <a:t>📌 </a:t>
            </a:r>
            <a:r>
              <a:rPr lang="es" sz="1800">
                <a:solidFill>
                  <a:srgbClr val="24292E"/>
                </a:solidFill>
                <a:highlight>
                  <a:srgbClr val="FFFFFF"/>
                </a:highlight>
                <a:latin typeface="Helvetica Neue Light"/>
                <a:ea typeface="Helvetica Neue Light"/>
                <a:cs typeface="Helvetica Neue Light"/>
                <a:sym typeface="Helvetica Neue Light"/>
              </a:rPr>
              <a:t>S</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 insertan con la etiqueta </a:t>
            </a:r>
            <a:r>
              <a:rPr b="1" i="0" lang="es" sz="1800" u="none" cap="none" strike="noStrike">
                <a:solidFill>
                  <a:schemeClr val="dk1"/>
                </a:solidFill>
                <a:highlight>
                  <a:srgbClr val="A6FFCA"/>
                </a:highlight>
                <a:latin typeface="Helvetica Neue"/>
                <a:ea typeface="Helvetica Neue"/>
                <a:cs typeface="Helvetica Neue"/>
                <a:sym typeface="Helvetica Neue"/>
              </a:rPr>
              <a:t>&lt;img/&gt;</a:t>
            </a:r>
            <a:r>
              <a:rPr i="0" lang="es" sz="1800" u="none" cap="none" strike="noStrike">
                <a:solidFill>
                  <a:schemeClr val="dk1"/>
                </a:solidFill>
                <a:latin typeface="Helvetica Neue Light"/>
                <a:ea typeface="Helvetica Neue Light"/>
                <a:cs typeface="Helvetica Neue Light"/>
                <a:sym typeface="Helvetica Neue Light"/>
              </a:rPr>
              <a:t>,</a:t>
            </a:r>
            <a:r>
              <a:rPr b="0" i="0" lang="es" sz="1800" u="none" cap="none" strike="noStrike">
                <a:solidFill>
                  <a:schemeClr val="dk1"/>
                </a:solidFill>
                <a:latin typeface="Helvetica Neue Light"/>
                <a:ea typeface="Helvetica Neue Light"/>
                <a:cs typeface="Helvetica Neue Light"/>
                <a:sym typeface="Helvetica Neue Light"/>
              </a:rPr>
              <a:t> que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pertenece al grupo de las etiquetas que se cierran a sí mismas (con la barra al final).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Para funcionar requiere, como mínimo, indicar en dónde está el archivo a mostrar. Eso se hace con el atributo </a:t>
            </a:r>
            <a:r>
              <a:rPr b="0" i="1" lang="es" sz="1800" u="none" cap="none" strike="noStrike">
                <a:solidFill>
                  <a:srgbClr val="24292E"/>
                </a:solidFill>
                <a:highlight>
                  <a:srgbClr val="FFFFFF"/>
                </a:highlight>
                <a:latin typeface="Helvetica Neue Light"/>
                <a:ea typeface="Helvetica Neue Light"/>
                <a:cs typeface="Helvetica Neue Light"/>
                <a:sym typeface="Helvetica Neue Light"/>
              </a:rPr>
              <a:t>“src”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source o fuente), que respeta todas </a:t>
            </a:r>
            <a:r>
              <a:rPr b="1" i="0" lang="es" sz="1800" u="none" cap="none" strike="noStrike">
                <a:solidFill>
                  <a:srgbClr val="24292E"/>
                </a:solidFill>
                <a:highlight>
                  <a:srgbClr val="FFFFFF"/>
                </a:highlight>
                <a:latin typeface="Helvetica Neue"/>
                <a:ea typeface="Helvetica Neue"/>
                <a:cs typeface="Helvetica Neue"/>
                <a:sym typeface="Helvetica Neue"/>
              </a:rPr>
              <a:t>las reglas de ruteo</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vistas en los links.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Se comportan como </a:t>
            </a:r>
            <a:r>
              <a:rPr b="1" i="0" lang="es" sz="1800" u="none" cap="none" strike="noStrike">
                <a:solidFill>
                  <a:srgbClr val="24292E"/>
                </a:solidFill>
                <a:highlight>
                  <a:srgbClr val="FFFFFF"/>
                </a:highlight>
                <a:latin typeface="Helvetica Neue"/>
                <a:ea typeface="Helvetica Neue"/>
                <a:cs typeface="Helvetica Neue"/>
                <a:sym typeface="Helvetica Neue"/>
              </a:rPr>
              <a:t>elementos de línea</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esto significa que se verán una al lado de la otra.</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32" name="Google Shape;632;p87"/>
          <p:cNvSpPr txBox="1"/>
          <p:nvPr/>
        </p:nvSpPr>
        <p:spPr>
          <a:xfrm>
            <a:off x="720450" y="4680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a:t>
            </a:r>
            <a:r>
              <a:rPr i="1" lang="es" sz="3500">
                <a:solidFill>
                  <a:schemeClr val="dk1"/>
                </a:solidFill>
                <a:latin typeface="Anton"/>
                <a:ea typeface="Anton"/>
                <a:cs typeface="Anton"/>
                <a:sym typeface="Anton"/>
              </a:rPr>
              <a:t>SERTAR I</a:t>
            </a:r>
            <a:r>
              <a:rPr b="0" i="1" lang="es" sz="3500" u="none" cap="none" strike="noStrike">
                <a:solidFill>
                  <a:schemeClr val="dk1"/>
                </a:solidFill>
                <a:latin typeface="Anton"/>
                <a:ea typeface="Anton"/>
                <a:cs typeface="Anton"/>
                <a:sym typeface="Anton"/>
              </a:rPr>
              <a:t>MÁGENES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38" name="Google Shape;638;p88"/>
          <p:cNvGraphicFramePr/>
          <p:nvPr/>
        </p:nvGraphicFramePr>
        <p:xfrm>
          <a:off x="1669100" y="3100200"/>
          <a:ext cx="3000000" cy="3000000"/>
        </p:xfrm>
        <a:graphic>
          <a:graphicData uri="http://schemas.openxmlformats.org/drawingml/2006/table">
            <a:tbl>
              <a:tblPr>
                <a:noFill/>
                <a:tableStyleId>{719A23E9-7B2F-4618-991E-008FCBE914E8}</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img</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src</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"smiley.gif"</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alt</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 Cara"</a:t>
                      </a:r>
                      <a:r>
                        <a:rPr lang="es" sz="1400" u="none" cap="none" strike="noStrike">
                          <a:solidFill>
                            <a:srgbClr val="D9D9D9"/>
                          </a:solidFill>
                          <a:latin typeface="Consolas"/>
                          <a:ea typeface="Consolas"/>
                          <a:cs typeface="Consolas"/>
                          <a:sym typeface="Consolas"/>
                        </a:rPr>
                        <a:t> /&gt;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639" name="Google Shape;639;p88"/>
          <p:cNvSpPr txBox="1"/>
          <p:nvPr/>
        </p:nvSpPr>
        <p:spPr>
          <a:xfrm>
            <a:off x="798600" y="1395050"/>
            <a:ext cx="7158900" cy="1822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1800"/>
              <a:buFont typeface="Arial"/>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a:t>
            </a:r>
            <a:r>
              <a:rPr b="0" i="0" lang="es" sz="1800" u="none" cap="none" strike="noStrike">
                <a:solidFill>
                  <a:srgbClr val="24292E"/>
                </a:solidFill>
                <a:highlight>
                  <a:srgbClr val="A6FFCA"/>
                </a:highlight>
                <a:latin typeface="Helvetica Neue Light"/>
                <a:ea typeface="Helvetica Neue Light"/>
                <a:cs typeface="Helvetica Neue Light"/>
                <a:sym typeface="Helvetica Neue Light"/>
              </a:rPr>
              <a:t>“alt”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 un texto que debe representar la foto que se está visualizando. Tiene que ser conciso y breve, pero dejar en claro de qué se trata la imagen.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640" name="Google Shape;640;p88"/>
          <p:cNvSpPr txBox="1"/>
          <p:nvPr/>
        </p:nvSpPr>
        <p:spPr>
          <a:xfrm>
            <a:off x="665850" y="5300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ALT</a:t>
            </a:r>
            <a:endParaRPr b="0" i="1" sz="3500" u="none" cap="none" strike="noStrike">
              <a:solidFill>
                <a:srgbClr val="000000"/>
              </a:solidFill>
              <a:latin typeface="Anton"/>
              <a:ea typeface="Anton"/>
              <a:cs typeface="Anton"/>
              <a:sym typeface="Anton"/>
            </a:endParaRPr>
          </a:p>
        </p:txBody>
      </p:sp>
      <p:pic>
        <p:nvPicPr>
          <p:cNvPr id="641" name="Google Shape;641;p88"/>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42" name="Google Shape;642;p88"/>
          <p:cNvSpPr/>
          <p:nvPr/>
        </p:nvSpPr>
        <p:spPr>
          <a:xfrm>
            <a:off x="198150" y="18898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9"/>
          <p:cNvSpPr/>
          <p:nvPr/>
        </p:nvSpPr>
        <p:spPr>
          <a:xfrm>
            <a:off x="4598175" y="1444575"/>
            <a:ext cx="4375200" cy="1908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8" name="Google Shape;648;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9" name="Google Shape;649;p89"/>
          <p:cNvSpPr txBox="1"/>
          <p:nvPr/>
        </p:nvSpPr>
        <p:spPr>
          <a:xfrm>
            <a:off x="591900" y="1106625"/>
            <a:ext cx="4132500" cy="258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favicon es un pequeño </a:t>
            </a:r>
            <a:r>
              <a:rPr lang="es" sz="1800">
                <a:solidFill>
                  <a:srgbClr val="24292E"/>
                </a:solidFill>
                <a:highlight>
                  <a:srgbClr val="FFFFFF"/>
                </a:highlight>
                <a:latin typeface="Helvetica Neue Light"/>
                <a:ea typeface="Helvetica Neue Light"/>
                <a:cs typeface="Helvetica Neue Light"/>
                <a:sym typeface="Helvetica Neue Light"/>
              </a:rPr>
              <a:t>í</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cono que </a:t>
            </a:r>
            <a:r>
              <a:rPr b="1" i="0" lang="es" sz="1800" u="none" cap="none" strike="noStrike">
                <a:solidFill>
                  <a:srgbClr val="24292E"/>
                </a:solidFill>
                <a:highlight>
                  <a:srgbClr val="A6FFCA"/>
                </a:highlight>
                <a:latin typeface="Helvetica Neue"/>
                <a:ea typeface="Helvetica Neue"/>
                <a:cs typeface="Helvetica Neue"/>
                <a:sym typeface="Helvetica Neue"/>
              </a:rPr>
              <a:t>identifica un sitio web</a:t>
            </a:r>
            <a:r>
              <a:rPr b="0" i="0" lang="es" sz="1800" u="none" cap="none" strike="noStrike">
                <a:solidFill>
                  <a:srgbClr val="24292E"/>
                </a:solidFill>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cuando está abierto en una pestaña o cuando es guardado como favorito.</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HTML recomendado para agregar dentro de tu etiqueta &lt;head&gt;:</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50" name="Google Shape;650;p89"/>
          <p:cNvSpPr txBox="1"/>
          <p:nvPr/>
        </p:nvSpPr>
        <p:spPr>
          <a:xfrm>
            <a:off x="732850" y="2305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i="1" lang="es" sz="3500">
                <a:solidFill>
                  <a:schemeClr val="dk1"/>
                </a:solidFill>
                <a:latin typeface="Anton"/>
                <a:ea typeface="Anton"/>
                <a:cs typeface="Anton"/>
                <a:sym typeface="Anton"/>
              </a:rPr>
              <a:t>FAVICON</a:t>
            </a:r>
            <a:endParaRPr b="0" i="1" sz="3500" u="none" cap="none" strike="noStrike">
              <a:solidFill>
                <a:srgbClr val="000000"/>
              </a:solidFill>
              <a:latin typeface="Anton"/>
              <a:ea typeface="Anton"/>
              <a:cs typeface="Anton"/>
              <a:sym typeface="Anton"/>
            </a:endParaRPr>
          </a:p>
        </p:txBody>
      </p:sp>
      <p:pic>
        <p:nvPicPr>
          <p:cNvPr id="651" name="Google Shape;651;p89"/>
          <p:cNvPicPr preferRelativeResize="0"/>
          <p:nvPr/>
        </p:nvPicPr>
        <p:blipFill>
          <a:blip r:embed="rId4">
            <a:alphaModFix/>
          </a:blip>
          <a:stretch>
            <a:fillRect/>
          </a:stretch>
        </p:blipFill>
        <p:spPr>
          <a:xfrm>
            <a:off x="4948800" y="1864009"/>
            <a:ext cx="3974175" cy="958300"/>
          </a:xfrm>
          <a:prstGeom prst="rect">
            <a:avLst/>
          </a:prstGeom>
          <a:noFill/>
          <a:ln cap="flat" cmpd="sng" w="19050">
            <a:solidFill>
              <a:srgbClr val="3DFFBC"/>
            </a:solidFill>
            <a:prstDash val="solid"/>
            <a:round/>
            <a:headEnd len="sm" w="sm" type="none"/>
            <a:tailEnd len="sm" w="sm" type="none"/>
          </a:ln>
        </p:spPr>
      </p:pic>
      <p:sp>
        <p:nvSpPr>
          <p:cNvPr id="652" name="Google Shape;652;p89"/>
          <p:cNvSpPr/>
          <p:nvPr/>
        </p:nvSpPr>
        <p:spPr>
          <a:xfrm>
            <a:off x="5184350" y="1940350"/>
            <a:ext cx="297600" cy="330600"/>
          </a:xfrm>
          <a:prstGeom prst="ellipse">
            <a:avLst/>
          </a:prstGeom>
          <a:noFill/>
          <a:ln cap="flat" cmpd="sng" w="19050">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53" name="Google Shape;653;p89"/>
          <p:cNvGraphicFramePr/>
          <p:nvPr/>
        </p:nvGraphicFramePr>
        <p:xfrm>
          <a:off x="2051700" y="3766513"/>
          <a:ext cx="3000000" cy="3000000"/>
        </p:xfrm>
        <a:graphic>
          <a:graphicData uri="http://schemas.openxmlformats.org/drawingml/2006/table">
            <a:tbl>
              <a:tblPr>
                <a:noFill/>
                <a:tableStyleId>{719A23E9-7B2F-4618-991E-008FCBE914E8}</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link</a:t>
                      </a:r>
                      <a:r>
                        <a:rPr lang="es" sz="1800" u="none" cap="none" strike="noStrike">
                          <a:solidFill>
                            <a:srgbClr val="D9D9D9"/>
                          </a:solidFill>
                          <a:latin typeface="Didact Gothic"/>
                          <a:ea typeface="Didact Gothic"/>
                          <a:cs typeface="Didact Gothic"/>
                          <a:sym typeface="Didact Gothic"/>
                        </a:rPr>
                        <a:t> rel="</a:t>
                      </a:r>
                      <a:r>
                        <a:rPr lang="es" sz="1800">
                          <a:solidFill>
                            <a:srgbClr val="D9D9D9"/>
                          </a:solidFill>
                          <a:latin typeface="Didact Gothic"/>
                          <a:ea typeface="Didact Gothic"/>
                          <a:cs typeface="Didact Gothic"/>
                          <a:sym typeface="Didact Gothic"/>
                        </a:rPr>
                        <a:t>shortcut icon</a:t>
                      </a:r>
                      <a:r>
                        <a:rPr lang="es" sz="1800" u="none" cap="none" strike="noStrike">
                          <a:solidFill>
                            <a:srgbClr val="D9D9D9"/>
                          </a:solidFill>
                          <a:latin typeface="Didact Gothic"/>
                          <a:ea typeface="Didact Gothic"/>
                          <a:cs typeface="Didact Gothic"/>
                          <a:sym typeface="Didact Gothic"/>
                        </a:rPr>
                        <a:t>" href="favicon.png"&gt;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54" name="Google Shape;654;p89"/>
          <p:cNvSpPr/>
          <p:nvPr/>
        </p:nvSpPr>
        <p:spPr>
          <a:xfrm>
            <a:off x="124200" y="110662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60" name="Google Shape;660;p90"/>
          <p:cNvGraphicFramePr/>
          <p:nvPr/>
        </p:nvGraphicFramePr>
        <p:xfrm>
          <a:off x="1984700" y="2713038"/>
          <a:ext cx="3000000" cy="3000000"/>
        </p:xfrm>
        <a:graphic>
          <a:graphicData uri="http://schemas.openxmlformats.org/drawingml/2006/table">
            <a:tbl>
              <a:tblPr>
                <a:noFill/>
                <a:tableStyleId>{719A23E9-7B2F-4618-991E-008FCBE914E8}</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 src="pagina_fuente.html" width=290 height=250&gt;Texto para cuando el navegador no conoce la etiqueta iframe&lt;/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61" name="Google Shape;661;p90"/>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sp>
        <p:nvSpPr>
          <p:cNvPr id="662" name="Google Shape;662;p90"/>
          <p:cNvSpPr txBox="1"/>
          <p:nvPr/>
        </p:nvSpPr>
        <p:spPr>
          <a:xfrm>
            <a:off x="706450" y="1641175"/>
            <a:ext cx="7251000" cy="118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Es un elemento HTML que permite insertar o incrustar un documento HTML dentro de un documento HTML principal.</a:t>
            </a:r>
            <a:endParaRPr b="0" i="0" sz="1900" u="none" cap="none" strike="noStrike">
              <a:solidFill>
                <a:srgbClr val="000000"/>
              </a:solidFill>
              <a:latin typeface="Helvetica Neue Light"/>
              <a:ea typeface="Helvetica Neue Light"/>
              <a:cs typeface="Helvetica Neue Light"/>
              <a:sym typeface="Helvetica Neue Light"/>
            </a:endParaRPr>
          </a:p>
        </p:txBody>
      </p:sp>
      <p:pic>
        <p:nvPicPr>
          <p:cNvPr id="663" name="Google Shape;663;p9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64" name="Google Shape;664;p90"/>
          <p:cNvSpPr/>
          <p:nvPr/>
        </p:nvSpPr>
        <p:spPr>
          <a:xfrm>
            <a:off x="582775" y="16411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70" name="Google Shape;670;p91"/>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pic>
        <p:nvPicPr>
          <p:cNvPr id="671" name="Google Shape;671;p9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pic>
        <p:nvPicPr>
          <p:cNvPr id="672" name="Google Shape;672;p91"/>
          <p:cNvPicPr preferRelativeResize="0"/>
          <p:nvPr/>
        </p:nvPicPr>
        <p:blipFill>
          <a:blip r:embed="rId5">
            <a:alphaModFix/>
          </a:blip>
          <a:stretch>
            <a:fillRect/>
          </a:stretch>
        </p:blipFill>
        <p:spPr>
          <a:xfrm>
            <a:off x="329062" y="1439225"/>
            <a:ext cx="8485874" cy="2865785"/>
          </a:xfrm>
          <a:prstGeom prst="rect">
            <a:avLst/>
          </a:prstGeom>
          <a:noFill/>
          <a:ln>
            <a:noFill/>
          </a:ln>
        </p:spPr>
      </p:pic>
      <p:sp>
        <p:nvSpPr>
          <p:cNvPr id="673" name="Google Shape;673;p91"/>
          <p:cNvSpPr/>
          <p:nvPr/>
        </p:nvSpPr>
        <p:spPr>
          <a:xfrm>
            <a:off x="5453350" y="1450100"/>
            <a:ext cx="3361500" cy="2854800"/>
          </a:xfrm>
          <a:prstGeom prst="rect">
            <a:avLst/>
          </a:prstGeom>
          <a:no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77" name="Shape 677"/>
        <p:cNvGrpSpPr/>
        <p:nvPr/>
      </p:nvGrpSpPr>
      <p:grpSpPr>
        <a:xfrm>
          <a:off x="0" y="0"/>
          <a:ext cx="0" cy="0"/>
          <a:chOff x="0" y="0"/>
          <a:chExt cx="0" cy="0"/>
        </a:xfrm>
      </p:grpSpPr>
      <p:pic>
        <p:nvPicPr>
          <p:cNvPr id="678" name="Google Shape;678;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79" name="Google Shape;679;p92"/>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80" name="Google Shape;680;p9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HTML</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Crea un archivo HTML.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686" name="Google Shape;686;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87" name="Google Shape;687;p9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4"/>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693" name="Google Shape;693;p94"/>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0" i="0" lang="es" sz="1900" u="none" cap="none" strike="noStrike">
                <a:solidFill>
                  <a:schemeClr val="dk1"/>
                </a:solidFill>
                <a:latin typeface="Helvetica Neue Light"/>
                <a:ea typeface="Helvetica Neue Light"/>
                <a:cs typeface="Helvetica Neue Light"/>
                <a:sym typeface="Helvetica Neue Light"/>
              </a:rPr>
              <a:t>Crea un archivo HTML que contenga: un </a:t>
            </a:r>
            <a:r>
              <a:rPr lang="es" sz="1900">
                <a:solidFill>
                  <a:schemeClr val="dk1"/>
                </a:solidFill>
                <a:latin typeface="Helvetica Neue Light"/>
                <a:ea typeface="Helvetica Neue Light"/>
                <a:cs typeface="Helvetica Neue Light"/>
                <a:sym typeface="Helvetica Neue Light"/>
              </a:rPr>
              <a:t>iframe</a:t>
            </a:r>
            <a:r>
              <a:rPr b="0" i="0" lang="es" sz="1900" u="none" cap="none" strike="noStrike">
                <a:solidFill>
                  <a:schemeClr val="dk1"/>
                </a:solidFill>
                <a:latin typeface="Helvetica Neue Light"/>
                <a:ea typeface="Helvetica Neue Light"/>
                <a:cs typeface="Helvetica Neue Light"/>
                <a:sym typeface="Helvetica Neue Light"/>
              </a:rPr>
              <a:t>, un</a:t>
            </a:r>
            <a:r>
              <a:rPr lang="es" sz="1900">
                <a:solidFill>
                  <a:schemeClr val="dk1"/>
                </a:solidFill>
                <a:latin typeface="Helvetica Neue Light"/>
                <a:ea typeface="Helvetica Neue Light"/>
                <a:cs typeface="Helvetica Neue Light"/>
                <a:sym typeface="Helvetica Neue Light"/>
              </a:rPr>
              <a:t>a imagen, un favicon .</a:t>
            </a:r>
            <a:r>
              <a:rPr b="0" i="0" lang="es" sz="1900" u="none" cap="none" strike="noStrike">
                <a:solidFill>
                  <a:schemeClr val="dk1"/>
                </a:solidFill>
                <a:latin typeface="Helvetica Neue Light"/>
                <a:ea typeface="Helvetica Neue Light"/>
                <a:cs typeface="Helvetica Neue Light"/>
                <a:sym typeface="Helvetica Neue Light"/>
              </a:rPr>
              <a:t>Tienes 15 minutos para realizar la actividad.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94" name="Google Shape;694;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95" name="Google Shape;695;p94"/>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99" name="Shape 699"/>
        <p:cNvGrpSpPr/>
        <p:nvPr/>
      </p:nvGrpSpPr>
      <p:grpSpPr>
        <a:xfrm>
          <a:off x="0" y="0"/>
          <a:ext cx="0" cy="0"/>
          <a:chOff x="0" y="0"/>
          <a:chExt cx="0" cy="0"/>
        </a:xfrm>
      </p:grpSpPr>
      <p:sp>
        <p:nvSpPr>
          <p:cNvPr id="700" name="Google Shape;700;p95"/>
          <p:cNvSpPr txBox="1"/>
          <p:nvPr/>
        </p:nvSpPr>
        <p:spPr>
          <a:xfrm>
            <a:off x="1012950" y="2022188"/>
            <a:ext cx="7118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W</a:t>
            </a:r>
            <a:r>
              <a:rPr i="1" lang="es" sz="3500">
                <a:latin typeface="Anton"/>
                <a:ea typeface="Anton"/>
                <a:cs typeface="Anton"/>
                <a:sym typeface="Anton"/>
              </a:rPr>
              <a:t>IREFRAME</a:t>
            </a:r>
            <a:r>
              <a:rPr b="0" i="1" lang="es" sz="3500" u="none" cap="none" strike="noStrike">
                <a:solidFill>
                  <a:srgbClr val="000000"/>
                </a:solidFill>
                <a:latin typeface="Anton"/>
                <a:ea typeface="Anton"/>
                <a:cs typeface="Anton"/>
                <a:sym typeface="Anton"/>
              </a:rPr>
              <a:t> </a:t>
            </a:r>
            <a:r>
              <a:rPr i="1" lang="es" sz="3500">
                <a:latin typeface="Anton"/>
                <a:ea typeface="Anton"/>
                <a:cs typeface="Anton"/>
                <a:sym typeface="Anton"/>
              </a:rPr>
              <a:t>Y ESTRUCTURA DEL PROYECTO</a:t>
            </a:r>
            <a:endParaRPr b="0" i="1" sz="3500" u="none" cap="none" strike="noStrike">
              <a:solidFill>
                <a:srgbClr val="000000"/>
              </a:solidFill>
              <a:latin typeface="Anton"/>
              <a:ea typeface="Anton"/>
              <a:cs typeface="Anton"/>
              <a:sym typeface="Anton"/>
            </a:endParaRPr>
          </a:p>
        </p:txBody>
      </p:sp>
      <p:sp>
        <p:nvSpPr>
          <p:cNvPr id="701" name="Google Shape;701;p95"/>
          <p:cNvSpPr txBox="1"/>
          <p:nvPr/>
        </p:nvSpPr>
        <p:spPr>
          <a:xfrm>
            <a:off x="938100" y="3148800"/>
            <a:ext cx="7267800" cy="121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Genera el </a:t>
            </a:r>
            <a:r>
              <a:rPr b="1" i="0" lang="es" sz="2000" u="none" cap="none" strike="noStrike">
                <a:solidFill>
                  <a:schemeClr val="dk1"/>
                </a:solidFill>
                <a:highlight>
                  <a:schemeClr val="lt1"/>
                </a:highlight>
                <a:latin typeface="Helvetica Neue"/>
                <a:ea typeface="Helvetica Neue"/>
                <a:cs typeface="Helvetica Neue"/>
                <a:sym typeface="Helvetica Neue"/>
              </a:rPr>
              <a:t>wireframe de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mobile</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a:t>
            </a:r>
            <a:r>
              <a:rPr b="1" lang="es" sz="2000">
                <a:solidFill>
                  <a:schemeClr val="dk1"/>
                </a:solidFill>
                <a:highlight>
                  <a:schemeClr val="lt1"/>
                </a:highlight>
                <a:latin typeface="Helvetica Neue"/>
                <a:ea typeface="Helvetica Neue"/>
                <a:cs typeface="Helvetica Neue"/>
                <a:sym typeface="Helvetica Neue"/>
              </a:rPr>
              <a:t>desktop</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teniendo en cuenta el tema elegido.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Luego, crea </a:t>
            </a:r>
            <a:r>
              <a:rPr b="1" i="0" lang="es" sz="2000" u="none" cap="none" strike="noStrike">
                <a:solidFill>
                  <a:schemeClr val="dk1"/>
                </a:solidFill>
                <a:highlight>
                  <a:schemeClr val="lt1"/>
                </a:highlight>
                <a:latin typeface="Helvetica Neue"/>
                <a:ea typeface="Helvetica Neue"/>
                <a:cs typeface="Helvetica Neue"/>
                <a:sym typeface="Helvetica Neue"/>
              </a:rPr>
              <a:t>los arch</a:t>
            </a:r>
            <a:r>
              <a:rPr b="1" lang="es" sz="2000">
                <a:solidFill>
                  <a:schemeClr val="dk1"/>
                </a:solidFill>
                <a:highlight>
                  <a:schemeClr val="lt1"/>
                </a:highlight>
                <a:latin typeface="Helvetica Neue"/>
                <a:ea typeface="Helvetica Neue"/>
                <a:cs typeface="Helvetica Neue"/>
                <a:sym typeface="Helvetica Neue"/>
              </a:rPr>
              <a:t>ivos </a:t>
            </a:r>
            <a:r>
              <a:rPr b="1" i="0" lang="es" sz="2000" u="none" cap="none" strike="noStrike">
                <a:solidFill>
                  <a:schemeClr val="dk1"/>
                </a:solidFill>
                <a:highlight>
                  <a:schemeClr val="lt1"/>
                </a:highlight>
                <a:latin typeface="Helvetica Neue"/>
                <a:ea typeface="Helvetica Neue"/>
                <a:cs typeface="Helvetica Neue"/>
                <a:sym typeface="Helvetica Neue"/>
              </a:rPr>
              <a:t>html</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a:t>
            </a:r>
            <a:r>
              <a:rPr lang="es" sz="2000">
                <a:solidFill>
                  <a:schemeClr val="dk1"/>
                </a:solidFill>
                <a:highlight>
                  <a:schemeClr val="lt1"/>
                </a:highlight>
                <a:latin typeface="Helvetica Neue Light"/>
                <a:ea typeface="Helvetica Neue Light"/>
                <a:cs typeface="Helvetica Neue Light"/>
                <a:sym typeface="Helvetica Neue Light"/>
              </a:rPr>
              <a:t>de las secciones </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y utiliza las </a:t>
            </a:r>
            <a:r>
              <a:rPr b="1" i="0" lang="es" sz="2000" u="none" cap="none" strike="noStrike">
                <a:solidFill>
                  <a:schemeClr val="dk1"/>
                </a:solidFill>
                <a:highlight>
                  <a:schemeClr val="lt1"/>
                </a:highlight>
                <a:latin typeface="Helvetica Neue"/>
                <a:ea typeface="Helvetica Neue"/>
                <a:cs typeface="Helvetica Neue"/>
                <a:sym typeface="Helvetica Neue"/>
              </a:rPr>
              <a:t>etiquetas</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vistas hasta ahora en clase.</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02" name="Google Shape;702;p9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03" name="Google Shape;703;p95"/>
          <p:cNvPicPr preferRelativeResize="0"/>
          <p:nvPr/>
        </p:nvPicPr>
        <p:blipFill rotWithShape="1">
          <a:blip r:embed="rId4">
            <a:alphaModFix/>
          </a:blip>
          <a:srcRect b="0" l="0" r="0" t="0"/>
          <a:stretch/>
        </p:blipFill>
        <p:spPr>
          <a:xfrm>
            <a:off x="3882275" y="505224"/>
            <a:ext cx="1379450" cy="1379450"/>
          </a:xfrm>
          <a:prstGeom prst="rect">
            <a:avLst/>
          </a:prstGeom>
          <a:noFill/>
          <a:ln>
            <a:noFill/>
          </a:ln>
        </p:spPr>
      </p:pic>
      <p:sp>
        <p:nvSpPr>
          <p:cNvPr id="704" name="Google Shape;704;p95"/>
          <p:cNvSpPr/>
          <p:nvPr/>
        </p:nvSpPr>
        <p:spPr>
          <a:xfrm>
            <a:off x="4879825" y="578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aphicFrame>
        <p:nvGraphicFramePr>
          <p:cNvPr id="709" name="Google Shape;709;p96"/>
          <p:cNvGraphicFramePr/>
          <p:nvPr/>
        </p:nvGraphicFramePr>
        <p:xfrm>
          <a:off x="153251" y="692850"/>
          <a:ext cx="3000000" cy="3000000"/>
        </p:xfrm>
        <a:graphic>
          <a:graphicData uri="http://schemas.openxmlformats.org/drawingml/2006/table">
            <a:tbl>
              <a:tblPr>
                <a:noFill/>
                <a:tableStyleId>{EE32DE55-7CCA-4EFE-B388-C1B3E4DEEEDE}</a:tableStyleId>
              </a:tblPr>
              <a:tblGrid>
                <a:gridCol w="6768100"/>
                <a:gridCol w="2069375"/>
              </a:tblGrid>
              <a:tr h="60007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1240625">
                <a:tc>
                  <a:txBody>
                    <a:bodyPr/>
                    <a:lstStyle/>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Formato: pdf</a:t>
                      </a:r>
                      <a:r>
                        <a:rPr b="1" lang="es" sz="1800" u="none" cap="none" strike="noStrike">
                          <a:latin typeface="Helvetica Neue"/>
                          <a:ea typeface="Helvetica Neue"/>
                          <a:cs typeface="Helvetica Neue"/>
                          <a:sym typeface="Helvetica Neue"/>
                        </a:rPr>
                        <a:t> o jpg </a:t>
                      </a:r>
                      <a:r>
                        <a:rPr lang="es" sz="1800" u="none" cap="none" strike="noStrike">
                          <a:latin typeface="Helvetica Neue Light"/>
                          <a:ea typeface="Helvetica Neue Light"/>
                          <a:cs typeface="Helvetica Neue Light"/>
                          <a:sym typeface="Helvetica Neue Light"/>
                        </a:rPr>
                        <a:t>exportado de balsamiq + </a:t>
                      </a:r>
                      <a:r>
                        <a:rPr b="1" lang="es" sz="1800" u="none" cap="none" strike="noStrike">
                          <a:latin typeface="Helvetica Neue"/>
                          <a:ea typeface="Helvetica Neue"/>
                          <a:cs typeface="Helvetica Neue"/>
                          <a:sym typeface="Helvetica Neue"/>
                        </a:rPr>
                        <a:t>carpeta root </a:t>
                      </a:r>
                      <a:r>
                        <a:rPr lang="es" sz="1800" u="none" cap="none" strike="noStrike">
                          <a:latin typeface="Helvetica Neue Light"/>
                          <a:ea typeface="Helvetica Neue Light"/>
                          <a:cs typeface="Helvetica Neue Light"/>
                          <a:sym typeface="Helvetica Neue Light"/>
                        </a:rPr>
                        <a:t>con organizada en</a:t>
                      </a:r>
                      <a:r>
                        <a:rPr lang="es" sz="1800" u="none" cap="none" strike="noStrike">
                          <a:latin typeface="Helvetica Neue Light"/>
                          <a:ea typeface="Helvetica Neue Light"/>
                          <a:cs typeface="Helvetica Neue Light"/>
                          <a:sym typeface="Helvetica Neue Light"/>
                        </a:rPr>
                        <a:t> </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3"/>
                        </a:rPr>
                        <a:t>Sublime Text</a:t>
                      </a:r>
                      <a:r>
                        <a:rPr lang="es" sz="1800" u="none" cap="none" strike="noStrike">
                          <a:solidFill>
                            <a:schemeClr val="dk1"/>
                          </a:solidFill>
                          <a:highlight>
                            <a:schemeClr val="lt1"/>
                          </a:highlight>
                          <a:latin typeface="Helvetica Neue Light"/>
                          <a:ea typeface="Helvetica Neue Light"/>
                          <a:cs typeface="Helvetica Neue Light"/>
                          <a:sym typeface="Helvetica Neue Light"/>
                        </a:rPr>
                        <a:t>/</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4"/>
                        </a:rPr>
                        <a:t>Visual Studio Code</a:t>
                      </a:r>
                      <a:r>
                        <a:rPr lang="es" sz="1800" u="none" cap="none" strike="noStrike">
                          <a:solidFill>
                            <a:schemeClr val="dk1"/>
                          </a:solidFill>
                          <a:latin typeface="Helvetica Neue Light"/>
                          <a:ea typeface="Helvetica Neue Light"/>
                          <a:cs typeface="Helvetica Neue Light"/>
                          <a:sym typeface="Helvetica Neue Light"/>
                        </a:rPr>
                        <a:t> Debe tener el nombre </a:t>
                      </a:r>
                      <a:r>
                        <a:rPr lang="es" sz="1800" u="none" cap="none" strike="noStrike">
                          <a:solidFill>
                            <a:schemeClr val="dk1"/>
                          </a:solidFill>
                          <a:highlight>
                            <a:srgbClr val="A6FFCA"/>
                          </a:highlight>
                          <a:latin typeface="Helvetica Neue Light"/>
                          <a:ea typeface="Helvetica Neue Light"/>
                          <a:cs typeface="Helvetica Neue Light"/>
                          <a:sym typeface="Helvetica Neue Light"/>
                        </a:rPr>
                        <a:t>“Idea+Apellido”</a:t>
                      </a:r>
                      <a:endParaRPr sz="18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Sugerencia:</a:t>
                      </a:r>
                      <a:r>
                        <a:rPr b="1" lang="es" sz="1800" u="none" cap="none" strike="noStrike">
                          <a:latin typeface="Helvetica Neue"/>
                          <a:ea typeface="Helvetica Neue"/>
                          <a:cs typeface="Helvetica Neue"/>
                          <a:sym typeface="Helvetica Neue"/>
                        </a:rPr>
                        <a:t> </a:t>
                      </a:r>
                      <a:r>
                        <a:rPr lang="es" sz="1800" u="none" cap="none" strike="noStrike">
                          <a:latin typeface="Helvetica Neue"/>
                          <a:ea typeface="Helvetica Neue"/>
                          <a:cs typeface="Helvetica Neue"/>
                          <a:sym typeface="Helvetica Neue"/>
                        </a:rPr>
                        <a:t>entregar en </a:t>
                      </a:r>
                      <a:r>
                        <a:rPr b="1" lang="es" sz="1800" u="none" cap="none" strike="noStrike">
                          <a:latin typeface="Helvetica Neue"/>
                          <a:ea typeface="Helvetica Neue"/>
                          <a:cs typeface="Helvetica Neue"/>
                          <a:sym typeface="Helvetica Neue"/>
                        </a:rPr>
                        <a:t>un archivo comprimido</a:t>
                      </a:r>
                      <a:r>
                        <a:rPr lang="es" sz="1800" u="none" cap="none" strike="noStrike">
                          <a:latin typeface="Helvetica Neue"/>
                          <a:ea typeface="Helvetica Neue"/>
                          <a:cs typeface="Helvetica Neue"/>
                          <a:sym typeface="Helvetica Neue"/>
                        </a:rPr>
                        <a:t> todo junto.</a:t>
                      </a:r>
                      <a:endParaRPr sz="18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1858475">
                <a:tc gridSpan="2">
                  <a:txBody>
                    <a:bodyPr/>
                    <a:lstStyle/>
                    <a:p>
                      <a:pPr indent="0" lvl="0" marL="0" marR="0" rtl="0" algn="l">
                        <a:lnSpc>
                          <a:spcPct val="100000"/>
                        </a:lnSpc>
                        <a:spcBef>
                          <a:spcPts val="0"/>
                        </a:spcBef>
                        <a:spcAft>
                          <a:spcPts val="0"/>
                        </a:spcAft>
                        <a:buClr>
                          <a:srgbClr val="000000"/>
                        </a:buClr>
                        <a:buSzPts val="200"/>
                        <a:buFont typeface="Arial"/>
                        <a:buNone/>
                      </a:pPr>
                      <a:r>
                        <a:t/>
                      </a:r>
                      <a:endParaRPr b="1" sz="18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
                        <a:buFont typeface="Arial"/>
                        <a:buNone/>
                      </a:pPr>
                      <a:r>
                        <a:rPr b="1" lang="es" sz="1800" u="none" cap="none" strike="noStrike">
                          <a:highlight>
                            <a:srgbClr val="3CEFAB"/>
                          </a:highlight>
                          <a:latin typeface="Helvetica Neue"/>
                          <a:ea typeface="Helvetica Neue"/>
                          <a:cs typeface="Helvetica Neue"/>
                          <a:sym typeface="Helvetica Neue"/>
                        </a:rPr>
                        <a:t>&gt;&gt;</a:t>
                      </a:r>
                      <a:r>
                        <a:rPr b="1" lang="es" sz="1800" u="none" cap="none" strike="noStrike">
                          <a:solidFill>
                            <a:srgbClr val="4D5156"/>
                          </a:solidFill>
                          <a:highlight>
                            <a:srgbClr val="3CEFAB"/>
                          </a:highlight>
                          <a:latin typeface="Helvetica Neue"/>
                          <a:ea typeface="Helvetica Neue"/>
                          <a:cs typeface="Helvetica Neue"/>
                          <a:sym typeface="Helvetica Neue"/>
                        </a:rPr>
                        <a:t> </a:t>
                      </a:r>
                      <a:r>
                        <a:rPr b="1" lang="es" sz="1800" u="none" cap="none" strike="noStrike">
                          <a:highlight>
                            <a:srgbClr val="3CEFAB"/>
                          </a:highlight>
                          <a:latin typeface="Helvetica Neue"/>
                          <a:ea typeface="Helvetica Neue"/>
                          <a:cs typeface="Helvetica Neue"/>
                          <a:sym typeface="Helvetica Neue"/>
                        </a:rPr>
                        <a:t>Consigna:</a:t>
                      </a:r>
                      <a:r>
                        <a:rPr lang="es" sz="1800" u="none" cap="none" strike="noStrike">
                          <a:latin typeface="Helvetica Neue Light"/>
                          <a:ea typeface="Helvetica Neue Light"/>
                          <a:cs typeface="Helvetica Neue Light"/>
                          <a:sym typeface="Helvetica Neue Light"/>
                        </a:rPr>
                        <a:t> </a:t>
                      </a:r>
                      <a:r>
                        <a:rPr lang="es" sz="1800">
                          <a:solidFill>
                            <a:schemeClr val="dk1"/>
                          </a:solidFill>
                          <a:highlight>
                            <a:schemeClr val="lt1"/>
                          </a:highlight>
                          <a:latin typeface="Helvetica Neue Light"/>
                          <a:ea typeface="Helvetica Neue Light"/>
                          <a:cs typeface="Helvetica Neue Light"/>
                          <a:sym typeface="Helvetica Neue Light"/>
                        </a:rPr>
                        <a:t>Genera el wireframe de una vista para mobile y una vista para desktop teniendo en cuenta el tema elegido. Luego, crea los archivos html de las secciones y utiliza las etiquetas semánticas vistas hasta ahora en clase.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10" name="Google Shape;710;p96"/>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711" name="Google Shape;711;p96"/>
          <p:cNvPicPr preferRelativeResize="0"/>
          <p:nvPr/>
        </p:nvPicPr>
        <p:blipFill rotWithShape="1">
          <a:blip r:embed="rId6">
            <a:alphaModFix/>
          </a:blip>
          <a:srcRect b="0" l="0" r="0" t="0"/>
          <a:stretch/>
        </p:blipFill>
        <p:spPr>
          <a:xfrm>
            <a:off x="7173537" y="1593825"/>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3" name="Shape 183"/>
        <p:cNvGrpSpPr/>
        <p:nvPr/>
      </p:nvGrpSpPr>
      <p:grpSpPr>
        <a:xfrm>
          <a:off x="0" y="0"/>
          <a:ext cx="0" cy="0"/>
          <a:chOff x="0" y="0"/>
          <a:chExt cx="0" cy="0"/>
        </a:xfrm>
      </p:grpSpPr>
      <p:sp>
        <p:nvSpPr>
          <p:cNvPr id="184" name="Google Shape;184;p4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5" name="Google Shape;18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graphicFrame>
        <p:nvGraphicFramePr>
          <p:cNvPr id="716" name="Google Shape;716;p97"/>
          <p:cNvGraphicFramePr/>
          <p:nvPr/>
        </p:nvGraphicFramePr>
        <p:xfrm>
          <a:off x="153263" y="344100"/>
          <a:ext cx="3000000" cy="3000000"/>
        </p:xfrm>
        <a:graphic>
          <a:graphicData uri="http://schemas.openxmlformats.org/drawingml/2006/table">
            <a:tbl>
              <a:tblPr>
                <a:noFill/>
                <a:tableStyleId>{EE32DE55-7CCA-4EFE-B388-C1B3E4DEEEDE}</a:tableStyleId>
              </a:tblPr>
              <a:tblGrid>
                <a:gridCol w="6768100"/>
                <a:gridCol w="2069375"/>
              </a:tblGrid>
              <a:tr h="73472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2411750">
                <a:tc gridSpan="2">
                  <a:txBody>
                    <a:bodyPr/>
                    <a:lstStyle/>
                    <a:p>
                      <a:pPr indent="0" lvl="0" marL="0" marR="0" rtl="0" algn="l">
                        <a:lnSpc>
                          <a:spcPct val="100000"/>
                        </a:lnSpc>
                        <a:spcBef>
                          <a:spcPts val="0"/>
                        </a:spcBef>
                        <a:spcAft>
                          <a:spcPts val="0"/>
                        </a:spcAft>
                        <a:buClr>
                          <a:srgbClr val="000000"/>
                        </a:buClr>
                        <a:buSzPts val="1700"/>
                        <a:buFont typeface="Arial"/>
                        <a:buNone/>
                      </a:pPr>
                      <a:r>
                        <a:rPr b="1" lang="es" sz="1600" u="none" cap="none" strike="noStrike">
                          <a:highlight>
                            <a:srgbClr val="3DFFBC"/>
                          </a:highlight>
                          <a:latin typeface="Helvetica Neue"/>
                          <a:ea typeface="Helvetica Neue"/>
                          <a:cs typeface="Helvetica Neue"/>
                          <a:sym typeface="Helvetica Neue"/>
                        </a:rPr>
                        <a:t>&gt;&gt;</a:t>
                      </a:r>
                      <a:r>
                        <a:rPr b="1" lang="es" sz="1600" u="none" cap="none" strike="noStrike">
                          <a:solidFill>
                            <a:schemeClr val="dk1"/>
                          </a:solidFill>
                          <a:highlight>
                            <a:srgbClr val="3DFFBC"/>
                          </a:highlight>
                          <a:latin typeface="Helvetica Neue"/>
                          <a:ea typeface="Helvetica Neue"/>
                          <a:cs typeface="Helvetica Neue"/>
                          <a:sym typeface="Helvetica Neue"/>
                        </a:rPr>
                        <a:t>Aspectos a incluir en el entregable:</a:t>
                      </a:r>
                      <a:endParaRPr b="1" sz="1600" u="none" cap="none" strike="noStrike">
                        <a:solidFill>
                          <a:schemeClr val="dk1"/>
                        </a:solidFill>
                        <a:highlight>
                          <a:srgbClr val="3DFFBC"/>
                        </a:highlight>
                        <a:latin typeface="Helvetica Neue"/>
                        <a:ea typeface="Helvetica Neue"/>
                        <a:cs typeface="Helvetica Neue"/>
                        <a:sym typeface="Helvetica Neue"/>
                      </a:endParaRPr>
                    </a:p>
                    <a:p>
                      <a:pPr indent="-330200" lvl="0" marL="457200" marR="0" rtl="0" algn="just">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W</a:t>
                      </a:r>
                      <a:r>
                        <a:rPr b="1" lang="es" sz="1600" u="none" cap="none" strike="noStrike">
                          <a:solidFill>
                            <a:schemeClr val="dk1"/>
                          </a:solidFill>
                          <a:latin typeface="Helvetica Neue"/>
                          <a:ea typeface="Helvetica Neue"/>
                          <a:cs typeface="Helvetica Neue"/>
                          <a:sym typeface="Helvetica Neue"/>
                        </a:rPr>
                        <a:t>ireframe</a:t>
                      </a:r>
                      <a:r>
                        <a:rPr lang="es" sz="1600">
                          <a:solidFill>
                            <a:schemeClr val="dk1"/>
                          </a:solidFill>
                          <a:latin typeface="Helvetica Neue Light"/>
                          <a:ea typeface="Helvetica Neue Light"/>
                          <a:cs typeface="Helvetica Neue Light"/>
                          <a:sym typeface="Helvetica Neue Light"/>
                        </a:rPr>
                        <a:t> correspondiente a</a:t>
                      </a:r>
                      <a:r>
                        <a:rPr lang="es" sz="1600" u="none" cap="none" strike="noStrike">
                          <a:solidFill>
                            <a:schemeClr val="dk1"/>
                          </a:solidFill>
                          <a:latin typeface="Helvetica Neue Light"/>
                          <a:ea typeface="Helvetica Neue Light"/>
                          <a:cs typeface="Helvetica Neue Light"/>
                          <a:sym typeface="Helvetica Neue Light"/>
                        </a:rPr>
                        <a:t> </a:t>
                      </a:r>
                      <a:r>
                        <a:rPr lang="es" sz="1600">
                          <a:solidFill>
                            <a:schemeClr val="dk1"/>
                          </a:solidFill>
                          <a:latin typeface="Helvetica Neue Light"/>
                          <a:ea typeface="Helvetica Neue Light"/>
                          <a:cs typeface="Helvetica Neue Light"/>
                          <a:sym typeface="Helvetica Neue Light"/>
                        </a:rPr>
                        <a:t>una vista</a:t>
                      </a:r>
                      <a:r>
                        <a:rPr lang="es" sz="1600" u="none" cap="none" strike="noStrike">
                          <a:solidFill>
                            <a:schemeClr val="dk1"/>
                          </a:solidFill>
                          <a:latin typeface="Helvetica Neue Light"/>
                          <a:ea typeface="Helvetica Neue Light"/>
                          <a:cs typeface="Helvetica Neue Light"/>
                          <a:sym typeface="Helvetica Neue Light"/>
                        </a:rPr>
                        <a:t> para desktop </a:t>
                      </a:r>
                      <a:r>
                        <a:rPr lang="es" sz="1600">
                          <a:solidFill>
                            <a:schemeClr val="dk1"/>
                          </a:solidFill>
                          <a:latin typeface="Helvetica Neue Light"/>
                          <a:ea typeface="Helvetica Neue Light"/>
                          <a:cs typeface="Helvetica Neue Light"/>
                          <a:sym typeface="Helvetica Neue Light"/>
                        </a:rPr>
                        <a:t>y una </a:t>
                      </a:r>
                      <a:r>
                        <a:rPr lang="es" sz="1600" u="none" cap="none" strike="noStrike">
                          <a:solidFill>
                            <a:schemeClr val="dk1"/>
                          </a:solidFill>
                          <a:latin typeface="Helvetica Neue Light"/>
                          <a:ea typeface="Helvetica Neue Light"/>
                          <a:cs typeface="Helvetica Neue Light"/>
                          <a:sym typeface="Helvetica Neue Light"/>
                        </a:rPr>
                        <a:t>vista mobile en balsamiq. </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5 archivos</a:t>
                      </a:r>
                      <a:r>
                        <a:rPr b="1" lang="es" sz="1600" u="none" cap="none" strike="noStrike">
                          <a:solidFill>
                            <a:schemeClr val="dk1"/>
                          </a:solidFill>
                          <a:latin typeface="Helvetica Neue"/>
                          <a:ea typeface="Helvetica Neue"/>
                          <a:cs typeface="Helvetica Neue"/>
                          <a:sym typeface="Helvetica Neue"/>
                        </a:rPr>
                        <a:t> HTML</a:t>
                      </a:r>
                      <a:r>
                        <a:rPr lang="es" sz="1600" u="none" cap="none" strike="noStrike">
                          <a:solidFill>
                            <a:schemeClr val="dk1"/>
                          </a:solidFill>
                          <a:latin typeface="Helvetica Neue Light"/>
                          <a:ea typeface="Helvetica Neue Light"/>
                          <a:cs typeface="Helvetica Neue Light"/>
                          <a:sym typeface="Helvetica Neue Light"/>
                        </a:rPr>
                        <a:t> para cada sección del sitio web, aplica entre estos los </a:t>
                      </a:r>
                      <a:r>
                        <a:rPr lang="es" sz="1600">
                          <a:solidFill>
                            <a:schemeClr val="dk1"/>
                          </a:solidFill>
                          <a:latin typeface="Helvetica Neue Light"/>
                          <a:ea typeface="Helvetica Neue Light"/>
                          <a:cs typeface="Helvetica Neue Light"/>
                          <a:sym typeface="Helvetica Neue Light"/>
                        </a:rPr>
                        <a:t>enlaces relativos y escribe con etiquetas semánticas. Deberás incluir:</a:t>
                      </a:r>
                      <a:endParaRPr sz="1600">
                        <a:solidFill>
                          <a:schemeClr val="dk1"/>
                        </a:solidFill>
                        <a:latin typeface="Helvetica Neue Light"/>
                        <a:ea typeface="Helvetica Neue Light"/>
                        <a:cs typeface="Helvetica Neue Light"/>
                        <a:sym typeface="Helvetica Neue Light"/>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a:t>
                      </a:r>
                      <a:r>
                        <a:rPr lang="es" sz="1600" u="none" cap="none" strike="noStrike">
                          <a:solidFill>
                            <a:schemeClr val="dk1"/>
                          </a:solidFill>
                          <a:latin typeface="Helvetica Neue Light"/>
                          <a:ea typeface="Helvetica Neue Light"/>
                          <a:cs typeface="Helvetica Neue Light"/>
                          <a:sym typeface="Helvetica Neue Light"/>
                        </a:rPr>
                        <a:t>na lista no ordenada con el menú principal del sitio web</a:t>
                      </a:r>
                      <a:r>
                        <a:rPr lang="es" sz="1600">
                          <a:solidFill>
                            <a:schemeClr val="dk1"/>
                          </a:solidFill>
                          <a:latin typeface="Helvetica Neue Light"/>
                          <a:ea typeface="Helvetica Neue Light"/>
                          <a:cs typeface="Helvetica Neue Light"/>
                          <a:sym typeface="Helvetica Neue Light"/>
                        </a:rPr>
                        <a:t> con</a:t>
                      </a:r>
                      <a:r>
                        <a:rPr lang="es" sz="1600" u="none" cap="none" strike="noStrike">
                          <a:solidFill>
                            <a:schemeClr val="dk1"/>
                          </a:solidFill>
                          <a:latin typeface="Helvetica Neue Light"/>
                          <a:ea typeface="Helvetica Neue Light"/>
                          <a:cs typeface="Helvetica Neue Light"/>
                          <a:sym typeface="Helvetica Neue Light"/>
                        </a:rPr>
                        <a:t> los nombres de cada una de las secciones y replícalo en las mismas.</a:t>
                      </a:r>
                      <a:endParaRPr sz="1600" u="none" cap="none" strike="noStrike">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formulario en la página de contacto.</a:t>
                      </a:r>
                      <a:endParaRPr sz="1600">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footer y replícalo en todos tus html.</a:t>
                      </a:r>
                      <a:endParaRPr b="1" sz="1600">
                        <a:solidFill>
                          <a:schemeClr val="dk1"/>
                        </a:solidFill>
                        <a:latin typeface="Helvetica Neue"/>
                        <a:ea typeface="Helvetica Neue"/>
                        <a:cs typeface="Helvetica Neue"/>
                        <a:sym typeface="Helvetica Neue"/>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E</a:t>
                      </a:r>
                      <a:r>
                        <a:rPr lang="es" sz="1600" u="none" cap="none" strike="noStrike">
                          <a:solidFill>
                            <a:schemeClr val="dk1"/>
                          </a:solidFill>
                          <a:latin typeface="Helvetica Neue Light"/>
                          <a:ea typeface="Helvetica Neue Light"/>
                          <a:cs typeface="Helvetica Neue Light"/>
                          <a:sym typeface="Helvetica Neue Light"/>
                        </a:rPr>
                        <a:t>tiquetas </a:t>
                      </a:r>
                      <a:r>
                        <a:rPr lang="es" sz="1600">
                          <a:solidFill>
                            <a:schemeClr val="dk1"/>
                          </a:solidFill>
                          <a:latin typeface="Helvetica Neue Light"/>
                          <a:ea typeface="Helvetica Neue Light"/>
                          <a:cs typeface="Helvetica Neue Light"/>
                          <a:sym typeface="Helvetica Neue Light"/>
                        </a:rPr>
                        <a:t>multimedia</a:t>
                      </a:r>
                      <a:r>
                        <a:rPr lang="es" sz="1600" u="none" cap="none" strike="noStrike">
                          <a:solidFill>
                            <a:schemeClr val="dk1"/>
                          </a:solidFill>
                          <a:latin typeface="Helvetica Neue Light"/>
                          <a:ea typeface="Helvetica Neue Light"/>
                          <a:cs typeface="Helvetica Neue Light"/>
                          <a:sym typeface="Helvetica Neue Light"/>
                        </a:rPr>
                        <a:t> como img e</a:t>
                      </a:r>
                      <a:r>
                        <a:rPr lang="es" sz="1600" u="none" cap="none" strike="noStrike">
                          <a:solidFill>
                            <a:schemeClr val="dk1"/>
                          </a:solidFill>
                          <a:latin typeface="Helvetica Neue Light"/>
                          <a:ea typeface="Helvetica Neue Light"/>
                          <a:cs typeface="Helvetica Neue Light"/>
                          <a:sym typeface="Helvetica Neue Light"/>
                        </a:rPr>
                        <a:t> iframes</a:t>
                      </a:r>
                      <a:r>
                        <a:rPr lang="es"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600" u="none" cap="none" strike="noStrike">
                          <a:highlight>
                            <a:srgbClr val="3DFFBC"/>
                          </a:highlight>
                          <a:latin typeface="Helvetica Neue"/>
                          <a:ea typeface="Helvetica Neue"/>
                          <a:cs typeface="Helvetica Neue"/>
                          <a:sym typeface="Helvetica Neue"/>
                        </a:rPr>
                        <a:t>&gt;&gt;Ejemplo:</a:t>
                      </a:r>
                      <a:r>
                        <a:rPr b="1" lang="es" sz="1600" u="none" cap="none" strike="noStrike">
                          <a:latin typeface="Helvetica Neue"/>
                          <a:ea typeface="Helvetica Neue"/>
                          <a:cs typeface="Helvetica Neue"/>
                          <a:sym typeface="Helvetica Neue"/>
                        </a:rPr>
                        <a:t> </a:t>
                      </a:r>
                      <a:r>
                        <a:rPr lang="es" sz="1600" u="none" cap="none" strike="noStrike">
                          <a:latin typeface="Helvetica Neue Light"/>
                          <a:ea typeface="Helvetica Neue Light"/>
                          <a:cs typeface="Helvetica Neue Light"/>
                          <a:sym typeface="Helvetica Neue Light"/>
                        </a:rPr>
                        <a:t>Podrás </a:t>
                      </a:r>
                      <a:r>
                        <a:rPr lang="es" sz="1600">
                          <a:latin typeface="Helvetica Neue Light"/>
                          <a:ea typeface="Helvetica Neue Light"/>
                          <a:cs typeface="Helvetica Neue Light"/>
                          <a:sym typeface="Helvetica Neue Light"/>
                        </a:rPr>
                        <a:t>encontrar un ejemplo en la carpeta de clase</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17" name="Google Shape;717;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1" name="Shape 721"/>
        <p:cNvGrpSpPr/>
        <p:nvPr/>
      </p:nvGrpSpPr>
      <p:grpSpPr>
        <a:xfrm>
          <a:off x="0" y="0"/>
          <a:ext cx="0" cy="0"/>
          <a:chOff x="0" y="0"/>
          <a:chExt cx="0" cy="0"/>
        </a:xfrm>
      </p:grpSpPr>
      <p:sp>
        <p:nvSpPr>
          <p:cNvPr id="722" name="Google Shape;722;p9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23" name="Google Shape;723;p98"/>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7" name="Shape 727"/>
        <p:cNvGrpSpPr/>
        <p:nvPr/>
      </p:nvGrpSpPr>
      <p:grpSpPr>
        <a:xfrm>
          <a:off x="0" y="0"/>
          <a:ext cx="0" cy="0"/>
          <a:chOff x="0" y="0"/>
          <a:chExt cx="0" cy="0"/>
        </a:xfrm>
      </p:grpSpPr>
      <p:sp>
        <p:nvSpPr>
          <p:cNvPr id="728" name="Google Shape;728;p99"/>
          <p:cNvSpPr txBox="1"/>
          <p:nvPr/>
        </p:nvSpPr>
        <p:spPr>
          <a:xfrm>
            <a:off x="1956450" y="12733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29" name="Google Shape;729;p99"/>
          <p:cNvSpPr txBox="1"/>
          <p:nvPr/>
        </p:nvSpPr>
        <p:spPr>
          <a:xfrm>
            <a:off x="2180400" y="2163750"/>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1900" u="none" cap="none" strike="noStrike">
                <a:solidFill>
                  <a:srgbClr val="E0FF00"/>
                </a:solidFill>
                <a:latin typeface="Helvetica Neue Light"/>
                <a:ea typeface="Helvetica Neue Light"/>
                <a:cs typeface="Helvetica Neue Light"/>
                <a:sym typeface="Helvetica Neue Light"/>
              </a:rPr>
              <a:t>Resumen de lo visto en clase hoy: </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Sintaxis de HTML.</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Diferentes etiquetas y el uso de cada una.</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Acercamiento al concepto de web semántica, y las etiquetas HTML5 de estructura.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44"/>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2</a:t>
            </a:r>
            <a:endParaRPr i="1" sz="2000">
              <a:latin typeface="Anton"/>
              <a:ea typeface="Anton"/>
              <a:cs typeface="Anton"/>
              <a:sym typeface="Anton"/>
            </a:endParaRPr>
          </a:p>
        </p:txBody>
      </p:sp>
      <p:pic>
        <p:nvPicPr>
          <p:cNvPr id="191" name="Google Shape;19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44"/>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193" name="Google Shape;193;p44"/>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194" name="Google Shape;194;p44"/>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Tablas</a:t>
            </a:r>
            <a:endParaRPr b="0" i="0" sz="1100" u="none" cap="none" strike="noStrike">
              <a:solidFill>
                <a:srgbClr val="FFFFFF"/>
              </a:solidFill>
              <a:latin typeface="Helvetica Neue"/>
              <a:ea typeface="Helvetica Neue"/>
              <a:cs typeface="Helvetica Neue"/>
              <a:sym typeface="Helvetica Neue"/>
            </a:endParaRPr>
          </a:p>
        </p:txBody>
      </p:sp>
      <p:cxnSp>
        <p:nvCxnSpPr>
          <p:cNvPr id="195" name="Google Shape;195;p44"/>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96" name="Google Shape;196;p44"/>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Enlaces</a:t>
            </a:r>
            <a:endParaRPr b="0" i="0" sz="1100" u="none" cap="none" strike="noStrike">
              <a:solidFill>
                <a:srgbClr val="FFFFFF"/>
              </a:solidFill>
              <a:latin typeface="Helvetica Neue"/>
              <a:ea typeface="Helvetica Neue"/>
              <a:cs typeface="Helvetica Neue"/>
              <a:sym typeface="Helvetica Neue"/>
            </a:endParaRPr>
          </a:p>
        </p:txBody>
      </p:sp>
      <p:sp>
        <p:nvSpPr>
          <p:cNvPr id="197" name="Google Shape;197;p44"/>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Listas</a:t>
            </a:r>
            <a:endParaRPr b="0" i="0" sz="1100" u="none" cap="none" strike="noStrike">
              <a:solidFill>
                <a:srgbClr val="FFFFFF"/>
              </a:solidFill>
              <a:latin typeface="Helvetica Neue"/>
              <a:ea typeface="Helvetica Neue"/>
              <a:cs typeface="Helvetica Neue"/>
              <a:sym typeface="Helvetica Neue"/>
            </a:endParaRPr>
          </a:p>
        </p:txBody>
      </p:sp>
      <p:cxnSp>
        <p:nvCxnSpPr>
          <p:cNvPr id="198" name="Google Shape;198;p44"/>
          <p:cNvCxnSpPr/>
          <p:nvPr/>
        </p:nvCxnSpPr>
        <p:spPr>
          <a:xfrm>
            <a:off x="2071400" y="1462263"/>
            <a:ext cx="958200" cy="0"/>
          </a:xfrm>
          <a:prstGeom prst="straightConnector1">
            <a:avLst/>
          </a:prstGeom>
          <a:noFill/>
          <a:ln cap="flat" cmpd="sng" w="9525">
            <a:solidFill>
              <a:srgbClr val="CCCCCC"/>
            </a:solidFill>
            <a:prstDash val="solid"/>
            <a:round/>
            <a:headEnd len="med" w="med" type="oval"/>
            <a:tailEnd len="med" w="med" type="oval"/>
          </a:ln>
        </p:spPr>
      </p:cxnSp>
      <p:sp>
        <p:nvSpPr>
          <p:cNvPr id="199" name="Google Shape;199;p44"/>
          <p:cNvSpPr/>
          <p:nvPr/>
        </p:nvSpPr>
        <p:spPr>
          <a:xfrm>
            <a:off x="3007208" y="13053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0" name="Google Shape;200;p44"/>
          <p:cNvCxnSpPr/>
          <p:nvPr/>
        </p:nvCxnSpPr>
        <p:spPr>
          <a:xfrm>
            <a:off x="4380300" y="1461663"/>
            <a:ext cx="958200" cy="0"/>
          </a:xfrm>
          <a:prstGeom prst="straightConnector1">
            <a:avLst/>
          </a:prstGeom>
          <a:noFill/>
          <a:ln cap="flat" cmpd="sng" w="9525">
            <a:solidFill>
              <a:srgbClr val="CCCCCC"/>
            </a:solidFill>
            <a:prstDash val="solid"/>
            <a:round/>
            <a:headEnd len="med" w="med" type="oval"/>
            <a:tailEnd len="med" w="med" type="oval"/>
          </a:ln>
        </p:spPr>
      </p:cxnSp>
      <p:sp>
        <p:nvSpPr>
          <p:cNvPr id="201" name="Google Shape;201;p44"/>
          <p:cNvSpPr/>
          <p:nvPr/>
        </p:nvSpPr>
        <p:spPr>
          <a:xfrm>
            <a:off x="5316108" y="13047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cxnSp>
        <p:nvCxnSpPr>
          <p:cNvPr id="202" name="Google Shape;202;p44"/>
          <p:cNvCxnSpPr/>
          <p:nvPr/>
        </p:nvCxnSpPr>
        <p:spPr>
          <a:xfrm>
            <a:off x="2071400" y="2579238"/>
            <a:ext cx="958200" cy="0"/>
          </a:xfrm>
          <a:prstGeom prst="straightConnector1">
            <a:avLst/>
          </a:prstGeom>
          <a:noFill/>
          <a:ln cap="flat" cmpd="sng" w="9525">
            <a:solidFill>
              <a:srgbClr val="CCCCCC"/>
            </a:solidFill>
            <a:prstDash val="solid"/>
            <a:round/>
            <a:headEnd len="med" w="med" type="oval"/>
            <a:tailEnd len="med" w="med" type="oval"/>
          </a:ln>
        </p:spPr>
      </p:cxnSp>
      <p:sp>
        <p:nvSpPr>
          <p:cNvPr id="203" name="Google Shape;203;p44"/>
          <p:cNvSpPr/>
          <p:nvPr/>
        </p:nvSpPr>
        <p:spPr>
          <a:xfrm>
            <a:off x="3007208" y="242235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4" name="Google Shape;204;p44"/>
          <p:cNvCxnSpPr/>
          <p:nvPr/>
        </p:nvCxnSpPr>
        <p:spPr>
          <a:xfrm>
            <a:off x="2071400" y="3560013"/>
            <a:ext cx="958200" cy="0"/>
          </a:xfrm>
          <a:prstGeom prst="straightConnector1">
            <a:avLst/>
          </a:prstGeom>
          <a:noFill/>
          <a:ln cap="flat" cmpd="sng" w="9525">
            <a:solidFill>
              <a:srgbClr val="CCCCCC"/>
            </a:solidFill>
            <a:prstDash val="solid"/>
            <a:round/>
            <a:headEnd len="med" w="med" type="oval"/>
            <a:tailEnd len="med" w="med" type="oval"/>
          </a:ln>
        </p:spPr>
      </p:cxnSp>
      <p:sp>
        <p:nvSpPr>
          <p:cNvPr id="205" name="Google Shape;205;p44"/>
          <p:cNvSpPr/>
          <p:nvPr/>
        </p:nvSpPr>
        <p:spPr>
          <a:xfrm>
            <a:off x="3007208" y="340313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Utilidad</a:t>
            </a:r>
            <a:endParaRPr b="0" i="0" sz="1100" u="none" cap="none" strike="noStrike">
              <a:solidFill>
                <a:srgbClr val="222222"/>
              </a:solidFill>
              <a:latin typeface="Helvetica Neue"/>
              <a:ea typeface="Helvetica Neue"/>
              <a:cs typeface="Helvetica Neue"/>
              <a:sym typeface="Helvetica Neue"/>
            </a:endParaRPr>
          </a:p>
        </p:txBody>
      </p:sp>
      <p:cxnSp>
        <p:nvCxnSpPr>
          <p:cNvPr id="206" name="Google Shape;206;p44"/>
          <p:cNvCxnSpPr/>
          <p:nvPr/>
        </p:nvCxnSpPr>
        <p:spPr>
          <a:xfrm>
            <a:off x="2157414" y="3552593"/>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207" name="Google Shape;207;p44"/>
          <p:cNvSpPr/>
          <p:nvPr/>
        </p:nvSpPr>
        <p:spPr>
          <a:xfrm>
            <a:off x="3007208" y="3794503"/>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sp>
        <p:nvSpPr>
          <p:cNvPr id="208" name="Google Shape;208;p44"/>
          <p:cNvSpPr/>
          <p:nvPr/>
        </p:nvSpPr>
        <p:spPr>
          <a:xfrm>
            <a:off x="618500" y="4402562"/>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Multimedia en HTML</a:t>
            </a:r>
            <a:endParaRPr b="0" i="0" sz="1100" u="none" cap="none" strike="noStrike">
              <a:solidFill>
                <a:srgbClr val="FFFFFF"/>
              </a:solidFill>
              <a:latin typeface="Helvetica Neue"/>
              <a:ea typeface="Helvetica Neue"/>
              <a:cs typeface="Helvetica Neue"/>
              <a:sym typeface="Helvetica Neue"/>
            </a:endParaRPr>
          </a:p>
        </p:txBody>
      </p:sp>
      <p:cxnSp>
        <p:nvCxnSpPr>
          <p:cNvPr id="209" name="Google Shape;209;p44"/>
          <p:cNvCxnSpPr>
            <a:stCxn id="196" idx="2"/>
          </p:cNvCxnSpPr>
          <p:nvPr/>
        </p:nvCxnSpPr>
        <p:spPr>
          <a:xfrm flipH="1">
            <a:off x="1340750" y="3852375"/>
            <a:ext cx="4200" cy="5640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5"/>
          <p:cNvSpPr/>
          <p:nvPr/>
        </p:nvSpPr>
        <p:spPr>
          <a:xfrm>
            <a:off x="59718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6" name="Google Shape;216;p4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1</a:t>
            </a:r>
            <a:endParaRPr b="0" i="0" sz="1400" u="none" cap="none" strike="noStrike">
              <a:solidFill>
                <a:srgbClr val="000000"/>
              </a:solidFill>
              <a:latin typeface="Helvetica Neue"/>
              <a:ea typeface="Helvetica Neue"/>
              <a:cs typeface="Helvetica Neue"/>
              <a:sym typeface="Helvetica Neue"/>
            </a:endParaRPr>
          </a:p>
        </p:txBody>
      </p:sp>
      <p:sp>
        <p:nvSpPr>
          <p:cNvPr id="218" name="Google Shape;218;p4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rgbClr val="000000"/>
                </a:solidFill>
                <a:latin typeface="Helvetica Neue"/>
                <a:ea typeface="Helvetica Neue"/>
                <a:cs typeface="Helvetica Neue"/>
                <a:sym typeface="Helvetica Neue"/>
              </a:rPr>
              <a:t>Prototipado y conceptos básicos de HTML</a:t>
            </a:r>
            <a:endParaRPr b="1" i="0" sz="1200" u="none" cap="none" strike="noStrike">
              <a:solidFill>
                <a:srgbClr val="000000"/>
              </a:solidFill>
              <a:latin typeface="Helvetica Neue"/>
              <a:ea typeface="Helvetica Neue"/>
              <a:cs typeface="Helvetica Neue"/>
              <a:sym typeface="Helvetica Neue"/>
            </a:endParaRPr>
          </a:p>
        </p:txBody>
      </p:sp>
      <p:cxnSp>
        <p:nvCxnSpPr>
          <p:cNvPr id="219" name="Google Shape;219;p45"/>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0" name="Google Shape;220;p45"/>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1" name="Google Shape;221;p45"/>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2" name="Google Shape;222;p45"/>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3" name="Google Shape;223;p45"/>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24" name="Google Shape;224;p45"/>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0</a:t>
            </a:r>
            <a:endParaRPr b="0" i="0" sz="1400" u="none" cap="none" strike="noStrike">
              <a:solidFill>
                <a:srgbClr val="000000"/>
              </a:solidFill>
              <a:latin typeface="Helvetica Neue"/>
              <a:ea typeface="Helvetica Neue"/>
              <a:cs typeface="Helvetica Neue"/>
              <a:sym typeface="Helvetica Neue"/>
            </a:endParaRPr>
          </a:p>
        </p:txBody>
      </p:sp>
      <p:sp>
        <p:nvSpPr>
          <p:cNvPr id="227" name="Google Shape;227;p4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Inducción al curso de Desarrollo Web</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8" name="Google Shape;228;p45"/>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9" name="Google Shape;229;p45"/>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0" name="Google Shape;230;p45"/>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31" name="Google Shape;231;p45"/>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32" name="Google Shape;232;p45"/>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33" name="Google Shape;233;p4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2</a:t>
            </a:r>
            <a:endParaRPr b="0" i="0" sz="1400" u="none" cap="none" strike="noStrike">
              <a:solidFill>
                <a:srgbClr val="000000"/>
              </a:solidFill>
              <a:latin typeface="Helvetica Neue"/>
              <a:ea typeface="Helvetica Neue"/>
              <a:cs typeface="Helvetica Neue"/>
              <a:sym typeface="Helvetica Neue"/>
            </a:endParaRPr>
          </a:p>
        </p:txBody>
      </p:sp>
      <p:sp>
        <p:nvSpPr>
          <p:cNvPr id="236" name="Google Shape;236;p4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37" name="Google Shape;237;p45"/>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38" name="Google Shape;238;p45"/>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9" name="Google Shape;239;p45"/>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40" name="Google Shape;240;p45"/>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41" name="Google Shape;241;p45"/>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42" name="Google Shape;242;p45"/>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43" name="Google Shape;243;p45"/>
          <p:cNvSpPr txBox="1"/>
          <p:nvPr/>
        </p:nvSpPr>
        <p:spPr>
          <a:xfrm>
            <a:off x="1727900" y="24947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CONCEPTOS BÁSICOS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44" name="Google Shape;244;p45"/>
          <p:cNvSpPr txBox="1"/>
          <p:nvPr/>
        </p:nvSpPr>
        <p:spPr>
          <a:xfrm>
            <a:off x="1727900" y="2978600"/>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HERRAMIENTAS A UTILIZAR EN EL CURSO</a:t>
            </a:r>
            <a:endParaRPr b="0" i="0" sz="700" u="none" cap="none" strike="noStrike">
              <a:solidFill>
                <a:srgbClr val="000000"/>
              </a:solidFill>
              <a:latin typeface="Helvetica Neue"/>
              <a:ea typeface="Helvetica Neue"/>
              <a:cs typeface="Helvetica Neue"/>
              <a:sym typeface="Helvetica Neue"/>
            </a:endParaRPr>
          </a:p>
        </p:txBody>
      </p:sp>
      <p:sp>
        <p:nvSpPr>
          <p:cNvPr id="245" name="Google Shape;245;p45"/>
          <p:cNvSpPr txBox="1"/>
          <p:nvPr/>
        </p:nvSpPr>
        <p:spPr>
          <a:xfrm>
            <a:off x="1713400" y="3419425"/>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246" name="Google Shape;246;p45"/>
          <p:cNvPicPr preferRelativeResize="0"/>
          <p:nvPr/>
        </p:nvPicPr>
        <p:blipFill rotWithShape="1">
          <a:blip r:embed="rId5">
            <a:alphaModFix/>
          </a:blip>
          <a:srcRect b="0" l="0" r="0" t="0"/>
          <a:stretch/>
        </p:blipFill>
        <p:spPr>
          <a:xfrm>
            <a:off x="1377600" y="3438850"/>
            <a:ext cx="365625" cy="365625"/>
          </a:xfrm>
          <a:prstGeom prst="rect">
            <a:avLst/>
          </a:prstGeom>
          <a:noFill/>
          <a:ln>
            <a:noFill/>
          </a:ln>
        </p:spPr>
      </p:pic>
      <p:pic>
        <p:nvPicPr>
          <p:cNvPr id="247" name="Google Shape;247;p45"/>
          <p:cNvPicPr preferRelativeResize="0"/>
          <p:nvPr/>
        </p:nvPicPr>
        <p:blipFill rotWithShape="1">
          <a:blip r:embed="rId6">
            <a:alphaModFix/>
          </a:blip>
          <a:srcRect b="0" l="0" r="0" t="0"/>
          <a:stretch/>
        </p:blipFill>
        <p:spPr>
          <a:xfrm>
            <a:off x="3858650" y="2519612"/>
            <a:ext cx="306000" cy="306000"/>
          </a:xfrm>
          <a:prstGeom prst="rect">
            <a:avLst/>
          </a:prstGeom>
          <a:noFill/>
          <a:ln>
            <a:noFill/>
          </a:ln>
        </p:spPr>
      </p:pic>
      <p:sp>
        <p:nvSpPr>
          <p:cNvPr id="248" name="Google Shape;248;p45"/>
          <p:cNvSpPr txBox="1"/>
          <p:nvPr/>
        </p:nvSpPr>
        <p:spPr>
          <a:xfrm>
            <a:off x="4177200" y="25308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SKETCH</a:t>
            </a:r>
            <a:endParaRPr b="0" i="0" sz="700" u="none" cap="none" strike="noStrike">
              <a:solidFill>
                <a:srgbClr val="000000"/>
              </a:solidFill>
              <a:latin typeface="Helvetica Neue"/>
              <a:ea typeface="Helvetica Neue"/>
              <a:cs typeface="Helvetica Neue"/>
              <a:sym typeface="Helvetica Neue"/>
            </a:endParaRPr>
          </a:p>
        </p:txBody>
      </p:sp>
      <p:sp>
        <p:nvSpPr>
          <p:cNvPr id="249" name="Google Shape;249;p45"/>
          <p:cNvSpPr txBox="1"/>
          <p:nvPr/>
        </p:nvSpPr>
        <p:spPr>
          <a:xfrm>
            <a:off x="4138575" y="29616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0" name="Google Shape;250;p45"/>
          <p:cNvPicPr preferRelativeResize="0"/>
          <p:nvPr/>
        </p:nvPicPr>
        <p:blipFill rotWithShape="1">
          <a:blip r:embed="rId5">
            <a:alphaModFix/>
          </a:blip>
          <a:srcRect b="0" l="0" r="0" t="0"/>
          <a:stretch/>
        </p:blipFill>
        <p:spPr>
          <a:xfrm>
            <a:off x="3802775" y="2981113"/>
            <a:ext cx="365625" cy="365625"/>
          </a:xfrm>
          <a:prstGeom prst="rect">
            <a:avLst/>
          </a:prstGeom>
          <a:noFill/>
          <a:ln>
            <a:noFill/>
          </a:ln>
        </p:spPr>
      </p:pic>
      <p:pic>
        <p:nvPicPr>
          <p:cNvPr id="251" name="Google Shape;251;p45"/>
          <p:cNvPicPr preferRelativeResize="0"/>
          <p:nvPr/>
        </p:nvPicPr>
        <p:blipFill rotWithShape="1">
          <a:blip r:embed="rId6">
            <a:alphaModFix/>
          </a:blip>
          <a:srcRect b="0" l="0" r="0" t="0"/>
          <a:stretch/>
        </p:blipFill>
        <p:spPr>
          <a:xfrm>
            <a:off x="3858625" y="3483462"/>
            <a:ext cx="306000" cy="306000"/>
          </a:xfrm>
          <a:prstGeom prst="rect">
            <a:avLst/>
          </a:prstGeom>
          <a:noFill/>
          <a:ln>
            <a:noFill/>
          </a:ln>
        </p:spPr>
      </p:pic>
      <p:sp>
        <p:nvSpPr>
          <p:cNvPr id="252" name="Google Shape;252;p45"/>
          <p:cNvSpPr txBox="1"/>
          <p:nvPr/>
        </p:nvSpPr>
        <p:spPr>
          <a:xfrm>
            <a:off x="4177175" y="34947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NUEVO DOCUMENTO</a:t>
            </a:r>
            <a:endParaRPr b="0" i="0" sz="700" u="none" cap="none" strike="noStrike">
              <a:solidFill>
                <a:srgbClr val="000000"/>
              </a:solidFill>
              <a:latin typeface="Helvetica Neue"/>
              <a:ea typeface="Helvetica Neue"/>
              <a:cs typeface="Helvetica Neue"/>
              <a:sym typeface="Helvetica Neue"/>
            </a:endParaRPr>
          </a:p>
        </p:txBody>
      </p:sp>
      <p:pic>
        <p:nvPicPr>
          <p:cNvPr id="253" name="Google Shape;253;p45"/>
          <p:cNvPicPr preferRelativeResize="0"/>
          <p:nvPr/>
        </p:nvPicPr>
        <p:blipFill rotWithShape="1">
          <a:blip r:embed="rId6">
            <a:alphaModFix/>
          </a:blip>
          <a:srcRect b="0" l="0" r="0" t="0"/>
          <a:stretch/>
        </p:blipFill>
        <p:spPr>
          <a:xfrm>
            <a:off x="6242125" y="2534324"/>
            <a:ext cx="306000" cy="306000"/>
          </a:xfrm>
          <a:prstGeom prst="rect">
            <a:avLst/>
          </a:prstGeom>
          <a:noFill/>
          <a:ln>
            <a:noFill/>
          </a:ln>
        </p:spPr>
      </p:pic>
      <p:sp>
        <p:nvSpPr>
          <p:cNvPr id="254" name="Google Shape;254;p45"/>
          <p:cNvSpPr txBox="1"/>
          <p:nvPr/>
        </p:nvSpPr>
        <p:spPr>
          <a:xfrm>
            <a:off x="6560675" y="2545551"/>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pic>
        <p:nvPicPr>
          <p:cNvPr id="255" name="Google Shape;255;p45"/>
          <p:cNvPicPr preferRelativeResize="0"/>
          <p:nvPr/>
        </p:nvPicPr>
        <p:blipFill rotWithShape="1">
          <a:blip r:embed="rId6">
            <a:alphaModFix/>
          </a:blip>
          <a:srcRect b="0" l="0" r="0" t="0"/>
          <a:stretch/>
        </p:blipFill>
        <p:spPr>
          <a:xfrm>
            <a:off x="6242125" y="2957212"/>
            <a:ext cx="306000" cy="306000"/>
          </a:xfrm>
          <a:prstGeom prst="rect">
            <a:avLst/>
          </a:prstGeom>
          <a:noFill/>
          <a:ln>
            <a:noFill/>
          </a:ln>
        </p:spPr>
      </p:pic>
      <p:sp>
        <p:nvSpPr>
          <p:cNvPr id="256" name="Google Shape;256;p45"/>
          <p:cNvSpPr txBox="1"/>
          <p:nvPr/>
        </p:nvSpPr>
        <p:spPr>
          <a:xfrm>
            <a:off x="6560675" y="296280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257" name="Google Shape;257;p45"/>
          <p:cNvSpPr txBox="1"/>
          <p:nvPr/>
        </p:nvSpPr>
        <p:spPr>
          <a:xfrm>
            <a:off x="6548126" y="3919825"/>
            <a:ext cx="15450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WIREFRAME Y ESTRUCTURA DEL PROYECTO</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8" name="Google Shape;258;p45"/>
          <p:cNvPicPr preferRelativeResize="0"/>
          <p:nvPr/>
        </p:nvPicPr>
        <p:blipFill rotWithShape="1">
          <a:blip r:embed="rId7">
            <a:alphaModFix/>
          </a:blip>
          <a:srcRect b="0" l="0" r="0" t="0"/>
          <a:stretch/>
        </p:blipFill>
        <p:spPr>
          <a:xfrm>
            <a:off x="6241538" y="3919850"/>
            <a:ext cx="307150" cy="307150"/>
          </a:xfrm>
          <a:prstGeom prst="rect">
            <a:avLst/>
          </a:prstGeom>
          <a:noFill/>
          <a:ln>
            <a:noFill/>
          </a:ln>
        </p:spPr>
      </p:pic>
      <p:pic>
        <p:nvPicPr>
          <p:cNvPr id="259" name="Google Shape;259;p45"/>
          <p:cNvPicPr preferRelativeResize="0"/>
          <p:nvPr/>
        </p:nvPicPr>
        <p:blipFill rotWithShape="1">
          <a:blip r:embed="rId8">
            <a:alphaModFix/>
          </a:blip>
          <a:srcRect b="0" l="0" r="0" t="0"/>
          <a:stretch/>
        </p:blipFill>
        <p:spPr>
          <a:xfrm>
            <a:off x="1320773" y="2447662"/>
            <a:ext cx="479300" cy="479300"/>
          </a:xfrm>
          <a:prstGeom prst="rect">
            <a:avLst/>
          </a:prstGeom>
          <a:noFill/>
          <a:ln>
            <a:noFill/>
          </a:ln>
        </p:spPr>
      </p:pic>
      <p:pic>
        <p:nvPicPr>
          <p:cNvPr id="260" name="Google Shape;260;p45"/>
          <p:cNvPicPr preferRelativeResize="0"/>
          <p:nvPr/>
        </p:nvPicPr>
        <p:blipFill rotWithShape="1">
          <a:blip r:embed="rId9">
            <a:alphaModFix/>
          </a:blip>
          <a:srcRect b="0" l="0" r="0" t="0"/>
          <a:stretch/>
        </p:blipFill>
        <p:spPr>
          <a:xfrm>
            <a:off x="1320773" y="2934237"/>
            <a:ext cx="479300" cy="479300"/>
          </a:xfrm>
          <a:prstGeom prst="rect">
            <a:avLst/>
          </a:prstGeom>
          <a:noFill/>
          <a:ln>
            <a:noFill/>
          </a:ln>
        </p:spPr>
      </p:pic>
      <p:pic>
        <p:nvPicPr>
          <p:cNvPr id="261" name="Google Shape;261;p45"/>
          <p:cNvPicPr preferRelativeResize="0"/>
          <p:nvPr/>
        </p:nvPicPr>
        <p:blipFill rotWithShape="1">
          <a:blip r:embed="rId6">
            <a:alphaModFix/>
          </a:blip>
          <a:srcRect b="0" l="0" r="0" t="0"/>
          <a:stretch/>
        </p:blipFill>
        <p:spPr>
          <a:xfrm>
            <a:off x="6242125" y="3400525"/>
            <a:ext cx="306000" cy="306000"/>
          </a:xfrm>
          <a:prstGeom prst="rect">
            <a:avLst/>
          </a:prstGeom>
          <a:noFill/>
          <a:ln>
            <a:noFill/>
          </a:ln>
        </p:spPr>
      </p:pic>
      <p:sp>
        <p:nvSpPr>
          <p:cNvPr id="262" name="Google Shape;262;p45"/>
          <p:cNvSpPr txBox="1"/>
          <p:nvPr/>
        </p:nvSpPr>
        <p:spPr>
          <a:xfrm>
            <a:off x="6560675" y="341175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HTML</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6" name="Shape 266"/>
        <p:cNvGrpSpPr/>
        <p:nvPr/>
      </p:nvGrpSpPr>
      <p:grpSpPr>
        <a:xfrm>
          <a:off x="0" y="0"/>
          <a:ext cx="0" cy="0"/>
          <a:chOff x="0" y="0"/>
          <a:chExt cx="0" cy="0"/>
        </a:xfrm>
      </p:grpSpPr>
      <p:sp>
        <p:nvSpPr>
          <p:cNvPr id="267" name="Google Shape;267;p46"/>
          <p:cNvSpPr txBox="1"/>
          <p:nvPr/>
        </p:nvSpPr>
        <p:spPr>
          <a:xfrm>
            <a:off x="809550" y="18647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68" name="Google Shape;268;p46"/>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69" name="Google Shape;269;p46"/>
          <p:cNvPicPr preferRelativeResize="0"/>
          <p:nvPr/>
        </p:nvPicPr>
        <p:blipFill rotWithShape="1">
          <a:blip r:embed="rId5">
            <a:alphaModFix/>
          </a:blip>
          <a:srcRect b="0" l="0" r="0" t="0"/>
          <a:stretch/>
        </p:blipFill>
        <p:spPr>
          <a:xfrm>
            <a:off x="3978738" y="678250"/>
            <a:ext cx="1186525" cy="1186525"/>
          </a:xfrm>
          <a:prstGeom prst="rect">
            <a:avLst/>
          </a:prstGeom>
          <a:noFill/>
          <a:ln>
            <a:noFill/>
          </a:ln>
        </p:spPr>
      </p:pic>
      <p:pic>
        <p:nvPicPr>
          <p:cNvPr id="270" name="Google Shape;270;p46"/>
          <p:cNvPicPr preferRelativeResize="0"/>
          <p:nvPr/>
        </p:nvPicPr>
        <p:blipFill>
          <a:blip r:embed="rId6">
            <a:alphaModFix/>
          </a:blip>
          <a:stretch>
            <a:fillRect/>
          </a:stretch>
        </p:blipFill>
        <p:spPr>
          <a:xfrm>
            <a:off x="3289113" y="3042400"/>
            <a:ext cx="2565800" cy="14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