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5143500" cx="9144000"/>
  <p:notesSz cx="6858000" cy="9144000"/>
  <p:embeddedFontLst>
    <p:embeddedFont>
      <p:font typeface="Anton"/>
      <p:regular r:id="rId98"/>
    </p:embeddedFont>
    <p:embeddedFont>
      <p:font typeface="Roboto"/>
      <p:regular r:id="rId99"/>
      <p:bold r:id="rId100"/>
      <p:italic r:id="rId101"/>
      <p:boldItalic r:id="rId102"/>
    </p:embeddedFont>
    <p:embeddedFont>
      <p:font typeface="Lato"/>
      <p:regular r:id="rId103"/>
      <p:bold r:id="rId104"/>
      <p:italic r:id="rId105"/>
      <p:boldItalic r:id="rId106"/>
    </p:embeddedFont>
    <p:embeddedFont>
      <p:font typeface="Didact Gothic"/>
      <p:regular r:id="rId107"/>
    </p:embeddedFont>
    <p:embeddedFont>
      <p:font typeface="Helvetica Neue"/>
      <p:regular r:id="rId108"/>
      <p:bold r:id="rId109"/>
      <p:italic r:id="rId110"/>
      <p:boldItalic r:id="rId111"/>
    </p:embeddedFont>
    <p:embeddedFont>
      <p:font typeface="Helvetica Neue Light"/>
      <p:regular r:id="rId112"/>
      <p:bold r:id="rId113"/>
      <p:italic r:id="rId114"/>
      <p:boldItalic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7C85FB-3CEF-45E8-8C68-00235D1C6D16}">
  <a:tblStyle styleId="{6B7C85FB-3CEF-45E8-8C68-00235D1C6D16}" styleName="Table_0">
    <a:wholeTbl>
      <a:tcTxStyle b="off" i="off">
        <a:font>
          <a:latin typeface="Arial"/>
          <a:ea typeface="Arial"/>
          <a:cs typeface="Arial"/>
        </a:font>
        <a:srgbClr val="000000"/>
      </a:tcTxStyle>
      <a:tcStyle>
        <a:tcBdr>
          <a:left>
            <a:ln cap="flat" cmpd="sng" w="9525">
              <a:solidFill>
                <a:srgbClr val="FFFFFF"/>
              </a:solidFill>
              <a:prstDash val="solid"/>
              <a:round/>
              <a:headEnd len="sm" w="sm" type="none"/>
              <a:tailEnd len="sm" w="sm" type="none"/>
            </a:ln>
          </a:left>
          <a:right>
            <a:ln cap="flat" cmpd="sng" w="9525">
              <a:solidFill>
                <a:srgbClr val="FFFFFF"/>
              </a:solidFill>
              <a:prstDash val="solid"/>
              <a:round/>
              <a:headEnd len="sm" w="sm" type="none"/>
              <a:tailEnd len="sm" w="sm" type="none"/>
            </a:ln>
          </a:right>
          <a:top>
            <a:ln cap="flat" cmpd="sng" w="9525">
              <a:solidFill>
                <a:srgbClr val="FFFFFF"/>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FFFFFF"/>
              </a:solidFill>
              <a:prstDash val="solid"/>
              <a:round/>
              <a:headEnd len="sm" w="sm" type="none"/>
              <a:tailEnd len="sm" w="sm" type="none"/>
            </a:ln>
          </a:insideH>
          <a:insideV>
            <a:ln cap="flat" cmpd="sng" w="9525">
              <a:solidFill>
                <a:srgbClr val="FFFFFF"/>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D0F99E8-1114-4A08-87C7-21DD77EF755E}"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DidactGothic-regular.fntdata"/><Relationship Id="rId106" Type="http://schemas.openxmlformats.org/officeDocument/2006/relationships/font" Target="fonts/Lato-boldItalic.fntdata"/><Relationship Id="rId105" Type="http://schemas.openxmlformats.org/officeDocument/2006/relationships/font" Target="fonts/Lato-italic.fntdata"/><Relationship Id="rId104" Type="http://schemas.openxmlformats.org/officeDocument/2006/relationships/font" Target="fonts/Lato-bold.fntdata"/><Relationship Id="rId109" Type="http://schemas.openxmlformats.org/officeDocument/2006/relationships/font" Target="fonts/HelveticaNeue-bold.fntdata"/><Relationship Id="rId108" Type="http://schemas.openxmlformats.org/officeDocument/2006/relationships/font" Target="fonts/HelveticaNeue-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Lato-regular.fntdata"/><Relationship Id="rId102" Type="http://schemas.openxmlformats.org/officeDocument/2006/relationships/font" Target="fonts/Roboto-boldItalic.fntdata"/><Relationship Id="rId101" Type="http://schemas.openxmlformats.org/officeDocument/2006/relationships/font" Target="fonts/Roboto-italic.fntdata"/><Relationship Id="rId100" Type="http://schemas.openxmlformats.org/officeDocument/2006/relationships/font" Target="fonts/Robot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Roboto-regular.fntdata"/><Relationship Id="rId10" Type="http://schemas.openxmlformats.org/officeDocument/2006/relationships/slide" Target="slides/slide4.xml"/><Relationship Id="rId98" Type="http://schemas.openxmlformats.org/officeDocument/2006/relationships/font" Target="fonts/Anton-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5" Type="http://schemas.openxmlformats.org/officeDocument/2006/relationships/font" Target="fonts/HelveticaNeueLight-boldItalic.fntdata"/><Relationship Id="rId15" Type="http://schemas.openxmlformats.org/officeDocument/2006/relationships/slide" Target="slides/slide9.xml"/><Relationship Id="rId110" Type="http://schemas.openxmlformats.org/officeDocument/2006/relationships/font" Target="fonts/HelveticaNeue-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HelveticaNeueLight-italic.fntdata"/><Relationship Id="rId18" Type="http://schemas.openxmlformats.org/officeDocument/2006/relationships/slide" Target="slides/slide12.xml"/><Relationship Id="rId113" Type="http://schemas.openxmlformats.org/officeDocument/2006/relationships/font" Target="fonts/HelveticaNeueLight-bold.fntdata"/><Relationship Id="rId112" Type="http://schemas.openxmlformats.org/officeDocument/2006/relationships/font" Target="fonts/HelveticaNeueLight-regular.fntdata"/><Relationship Id="rId111" Type="http://schemas.openxmlformats.org/officeDocument/2006/relationships/font" Target="fonts/HelveticaNeue-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s/docs/Web/CSS/Referencia_CS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lukeout.github.io/"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eed3b6cf4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eed3b6cf48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ed3b6cf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eed3b6cf48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ed3b6cf4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eed3b6cf48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Helvetica Neue"/>
                <a:ea typeface="Helvetica Neue"/>
                <a:cs typeface="Helvetica Neue"/>
                <a:sym typeface="Helvetica Neue"/>
              </a:rPr>
              <a:t>CSS: lenguaje web para aplicar formato visual (color, tamaño, separación y ubicación) al HTML.</a:t>
            </a:r>
            <a:r>
              <a:rPr lang="es" sz="1200">
                <a:solidFill>
                  <a:schemeClr val="dk1"/>
                </a:solidFill>
                <a:latin typeface="Helvetica Neue"/>
                <a:ea typeface="Helvetica Neue"/>
                <a:cs typeface="Helvetica Neue"/>
                <a:sym typeface="Helvetica Neue"/>
              </a:rPr>
              <a:t> CSS puede hacer un texto más grande, negrita o itálica, pero no reemplaza los strong, em y h1. Su objetivo es separar la semántica y estructura (el HTML) del formato con que se pretende mostrar. Sí, </a:t>
            </a:r>
            <a:r>
              <a:rPr b="1" lang="es" sz="1200">
                <a:solidFill>
                  <a:schemeClr val="dk1"/>
                </a:solidFill>
                <a:latin typeface="Helvetica Neue"/>
                <a:ea typeface="Helvetica Neue"/>
                <a:cs typeface="Helvetica Neue"/>
                <a:sym typeface="Helvetica Neue"/>
              </a:rPr>
              <a:t>con CSS podés cambiar por completo el aspecto de cualquier etiqueta HTML</a:t>
            </a:r>
            <a:r>
              <a:rPr lang="es" sz="1200">
                <a:solidFill>
                  <a:schemeClr val="dk1"/>
                </a:solidFill>
                <a:latin typeface="Helvetica Neue"/>
                <a:ea typeface="Helvetica Neue"/>
                <a:cs typeface="Helvetica Neue"/>
                <a:sym typeface="Helvetica Neue"/>
              </a:rPr>
              <a:t>. </a:t>
            </a:r>
            <a:endParaRPr sz="1200">
              <a:solidFill>
                <a:schemeClr val="dk1"/>
              </a:solidFill>
              <a:latin typeface="Helvetica Neue"/>
              <a:ea typeface="Helvetica Neue"/>
              <a:cs typeface="Helvetica Neue"/>
              <a:sym typeface="Helvetica Neue"/>
            </a:endParaRPr>
          </a:p>
          <a:p>
            <a:pPr indent="0" lvl="0" marL="0" rtl="0" algn="just">
              <a:lnSpc>
                <a:spcPct val="115000"/>
              </a:lnSpc>
              <a:spcBef>
                <a:spcPts val="1100"/>
              </a:spcBef>
              <a:spcAft>
                <a:spcPts val="0"/>
              </a:spcAft>
              <a:buClr>
                <a:schemeClr val="dk1"/>
              </a:buClr>
              <a:buSzPts val="1100"/>
              <a:buFont typeface="Arial"/>
              <a:buNone/>
            </a:pPr>
            <a:r>
              <a:t/>
            </a:r>
            <a:endParaRPr b="1" sz="1800">
              <a:solidFill>
                <a:schemeClr val="dk1"/>
              </a:solidFill>
              <a:latin typeface="Helvetica Neue"/>
              <a:ea typeface="Helvetica Neue"/>
              <a:cs typeface="Helvetica Neue"/>
              <a:sym typeface="Helvetica Neue"/>
            </a:endParaRPr>
          </a:p>
          <a:p>
            <a:pPr indent="0" lvl="0" marL="0" rtl="0" algn="l">
              <a:lnSpc>
                <a:spcPct val="115000"/>
              </a:lnSpc>
              <a:spcBef>
                <a:spcPts val="1100"/>
              </a:spcBef>
              <a:spcAft>
                <a:spcPts val="0"/>
              </a:spcAft>
              <a:buSzPts val="1100"/>
              <a:buNone/>
            </a:pPr>
            <a:r>
              <a:t/>
            </a:r>
            <a:endParaRPr>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ed3b6cf4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eed3b6cf48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100"/>
              </a:spcAft>
              <a:buClr>
                <a:schemeClr val="dk1"/>
              </a:buClr>
              <a:buSzPts val="1100"/>
              <a:buFont typeface="Arial"/>
              <a:buNone/>
            </a:pPr>
            <a:r>
              <a:rPr lang="es"/>
              <a:t>HTML sólo || HTML con CSS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ed3b6cf4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eed3b6cf48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ed3b6cf4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eed3b6cf48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ed3b6cf4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eed3b6cf48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Helvetica Neue"/>
                <a:ea typeface="Helvetica Neue"/>
                <a:cs typeface="Helvetica Neue"/>
                <a:sym typeface="Helvetica Neue"/>
              </a:rPr>
              <a:t>1- </a:t>
            </a:r>
            <a:r>
              <a:rPr b="1" lang="es" sz="1200">
                <a:solidFill>
                  <a:schemeClr val="dk1"/>
                </a:solidFill>
                <a:latin typeface="Helvetica Neue"/>
                <a:ea typeface="Helvetica Neue"/>
                <a:cs typeface="Helvetica Neue"/>
                <a:sym typeface="Helvetica Neue"/>
              </a:rPr>
              <a:t>Cada declaración CSS está formada por un juego de pares</a:t>
            </a:r>
            <a:r>
              <a:rPr lang="es" sz="1200">
                <a:solidFill>
                  <a:schemeClr val="dk1"/>
                </a:solidFill>
                <a:latin typeface="Helvetica Neue"/>
                <a:ea typeface="Helvetica Neue"/>
                <a:cs typeface="Helvetica Neue"/>
                <a:sym typeface="Helvetica Neue"/>
              </a:rPr>
              <a:t> </a:t>
            </a:r>
            <a:r>
              <a:rPr b="1" lang="es" sz="1200">
                <a:solidFill>
                  <a:schemeClr val="dk1"/>
                </a:solidFill>
                <a:latin typeface="Helvetica Neue"/>
                <a:ea typeface="Helvetica Neue"/>
                <a:cs typeface="Helvetica Neue"/>
                <a:sym typeface="Helvetica Neue"/>
              </a:rPr>
              <a:t>propiedad:valor;</a:t>
            </a:r>
            <a:r>
              <a:rPr lang="es" sz="1200">
                <a:solidFill>
                  <a:schemeClr val="dk1"/>
                </a:solidFill>
                <a:latin typeface="Helvetica Neue"/>
                <a:ea typeface="Helvetica Neue"/>
                <a:cs typeface="Helvetica Neue"/>
                <a:sym typeface="Helvetica Neue"/>
              </a:rPr>
              <a:t> no es con igual (como pasa con los atributos HTML), sino con dos puntos. Si a un elemento se le aplica más de una propiedad se deben separar con punto y coma. La última propiedad puede tener punto y coma (pero en este caso, no es obligatorio).</a:t>
            </a:r>
            <a:endParaRPr sz="1200">
              <a:solidFill>
                <a:schemeClr val="dk1"/>
              </a:solidFill>
              <a:latin typeface="Helvetica Neue"/>
              <a:ea typeface="Helvetica Neue"/>
              <a:cs typeface="Helvetica Neue"/>
              <a:sym typeface="Helvetica Neue"/>
            </a:endParaRPr>
          </a:p>
          <a:p>
            <a:pPr indent="0" lvl="0" marL="0" rtl="0" algn="just">
              <a:lnSpc>
                <a:spcPct val="115000"/>
              </a:lnSpc>
              <a:spcBef>
                <a:spcPts val="1100"/>
              </a:spcBef>
              <a:spcAft>
                <a:spcPts val="0"/>
              </a:spcAft>
              <a:buClr>
                <a:schemeClr val="dk1"/>
              </a:buClr>
              <a:buSzPts val="1100"/>
              <a:buFont typeface="Arial"/>
              <a:buNone/>
            </a:pPr>
            <a:r>
              <a:rPr lang="es" sz="1200">
                <a:solidFill>
                  <a:schemeClr val="dk1"/>
                </a:solidFill>
                <a:latin typeface="Helvetica Neue"/>
                <a:ea typeface="Helvetica Neue"/>
                <a:cs typeface="Helvetica Neue"/>
                <a:sym typeface="Helvetica Neue"/>
              </a:rPr>
              <a:t>2- Tampoco se ve afectado por el espacio en blanco.</a:t>
            </a:r>
            <a:r>
              <a:rPr b="1" lang="es" sz="1200">
                <a:solidFill>
                  <a:schemeClr val="dk1"/>
                </a:solidFill>
                <a:latin typeface="Helvetica Neue"/>
                <a:ea typeface="Helvetica Neue"/>
                <a:cs typeface="Helvetica Neue"/>
                <a:sym typeface="Helvetica Neue"/>
              </a:rPr>
              <a:t> Las propiedades se pueden escribir de corrido o una debajo de la otra</a:t>
            </a:r>
            <a:r>
              <a:rPr lang="es" sz="1200">
                <a:solidFill>
                  <a:schemeClr val="dk1"/>
                </a:solidFill>
                <a:latin typeface="Helvetica Neue"/>
                <a:ea typeface="Helvetica Neue"/>
                <a:cs typeface="Helvetica Neue"/>
                <a:sym typeface="Helvetica Neue"/>
              </a:rPr>
              <a:t>. Los comentarios se hacen como en Javascript. Lo que esté comentado, será ignorado por CSS.</a:t>
            </a:r>
            <a:endParaRPr sz="1200">
              <a:solidFill>
                <a:schemeClr val="dk1"/>
              </a:solidFill>
              <a:latin typeface="Helvetica Neue"/>
              <a:ea typeface="Helvetica Neue"/>
              <a:cs typeface="Helvetica Neue"/>
              <a:sym typeface="Helvetica Neue"/>
            </a:endParaRPr>
          </a:p>
          <a:p>
            <a:pPr indent="0" lvl="0" marL="0" rtl="0" algn="just">
              <a:lnSpc>
                <a:spcPct val="115000"/>
              </a:lnSpc>
              <a:spcBef>
                <a:spcPts val="1100"/>
              </a:spcBef>
              <a:spcAft>
                <a:spcPts val="1100"/>
              </a:spcAft>
              <a:buSzPts val="1100"/>
              <a:buNone/>
            </a:pPr>
            <a:r>
              <a:rPr lang="es" sz="1200">
                <a:solidFill>
                  <a:schemeClr val="dk1"/>
                </a:solidFill>
                <a:latin typeface="Helvetica Neue"/>
                <a:ea typeface="Helvetica Neue"/>
                <a:cs typeface="Helvetica Neue"/>
                <a:sym typeface="Helvetica Neue"/>
              </a:rPr>
              <a:t>3- Siempre que la propiedad represente un número, </a:t>
            </a:r>
            <a:r>
              <a:rPr b="1" lang="es" sz="1200">
                <a:solidFill>
                  <a:schemeClr val="dk1"/>
                </a:solidFill>
                <a:latin typeface="Helvetica Neue"/>
                <a:ea typeface="Helvetica Neue"/>
                <a:cs typeface="Helvetica Neue"/>
                <a:sym typeface="Helvetica Neue"/>
              </a:rPr>
              <a:t>el valor debe indicar en qué unidad se expresa</a:t>
            </a:r>
            <a:r>
              <a:rPr lang="es" sz="1200">
                <a:solidFill>
                  <a:schemeClr val="dk1"/>
                </a:solidFill>
                <a:latin typeface="Helvetica Neue"/>
                <a:ea typeface="Helvetica Neue"/>
                <a:cs typeface="Helvetica Neue"/>
                <a:sym typeface="Helvetica Neue"/>
              </a:rPr>
              <a:t>. Entre el número y la unidad no pueden existir espacios.</a:t>
            </a:r>
            <a:endParaRPr sz="1200">
              <a:latin typeface="Helvetica Neue"/>
              <a:ea typeface="Helvetica Neue"/>
              <a:cs typeface="Helvetica Neue"/>
              <a:sym typeface="Helvetica Neu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ed3b6cf4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eed3b6cf48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ed3b6cf4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eed3b6cf48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ed3b6cf4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eed3b6cf48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ed3b6cf4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eed3b6cf48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ed3b6cf4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eed3b6cf48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ed3b6cf4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eed3b6cf48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ed3b6cf4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eed3b6cf48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ed3b6cf4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eed3b6cf48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ed3b6cf4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eed3b6cf48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ed3b6cf4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eed3b6cf48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ed3b6cf48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eed3b6cf48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100"/>
              <a:buNone/>
            </a:pPr>
            <a:r>
              <a:t/>
            </a:r>
            <a:endParaRPr>
              <a:latin typeface="Helvetica Neue"/>
              <a:ea typeface="Helvetica Neue"/>
              <a:cs typeface="Helvetica Neue"/>
              <a:sym typeface="Helvetica Neue"/>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ed3b6cf4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eed3b6cf48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ed3b6cf4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eed3b6cf48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ed3b6cf4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eed3b6cf48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ed3b6cf4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eed3b6cf48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ed3b6cf4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eed3b6cf48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ed3b6cf4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eed3b6cf48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100"/>
              <a:buNone/>
            </a:pPr>
            <a:r>
              <a:t/>
            </a:r>
            <a:endParaRPr>
              <a:latin typeface="Helvetica Neue"/>
              <a:ea typeface="Helvetica Neue"/>
              <a:cs typeface="Helvetica Neue"/>
              <a:sym typeface="Helvetica Neue"/>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ed3b6cf4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eed3b6cf48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ed3b6cf4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ed3b6cf48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ed3b6cf4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eed3b6cf48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subtemas de un módulo.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ed3b6cf48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eed3b6cf48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ed3b6cf4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eed3b6cf48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ed3b6cf48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eed3b6cf48_0_3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ed3b6cf4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eed3b6cf48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Compartir por chat con los/as estudiantes el enlace </a:t>
            </a:r>
            <a:r>
              <a:rPr lang="es" u="sng">
                <a:solidFill>
                  <a:schemeClr val="hlink"/>
                </a:solidFill>
                <a:hlinkClick r:id="rId2"/>
              </a:rPr>
              <a:t>https://developer.mozilla.org/es/docs/Web/CSS/Referencia_CSS</a:t>
            </a:r>
            <a:r>
              <a:rPr lang="es"/>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ed3b6cf4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eed3b6cf4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t/>
            </a:r>
            <a:endParaRPr sz="12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ed3b6cf48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eed3b6cf48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ed3b6cf48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eed3b6cf48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ed3b6cf48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eed3b6cf48_0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ed3b6cf48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eed3b6cf48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ed3b6cf4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eed3b6cf48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Un juego para compartir y poder practicar los selectores: </a:t>
            </a:r>
            <a:r>
              <a:rPr lang="es" u="sng">
                <a:solidFill>
                  <a:schemeClr val="hlink"/>
                </a:solidFill>
                <a:hlinkClick r:id="rId2"/>
              </a:rPr>
              <a:t>http://flukeout.github.io/</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ed3b6cf4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eed3b6cf48_0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ed3b6cf48_0_4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eed3b6cf48_0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ed3b6cf4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eed3b6cf48_0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100"/>
              <a:buNone/>
            </a:pPr>
            <a:r>
              <a:t/>
            </a:r>
            <a:endParaRPr>
              <a:latin typeface="Helvetica Neue"/>
              <a:ea typeface="Helvetica Neue"/>
              <a:cs typeface="Helvetica Neue"/>
              <a:sym typeface="Helvetica Neue"/>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ed3b6cf48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eed3b6cf48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100"/>
              <a:buNone/>
            </a:pPr>
            <a:r>
              <a:t/>
            </a:r>
            <a:endParaRPr>
              <a:latin typeface="Helvetica Neue"/>
              <a:ea typeface="Helvetica Neue"/>
              <a:cs typeface="Helvetica Neue"/>
              <a:sym typeface="Helvetica Neue"/>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ed3b6cf48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eed3b6cf48_0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ed3b6cf48_0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eed3b6cf48_0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eed3b6cf48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eed3b6cf48_0_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100"/>
              <a:buNone/>
            </a:pPr>
            <a:r>
              <a:t/>
            </a:r>
            <a:endParaRPr>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ed3b6cf4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eed3b6cf48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ed3b6cf48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eed3b6cf48_0_4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eed3b6cf48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eed3b6cf48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ed3b6cf48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eed3b6cf48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eed3b6cf48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eed3b6cf48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eed3b6cf48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eed3b6cf48_0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eed3b6cf48_0_5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eed3b6cf48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ed3b6cf48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eed3b6cf48_0_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eed3b6cf48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eed3b6cf48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ed3b6cf48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eed3b6cf48_0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ed3b6cf48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eed3b6cf48_0_5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ed3b6cf4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eed3b6cf48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eed3b6cf48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eed3b6cf48_0_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ed3b6cf48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eed3b6cf48_0_5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eed3b6cf48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eed3b6cf48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eed3b6cf48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eed3b6cf48_0_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eed3b6cf48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eed3b6cf48_0_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eed3b6cf48_0_6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geed3b6cf48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eed3b6cf48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4" name="Google Shape;674;geed3b6cf48_0_6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eed3b6cf4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eed3b6cf48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eed3b6cf48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eed3b6cf48_0_6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eed3b6cf48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geed3b6cf48_0_6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d3b6cf48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eed3b6cf48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eed3b6cf48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eed3b6cf48_0_6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eed3b6cf48_0_6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eed3b6cf48_0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eed3b6cf48_0_6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eed3b6cf48_0_6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eed3b6cf4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eed3b6cf48_0_6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eed3b6cf4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3" name="Google Shape;753;geed3b6cf48_0_6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eed3b6cf48_0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geed3b6cf48_0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eed3b6cf48_0_6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geed3b6cf48_0_6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eed3b6cf48_0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geed3b6cf48_0_6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eed3b6cf4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4" name="Google Shape;784;geed3b6cf48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eed3b6cf48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Google Shape;791;geed3b6cf48_0_7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ed3b6cf48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eed3b6cf48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eed3b6cf48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geed3b6cf48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eed3b6cf48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9" name="Google Shape;809;geed3b6cf48_0_7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09a6a9e4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09a6a9e4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Cuando el curso cuenta con FAQs corresponde esta slide de “Preguntas”</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eed3b6cf4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7" name="Google Shape;827;geed3b6cf48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eed3b6cf48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geed3b6cf48_0_7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Este momento implica mostrar el código directo desde el programa.</a:t>
            </a:r>
            <a:br>
              <a:rPr lang="es">
                <a:solidFill>
                  <a:schemeClr val="dk1"/>
                </a:solidFill>
              </a:rPr>
            </a:br>
            <a:r>
              <a:rPr lang="es">
                <a:solidFill>
                  <a:schemeClr val="dk1"/>
                </a:solidFill>
              </a:rPr>
              <a:t>Momento de consolidación de aprendizajes: </a:t>
            </a:r>
            <a:r>
              <a:rPr lang="es" sz="1000">
                <a:solidFill>
                  <a:schemeClr val="dk1"/>
                </a:solidFill>
                <a:highlight>
                  <a:srgbClr val="FFFFFF"/>
                </a:highlight>
                <a:latin typeface="Roboto"/>
                <a:ea typeface="Roboto"/>
                <a:cs typeface="Roboto"/>
                <a:sym typeface="Roboto"/>
              </a:rPr>
              <a:t>linkear css + propiedades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eed3b6cf48_0_7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9" name="Google Shape;839;geed3b6cf48_0_7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eed3b6cf48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geed3b6cf48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eed3b6cf4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geed3b6cf48_0_7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eed3b6cf48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geed3b6cf48_0_7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eed3b6cf48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7" name="Google Shape;867;geed3b6cf48_0_7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ed3b6cf48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eed3b6cf48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eed3b6cf48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6" name="Google Shape;876;geed3b6cf48_0_7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eed3b6cf48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2" name="Google Shape;882;geed3b6cf48_0_7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7">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7800200" y="4740050"/>
            <a:ext cx="1057500" cy="246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plataforma.coderhouse.com/video-tutoriales" TargetMode="External"/><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hyperlink" Target="https://developer.mozilla.org/es/docs/Web/CSS/Referencia_CSS" TargetMode="External"/><Relationship Id="rId5"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hyperlink" Target="https://stuffandnonsense.co.uk/archives/images/css-specificity-wars.png" TargetMode="External"/><Relationship Id="rId5" Type="http://schemas.openxmlformats.org/officeDocument/2006/relationships/image" Target="../media/image26.png"/><Relationship Id="rId6"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33.png"/><Relationship Id="rId5"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hyperlink" Target="https://www.google.com/search?q=color+picker&amp;oq=color+picker&amp;aqs=chrome..69i57.1396j0j7&amp;sourceid=chrome&amp;ie=UTF-8" TargetMode="External"/><Relationship Id="rId5" Type="http://schemas.openxmlformats.org/officeDocument/2006/relationships/hyperlink" Target="https://www.w3schools.com/colors/colors_picker.asp" TargetMode="External"/><Relationship Id="rId6"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hyperlink" Target="https://www.w3schools.com/colors/colors_names.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1.png"/><Relationship Id="rId4" Type="http://schemas.openxmlformats.org/officeDocument/2006/relationships/hyperlink" Target="https://www.w3schools.com/css/tryit.asp?filename=trycss_list-style-type_al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png"/><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pn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www.cssfontstack.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4.png"/><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png"/><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png"/><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png"/><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png"/><Relationship Id="rId4" Type="http://schemas.openxmlformats.org/officeDocument/2006/relationships/hyperlink" Target="https://www.w3schools.com/cssref/playit.asp?filename=playcss_background-repeat" TargetMode="External"/><Relationship Id="rId5" Type="http://schemas.openxmlformats.org/officeDocument/2006/relationships/image" Target="../media/image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png"/><Relationship Id="rId4" Type="http://schemas.openxmlformats.org/officeDocument/2006/relationships/hyperlink" Target="https://www.w3schools.com/cssref/playit.asp?filename=playcss_background-position&amp;preval=50%25%2050%25" TargetMode="External"/><Relationship Id="rId5"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png"/><Relationship Id="rId4" Type="http://schemas.openxmlformats.org/officeDocument/2006/relationships/hyperlink" Target="https://www.w3schools.com/cssref/playit.asp?filename=playcss_background-size&amp;preval=auto" TargetMode="External"/><Relationship Id="rId5"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png"/><Relationship Id="rId4" Type="http://schemas.openxmlformats.org/officeDocument/2006/relationships/image" Target="../media/image4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png"/><Relationship Id="rId4" Type="http://schemas.openxmlformats.org/officeDocument/2006/relationships/hyperlink" Target="https://fonts.goog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21.png"/><Relationship Id="rId8" Type="http://schemas.openxmlformats.org/officeDocument/2006/relationships/image" Target="../media/image1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png"/><Relationship Id="rId4" Type="http://schemas.openxmlformats.org/officeDocument/2006/relationships/image" Target="../media/image4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png"/><Relationship Id="rId4" Type="http://schemas.openxmlformats.org/officeDocument/2006/relationships/hyperlink" Target="https://fonts.google.co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23.png"/><Relationship Id="rId4" Type="http://schemas.openxmlformats.org/officeDocument/2006/relationships/hyperlink" Target="https://view.genial.ly/61a7993f3ef3cf0dac4e4b9c/interactive-content-faqs-desarrollo-web"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0.png"/><Relationship Id="rId4" Type="http://schemas.openxmlformats.org/officeDocument/2006/relationships/image" Target="../media/image5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0.png"/><Relationship Id="rId4" Type="http://schemas.openxmlformats.org/officeDocument/2006/relationships/image" Target="../media/image5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0.png"/><Relationship Id="rId4" Type="http://schemas.openxmlformats.org/officeDocument/2006/relationships/image" Target="../media/image4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png"/><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58.png"/><Relationship Id="rId4" Type="http://schemas.openxmlformats.org/officeDocument/2006/relationships/image" Target="../media/image1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www.toptal.com/designers/subtlepatterns/" TargetMode="External"/><Relationship Id="rId4" Type="http://schemas.openxmlformats.org/officeDocument/2006/relationships/hyperlink" Target="https://archive.org/" TargetMode="External"/><Relationship Id="rId5" Type="http://schemas.openxmlformats.org/officeDocument/2006/relationships/hyperlink" Target="http://www.csszengarden.com/" TargetMode="External"/><Relationship Id="rId6" Type="http://schemas.openxmlformats.org/officeDocument/2006/relationships/image" Target="../media/image10.png"/><Relationship Id="rId7" Type="http://schemas.openxmlformats.org/officeDocument/2006/relationships/image" Target="../media/image54.png"/><Relationship Id="rId8"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YnQ4bSicHZOhwL_APxiLcniyCyJleUjaotGbJYqsMRo/edit#heading=h.61eqnzumm8ww" TargetMode="Externa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png"/><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5" name="Shape 55"/>
        <p:cNvGrpSpPr/>
        <p:nvPr/>
      </p:nvGrpSpPr>
      <p:grpSpPr>
        <a:xfrm>
          <a:off x="0" y="0"/>
          <a:ext cx="0" cy="0"/>
          <a:chOff x="0" y="0"/>
          <a:chExt cx="0" cy="0"/>
        </a:xfrm>
      </p:grpSpPr>
      <p:sp>
        <p:nvSpPr>
          <p:cNvPr id="56" name="Google Shape;56;p1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7" name="Google Shape;57;p14"/>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8" name="Google Shape;58;p1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3"/>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BASES DE </a:t>
            </a:r>
            <a:r>
              <a:rPr b="0" i="1" lang="es" sz="3600" u="none" cap="none" strike="noStrike">
                <a:solidFill>
                  <a:srgbClr val="E0FF00"/>
                </a:solidFill>
                <a:latin typeface="Anton"/>
                <a:ea typeface="Anton"/>
                <a:cs typeface="Anton"/>
                <a:sym typeface="Anton"/>
              </a:rPr>
              <a:t>CSS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186" name="Shape 186"/>
        <p:cNvGrpSpPr/>
        <p:nvPr/>
      </p:nvGrpSpPr>
      <p:grpSpPr>
        <a:xfrm>
          <a:off x="0" y="0"/>
          <a:ext cx="0" cy="0"/>
          <a:chOff x="0" y="0"/>
          <a:chExt cx="0" cy="0"/>
        </a:xfrm>
      </p:grpSpPr>
      <p:sp>
        <p:nvSpPr>
          <p:cNvPr id="187" name="Google Shape;187;p24"/>
          <p:cNvSpPr txBox="1"/>
          <p:nvPr/>
        </p:nvSpPr>
        <p:spPr>
          <a:xfrm>
            <a:off x="1228675" y="2075400"/>
            <a:ext cx="7239000" cy="1728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chemeClr val="dk1"/>
              </a:buClr>
              <a:buSzPts val="1100"/>
              <a:buFont typeface="Arial"/>
              <a:buNone/>
            </a:pPr>
            <a:r>
              <a:rPr lang="es" sz="2000">
                <a:solidFill>
                  <a:schemeClr val="dk1"/>
                </a:solidFill>
                <a:latin typeface="Helvetica Neue Light"/>
                <a:ea typeface="Helvetica Neue Light"/>
                <a:cs typeface="Helvetica Neue Light"/>
                <a:sym typeface="Helvetica Neue Light"/>
              </a:rPr>
              <a:t>👉 </a:t>
            </a:r>
            <a:r>
              <a:rPr b="0" i="0" lang="es" sz="2000" u="none" cap="none" strike="noStrike">
                <a:solidFill>
                  <a:schemeClr val="dk1"/>
                </a:solidFill>
                <a:latin typeface="Helvetica Neue Light"/>
                <a:ea typeface="Helvetica Neue Light"/>
                <a:cs typeface="Helvetica Neue Light"/>
                <a:sym typeface="Helvetica Neue Light"/>
              </a:rPr>
              <a:t>CSS (Cascading Style Sheets) es </a:t>
            </a:r>
            <a:r>
              <a:rPr b="1" i="0" lang="es" sz="2000" u="none" cap="none" strike="noStrike">
                <a:solidFill>
                  <a:schemeClr val="dk1"/>
                </a:solidFill>
                <a:latin typeface="Helvetica Neue"/>
                <a:ea typeface="Helvetica Neue"/>
                <a:cs typeface="Helvetica Neue"/>
                <a:sym typeface="Helvetica Neue"/>
              </a:rPr>
              <a:t>un lenguaje web</a:t>
            </a:r>
            <a:r>
              <a:rPr b="0" i="0" lang="es" sz="2000" u="none" cap="none" strike="noStrike">
                <a:solidFill>
                  <a:schemeClr val="dk1"/>
                </a:solidFill>
                <a:latin typeface="Helvetica Neue Light"/>
                <a:ea typeface="Helvetica Neue Light"/>
                <a:cs typeface="Helvetica Neue Light"/>
                <a:sym typeface="Helvetica Neue Light"/>
              </a:rPr>
              <a:t> para aplicar formato visual (color, tamaño, separación y ubicación) al HTML. </a:t>
            </a:r>
            <a:r>
              <a:rPr lang="es" sz="2000">
                <a:solidFill>
                  <a:schemeClr val="dk1"/>
                </a:solidFill>
                <a:latin typeface="Helvetica Neue Light"/>
                <a:ea typeface="Helvetica Neue Light"/>
                <a:cs typeface="Helvetica Neue Light"/>
                <a:sym typeface="Helvetica Neue Light"/>
              </a:rPr>
              <a:t>Es así que </a:t>
            </a:r>
            <a:r>
              <a:rPr b="0" i="0" lang="es" sz="2000" u="none" cap="none" strike="noStrike">
                <a:solidFill>
                  <a:schemeClr val="dk1"/>
                </a:solidFill>
                <a:latin typeface="Helvetica Neue Light"/>
                <a:ea typeface="Helvetica Neue Light"/>
                <a:cs typeface="Helvetica Neue Light"/>
                <a:sym typeface="Helvetica Neue Light"/>
              </a:rPr>
              <a:t>puedes cambiar por completo el aspecto de cualquier etiqueta HTML. </a:t>
            </a:r>
            <a:endParaRPr b="0" i="0" sz="2000" u="none" cap="none" strike="noStrike">
              <a:solidFill>
                <a:schemeClr val="dk1"/>
              </a:solidFill>
              <a:latin typeface="Helvetica Neue Light"/>
              <a:ea typeface="Helvetica Neue Light"/>
              <a:cs typeface="Helvetica Neue Light"/>
              <a:sym typeface="Helvetica Neue Light"/>
            </a:endParaRPr>
          </a:p>
        </p:txBody>
      </p:sp>
      <p:pic>
        <p:nvPicPr>
          <p:cNvPr id="188" name="Google Shape;188;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9" name="Google Shape;189;p24"/>
          <p:cNvSpPr txBox="1"/>
          <p:nvPr/>
        </p:nvSpPr>
        <p:spPr>
          <a:xfrm>
            <a:off x="1451800" y="1008600"/>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chemeClr val="dk1"/>
                </a:solidFill>
                <a:latin typeface="Anton"/>
                <a:ea typeface="Anton"/>
                <a:cs typeface="Anton"/>
                <a:sym typeface="Anton"/>
              </a:rPr>
              <a:t>PREMISAS</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3" name="Shape 193"/>
        <p:cNvGrpSpPr/>
        <p:nvPr/>
      </p:nvGrpSpPr>
      <p:grpSpPr>
        <a:xfrm>
          <a:off x="0" y="0"/>
          <a:ext cx="0" cy="0"/>
          <a:chOff x="0" y="0"/>
          <a:chExt cx="0" cy="0"/>
        </a:xfrm>
      </p:grpSpPr>
      <p:pic>
        <p:nvPicPr>
          <p:cNvPr id="194" name="Google Shape;194;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5" name="Google Shape;195;p25"/>
          <p:cNvPicPr preferRelativeResize="0"/>
          <p:nvPr/>
        </p:nvPicPr>
        <p:blipFill rotWithShape="1">
          <a:blip r:embed="rId4">
            <a:alphaModFix/>
          </a:blip>
          <a:srcRect b="22203" l="0" r="0" t="0"/>
          <a:stretch/>
        </p:blipFill>
        <p:spPr>
          <a:xfrm>
            <a:off x="4401113" y="38100"/>
            <a:ext cx="4649044" cy="5067300"/>
          </a:xfrm>
          <a:prstGeom prst="rect">
            <a:avLst/>
          </a:prstGeom>
          <a:noFill/>
          <a:ln>
            <a:noFill/>
          </a:ln>
        </p:spPr>
      </p:pic>
      <p:pic>
        <p:nvPicPr>
          <p:cNvPr id="196" name="Google Shape;196;p25"/>
          <p:cNvPicPr preferRelativeResize="0"/>
          <p:nvPr/>
        </p:nvPicPr>
        <p:blipFill rotWithShape="1">
          <a:blip r:embed="rId5">
            <a:alphaModFix/>
          </a:blip>
          <a:srcRect b="0" l="0" r="0" t="0"/>
          <a:stretch/>
        </p:blipFill>
        <p:spPr>
          <a:xfrm>
            <a:off x="93838" y="38100"/>
            <a:ext cx="4361849" cy="4914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26"/>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SINTAXIS DE CSS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7" name="Google Shape;207;p27"/>
          <p:cNvSpPr txBox="1"/>
          <p:nvPr/>
        </p:nvSpPr>
        <p:spPr>
          <a:xfrm>
            <a:off x="0" y="281475"/>
            <a:ext cx="2145900" cy="697800"/>
          </a:xfrm>
          <a:prstGeom prst="rect">
            <a:avLst/>
          </a:prstGeom>
          <a:solidFill>
            <a:schemeClr val="accent6"/>
          </a:solid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SINTAXIS </a:t>
            </a:r>
            <a:endParaRPr b="0" i="1" sz="3500" u="none" cap="none" strike="noStrike">
              <a:solidFill>
                <a:srgbClr val="000000"/>
              </a:solidFill>
              <a:latin typeface="Anton"/>
              <a:ea typeface="Anton"/>
              <a:cs typeface="Anton"/>
              <a:sym typeface="Anton"/>
            </a:endParaRPr>
          </a:p>
        </p:txBody>
      </p:sp>
      <p:sp>
        <p:nvSpPr>
          <p:cNvPr id="208" name="Google Shape;208;p27"/>
          <p:cNvSpPr txBox="1"/>
          <p:nvPr/>
        </p:nvSpPr>
        <p:spPr>
          <a:xfrm>
            <a:off x="135800" y="1797350"/>
            <a:ext cx="3421200" cy="1933500"/>
          </a:xfrm>
          <a:prstGeom prst="rect">
            <a:avLst/>
          </a:prstGeom>
          <a:solidFill>
            <a:srgbClr val="E8E7E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i="0" lang="es" sz="2000" u="none" cap="none" strike="noStrike">
                <a:solidFill>
                  <a:srgbClr val="0451A5"/>
                </a:solidFill>
                <a:latin typeface="Consolas"/>
                <a:ea typeface="Consolas"/>
                <a:cs typeface="Consolas"/>
                <a:sym typeface="Consolas"/>
              </a:rPr>
              <a:t>selector</a:t>
            </a:r>
            <a:r>
              <a:rPr b="1" i="0" lang="es" sz="2000" u="none" cap="none" strike="noStrike">
                <a:solidFill>
                  <a:schemeClr val="dk1"/>
                </a:solidFill>
                <a:latin typeface="Consolas"/>
                <a:ea typeface="Consolas"/>
                <a:cs typeface="Consolas"/>
                <a:sym typeface="Consolas"/>
              </a:rPr>
              <a:t> {</a:t>
            </a:r>
            <a:endParaRPr b="1" i="0" sz="20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1" i="0" lang="es" sz="2000" u="none" cap="none" strike="noStrike">
                <a:solidFill>
                  <a:schemeClr val="dk1"/>
                </a:solidFill>
                <a:latin typeface="Consolas"/>
                <a:ea typeface="Consolas"/>
                <a:cs typeface="Consolas"/>
                <a:sym typeface="Consolas"/>
              </a:rPr>
              <a:t>   </a:t>
            </a:r>
            <a:r>
              <a:rPr b="1" i="0" lang="es" sz="2000" u="none" cap="none" strike="noStrike">
                <a:solidFill>
                  <a:srgbClr val="C92121"/>
                </a:solidFill>
                <a:latin typeface="Consolas"/>
                <a:ea typeface="Consolas"/>
                <a:cs typeface="Consolas"/>
                <a:sym typeface="Consolas"/>
              </a:rPr>
              <a:t>propiedad1</a:t>
            </a:r>
            <a:r>
              <a:rPr b="1" i="0" lang="es" sz="2000" u="none" cap="none" strike="noStrike">
                <a:solidFill>
                  <a:schemeClr val="dk1"/>
                </a:solidFill>
                <a:latin typeface="Consolas"/>
                <a:ea typeface="Consolas"/>
                <a:cs typeface="Consolas"/>
                <a:sym typeface="Consolas"/>
              </a:rPr>
              <a:t>: valor;</a:t>
            </a:r>
            <a:endParaRPr b="1" i="0" sz="20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1" i="0" lang="es" sz="2000" u="none" cap="none" strike="noStrike">
                <a:solidFill>
                  <a:schemeClr val="dk1"/>
                </a:solidFill>
                <a:latin typeface="Consolas"/>
                <a:ea typeface="Consolas"/>
                <a:cs typeface="Consolas"/>
                <a:sym typeface="Consolas"/>
              </a:rPr>
              <a:t>   </a:t>
            </a:r>
            <a:r>
              <a:rPr b="1" lang="es" sz="2000">
                <a:solidFill>
                  <a:srgbClr val="C92121"/>
                </a:solidFill>
                <a:latin typeface="Consolas"/>
                <a:ea typeface="Consolas"/>
                <a:cs typeface="Consolas"/>
                <a:sym typeface="Consolas"/>
              </a:rPr>
              <a:t>propiedad2</a:t>
            </a:r>
            <a:r>
              <a:rPr b="1" i="0" lang="es" sz="2000" u="none" cap="none" strike="noStrike">
                <a:solidFill>
                  <a:schemeClr val="dk1"/>
                </a:solidFill>
                <a:latin typeface="Consolas"/>
                <a:ea typeface="Consolas"/>
                <a:cs typeface="Consolas"/>
                <a:sym typeface="Consolas"/>
              </a:rPr>
              <a:t>: valor;</a:t>
            </a:r>
            <a:endParaRPr b="1" i="0" sz="20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1" i="0" lang="es" sz="2000" u="none" cap="none" strike="noStrike">
                <a:solidFill>
                  <a:schemeClr val="dk1"/>
                </a:solidFill>
                <a:latin typeface="Consolas"/>
                <a:ea typeface="Consolas"/>
                <a:cs typeface="Consolas"/>
                <a:sym typeface="Consolas"/>
              </a:rPr>
              <a:t>}</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txBox="1"/>
          <p:nvPr/>
        </p:nvSpPr>
        <p:spPr>
          <a:xfrm>
            <a:off x="5546000" y="1797350"/>
            <a:ext cx="3421200" cy="1933500"/>
          </a:xfrm>
          <a:prstGeom prst="rect">
            <a:avLst/>
          </a:prstGeom>
          <a:solidFill>
            <a:srgbClr val="E8E7E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s" sz="2000" u="none" cap="none" strike="noStrike">
                <a:solidFill>
                  <a:srgbClr val="0451A5"/>
                </a:solidFill>
                <a:latin typeface="Consolas"/>
                <a:ea typeface="Consolas"/>
                <a:cs typeface="Consolas"/>
                <a:sym typeface="Consolas"/>
              </a:rPr>
              <a:t>h1</a:t>
            </a:r>
            <a:r>
              <a:rPr b="1" i="0" lang="es" sz="2000" u="none" cap="none" strike="noStrike">
                <a:solidFill>
                  <a:srgbClr val="0000FF"/>
                </a:solidFill>
                <a:latin typeface="Consolas"/>
                <a:ea typeface="Consolas"/>
                <a:cs typeface="Consolas"/>
                <a:sym typeface="Consolas"/>
              </a:rPr>
              <a:t> </a:t>
            </a:r>
            <a:r>
              <a:rPr b="1" i="0" lang="es" sz="2000" u="none" cap="none" strike="noStrike">
                <a:solidFill>
                  <a:schemeClr val="dk1"/>
                </a:solidFill>
                <a:latin typeface="Consolas"/>
                <a:ea typeface="Consolas"/>
                <a:cs typeface="Consolas"/>
                <a:sym typeface="Consolas"/>
              </a:rPr>
              <a:t>{</a:t>
            </a:r>
            <a:endParaRPr b="1" i="0" sz="20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400"/>
              <a:buFont typeface="Arial"/>
              <a:buNone/>
            </a:pPr>
            <a:r>
              <a:rPr b="1" i="0" lang="es" sz="2000" u="none" cap="none" strike="noStrike">
                <a:solidFill>
                  <a:schemeClr val="dk1"/>
                </a:solidFill>
                <a:latin typeface="Consolas"/>
                <a:ea typeface="Consolas"/>
                <a:cs typeface="Consolas"/>
                <a:sym typeface="Consolas"/>
              </a:rPr>
              <a:t>   </a:t>
            </a:r>
            <a:r>
              <a:rPr b="1" lang="es" sz="2000">
                <a:solidFill>
                  <a:srgbClr val="C92121"/>
                </a:solidFill>
                <a:latin typeface="Consolas"/>
                <a:ea typeface="Consolas"/>
                <a:cs typeface="Consolas"/>
                <a:sym typeface="Consolas"/>
              </a:rPr>
              <a:t>color</a:t>
            </a:r>
            <a:r>
              <a:rPr b="1" i="0" lang="es" sz="2000" u="none" cap="none" strike="noStrike">
                <a:solidFill>
                  <a:schemeClr val="dk1"/>
                </a:solidFill>
                <a:latin typeface="Consolas"/>
                <a:ea typeface="Consolas"/>
                <a:cs typeface="Consolas"/>
                <a:sym typeface="Consolas"/>
              </a:rPr>
              <a:t>: red;</a:t>
            </a:r>
            <a:endParaRPr b="1" i="0" sz="20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2400"/>
              <a:buFont typeface="Arial"/>
              <a:buNone/>
            </a:pPr>
            <a:r>
              <a:rPr b="1" i="0" lang="es" sz="2000" u="none" cap="none" strike="noStrike">
                <a:solidFill>
                  <a:schemeClr val="dk1"/>
                </a:solidFill>
                <a:latin typeface="Consolas"/>
                <a:ea typeface="Consolas"/>
                <a:cs typeface="Consolas"/>
                <a:sym typeface="Consolas"/>
              </a:rPr>
              <a:t>}</a:t>
            </a:r>
            <a:endParaRPr b="1"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a:off x="3872300" y="2222850"/>
            <a:ext cx="1358400" cy="697800"/>
          </a:xfrm>
          <a:prstGeom prst="rightArrow">
            <a:avLst>
              <a:gd fmla="val 50000" name="adj1"/>
              <a:gd fmla="val 50000" name="adj2"/>
            </a:avLst>
          </a:prstGeom>
          <a:solidFill>
            <a:schemeClr val="accent6"/>
          </a:solidFill>
          <a:ln cap="flat" cmpd="sng" w="9525">
            <a:solidFill>
              <a:srgbClr val="EEFF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6"/>
              </a:highlight>
              <a:latin typeface="Arial"/>
              <a:ea typeface="Arial"/>
              <a:cs typeface="Arial"/>
              <a:sym typeface="Arial"/>
            </a:endParaRPr>
          </a:p>
        </p:txBody>
      </p:sp>
      <p:sp>
        <p:nvSpPr>
          <p:cNvPr id="211" name="Google Shape;211;p27"/>
          <p:cNvSpPr txBox="1"/>
          <p:nvPr/>
        </p:nvSpPr>
        <p:spPr>
          <a:xfrm>
            <a:off x="3814950" y="2294475"/>
            <a:ext cx="1358400" cy="42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Ejemplo</a:t>
            </a:r>
            <a:endParaRPr b="1" i="0" sz="2000" u="none" cap="none" strike="noStrike">
              <a:solidFill>
                <a:srgbClr val="000000"/>
              </a:solidFill>
              <a:latin typeface="Helvetica Neue"/>
              <a:ea typeface="Helvetica Neue"/>
              <a:cs typeface="Helvetica Neue"/>
              <a:sym typeface="Helvetica Neue"/>
            </a:endParaRPr>
          </a:p>
        </p:txBody>
      </p:sp>
      <p:sp>
        <p:nvSpPr>
          <p:cNvPr id="212" name="Google Shape;212;p27"/>
          <p:cNvSpPr/>
          <p:nvPr/>
        </p:nvSpPr>
        <p:spPr>
          <a:xfrm>
            <a:off x="1937875" y="215175"/>
            <a:ext cx="842700" cy="830400"/>
          </a:xfrm>
          <a:prstGeom prst="ellipse">
            <a:avLst/>
          </a:prstGeom>
          <a:solidFill>
            <a:schemeClr val="lt2"/>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Anton"/>
                <a:ea typeface="Anton"/>
                <a:cs typeface="Anton"/>
                <a:sym typeface="Anton"/>
              </a:rPr>
              <a:t>👀</a:t>
            </a:r>
            <a:endParaRPr sz="3000">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8"/>
          <p:cNvSpPr txBox="1"/>
          <p:nvPr/>
        </p:nvSpPr>
        <p:spPr>
          <a:xfrm>
            <a:off x="-76200" y="215175"/>
            <a:ext cx="3794400" cy="6978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lnSpc>
                <a:spcPct val="150000"/>
              </a:lnSpc>
              <a:spcBef>
                <a:spcPts val="2000"/>
              </a:spcBef>
              <a:spcAft>
                <a:spcPts val="600"/>
              </a:spcAft>
              <a:buClr>
                <a:schemeClr val="dk1"/>
              </a:buClr>
              <a:buSzPts val="4000"/>
              <a:buFont typeface="Arial"/>
              <a:buNone/>
            </a:pPr>
            <a:r>
              <a:rPr i="1" lang="es" sz="3500">
                <a:solidFill>
                  <a:schemeClr val="dk1"/>
                </a:solidFill>
                <a:latin typeface="Anton"/>
                <a:ea typeface="Anton"/>
                <a:cs typeface="Anton"/>
                <a:sym typeface="Anton"/>
              </a:rPr>
              <a:t>REGLAS SINTÁCTICAS</a:t>
            </a:r>
            <a:endParaRPr i="1" sz="3500">
              <a:latin typeface="Anton"/>
              <a:ea typeface="Anton"/>
              <a:cs typeface="Anton"/>
              <a:sym typeface="Anton"/>
            </a:endParaRPr>
          </a:p>
        </p:txBody>
      </p:sp>
      <p:sp>
        <p:nvSpPr>
          <p:cNvPr id="219" name="Google Shape;219;p28"/>
          <p:cNvSpPr/>
          <p:nvPr/>
        </p:nvSpPr>
        <p:spPr>
          <a:xfrm>
            <a:off x="3512650" y="148875"/>
            <a:ext cx="842700" cy="830400"/>
          </a:xfrm>
          <a:prstGeom prst="ellipse">
            <a:avLst/>
          </a:prstGeom>
          <a:solidFill>
            <a:schemeClr val="lt2"/>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Anton"/>
                <a:ea typeface="Anton"/>
                <a:cs typeface="Anton"/>
                <a:sym typeface="Anton"/>
              </a:rPr>
              <a:t>😦</a:t>
            </a:r>
            <a:endParaRPr sz="3000">
              <a:latin typeface="Anton"/>
              <a:ea typeface="Anton"/>
              <a:cs typeface="Anton"/>
              <a:sym typeface="Anton"/>
            </a:endParaRPr>
          </a:p>
        </p:txBody>
      </p:sp>
      <p:sp>
        <p:nvSpPr>
          <p:cNvPr id="220" name="Google Shape;220;p28"/>
          <p:cNvSpPr/>
          <p:nvPr/>
        </p:nvSpPr>
        <p:spPr>
          <a:xfrm>
            <a:off x="532950" y="1422912"/>
            <a:ext cx="8031300" cy="2704500"/>
          </a:xfrm>
          <a:prstGeom prst="roundRect">
            <a:avLst>
              <a:gd fmla="val 16667" name="adj"/>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342900" lvl="0" marL="457200" rtl="0" algn="just">
              <a:lnSpc>
                <a:spcPct val="115000"/>
              </a:lnSpc>
              <a:spcBef>
                <a:spcPts val="0"/>
              </a:spcBef>
              <a:spcAft>
                <a:spcPts val="0"/>
              </a:spcAft>
              <a:buClr>
                <a:srgbClr val="EEFF41"/>
              </a:buClr>
              <a:buSzPts val="1800"/>
              <a:buFont typeface="Didact Gothic"/>
              <a:buChar char="●"/>
            </a:pPr>
            <a:r>
              <a:rPr lang="es" sz="1800">
                <a:solidFill>
                  <a:schemeClr val="dk1"/>
                </a:solidFill>
                <a:latin typeface="Helvetica Neue Light"/>
                <a:ea typeface="Helvetica Neue Light"/>
                <a:cs typeface="Helvetica Neue Light"/>
                <a:sym typeface="Helvetica Neue Light"/>
              </a:rPr>
              <a:t>Cada declaración CSS está formada por un juego de pares </a:t>
            </a:r>
            <a:br>
              <a:rPr lang="es" sz="1800">
                <a:solidFill>
                  <a:schemeClr val="dk1"/>
                </a:solidFill>
                <a:latin typeface="Helvetica Neue Light"/>
                <a:ea typeface="Helvetica Neue Light"/>
                <a:cs typeface="Helvetica Neue Light"/>
                <a:sym typeface="Helvetica Neue Light"/>
              </a:rPr>
            </a:br>
            <a:r>
              <a:rPr b="1" lang="es" sz="1800">
                <a:solidFill>
                  <a:srgbClr val="CC0000"/>
                </a:solidFill>
                <a:latin typeface="Helvetica Neue"/>
                <a:ea typeface="Helvetica Neue"/>
                <a:cs typeface="Helvetica Neue"/>
                <a:sym typeface="Helvetica Neue"/>
              </a:rPr>
              <a:t>propiedad</a:t>
            </a:r>
            <a:r>
              <a:rPr b="1" lang="es" sz="1800">
                <a:solidFill>
                  <a:schemeClr val="dk1"/>
                </a:solidFill>
                <a:latin typeface="Helvetica Neue"/>
                <a:ea typeface="Helvetica Neue"/>
                <a:cs typeface="Helvetica Neue"/>
                <a:sym typeface="Helvetica Neue"/>
              </a:rPr>
              <a:t>: valor;</a:t>
            </a:r>
            <a:r>
              <a:rPr lang="es"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just">
              <a:lnSpc>
                <a:spcPct val="115000"/>
              </a:lnSpc>
              <a:spcBef>
                <a:spcPts val="0"/>
              </a:spcBef>
              <a:spcAft>
                <a:spcPts val="0"/>
              </a:spcAft>
              <a:buClr>
                <a:srgbClr val="EEFF41"/>
              </a:buClr>
              <a:buSzPts val="1800"/>
              <a:buFont typeface="Didact Gothic"/>
              <a:buChar char="●"/>
            </a:pPr>
            <a:r>
              <a:rPr lang="es" sz="1800">
                <a:solidFill>
                  <a:schemeClr val="dk1"/>
                </a:solidFill>
                <a:latin typeface="Helvetica Neue Light"/>
                <a:ea typeface="Helvetica Neue Light"/>
                <a:cs typeface="Helvetica Neue Light"/>
                <a:sym typeface="Helvetica Neue Light"/>
              </a:rPr>
              <a:t>No se ve afectado por el espacio en blanco. Las propiedades se pueden escribir de corrido o una debajo de la otra.</a:t>
            </a:r>
            <a:endParaRPr sz="1800">
              <a:solidFill>
                <a:schemeClr val="dk1"/>
              </a:solidFill>
              <a:latin typeface="Helvetica Neue Light"/>
              <a:ea typeface="Helvetica Neue Light"/>
              <a:cs typeface="Helvetica Neue Light"/>
              <a:sym typeface="Helvetica Neue Light"/>
            </a:endParaRPr>
          </a:p>
          <a:p>
            <a:pPr indent="-355600" lvl="0" marL="457200" rtl="0" algn="just">
              <a:lnSpc>
                <a:spcPct val="115000"/>
              </a:lnSpc>
              <a:spcBef>
                <a:spcPts val="0"/>
              </a:spcBef>
              <a:spcAft>
                <a:spcPts val="0"/>
              </a:spcAft>
              <a:buClr>
                <a:srgbClr val="EEFF41"/>
              </a:buClr>
              <a:buSzPts val="2000"/>
              <a:buFont typeface="Didact Gothic"/>
              <a:buChar char="●"/>
            </a:pPr>
            <a:r>
              <a:rPr lang="es" sz="1800">
                <a:solidFill>
                  <a:schemeClr val="dk1"/>
                </a:solidFill>
                <a:latin typeface="Helvetica Neue Light"/>
                <a:ea typeface="Helvetica Neue Light"/>
                <a:cs typeface="Helvetica Neue Light"/>
                <a:sym typeface="Helvetica Neue Light"/>
              </a:rPr>
              <a:t>Siempre que la propiedad represente un número, el valor debe indicar en qué unidad se expresa.</a:t>
            </a:r>
            <a:r>
              <a:rPr lang="es" sz="2000">
                <a:solidFill>
                  <a:schemeClr val="dk1"/>
                </a:solidFill>
                <a:latin typeface="Helvetica Neue Light"/>
                <a:ea typeface="Helvetica Neue Light"/>
                <a:cs typeface="Helvetica Neue Light"/>
                <a:sym typeface="Helvetica Neue Light"/>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PADRE E HIJOS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1" name="Google Shape;231;p30"/>
          <p:cNvSpPr txBox="1"/>
          <p:nvPr/>
        </p:nvSpPr>
        <p:spPr>
          <a:xfrm>
            <a:off x="-19800" y="124750"/>
            <a:ext cx="2807100" cy="697800"/>
          </a:xfrm>
          <a:prstGeom prst="rect">
            <a:avLst/>
          </a:prstGeom>
          <a:solidFill>
            <a:srgbClr val="3CEFAB"/>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PADRE E HIJOS </a:t>
            </a:r>
            <a:endParaRPr b="0" i="1" sz="3500" u="none" cap="none" strike="noStrike">
              <a:solidFill>
                <a:srgbClr val="000000"/>
              </a:solidFill>
              <a:latin typeface="Anton"/>
              <a:ea typeface="Anton"/>
              <a:cs typeface="Anton"/>
              <a:sym typeface="Anton"/>
            </a:endParaRPr>
          </a:p>
        </p:txBody>
      </p:sp>
      <p:sp>
        <p:nvSpPr>
          <p:cNvPr id="232" name="Google Shape;232;p30"/>
          <p:cNvSpPr txBox="1"/>
          <p:nvPr/>
        </p:nvSpPr>
        <p:spPr>
          <a:xfrm>
            <a:off x="104150" y="1231050"/>
            <a:ext cx="39891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0" i="0" lang="es" sz="1800" u="none" cap="none" strike="noStrike">
                <a:solidFill>
                  <a:schemeClr val="dk1"/>
                </a:solidFill>
                <a:latin typeface="Helvetica Neue Light"/>
                <a:ea typeface="Helvetica Neue Light"/>
                <a:cs typeface="Helvetica Neue Light"/>
                <a:sym typeface="Helvetica Neue Light"/>
              </a:rPr>
              <a:t>Cuando tienes </a:t>
            </a:r>
            <a:r>
              <a:rPr b="0" i="0" lang="es" sz="1800" u="none" cap="none" strike="noStrike">
                <a:solidFill>
                  <a:schemeClr val="dk1"/>
                </a:solidFill>
                <a:highlight>
                  <a:srgbClr val="A6FFCA"/>
                </a:highlight>
                <a:latin typeface="Helvetica Neue Light"/>
                <a:ea typeface="Helvetica Neue Light"/>
                <a:cs typeface="Helvetica Neue Light"/>
                <a:sym typeface="Helvetica Neue Light"/>
              </a:rPr>
              <a:t>una etiqueta “dentro” de otra</a:t>
            </a:r>
            <a:r>
              <a:rPr b="0" i="0" lang="es" sz="1800" u="none" cap="none" strike="noStrike">
                <a:solidFill>
                  <a:schemeClr val="dk1"/>
                </a:solidFill>
                <a:latin typeface="Helvetica Neue Light"/>
                <a:ea typeface="Helvetica Neue Light"/>
                <a:cs typeface="Helvetica Neue Light"/>
                <a:sym typeface="Helvetica Neue Light"/>
              </a:rPr>
              <a:t>, lo que haces</a:t>
            </a:r>
            <a:br>
              <a:rPr b="0" i="0" lang="es" sz="1800" u="none" cap="none" strike="noStrike">
                <a:solidFill>
                  <a:schemeClr val="dk1"/>
                </a:solidFill>
                <a:latin typeface="Helvetica Neue Light"/>
                <a:ea typeface="Helvetica Neue Light"/>
                <a:cs typeface="Helvetica Neue Light"/>
                <a:sym typeface="Helvetica Neue Light"/>
              </a:rPr>
            </a:br>
            <a:r>
              <a:rPr b="0" i="0" lang="es" sz="1800" u="none" cap="none" strike="noStrike">
                <a:solidFill>
                  <a:schemeClr val="dk1"/>
                </a:solidFill>
                <a:latin typeface="Helvetica Neue Light"/>
                <a:ea typeface="Helvetica Neue Light"/>
                <a:cs typeface="Helvetica Neue Light"/>
                <a:sym typeface="Helvetica Neue Light"/>
              </a:rPr>
              <a:t>es aplicar el concepto de </a:t>
            </a:r>
            <a:r>
              <a:rPr b="0" i="0" lang="es" sz="1800" u="none" cap="none" strike="noStrike">
                <a:solidFill>
                  <a:schemeClr val="dk1"/>
                </a:solidFill>
                <a:highlight>
                  <a:srgbClr val="A6FFCA"/>
                </a:highlight>
                <a:latin typeface="Helvetica Neue Light"/>
                <a:ea typeface="Helvetica Neue Light"/>
                <a:cs typeface="Helvetica Neue Light"/>
                <a:sym typeface="Helvetica Neue Light"/>
              </a:rPr>
              <a:t>padres e hijos</a:t>
            </a:r>
            <a:r>
              <a:rPr b="0" i="0" lang="es"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rPr lang="es" sz="1800">
                <a:solidFill>
                  <a:schemeClr val="dk1"/>
                </a:solidFill>
                <a:latin typeface="Helvetica Neue Light"/>
                <a:ea typeface="Helvetica Neue Light"/>
                <a:cs typeface="Helvetica Neue Light"/>
                <a:sym typeface="Helvetica Neue Light"/>
              </a:rPr>
              <a:t>En este caso, </a:t>
            </a:r>
            <a:r>
              <a:rPr b="1" lang="es" sz="1800">
                <a:solidFill>
                  <a:schemeClr val="dk1"/>
                </a:solidFill>
                <a:latin typeface="Helvetica Neue"/>
                <a:ea typeface="Helvetica Neue"/>
                <a:cs typeface="Helvetica Neue"/>
                <a:sym typeface="Helvetica Neue"/>
              </a:rPr>
              <a:t>section </a:t>
            </a:r>
            <a:r>
              <a:rPr lang="es" sz="1800">
                <a:solidFill>
                  <a:schemeClr val="dk1"/>
                </a:solidFill>
                <a:latin typeface="Helvetica Neue Light"/>
                <a:ea typeface="Helvetica Neue Light"/>
                <a:cs typeface="Helvetica Neue Light"/>
                <a:sym typeface="Helvetica Neue Light"/>
              </a:rPr>
              <a:t>es padre de </a:t>
            </a:r>
            <a:r>
              <a:rPr b="1" lang="es" sz="1800">
                <a:solidFill>
                  <a:schemeClr val="dk1"/>
                </a:solidFill>
                <a:latin typeface="Helvetica Neue"/>
                <a:ea typeface="Helvetica Neue"/>
                <a:cs typeface="Helvetica Neue"/>
                <a:sym typeface="Helvetica Neue"/>
              </a:rPr>
              <a:t>article </a:t>
            </a:r>
            <a:r>
              <a:rPr lang="es" sz="1800">
                <a:solidFill>
                  <a:schemeClr val="dk1"/>
                </a:solidFill>
                <a:latin typeface="Helvetica Neue Light"/>
                <a:ea typeface="Helvetica Neue Light"/>
                <a:cs typeface="Helvetica Neue Light"/>
                <a:sym typeface="Helvetica Neue Light"/>
              </a:rPr>
              <a:t>y, a su vez, </a:t>
            </a:r>
            <a:r>
              <a:rPr b="1" lang="es" sz="1800">
                <a:solidFill>
                  <a:schemeClr val="dk1"/>
                </a:solidFill>
                <a:latin typeface="Helvetica Neue"/>
                <a:ea typeface="Helvetica Neue"/>
                <a:cs typeface="Helvetica Neue"/>
                <a:sym typeface="Helvetica Neue"/>
              </a:rPr>
              <a:t>article </a:t>
            </a:r>
            <a:r>
              <a:rPr lang="es" sz="1800">
                <a:solidFill>
                  <a:schemeClr val="dk1"/>
                </a:solidFill>
                <a:latin typeface="Helvetica Neue Light"/>
                <a:ea typeface="Helvetica Neue Light"/>
                <a:cs typeface="Helvetica Neue Light"/>
                <a:sym typeface="Helvetica Neue Light"/>
              </a:rPr>
              <a:t>es padre del </a:t>
            </a:r>
            <a:r>
              <a:rPr b="1" lang="es" sz="1800">
                <a:solidFill>
                  <a:schemeClr val="dk1"/>
                </a:solidFill>
                <a:latin typeface="Helvetica Neue"/>
                <a:ea typeface="Helvetica Neue"/>
                <a:cs typeface="Helvetica Neue"/>
                <a:sym typeface="Helvetica Neue"/>
              </a:rPr>
              <a:t>h2</a:t>
            </a:r>
            <a:r>
              <a:rPr lang="es" sz="1800">
                <a:solidFill>
                  <a:schemeClr val="dk1"/>
                </a:solidFill>
                <a:latin typeface="Helvetica Neue Light"/>
                <a:ea typeface="Helvetica Neue Light"/>
                <a:cs typeface="Helvetica Neue Light"/>
                <a:sym typeface="Helvetica Neue Light"/>
              </a:rPr>
              <a:t> y del </a:t>
            </a:r>
            <a:r>
              <a:rPr b="1" lang="es" sz="1800">
                <a:solidFill>
                  <a:schemeClr val="dk1"/>
                </a:solidFill>
                <a:latin typeface="Helvetica Neue"/>
                <a:ea typeface="Helvetica Neue"/>
                <a:cs typeface="Helvetica Neue"/>
                <a:sym typeface="Helvetica Neue"/>
              </a:rPr>
              <a:t>p</a:t>
            </a:r>
            <a:r>
              <a:rPr lang="es" sz="1800">
                <a:solidFill>
                  <a:schemeClr val="dk1"/>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33" name="Google Shape;233;p30"/>
          <p:cNvGraphicFramePr/>
          <p:nvPr/>
        </p:nvGraphicFramePr>
        <p:xfrm>
          <a:off x="4279250" y="512001"/>
          <a:ext cx="3000000" cy="3000000"/>
        </p:xfrm>
        <a:graphic>
          <a:graphicData uri="http://schemas.openxmlformats.org/drawingml/2006/table">
            <a:tbl>
              <a:tblPr>
                <a:noFill/>
                <a:tableStyleId>{6B7C85FB-3CEF-45E8-8C68-00235D1C6D16}</a:tableStyleId>
              </a:tblPr>
              <a:tblGrid>
                <a:gridCol w="4685050"/>
              </a:tblGrid>
              <a:tr h="4119475">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a:solidFill>
                            <a:srgbClr val="E06666"/>
                          </a:solidFill>
                          <a:latin typeface="Didact Gothic"/>
                          <a:ea typeface="Didact Gothic"/>
                          <a:cs typeface="Didact Gothic"/>
                          <a:sym typeface="Didact Gothic"/>
                        </a:rPr>
                        <a:t>section</a:t>
                      </a:r>
                      <a:r>
                        <a:rPr lang="es" sz="1800">
                          <a:solidFill>
                            <a:srgbClr val="D9D9D9"/>
                          </a:solidFill>
                          <a:latin typeface="Didact Gothic"/>
                          <a:ea typeface="Didact Gothic"/>
                          <a:cs typeface="Didact Gothic"/>
                          <a:sym typeface="Didact Gothic"/>
                        </a:rPr>
                        <a:t>&gt;</a:t>
                      </a:r>
                      <a:endParaRPr sz="1800">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sz="1800">
                          <a:solidFill>
                            <a:srgbClr val="D9D9D9"/>
                          </a:solidFill>
                          <a:latin typeface="Didact Gothic"/>
                          <a:ea typeface="Didact Gothic"/>
                          <a:cs typeface="Didact Gothic"/>
                          <a:sym typeface="Didact Gothic"/>
                        </a:rPr>
                        <a:t>        &lt;</a:t>
                      </a:r>
                      <a:r>
                        <a:rPr lang="es" sz="1800">
                          <a:solidFill>
                            <a:srgbClr val="E06666"/>
                          </a:solidFill>
                          <a:latin typeface="Didact Gothic"/>
                          <a:ea typeface="Didact Gothic"/>
                          <a:cs typeface="Didact Gothic"/>
                          <a:sym typeface="Didact Gothic"/>
                        </a:rPr>
                        <a:t>article</a:t>
                      </a:r>
                      <a:r>
                        <a:rPr lang="es" sz="1800">
                          <a:solidFill>
                            <a:srgbClr val="D9D9D9"/>
                          </a:solidFill>
                          <a:latin typeface="Didact Gothic"/>
                          <a:ea typeface="Didact Gothic"/>
                          <a:cs typeface="Didact Gothic"/>
                          <a:sym typeface="Didact Gothic"/>
                        </a:rPr>
                        <a:t>&gt;</a:t>
                      </a:r>
                      <a:r>
                        <a:rPr lang="es" sz="1800" u="none" cap="none" strike="noStrike">
                          <a:solidFill>
                            <a:srgbClr val="D9D9D9"/>
                          </a:solidFill>
                          <a:latin typeface="Didact Gothic"/>
                          <a:ea typeface="Didact Gothic"/>
                          <a:cs typeface="Didact Gothic"/>
                          <a:sym typeface="Didact Gothic"/>
                        </a:rPr>
                        <a:t>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sz="1800">
                          <a:solidFill>
                            <a:srgbClr val="D9D9D9"/>
                          </a:solidFill>
                          <a:latin typeface="Didact Gothic"/>
                          <a:ea typeface="Didact Gothic"/>
                          <a:cs typeface="Didact Gothic"/>
                          <a:sym typeface="Didact Gothic"/>
                        </a:rPr>
                        <a:t>               &lt;</a:t>
                      </a:r>
                      <a:r>
                        <a:rPr lang="es" sz="1800">
                          <a:solidFill>
                            <a:srgbClr val="E06666"/>
                          </a:solidFill>
                          <a:latin typeface="Didact Gothic"/>
                          <a:ea typeface="Didact Gothic"/>
                          <a:cs typeface="Didact Gothic"/>
                          <a:sym typeface="Didact Gothic"/>
                        </a:rPr>
                        <a:t>h2</a:t>
                      </a:r>
                      <a:r>
                        <a:rPr lang="es" sz="1800">
                          <a:solidFill>
                            <a:srgbClr val="D9D9D9"/>
                          </a:solidFill>
                          <a:latin typeface="Didact Gothic"/>
                          <a:ea typeface="Didact Gothic"/>
                          <a:cs typeface="Didact Gothic"/>
                          <a:sym typeface="Didact Gothic"/>
                        </a:rPr>
                        <a:t>&gt; Título &lt;/</a:t>
                      </a:r>
                      <a:r>
                        <a:rPr lang="es" sz="1800">
                          <a:solidFill>
                            <a:srgbClr val="E06666"/>
                          </a:solidFill>
                          <a:latin typeface="Didact Gothic"/>
                          <a:ea typeface="Didact Gothic"/>
                          <a:cs typeface="Didact Gothic"/>
                          <a:sym typeface="Didact Gothic"/>
                        </a:rPr>
                        <a:t>h2</a:t>
                      </a:r>
                      <a:r>
                        <a:rPr lang="es" sz="1800">
                          <a:solidFill>
                            <a:srgbClr val="D9D9D9"/>
                          </a:solidFill>
                          <a:latin typeface="Didact Gothic"/>
                          <a:ea typeface="Didact Gothic"/>
                          <a:cs typeface="Didact Gothic"/>
                          <a:sym typeface="Didact Gothic"/>
                        </a:rPr>
                        <a:t>&gt;</a:t>
                      </a:r>
                      <a:endParaRPr sz="1800">
                        <a:solidFill>
                          <a:srgbClr val="D9D9D9"/>
                        </a:solidFill>
                        <a:latin typeface="Didact Gothic"/>
                        <a:ea typeface="Didact Gothic"/>
                        <a:cs typeface="Didact Gothic"/>
                        <a:sym typeface="Didact Gothic"/>
                      </a:endParaRPr>
                    </a:p>
                    <a:p>
                      <a:pPr indent="0" lvl="0" marL="1260000" marR="0" rtl="0" algn="l">
                        <a:lnSpc>
                          <a:spcPct val="100000"/>
                        </a:lnSpc>
                        <a:spcBef>
                          <a:spcPts val="0"/>
                        </a:spcBef>
                        <a:spcAft>
                          <a:spcPts val="0"/>
                        </a:spcAft>
                        <a:buClr>
                          <a:schemeClr val="dk1"/>
                        </a:buClr>
                        <a:buSzPts val="1100"/>
                        <a:buFont typeface="Arial"/>
                        <a:buNone/>
                      </a:pPr>
                      <a:r>
                        <a:rPr lang="es" sz="1800">
                          <a:solidFill>
                            <a:srgbClr val="D9D9D9"/>
                          </a:solidFill>
                          <a:latin typeface="Didact Gothic"/>
                          <a:ea typeface="Didact Gothic"/>
                          <a:cs typeface="Didact Gothic"/>
                          <a:sym typeface="Didact Gothic"/>
                        </a:rPr>
                        <a:t>&lt;</a:t>
                      </a:r>
                      <a:r>
                        <a:rPr lang="es" sz="1800">
                          <a:solidFill>
                            <a:srgbClr val="E06666"/>
                          </a:solidFill>
                          <a:latin typeface="Didact Gothic"/>
                          <a:ea typeface="Didact Gothic"/>
                          <a:cs typeface="Didact Gothic"/>
                          <a:sym typeface="Didact Gothic"/>
                        </a:rPr>
                        <a:t>p</a:t>
                      </a:r>
                      <a:r>
                        <a:rPr lang="es" sz="1800">
                          <a:solidFill>
                            <a:srgbClr val="D9D9D9"/>
                          </a:solidFill>
                          <a:latin typeface="Didact Gothic"/>
                          <a:ea typeface="Didact Gothic"/>
                          <a:cs typeface="Didact Gothic"/>
                          <a:sym typeface="Didact Gothic"/>
                        </a:rPr>
                        <a:t>&gt;  Lorem ipsum dolor sit amet, consectetur adipiscing elit, sed do eiusmod tempor incididunt ut labore et dolore magna aliqua. Ut enim ad minim veniam, quis nostrud exercitation ullamco laboris nisi ut aliquip ex ea commodo consequat.</a:t>
                      </a:r>
                      <a:br>
                        <a:rPr lang="es" sz="1800">
                          <a:solidFill>
                            <a:srgbClr val="D9D9D9"/>
                          </a:solidFill>
                          <a:latin typeface="Didact Gothic"/>
                          <a:ea typeface="Didact Gothic"/>
                          <a:cs typeface="Didact Gothic"/>
                          <a:sym typeface="Didact Gothic"/>
                        </a:rPr>
                      </a:br>
                      <a:r>
                        <a:rPr lang="es" sz="1800">
                          <a:solidFill>
                            <a:srgbClr val="D9D9D9"/>
                          </a:solidFill>
                          <a:latin typeface="Didact Gothic"/>
                          <a:ea typeface="Didact Gothic"/>
                          <a:cs typeface="Didact Gothic"/>
                          <a:sym typeface="Didact Gothic"/>
                        </a:rPr>
                        <a:t>&lt;/</a:t>
                      </a:r>
                      <a:r>
                        <a:rPr lang="es" sz="1800">
                          <a:solidFill>
                            <a:srgbClr val="E06666"/>
                          </a:solidFill>
                          <a:latin typeface="Didact Gothic"/>
                          <a:ea typeface="Didact Gothic"/>
                          <a:cs typeface="Didact Gothic"/>
                          <a:sym typeface="Didact Gothic"/>
                        </a:rPr>
                        <a:t>p</a:t>
                      </a:r>
                      <a:r>
                        <a:rPr lang="es" sz="1800">
                          <a:solidFill>
                            <a:srgbClr val="D9D9D9"/>
                          </a:solidFill>
                          <a:latin typeface="Didact Gothic"/>
                          <a:ea typeface="Didact Gothic"/>
                          <a:cs typeface="Didact Gothic"/>
                          <a:sym typeface="Didact Gothic"/>
                        </a:rPr>
                        <a:t>&gt; </a:t>
                      </a:r>
                      <a:endParaRPr sz="1800">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sz="1800">
                          <a:solidFill>
                            <a:srgbClr val="D9D9D9"/>
                          </a:solidFill>
                          <a:latin typeface="Didact Gothic"/>
                          <a:ea typeface="Didact Gothic"/>
                          <a:cs typeface="Didact Gothic"/>
                          <a:sym typeface="Didact Gothic"/>
                        </a:rPr>
                        <a:t>         &lt;</a:t>
                      </a:r>
                      <a:r>
                        <a:rPr lang="es" sz="1800">
                          <a:solidFill>
                            <a:srgbClr val="E06666"/>
                          </a:solidFill>
                          <a:latin typeface="Didact Gothic"/>
                          <a:ea typeface="Didact Gothic"/>
                          <a:cs typeface="Didact Gothic"/>
                          <a:sym typeface="Didact Gothic"/>
                        </a:rPr>
                        <a:t>article</a:t>
                      </a:r>
                      <a:r>
                        <a:rPr lang="es" sz="1800">
                          <a:solidFill>
                            <a:srgbClr val="D9D9D9"/>
                          </a:solidFill>
                          <a:latin typeface="Didact Gothic"/>
                          <a:ea typeface="Didact Gothic"/>
                          <a:cs typeface="Didact Gothic"/>
                          <a:sym typeface="Didact Gothic"/>
                        </a:rPr>
                        <a:t>&gt; </a:t>
                      </a:r>
                      <a:endParaRPr sz="1800">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sz="1800">
                          <a:solidFill>
                            <a:srgbClr val="D9D9D9"/>
                          </a:solidFill>
                          <a:latin typeface="Didact Gothic"/>
                          <a:ea typeface="Didact Gothic"/>
                          <a:cs typeface="Didact Gothic"/>
                          <a:sym typeface="Didact Gothic"/>
                        </a:rPr>
                        <a:t>&lt;</a:t>
                      </a:r>
                      <a:r>
                        <a:rPr lang="es" sz="1800">
                          <a:solidFill>
                            <a:srgbClr val="E06666"/>
                          </a:solidFill>
                          <a:latin typeface="Didact Gothic"/>
                          <a:ea typeface="Didact Gothic"/>
                          <a:cs typeface="Didact Gothic"/>
                          <a:sym typeface="Didact Gothic"/>
                        </a:rPr>
                        <a:t>section</a:t>
                      </a:r>
                      <a:r>
                        <a:rPr lang="es" sz="1800">
                          <a:solidFill>
                            <a:srgbClr val="D9D9D9"/>
                          </a:solidFill>
                          <a:latin typeface="Didact Gothic"/>
                          <a:ea typeface="Didact Gothic"/>
                          <a:cs typeface="Didact Gothic"/>
                          <a:sym typeface="Didact Gothic"/>
                        </a:rPr>
                        <a:t>&gt;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grpSp>
        <p:nvGrpSpPr>
          <p:cNvPr id="234" name="Google Shape;234;p30"/>
          <p:cNvGrpSpPr/>
          <p:nvPr/>
        </p:nvGrpSpPr>
        <p:grpSpPr>
          <a:xfrm>
            <a:off x="2538650" y="124750"/>
            <a:ext cx="772500" cy="764100"/>
            <a:chOff x="2538650" y="124750"/>
            <a:chExt cx="772500" cy="764100"/>
          </a:xfrm>
        </p:grpSpPr>
        <p:sp>
          <p:nvSpPr>
            <p:cNvPr id="235" name="Google Shape;235;p30"/>
            <p:cNvSpPr/>
            <p:nvPr/>
          </p:nvSpPr>
          <p:spPr>
            <a:xfrm>
              <a:off x="2538650" y="124750"/>
              <a:ext cx="772500" cy="764100"/>
            </a:xfrm>
            <a:prstGeom prst="ellipse">
              <a:avLst/>
            </a:prstGeom>
            <a:solidFill>
              <a:schemeClr val="lt2"/>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236" name="Google Shape;236;p30"/>
            <p:cNvPicPr preferRelativeResize="0"/>
            <p:nvPr/>
          </p:nvPicPr>
          <p:blipFill>
            <a:blip r:embed="rId4">
              <a:alphaModFix/>
            </a:blip>
            <a:stretch>
              <a:fillRect/>
            </a:stretch>
          </p:blipFill>
          <p:spPr>
            <a:xfrm>
              <a:off x="2630300" y="179050"/>
              <a:ext cx="589201" cy="589201"/>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2" name="Google Shape;242;p31"/>
          <p:cNvSpPr txBox="1"/>
          <p:nvPr/>
        </p:nvSpPr>
        <p:spPr>
          <a:xfrm>
            <a:off x="758375" y="1266113"/>
            <a:ext cx="7911600" cy="1260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 sz="1800" u="none" cap="none" strike="noStrike">
                <a:solidFill>
                  <a:schemeClr val="dk1"/>
                </a:solidFill>
                <a:latin typeface="Helvetica Neue Light"/>
                <a:ea typeface="Helvetica Neue Light"/>
                <a:cs typeface="Helvetica Neue Light"/>
                <a:sym typeface="Helvetica Neue Light"/>
              </a:rPr>
              <a:t>Esto habilita a agregar atributos específicos a “hijos”, sin alterar los del “padre”. </a:t>
            </a:r>
            <a:r>
              <a:rPr b="0" i="0" lang="es" sz="1800" u="none" cap="none" strike="noStrike">
                <a:solidFill>
                  <a:schemeClr val="dk1"/>
                </a:solidFill>
                <a:highlight>
                  <a:srgbClr val="A6FFCA"/>
                </a:highlight>
                <a:latin typeface="Helvetica Neue Light"/>
                <a:ea typeface="Helvetica Neue Light"/>
                <a:cs typeface="Helvetica Neue Light"/>
                <a:sym typeface="Helvetica Neue Light"/>
              </a:rPr>
              <a:t>Un padre puede tener muchos hijos</a:t>
            </a:r>
            <a:r>
              <a:rPr b="0" i="0" lang="es" sz="1800" u="none" cap="none" strike="noStrike">
                <a:solidFill>
                  <a:schemeClr val="dk1"/>
                </a:solidFill>
                <a:latin typeface="Helvetica Neue Light"/>
                <a:ea typeface="Helvetica Neue Light"/>
                <a:cs typeface="Helvetica Neue Light"/>
                <a:sym typeface="Helvetica Neue Light"/>
              </a:rPr>
              <a:t>, y todos ellos </a:t>
            </a:r>
            <a:r>
              <a:rPr b="0" i="0" lang="es" sz="1800" u="none" cap="none" strike="noStrike">
                <a:solidFill>
                  <a:schemeClr val="dk1"/>
                </a:solidFill>
                <a:highlight>
                  <a:srgbClr val="A6FFCA"/>
                </a:highlight>
                <a:latin typeface="Helvetica Neue Light"/>
                <a:ea typeface="Helvetica Neue Light"/>
                <a:cs typeface="Helvetica Neue Light"/>
                <a:sym typeface="Helvetica Neue Light"/>
              </a:rPr>
              <a:t>heredan sus características</a:t>
            </a:r>
            <a:r>
              <a:rPr b="0" i="0" lang="es" sz="1800" u="none" cap="none" strike="noStrike">
                <a:solidFill>
                  <a:schemeClr val="dk1"/>
                </a:solidFill>
                <a:latin typeface="Helvetica Neue Light"/>
                <a:ea typeface="Helvetica Neue Light"/>
                <a:cs typeface="Helvetica Neue Light"/>
                <a:sym typeface="Helvetica Neue Light"/>
              </a:rPr>
              <a:t>, pudiendo tener también </a:t>
            </a:r>
            <a:r>
              <a:rPr b="0" i="0" lang="es" sz="1800" u="none" cap="none" strike="noStrike">
                <a:solidFill>
                  <a:schemeClr val="dk1"/>
                </a:solidFill>
                <a:highlight>
                  <a:srgbClr val="A6FFCA"/>
                </a:highlight>
                <a:latin typeface="Helvetica Neue Light"/>
                <a:ea typeface="Helvetica Neue Light"/>
                <a:cs typeface="Helvetica Neue Light"/>
                <a:sym typeface="Helvetica Neue Light"/>
              </a:rPr>
              <a:t>características particulares</a:t>
            </a:r>
            <a:r>
              <a:rPr b="0" i="0" lang="es"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chemeClr val="dk1"/>
              </a:solidFill>
              <a:latin typeface="Helvetica Neue Light"/>
              <a:ea typeface="Helvetica Neue Light"/>
              <a:cs typeface="Helvetica Neue Light"/>
              <a:sym typeface="Helvetica Neue Light"/>
            </a:endParaRPr>
          </a:p>
        </p:txBody>
      </p:sp>
      <p:cxnSp>
        <p:nvCxnSpPr>
          <p:cNvPr id="243" name="Google Shape;243;p31"/>
          <p:cNvCxnSpPr/>
          <p:nvPr/>
        </p:nvCxnSpPr>
        <p:spPr>
          <a:xfrm>
            <a:off x="1968325" y="3235800"/>
            <a:ext cx="734400" cy="0"/>
          </a:xfrm>
          <a:prstGeom prst="straightConnector1">
            <a:avLst/>
          </a:prstGeom>
          <a:noFill/>
          <a:ln cap="flat" cmpd="sng" w="28575">
            <a:solidFill>
              <a:srgbClr val="3DFFBC"/>
            </a:solidFill>
            <a:prstDash val="solid"/>
            <a:round/>
            <a:headEnd len="sm" w="sm" type="none"/>
            <a:tailEnd len="med" w="med" type="oval"/>
          </a:ln>
        </p:spPr>
      </p:cxnSp>
      <p:cxnSp>
        <p:nvCxnSpPr>
          <p:cNvPr id="244" name="Google Shape;244;p31"/>
          <p:cNvCxnSpPr/>
          <p:nvPr/>
        </p:nvCxnSpPr>
        <p:spPr>
          <a:xfrm>
            <a:off x="4120600" y="2571750"/>
            <a:ext cx="11400" cy="418200"/>
          </a:xfrm>
          <a:prstGeom prst="straightConnector1">
            <a:avLst/>
          </a:prstGeom>
          <a:noFill/>
          <a:ln cap="flat" cmpd="sng" w="28575">
            <a:solidFill>
              <a:srgbClr val="3DFFBC"/>
            </a:solidFill>
            <a:prstDash val="solid"/>
            <a:round/>
            <a:headEnd len="sm" w="sm" type="none"/>
            <a:tailEnd len="med" w="med" type="oval"/>
          </a:ln>
        </p:spPr>
      </p:cxnSp>
      <p:sp>
        <p:nvSpPr>
          <p:cNvPr id="245" name="Google Shape;245;p31"/>
          <p:cNvSpPr txBox="1"/>
          <p:nvPr/>
        </p:nvSpPr>
        <p:spPr>
          <a:xfrm>
            <a:off x="996400" y="2886900"/>
            <a:ext cx="11865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Selector </a:t>
            </a:r>
            <a:br>
              <a:rPr b="0" i="0" lang="es" sz="1800" u="none" cap="none" strike="noStrike">
                <a:solidFill>
                  <a:srgbClr val="000000"/>
                </a:solidFill>
                <a:latin typeface="Helvetica Neue Light"/>
                <a:ea typeface="Helvetica Neue Light"/>
                <a:cs typeface="Helvetica Neue Light"/>
                <a:sym typeface="Helvetica Neue Light"/>
              </a:rPr>
            </a:br>
            <a:r>
              <a:rPr b="1" i="0" lang="es" sz="1800" u="none" cap="none" strike="noStrike">
                <a:solidFill>
                  <a:srgbClr val="000000"/>
                </a:solidFill>
                <a:latin typeface="Helvetica Neue"/>
                <a:ea typeface="Helvetica Neue"/>
                <a:cs typeface="Helvetica Neue"/>
                <a:sym typeface="Helvetica Neue"/>
              </a:rPr>
              <a:t>PADRE</a:t>
            </a:r>
            <a:endParaRPr b="1" i="0" sz="1800" u="none" cap="none" strike="noStrike">
              <a:solidFill>
                <a:srgbClr val="000000"/>
              </a:solidFill>
              <a:latin typeface="Helvetica Neue"/>
              <a:ea typeface="Helvetica Neue"/>
              <a:cs typeface="Helvetica Neue"/>
              <a:sym typeface="Helvetica Neue"/>
            </a:endParaRPr>
          </a:p>
        </p:txBody>
      </p:sp>
      <p:sp>
        <p:nvSpPr>
          <p:cNvPr id="246" name="Google Shape;246;p31"/>
          <p:cNvSpPr txBox="1"/>
          <p:nvPr/>
        </p:nvSpPr>
        <p:spPr>
          <a:xfrm>
            <a:off x="4259375" y="2362793"/>
            <a:ext cx="1959600" cy="5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Selector </a:t>
            </a:r>
            <a:r>
              <a:rPr b="1" i="0" lang="es" sz="1800" u="none" cap="none" strike="noStrike">
                <a:solidFill>
                  <a:srgbClr val="000000"/>
                </a:solidFill>
                <a:latin typeface="Helvetica Neue"/>
                <a:ea typeface="Helvetica Neue"/>
                <a:cs typeface="Helvetica Neue"/>
                <a:sym typeface="Helvetica Neue"/>
              </a:rPr>
              <a:t>HIJO</a:t>
            </a:r>
            <a:endParaRPr b="1" i="0" sz="1800" u="none" cap="none" strike="noStrike">
              <a:solidFill>
                <a:srgbClr val="000000"/>
              </a:solidFill>
              <a:latin typeface="Helvetica Neue"/>
              <a:ea typeface="Helvetica Neue"/>
              <a:cs typeface="Helvetica Neue"/>
              <a:sym typeface="Helvetica Neue"/>
            </a:endParaRPr>
          </a:p>
        </p:txBody>
      </p:sp>
      <p:sp>
        <p:nvSpPr>
          <p:cNvPr id="247" name="Google Shape;247;p31"/>
          <p:cNvSpPr txBox="1"/>
          <p:nvPr/>
        </p:nvSpPr>
        <p:spPr>
          <a:xfrm>
            <a:off x="-19800" y="124750"/>
            <a:ext cx="2807100" cy="697800"/>
          </a:xfrm>
          <a:prstGeom prst="rect">
            <a:avLst/>
          </a:prstGeom>
          <a:solidFill>
            <a:srgbClr val="3CEFAB"/>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PADRE E HIJOS </a:t>
            </a:r>
            <a:endParaRPr b="0" i="1" sz="3500" u="none" cap="none" strike="noStrike">
              <a:solidFill>
                <a:srgbClr val="000000"/>
              </a:solidFill>
              <a:latin typeface="Anton"/>
              <a:ea typeface="Anton"/>
              <a:cs typeface="Anton"/>
              <a:sym typeface="Anton"/>
            </a:endParaRPr>
          </a:p>
        </p:txBody>
      </p:sp>
      <p:grpSp>
        <p:nvGrpSpPr>
          <p:cNvPr id="248" name="Google Shape;248;p31"/>
          <p:cNvGrpSpPr/>
          <p:nvPr/>
        </p:nvGrpSpPr>
        <p:grpSpPr>
          <a:xfrm>
            <a:off x="2538650" y="124750"/>
            <a:ext cx="772500" cy="764100"/>
            <a:chOff x="2538650" y="124750"/>
            <a:chExt cx="772500" cy="764100"/>
          </a:xfrm>
        </p:grpSpPr>
        <p:sp>
          <p:nvSpPr>
            <p:cNvPr id="249" name="Google Shape;249;p31"/>
            <p:cNvSpPr/>
            <p:nvPr/>
          </p:nvSpPr>
          <p:spPr>
            <a:xfrm>
              <a:off x="2538650" y="124750"/>
              <a:ext cx="772500" cy="764100"/>
            </a:xfrm>
            <a:prstGeom prst="ellipse">
              <a:avLst/>
            </a:prstGeom>
            <a:solidFill>
              <a:schemeClr val="lt2"/>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250" name="Google Shape;250;p31"/>
            <p:cNvPicPr preferRelativeResize="0"/>
            <p:nvPr/>
          </p:nvPicPr>
          <p:blipFill>
            <a:blip r:embed="rId4">
              <a:alphaModFix/>
            </a:blip>
            <a:stretch>
              <a:fillRect/>
            </a:stretch>
          </p:blipFill>
          <p:spPr>
            <a:xfrm>
              <a:off x="2630300" y="179050"/>
              <a:ext cx="589201" cy="589201"/>
            </a:xfrm>
            <a:prstGeom prst="rect">
              <a:avLst/>
            </a:prstGeom>
            <a:noFill/>
            <a:ln>
              <a:noFill/>
            </a:ln>
          </p:spPr>
        </p:pic>
      </p:grpSp>
      <p:sp>
        <p:nvSpPr>
          <p:cNvPr id="251" name="Google Shape;251;p31"/>
          <p:cNvSpPr txBox="1"/>
          <p:nvPr/>
        </p:nvSpPr>
        <p:spPr>
          <a:xfrm>
            <a:off x="2702825" y="2989950"/>
            <a:ext cx="4022700" cy="1866000"/>
          </a:xfrm>
          <a:prstGeom prst="rect">
            <a:avLst/>
          </a:prstGeom>
          <a:solidFill>
            <a:srgbClr val="E8E7E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lang="es" sz="1800">
                <a:solidFill>
                  <a:srgbClr val="0451A5"/>
                </a:solidFill>
                <a:latin typeface="Consolas"/>
                <a:ea typeface="Consolas"/>
                <a:cs typeface="Consolas"/>
                <a:sym typeface="Consolas"/>
              </a:rPr>
              <a:t>section article</a:t>
            </a:r>
            <a:r>
              <a:rPr b="1" i="0" lang="es" sz="1800" u="none" cap="none" strike="noStrike">
                <a:solidFill>
                  <a:srgbClr val="0000FF"/>
                </a:solidFill>
                <a:latin typeface="Consolas"/>
                <a:ea typeface="Consolas"/>
                <a:cs typeface="Consolas"/>
                <a:sym typeface="Consolas"/>
              </a:rPr>
              <a:t> </a:t>
            </a:r>
            <a:r>
              <a:rPr b="1" i="0" lang="es" sz="1800" u="none" cap="none" strike="noStrike">
                <a:solidFill>
                  <a:schemeClr val="dk1"/>
                </a:solidFill>
                <a:latin typeface="Consolas"/>
                <a:ea typeface="Consolas"/>
                <a:cs typeface="Consolas"/>
                <a:sym typeface="Consolas"/>
              </a:rPr>
              <a:t>{</a:t>
            </a:r>
            <a:endParaRPr b="1"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2400"/>
              <a:buFont typeface="Arial"/>
              <a:buNone/>
            </a:pPr>
            <a:r>
              <a:rPr b="1" i="0" lang="es" sz="1800" u="none" cap="none" strike="noStrike">
                <a:solidFill>
                  <a:schemeClr val="dk1"/>
                </a:solidFill>
                <a:latin typeface="Consolas"/>
                <a:ea typeface="Consolas"/>
                <a:cs typeface="Consolas"/>
                <a:sym typeface="Consolas"/>
              </a:rPr>
              <a:t>   </a:t>
            </a:r>
            <a:r>
              <a:rPr b="1" lang="es" sz="1800">
                <a:solidFill>
                  <a:srgbClr val="C92121"/>
                </a:solidFill>
                <a:latin typeface="Consolas"/>
                <a:ea typeface="Consolas"/>
                <a:cs typeface="Consolas"/>
                <a:sym typeface="Consolas"/>
              </a:rPr>
              <a:t>background-color</a:t>
            </a:r>
            <a:r>
              <a:rPr b="1" i="0" lang="es" sz="1800" u="none" cap="none" strike="noStrike">
                <a:solidFill>
                  <a:schemeClr val="dk1"/>
                </a:solidFill>
                <a:latin typeface="Consolas"/>
                <a:ea typeface="Consolas"/>
                <a:cs typeface="Consolas"/>
                <a:sym typeface="Consolas"/>
              </a:rPr>
              <a:t>: </a:t>
            </a:r>
            <a:r>
              <a:rPr b="1" lang="es" sz="1800">
                <a:solidFill>
                  <a:schemeClr val="dk1"/>
                </a:solidFill>
                <a:latin typeface="Consolas"/>
                <a:ea typeface="Consolas"/>
                <a:cs typeface="Consolas"/>
                <a:sym typeface="Consolas"/>
              </a:rPr>
              <a:t>#cccccc</a:t>
            </a:r>
            <a:r>
              <a:rPr b="1" i="0" lang="es" sz="1800" u="none" cap="none" strike="noStrike">
                <a:solidFill>
                  <a:schemeClr val="dk1"/>
                </a:solidFill>
                <a:latin typeface="Consolas"/>
                <a:ea typeface="Consolas"/>
                <a:cs typeface="Consolas"/>
                <a:sym typeface="Consolas"/>
              </a:rPr>
              <a:t>;</a:t>
            </a:r>
            <a:endParaRPr b="1"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2400"/>
              <a:buFont typeface="Arial"/>
              <a:buNone/>
            </a:pPr>
            <a:r>
              <a:rPr b="1" lang="es" sz="1800">
                <a:solidFill>
                  <a:schemeClr val="dk1"/>
                </a:solidFill>
                <a:latin typeface="Consolas"/>
                <a:ea typeface="Consolas"/>
                <a:cs typeface="Consolas"/>
                <a:sym typeface="Consolas"/>
              </a:rPr>
              <a:t>	width: 500px;</a:t>
            </a:r>
            <a:endParaRPr b="1" sz="18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2400"/>
              <a:buFont typeface="Arial"/>
              <a:buNone/>
            </a:pPr>
            <a:r>
              <a:rPr b="1" lang="es" sz="1800">
                <a:solidFill>
                  <a:schemeClr val="dk1"/>
                </a:solidFill>
                <a:latin typeface="Consolas"/>
                <a:ea typeface="Consolas"/>
                <a:cs typeface="Consolas"/>
                <a:sym typeface="Consolas"/>
              </a:rPr>
              <a:t>	height: 500px;</a:t>
            </a:r>
            <a:endParaRPr b="1" sz="18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2400"/>
              <a:buFont typeface="Arial"/>
              <a:buNone/>
            </a:pPr>
            <a:r>
              <a:rPr b="1" i="0" lang="es" sz="1800" u="none" cap="none" strike="noStrike">
                <a:solidFill>
                  <a:schemeClr val="dk1"/>
                </a:solidFill>
                <a:latin typeface="Consolas"/>
                <a:ea typeface="Consolas"/>
                <a:cs typeface="Consolas"/>
                <a:sym typeface="Consolas"/>
              </a:rPr>
              <a:t>}</a:t>
            </a:r>
            <a:endParaRPr b="1"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nvSpPr>
        <p:spPr>
          <a:xfrm>
            <a:off x="616200" y="890400"/>
            <a:ext cx="7911600" cy="91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En este caso, se observa la forma correcta de declarar cada estilo. Cuando quieres seleccionar una etiqueta, debes incluir las etiquetas padre/s para que sean más específicas a la hora de aplicar estilos.</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57" name="Google Shape;257;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8" name="Google Shape;258;p32"/>
          <p:cNvSpPr txBox="1"/>
          <p:nvPr/>
        </p:nvSpPr>
        <p:spPr>
          <a:xfrm>
            <a:off x="-19800" y="124750"/>
            <a:ext cx="2807100" cy="697800"/>
          </a:xfrm>
          <a:prstGeom prst="rect">
            <a:avLst/>
          </a:prstGeom>
          <a:solidFill>
            <a:srgbClr val="3CEFAB"/>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PADRE E HIJOS </a:t>
            </a:r>
            <a:endParaRPr b="0" i="1" sz="3500" u="none" cap="none" strike="noStrike">
              <a:solidFill>
                <a:srgbClr val="000000"/>
              </a:solidFill>
              <a:latin typeface="Anton"/>
              <a:ea typeface="Anton"/>
              <a:cs typeface="Anton"/>
              <a:sym typeface="Anton"/>
            </a:endParaRPr>
          </a:p>
        </p:txBody>
      </p:sp>
      <p:grpSp>
        <p:nvGrpSpPr>
          <p:cNvPr id="259" name="Google Shape;259;p32"/>
          <p:cNvGrpSpPr/>
          <p:nvPr/>
        </p:nvGrpSpPr>
        <p:grpSpPr>
          <a:xfrm>
            <a:off x="2538650" y="124750"/>
            <a:ext cx="772500" cy="764100"/>
            <a:chOff x="2538650" y="124750"/>
            <a:chExt cx="772500" cy="764100"/>
          </a:xfrm>
        </p:grpSpPr>
        <p:sp>
          <p:nvSpPr>
            <p:cNvPr id="260" name="Google Shape;260;p32"/>
            <p:cNvSpPr/>
            <p:nvPr/>
          </p:nvSpPr>
          <p:spPr>
            <a:xfrm>
              <a:off x="2538650" y="124750"/>
              <a:ext cx="772500" cy="764100"/>
            </a:xfrm>
            <a:prstGeom prst="ellipse">
              <a:avLst/>
            </a:prstGeom>
            <a:solidFill>
              <a:schemeClr val="lt2"/>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261" name="Google Shape;261;p32"/>
            <p:cNvPicPr preferRelativeResize="0"/>
            <p:nvPr/>
          </p:nvPicPr>
          <p:blipFill>
            <a:blip r:embed="rId4">
              <a:alphaModFix/>
            </a:blip>
            <a:stretch>
              <a:fillRect/>
            </a:stretch>
          </p:blipFill>
          <p:spPr>
            <a:xfrm>
              <a:off x="2630300" y="179050"/>
              <a:ext cx="589201" cy="589201"/>
            </a:xfrm>
            <a:prstGeom prst="rect">
              <a:avLst/>
            </a:prstGeom>
            <a:noFill/>
            <a:ln>
              <a:noFill/>
            </a:ln>
          </p:spPr>
        </p:pic>
      </p:grpSp>
      <p:graphicFrame>
        <p:nvGraphicFramePr>
          <p:cNvPr id="262" name="Google Shape;262;p32"/>
          <p:cNvGraphicFramePr/>
          <p:nvPr/>
        </p:nvGraphicFramePr>
        <p:xfrm>
          <a:off x="0" y="2214851"/>
          <a:ext cx="3000000" cy="3000000"/>
        </p:xfrm>
        <a:graphic>
          <a:graphicData uri="http://schemas.openxmlformats.org/drawingml/2006/table">
            <a:tbl>
              <a:tblPr>
                <a:noFill/>
                <a:tableStyleId>{6B7C85FB-3CEF-45E8-8C68-00235D1C6D16}</a:tableStyleId>
              </a:tblPr>
              <a:tblGrid>
                <a:gridCol w="4476725"/>
              </a:tblGrid>
              <a:tr h="2928650">
                <a:tc>
                  <a:txBody>
                    <a:bodyPr/>
                    <a:lstStyle/>
                    <a:p>
                      <a:pPr indent="0" lvl="0" marL="0" marR="0" rtl="0" algn="l">
                        <a:lnSpc>
                          <a:spcPct val="100000"/>
                        </a:lnSpc>
                        <a:spcBef>
                          <a:spcPts val="0"/>
                        </a:spcBef>
                        <a:spcAft>
                          <a:spcPts val="0"/>
                        </a:spcAft>
                        <a:buClr>
                          <a:schemeClr val="dk1"/>
                        </a:buClr>
                        <a:buSzPts val="1100"/>
                        <a:buFont typeface="Arial"/>
                        <a:buNone/>
                      </a:pPr>
                      <a:r>
                        <a:rPr lang="es" u="none" cap="none" strike="noStrike">
                          <a:solidFill>
                            <a:srgbClr val="D9D9D9"/>
                          </a:solidFill>
                          <a:latin typeface="Didact Gothic"/>
                          <a:ea typeface="Didact Gothic"/>
                          <a:cs typeface="Didact Gothic"/>
                          <a:sym typeface="Didact Gothic"/>
                        </a:rPr>
                        <a:t>&lt;</a:t>
                      </a:r>
                      <a:r>
                        <a:rPr lang="es">
                          <a:solidFill>
                            <a:srgbClr val="E06666"/>
                          </a:solidFill>
                          <a:latin typeface="Didact Gothic"/>
                          <a:ea typeface="Didact Gothic"/>
                          <a:cs typeface="Didact Gothic"/>
                          <a:sym typeface="Didact Gothic"/>
                        </a:rPr>
                        <a:t>section</a:t>
                      </a:r>
                      <a:r>
                        <a:rPr lang="es">
                          <a:solidFill>
                            <a:srgbClr val="D9D9D9"/>
                          </a:solidFill>
                          <a:latin typeface="Didact Gothic"/>
                          <a:ea typeface="Didact Gothic"/>
                          <a:cs typeface="Didact Gothic"/>
                          <a:sym typeface="Didact Gothic"/>
                        </a:rPr>
                        <a:t>&gt;</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a:solidFill>
                            <a:srgbClr val="D9D9D9"/>
                          </a:solidFill>
                          <a:latin typeface="Didact Gothic"/>
                          <a:ea typeface="Didact Gothic"/>
                          <a:cs typeface="Didact Gothic"/>
                          <a:sym typeface="Didact Gothic"/>
                        </a:rPr>
                        <a:t>        &lt;</a:t>
                      </a:r>
                      <a:r>
                        <a:rPr lang="es">
                          <a:solidFill>
                            <a:srgbClr val="E06666"/>
                          </a:solidFill>
                          <a:latin typeface="Didact Gothic"/>
                          <a:ea typeface="Didact Gothic"/>
                          <a:cs typeface="Didact Gothic"/>
                          <a:sym typeface="Didact Gothic"/>
                        </a:rPr>
                        <a:t>article</a:t>
                      </a:r>
                      <a:r>
                        <a:rPr lang="es">
                          <a:solidFill>
                            <a:srgbClr val="D9D9D9"/>
                          </a:solidFill>
                          <a:latin typeface="Didact Gothic"/>
                          <a:ea typeface="Didact Gothic"/>
                          <a:cs typeface="Didact Gothic"/>
                          <a:sym typeface="Didact Gothic"/>
                        </a:rPr>
                        <a:t>&gt;</a:t>
                      </a:r>
                      <a:r>
                        <a:rPr lang="es" u="none" cap="none" strike="noStrike">
                          <a:solidFill>
                            <a:srgbClr val="D9D9D9"/>
                          </a:solidFill>
                          <a:latin typeface="Didact Gothic"/>
                          <a:ea typeface="Didact Gothic"/>
                          <a:cs typeface="Didact Gothic"/>
                          <a:sym typeface="Didact Gothic"/>
                        </a:rPr>
                        <a:t> </a:t>
                      </a:r>
                      <a:endParaRPr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a:solidFill>
                            <a:srgbClr val="D9D9D9"/>
                          </a:solidFill>
                          <a:latin typeface="Didact Gothic"/>
                          <a:ea typeface="Didact Gothic"/>
                          <a:cs typeface="Didact Gothic"/>
                          <a:sym typeface="Didact Gothic"/>
                        </a:rPr>
                        <a:t>               &lt;</a:t>
                      </a:r>
                      <a:r>
                        <a:rPr lang="es">
                          <a:solidFill>
                            <a:srgbClr val="E06666"/>
                          </a:solidFill>
                          <a:latin typeface="Didact Gothic"/>
                          <a:ea typeface="Didact Gothic"/>
                          <a:cs typeface="Didact Gothic"/>
                          <a:sym typeface="Didact Gothic"/>
                        </a:rPr>
                        <a:t>h2</a:t>
                      </a:r>
                      <a:r>
                        <a:rPr lang="es">
                          <a:solidFill>
                            <a:srgbClr val="D9D9D9"/>
                          </a:solidFill>
                          <a:latin typeface="Didact Gothic"/>
                          <a:ea typeface="Didact Gothic"/>
                          <a:cs typeface="Didact Gothic"/>
                          <a:sym typeface="Didact Gothic"/>
                        </a:rPr>
                        <a:t>&gt; Título &lt;/</a:t>
                      </a:r>
                      <a:r>
                        <a:rPr lang="es">
                          <a:solidFill>
                            <a:srgbClr val="E06666"/>
                          </a:solidFill>
                          <a:latin typeface="Didact Gothic"/>
                          <a:ea typeface="Didact Gothic"/>
                          <a:cs typeface="Didact Gothic"/>
                          <a:sym typeface="Didact Gothic"/>
                        </a:rPr>
                        <a:t>h2</a:t>
                      </a:r>
                      <a:r>
                        <a:rPr lang="es">
                          <a:solidFill>
                            <a:srgbClr val="D9D9D9"/>
                          </a:solidFill>
                          <a:latin typeface="Didact Gothic"/>
                          <a:ea typeface="Didact Gothic"/>
                          <a:cs typeface="Didact Gothic"/>
                          <a:sym typeface="Didact Gothic"/>
                        </a:rPr>
                        <a:t>&gt;</a:t>
                      </a:r>
                      <a:endParaRPr>
                        <a:solidFill>
                          <a:srgbClr val="D9D9D9"/>
                        </a:solidFill>
                        <a:latin typeface="Didact Gothic"/>
                        <a:ea typeface="Didact Gothic"/>
                        <a:cs typeface="Didact Gothic"/>
                        <a:sym typeface="Didact Gothic"/>
                      </a:endParaRPr>
                    </a:p>
                    <a:p>
                      <a:pPr indent="0" lvl="0" marL="1260000" marR="0" rtl="0" algn="l">
                        <a:lnSpc>
                          <a:spcPct val="100000"/>
                        </a:lnSpc>
                        <a:spcBef>
                          <a:spcPts val="0"/>
                        </a:spcBef>
                        <a:spcAft>
                          <a:spcPts val="0"/>
                        </a:spcAft>
                        <a:buClr>
                          <a:schemeClr val="dk1"/>
                        </a:buClr>
                        <a:buSzPts val="1100"/>
                        <a:buFont typeface="Arial"/>
                        <a:buNone/>
                      </a:pPr>
                      <a:r>
                        <a:rPr lang="es">
                          <a:solidFill>
                            <a:srgbClr val="D9D9D9"/>
                          </a:solidFill>
                          <a:latin typeface="Didact Gothic"/>
                          <a:ea typeface="Didact Gothic"/>
                          <a:cs typeface="Didact Gothic"/>
                          <a:sym typeface="Didact Gothic"/>
                        </a:rPr>
                        <a:t>&lt;</a:t>
                      </a:r>
                      <a:r>
                        <a:rPr lang="es">
                          <a:solidFill>
                            <a:srgbClr val="E06666"/>
                          </a:solidFill>
                          <a:latin typeface="Didact Gothic"/>
                          <a:ea typeface="Didact Gothic"/>
                          <a:cs typeface="Didact Gothic"/>
                          <a:sym typeface="Didact Gothic"/>
                        </a:rPr>
                        <a:t>p</a:t>
                      </a:r>
                      <a:r>
                        <a:rPr lang="es">
                          <a:solidFill>
                            <a:srgbClr val="D9D9D9"/>
                          </a:solidFill>
                          <a:latin typeface="Didact Gothic"/>
                          <a:ea typeface="Didact Gothic"/>
                          <a:cs typeface="Didact Gothic"/>
                          <a:sym typeface="Didact Gothic"/>
                        </a:rPr>
                        <a:t>&gt;  Lorem ipsum dolor sit amet, consectetur adipiscing elit, sed do eiusmod tempor incididunt ut labore et dolore magna aliqua. Ut enim ad minim veniam, quis nostrud exercitation ullamco laboris nisi ut aliquip ex ea commodo consequat.</a:t>
                      </a:r>
                      <a:br>
                        <a:rPr lang="es">
                          <a:solidFill>
                            <a:srgbClr val="D9D9D9"/>
                          </a:solidFill>
                          <a:latin typeface="Didact Gothic"/>
                          <a:ea typeface="Didact Gothic"/>
                          <a:cs typeface="Didact Gothic"/>
                          <a:sym typeface="Didact Gothic"/>
                        </a:rPr>
                      </a:br>
                      <a:r>
                        <a:rPr lang="es">
                          <a:solidFill>
                            <a:srgbClr val="D9D9D9"/>
                          </a:solidFill>
                          <a:latin typeface="Didact Gothic"/>
                          <a:ea typeface="Didact Gothic"/>
                          <a:cs typeface="Didact Gothic"/>
                          <a:sym typeface="Didact Gothic"/>
                        </a:rPr>
                        <a:t>&lt;/</a:t>
                      </a:r>
                      <a:r>
                        <a:rPr lang="es">
                          <a:solidFill>
                            <a:srgbClr val="E06666"/>
                          </a:solidFill>
                          <a:latin typeface="Didact Gothic"/>
                          <a:ea typeface="Didact Gothic"/>
                          <a:cs typeface="Didact Gothic"/>
                          <a:sym typeface="Didact Gothic"/>
                        </a:rPr>
                        <a:t>p</a:t>
                      </a:r>
                      <a:r>
                        <a:rPr lang="es">
                          <a:solidFill>
                            <a:srgbClr val="D9D9D9"/>
                          </a:solidFill>
                          <a:latin typeface="Didact Gothic"/>
                          <a:ea typeface="Didact Gothic"/>
                          <a:cs typeface="Didact Gothic"/>
                          <a:sym typeface="Didact Gothic"/>
                        </a:rPr>
                        <a:t>&gt; </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a:solidFill>
                            <a:srgbClr val="D9D9D9"/>
                          </a:solidFill>
                          <a:latin typeface="Didact Gothic"/>
                          <a:ea typeface="Didact Gothic"/>
                          <a:cs typeface="Didact Gothic"/>
                          <a:sym typeface="Didact Gothic"/>
                        </a:rPr>
                        <a:t>         &lt;</a:t>
                      </a:r>
                      <a:r>
                        <a:rPr lang="es">
                          <a:solidFill>
                            <a:srgbClr val="E06666"/>
                          </a:solidFill>
                          <a:latin typeface="Didact Gothic"/>
                          <a:ea typeface="Didact Gothic"/>
                          <a:cs typeface="Didact Gothic"/>
                          <a:sym typeface="Didact Gothic"/>
                        </a:rPr>
                        <a:t>article</a:t>
                      </a:r>
                      <a:r>
                        <a:rPr lang="es">
                          <a:solidFill>
                            <a:srgbClr val="D9D9D9"/>
                          </a:solidFill>
                          <a:latin typeface="Didact Gothic"/>
                          <a:ea typeface="Didact Gothic"/>
                          <a:cs typeface="Didact Gothic"/>
                          <a:sym typeface="Didact Gothic"/>
                        </a:rPr>
                        <a:t>&gt; </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a:solidFill>
                            <a:srgbClr val="D9D9D9"/>
                          </a:solidFill>
                          <a:latin typeface="Didact Gothic"/>
                          <a:ea typeface="Didact Gothic"/>
                          <a:cs typeface="Didact Gothic"/>
                          <a:sym typeface="Didact Gothic"/>
                        </a:rPr>
                        <a:t>&lt;</a:t>
                      </a:r>
                      <a:r>
                        <a:rPr lang="es">
                          <a:solidFill>
                            <a:srgbClr val="E06666"/>
                          </a:solidFill>
                          <a:latin typeface="Didact Gothic"/>
                          <a:ea typeface="Didact Gothic"/>
                          <a:cs typeface="Didact Gothic"/>
                          <a:sym typeface="Didact Gothic"/>
                        </a:rPr>
                        <a:t>section</a:t>
                      </a:r>
                      <a:r>
                        <a:rPr lang="es">
                          <a:solidFill>
                            <a:srgbClr val="D9D9D9"/>
                          </a:solidFill>
                          <a:latin typeface="Didact Gothic"/>
                          <a:ea typeface="Didact Gothic"/>
                          <a:cs typeface="Didact Gothic"/>
                          <a:sym typeface="Didact Gothic"/>
                        </a:rPr>
                        <a:t>&gt;  </a:t>
                      </a:r>
                      <a:r>
                        <a:rPr lang="es" sz="1800">
                          <a:solidFill>
                            <a:srgbClr val="D9D9D9"/>
                          </a:solidFill>
                          <a:latin typeface="Didact Gothic"/>
                          <a:ea typeface="Didact Gothic"/>
                          <a:cs typeface="Didact Gothic"/>
                          <a:sym typeface="Didact Gothic"/>
                        </a:rPr>
                        <a:t>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graphicFrame>
        <p:nvGraphicFramePr>
          <p:cNvPr id="263" name="Google Shape;263;p32"/>
          <p:cNvGraphicFramePr/>
          <p:nvPr/>
        </p:nvGraphicFramePr>
        <p:xfrm>
          <a:off x="4764300" y="2029451"/>
          <a:ext cx="3000000" cy="3000000"/>
        </p:xfrm>
        <a:graphic>
          <a:graphicData uri="http://schemas.openxmlformats.org/drawingml/2006/table">
            <a:tbl>
              <a:tblPr>
                <a:noFill/>
                <a:tableStyleId>{6B7C85FB-3CEF-45E8-8C68-00235D1C6D16}</a:tableStyleId>
              </a:tblPr>
              <a:tblGrid>
                <a:gridCol w="4476725"/>
              </a:tblGrid>
              <a:tr h="2928650">
                <a:tc>
                  <a:txBody>
                    <a:bodyPr/>
                    <a:lstStyle/>
                    <a:p>
                      <a:pPr indent="0" lvl="0" marL="0" marR="0" rtl="0" algn="l">
                        <a:lnSpc>
                          <a:spcPct val="100000"/>
                        </a:lnSpc>
                        <a:spcBef>
                          <a:spcPts val="0"/>
                        </a:spcBef>
                        <a:spcAft>
                          <a:spcPts val="0"/>
                        </a:spcAft>
                        <a:buClr>
                          <a:schemeClr val="dk1"/>
                        </a:buClr>
                        <a:buSzPts val="1100"/>
                        <a:buFont typeface="Arial"/>
                        <a:buNone/>
                      </a:pPr>
                      <a:r>
                        <a:rPr lang="es">
                          <a:solidFill>
                            <a:srgbClr val="DC3990"/>
                          </a:solidFill>
                          <a:latin typeface="Didact Gothic"/>
                          <a:ea typeface="Didact Gothic"/>
                          <a:cs typeface="Didact Gothic"/>
                          <a:sym typeface="Didact Gothic"/>
                        </a:rPr>
                        <a:t>section</a:t>
                      </a:r>
                      <a:r>
                        <a:rPr lang="es">
                          <a:solidFill>
                            <a:srgbClr val="E06666"/>
                          </a:solidFill>
                          <a:latin typeface="Didact Gothic"/>
                          <a:ea typeface="Didact Gothic"/>
                          <a:cs typeface="Didact Gothic"/>
                          <a:sym typeface="Didact Gothic"/>
                        </a:rPr>
                        <a:t> </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marR="0" rtl="0" algn="l">
                        <a:lnSpc>
                          <a:spcPct val="100000"/>
                        </a:lnSpc>
                        <a:spcBef>
                          <a:spcPts val="0"/>
                        </a:spcBef>
                        <a:spcAft>
                          <a:spcPts val="0"/>
                        </a:spcAft>
                        <a:buClr>
                          <a:schemeClr val="dk1"/>
                        </a:buClr>
                        <a:buSzPts val="1100"/>
                        <a:buFont typeface="Arial"/>
                        <a:buNone/>
                      </a:pPr>
                      <a:r>
                        <a:rPr i="1" lang="es">
                          <a:solidFill>
                            <a:srgbClr val="3DFFBC"/>
                          </a:solidFill>
                          <a:latin typeface="Didact Gothic"/>
                          <a:ea typeface="Didact Gothic"/>
                          <a:cs typeface="Didact Gothic"/>
                          <a:sym typeface="Didact Gothic"/>
                        </a:rPr>
                        <a:t>padding</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50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30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20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60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marR="0" rtl="0" algn="l">
                        <a:lnSpc>
                          <a:spcPct val="100000"/>
                        </a:lnSpc>
                        <a:spcBef>
                          <a:spcPts val="0"/>
                        </a:spcBef>
                        <a:spcAft>
                          <a:spcPts val="0"/>
                        </a:spcAft>
                        <a:buClr>
                          <a:schemeClr val="dk1"/>
                        </a:buClr>
                        <a:buSzPts val="1100"/>
                        <a:buFont typeface="Arial"/>
                        <a:buNone/>
                      </a:pPr>
                      <a:r>
                        <a:rPr i="1" lang="es">
                          <a:solidFill>
                            <a:srgbClr val="3DFFBC"/>
                          </a:solidFill>
                          <a:latin typeface="Didact Gothic"/>
                          <a:ea typeface="Didact Gothic"/>
                          <a:cs typeface="Didact Gothic"/>
                          <a:sym typeface="Didact Gothic"/>
                        </a:rPr>
                        <a:t>margin-left</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40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rgbClr val="DC3990"/>
                          </a:solidFill>
                          <a:latin typeface="Didact Gothic"/>
                          <a:ea typeface="Didact Gothic"/>
                          <a:cs typeface="Didact Gothic"/>
                          <a:sym typeface="Didact Gothic"/>
                        </a:rPr>
                        <a:t>section article</a:t>
                      </a:r>
                      <a:r>
                        <a:rPr lang="es">
                          <a:solidFill>
                            <a:srgbClr val="E06666"/>
                          </a:solidFill>
                          <a:latin typeface="Didact Gothic"/>
                          <a:ea typeface="Didact Gothic"/>
                          <a:cs typeface="Didact Gothic"/>
                          <a:sym typeface="Didact Gothic"/>
                        </a:rPr>
                        <a:t> </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rtl="0" algn="l">
                        <a:spcBef>
                          <a:spcPts val="0"/>
                        </a:spcBef>
                        <a:spcAft>
                          <a:spcPts val="0"/>
                        </a:spcAft>
                        <a:buClr>
                          <a:schemeClr val="dk1"/>
                        </a:buClr>
                        <a:buSzPts val="1100"/>
                        <a:buFont typeface="Arial"/>
                        <a:buNone/>
                      </a:pPr>
                      <a:r>
                        <a:rPr i="1" lang="es">
                          <a:solidFill>
                            <a:srgbClr val="3DFFBC"/>
                          </a:solidFill>
                          <a:latin typeface="Didact Gothic"/>
                          <a:ea typeface="Didact Gothic"/>
                          <a:cs typeface="Didact Gothic"/>
                          <a:sym typeface="Didact Gothic"/>
                        </a:rPr>
                        <a:t>background-color</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cccccc</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rtl="0" algn="l">
                        <a:spcBef>
                          <a:spcPts val="0"/>
                        </a:spcBef>
                        <a:spcAft>
                          <a:spcPts val="0"/>
                        </a:spcAft>
                        <a:buClr>
                          <a:schemeClr val="dk1"/>
                        </a:buClr>
                        <a:buSzPts val="1100"/>
                        <a:buFont typeface="Arial"/>
                        <a:buNone/>
                      </a:pPr>
                      <a:r>
                        <a:rPr i="1" lang="es">
                          <a:solidFill>
                            <a:srgbClr val="3DFFBC"/>
                          </a:solidFill>
                          <a:latin typeface="Didact Gothic"/>
                          <a:ea typeface="Didact Gothic"/>
                          <a:cs typeface="Didact Gothic"/>
                          <a:sym typeface="Didact Gothic"/>
                        </a:rPr>
                        <a:t>width</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500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rtl="0" algn="l">
                        <a:spcBef>
                          <a:spcPts val="0"/>
                        </a:spcBef>
                        <a:spcAft>
                          <a:spcPts val="0"/>
                        </a:spcAft>
                        <a:buClr>
                          <a:schemeClr val="dk1"/>
                        </a:buClr>
                        <a:buSzPts val="1100"/>
                        <a:buFont typeface="Arial"/>
                        <a:buNone/>
                      </a:pPr>
                      <a:r>
                        <a:rPr i="1" lang="es">
                          <a:solidFill>
                            <a:srgbClr val="3DFFBC"/>
                          </a:solidFill>
                          <a:latin typeface="Didact Gothic"/>
                          <a:ea typeface="Didact Gothic"/>
                          <a:cs typeface="Didact Gothic"/>
                          <a:sym typeface="Didact Gothic"/>
                        </a:rPr>
                        <a:t>height</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500</a:t>
                      </a:r>
                      <a:r>
                        <a:rPr lang="es">
                          <a:solidFill>
                            <a:srgbClr val="DC3990"/>
                          </a:solidFill>
                          <a:latin typeface="Didact Gothic"/>
                          <a:ea typeface="Didact Gothic"/>
                          <a:cs typeface="Didact Gothic"/>
                          <a:sym typeface="Didact Gothic"/>
                        </a:rPr>
                        <a:t>px</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rgbClr val="DC3990"/>
                          </a:solidFill>
                          <a:latin typeface="Didact Gothic"/>
                          <a:ea typeface="Didact Gothic"/>
                          <a:cs typeface="Didact Gothic"/>
                          <a:sym typeface="Didact Gothic"/>
                        </a:rPr>
                        <a:t>section article p</a:t>
                      </a:r>
                      <a:r>
                        <a:rPr lang="es">
                          <a:solidFill>
                            <a:srgbClr val="E06666"/>
                          </a:solidFill>
                          <a:latin typeface="Didact Gothic"/>
                          <a:ea typeface="Didact Gothic"/>
                          <a:cs typeface="Didact Gothic"/>
                          <a:sym typeface="Didact Gothic"/>
                        </a:rPr>
                        <a:t> </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269999" rtl="0" algn="l">
                        <a:spcBef>
                          <a:spcPts val="0"/>
                        </a:spcBef>
                        <a:spcAft>
                          <a:spcPts val="0"/>
                        </a:spcAft>
                        <a:buClr>
                          <a:schemeClr val="dk1"/>
                        </a:buClr>
                        <a:buSzPts val="1100"/>
                        <a:buFont typeface="Arial"/>
                        <a:buNone/>
                      </a:pPr>
                      <a:r>
                        <a:rPr i="1" lang="es">
                          <a:solidFill>
                            <a:srgbClr val="3DFFBC"/>
                          </a:solidFill>
                          <a:latin typeface="Didact Gothic"/>
                          <a:ea typeface="Didact Gothic"/>
                          <a:cs typeface="Didact Gothic"/>
                          <a:sym typeface="Didact Gothic"/>
                        </a:rPr>
                        <a:t>line-height</a:t>
                      </a:r>
                      <a:r>
                        <a:rPr lang="es">
                          <a:solidFill>
                            <a:srgbClr val="D9D9D9"/>
                          </a:solidFill>
                          <a:latin typeface="Didact Gothic"/>
                          <a:ea typeface="Didact Gothic"/>
                          <a:cs typeface="Didact Gothic"/>
                          <a:sym typeface="Didact Gothic"/>
                        </a:rPr>
                        <a:t>: </a:t>
                      </a:r>
                      <a:r>
                        <a:rPr lang="es">
                          <a:solidFill>
                            <a:srgbClr val="B4A7D6"/>
                          </a:solidFill>
                          <a:latin typeface="Didact Gothic"/>
                          <a:ea typeface="Didact Gothic"/>
                          <a:cs typeface="Didact Gothic"/>
                          <a:sym typeface="Didact Gothic"/>
                        </a:rPr>
                        <a:t>4</a:t>
                      </a: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rgbClr val="D9D9D9"/>
                          </a:solidFill>
                          <a:latin typeface="Didact Gothic"/>
                          <a:ea typeface="Didact Gothic"/>
                          <a:cs typeface="Didact Gothic"/>
                          <a:sym typeface="Didact Gothic"/>
                        </a:rPr>
                        <a:t>}</a:t>
                      </a:r>
                      <a:endParaRPr>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pic>
        <p:nvPicPr>
          <p:cNvPr id="264" name="Google Shape;26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5"/>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64" name="Google Shape;64;p15"/>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65" name="Google Shape;65;p15"/>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33"/>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INSERTAR CSS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5" name="Google Shape;275;p34"/>
          <p:cNvSpPr txBox="1"/>
          <p:nvPr/>
        </p:nvSpPr>
        <p:spPr>
          <a:xfrm>
            <a:off x="-76200" y="252350"/>
            <a:ext cx="4723800" cy="999600"/>
          </a:xfrm>
          <a:prstGeom prst="rect">
            <a:avLst/>
          </a:prstGeom>
          <a:solidFill>
            <a:srgbClr val="EF89D2"/>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INSERTAR CSS EN EL HTML</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rPr i="1" lang="es" sz="1800">
                <a:latin typeface="Anton"/>
                <a:ea typeface="Anton"/>
                <a:cs typeface="Anton"/>
                <a:sym typeface="Anton"/>
              </a:rPr>
              <a:t>Forma externa</a:t>
            </a:r>
            <a:endParaRPr b="0" i="1" sz="1800" u="none" cap="none" strike="noStrike">
              <a:solidFill>
                <a:srgbClr val="000000"/>
              </a:solidFill>
              <a:latin typeface="Anton"/>
              <a:ea typeface="Anton"/>
              <a:cs typeface="Anton"/>
              <a:sym typeface="Anton"/>
            </a:endParaRPr>
          </a:p>
        </p:txBody>
      </p:sp>
      <p:graphicFrame>
        <p:nvGraphicFramePr>
          <p:cNvPr id="276" name="Google Shape;276;p34"/>
          <p:cNvGraphicFramePr/>
          <p:nvPr/>
        </p:nvGraphicFramePr>
        <p:xfrm>
          <a:off x="1591163" y="3045563"/>
          <a:ext cx="3000000" cy="3000000"/>
        </p:xfrm>
        <a:graphic>
          <a:graphicData uri="http://schemas.openxmlformats.org/drawingml/2006/table">
            <a:tbl>
              <a:tblPr>
                <a:noFill/>
                <a:tableStyleId>{6B7C85FB-3CEF-45E8-8C68-00235D1C6D16}</a:tableStyleId>
              </a:tblPr>
              <a:tblGrid>
                <a:gridCol w="5961675"/>
              </a:tblGrid>
              <a:tr h="58525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Consolas"/>
                          <a:ea typeface="Consolas"/>
                          <a:cs typeface="Consolas"/>
                          <a:sym typeface="Consolas"/>
                        </a:rPr>
                        <a:t>&lt;</a:t>
                      </a:r>
                      <a:r>
                        <a:rPr lang="es" sz="1600" u="none" cap="none" strike="noStrike">
                          <a:solidFill>
                            <a:srgbClr val="E06666"/>
                          </a:solidFill>
                          <a:latin typeface="Consolas"/>
                          <a:ea typeface="Consolas"/>
                          <a:cs typeface="Consolas"/>
                          <a:sym typeface="Consolas"/>
                        </a:rPr>
                        <a:t>link</a:t>
                      </a:r>
                      <a:r>
                        <a:rPr lang="es" sz="1600" u="none" cap="none" strike="noStrike">
                          <a:solidFill>
                            <a:srgbClr val="D9D9D9"/>
                          </a:solidFill>
                          <a:latin typeface="Consolas"/>
                          <a:ea typeface="Consolas"/>
                          <a:cs typeface="Consolas"/>
                          <a:sym typeface="Consolas"/>
                        </a:rPr>
                        <a:t> </a:t>
                      </a:r>
                      <a:r>
                        <a:rPr lang="es" sz="1600" u="none" cap="none" strike="noStrike">
                          <a:solidFill>
                            <a:srgbClr val="FF9900"/>
                          </a:solidFill>
                          <a:latin typeface="Consolas"/>
                          <a:ea typeface="Consolas"/>
                          <a:cs typeface="Consolas"/>
                          <a:sym typeface="Consolas"/>
                        </a:rPr>
                        <a:t>rel</a:t>
                      </a:r>
                      <a:r>
                        <a:rPr lang="es" sz="1600" u="none" cap="none" strike="noStrike">
                          <a:solidFill>
                            <a:srgbClr val="D9D9D9"/>
                          </a:solidFill>
                          <a:latin typeface="Consolas"/>
                          <a:ea typeface="Consolas"/>
                          <a:cs typeface="Consolas"/>
                          <a:sym typeface="Consolas"/>
                        </a:rPr>
                        <a:t>=</a:t>
                      </a:r>
                      <a:r>
                        <a:rPr lang="es" sz="1600" u="none" cap="none" strike="noStrike">
                          <a:solidFill>
                            <a:srgbClr val="93C47D"/>
                          </a:solidFill>
                          <a:latin typeface="Consolas"/>
                          <a:ea typeface="Consolas"/>
                          <a:cs typeface="Consolas"/>
                          <a:sym typeface="Consolas"/>
                        </a:rPr>
                        <a:t>"stylesheet"</a:t>
                      </a:r>
                      <a:r>
                        <a:rPr lang="es" sz="1600" u="none" cap="none" strike="noStrike">
                          <a:solidFill>
                            <a:srgbClr val="D9D9D9"/>
                          </a:solidFill>
                          <a:latin typeface="Consolas"/>
                          <a:ea typeface="Consolas"/>
                          <a:cs typeface="Consolas"/>
                          <a:sym typeface="Consolas"/>
                        </a:rPr>
                        <a:t> </a:t>
                      </a:r>
                      <a:r>
                        <a:rPr lang="es" sz="1600" u="none" cap="none" strike="noStrike">
                          <a:solidFill>
                            <a:srgbClr val="FF9900"/>
                          </a:solidFill>
                          <a:latin typeface="Consolas"/>
                          <a:ea typeface="Consolas"/>
                          <a:cs typeface="Consolas"/>
                          <a:sym typeface="Consolas"/>
                        </a:rPr>
                        <a:t>href</a:t>
                      </a:r>
                      <a:r>
                        <a:rPr lang="es" sz="1600" u="none" cap="none" strike="noStrike">
                          <a:solidFill>
                            <a:srgbClr val="D9D9D9"/>
                          </a:solidFill>
                          <a:latin typeface="Consolas"/>
                          <a:ea typeface="Consolas"/>
                          <a:cs typeface="Consolas"/>
                          <a:sym typeface="Consolas"/>
                        </a:rPr>
                        <a:t>=</a:t>
                      </a:r>
                      <a:r>
                        <a:rPr lang="es" sz="1600" u="none" cap="none" strike="noStrike">
                          <a:solidFill>
                            <a:srgbClr val="93C47D"/>
                          </a:solidFill>
                          <a:latin typeface="Consolas"/>
                          <a:ea typeface="Consolas"/>
                          <a:cs typeface="Consolas"/>
                          <a:sym typeface="Consolas"/>
                        </a:rPr>
                        <a:t>"archivo.css"</a:t>
                      </a:r>
                      <a:r>
                        <a:rPr lang="es" sz="1600" u="none" cap="none" strike="noStrike">
                          <a:solidFill>
                            <a:srgbClr val="D9D9D9"/>
                          </a:solidFill>
                          <a:latin typeface="Consolas"/>
                          <a:ea typeface="Consolas"/>
                          <a:cs typeface="Consolas"/>
                          <a:sym typeface="Consolas"/>
                        </a:rPr>
                        <a:t> /&gt;</a:t>
                      </a:r>
                      <a:endParaRPr sz="16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277" name="Google Shape;277;p34"/>
          <p:cNvSpPr txBox="1"/>
          <p:nvPr/>
        </p:nvSpPr>
        <p:spPr>
          <a:xfrm>
            <a:off x="1316400" y="1723225"/>
            <a:ext cx="6511200" cy="759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Forma </a:t>
            </a:r>
            <a:r>
              <a:rPr b="1" i="0" lang="es" sz="2000" u="none" cap="none" strike="noStrike">
                <a:solidFill>
                  <a:srgbClr val="000000"/>
                </a:solidFill>
                <a:latin typeface="Helvetica Neue"/>
                <a:ea typeface="Helvetica Neue"/>
                <a:cs typeface="Helvetica Neue"/>
                <a:sym typeface="Helvetica Neue"/>
              </a:rPr>
              <a:t>EXTERNA</a:t>
            </a:r>
            <a:r>
              <a:rPr b="0" i="0" lang="es" sz="2000" u="none" cap="none" strike="noStrike">
                <a:solidFill>
                  <a:srgbClr val="000000"/>
                </a:solidFill>
                <a:latin typeface="Helvetica Neue Light"/>
                <a:ea typeface="Helvetica Neue Light"/>
                <a:cs typeface="Helvetica Neue Light"/>
                <a:sym typeface="Helvetica Neue Light"/>
              </a:rPr>
              <a:t>: dentro de la etiqueta </a:t>
            </a:r>
            <a:r>
              <a:rPr b="1" i="0" lang="es" sz="2000" u="none" cap="none" strike="noStrike">
                <a:solidFill>
                  <a:srgbClr val="000000"/>
                </a:solidFill>
                <a:latin typeface="Helvetica Neue"/>
                <a:ea typeface="Helvetica Neue"/>
                <a:cs typeface="Helvetica Neue"/>
                <a:sym typeface="Helvetica Neue"/>
              </a:rPr>
              <a:t>&lt;head&gt;</a:t>
            </a:r>
            <a:r>
              <a:rPr b="0" i="0" lang="es" sz="2000" u="none" cap="none" strike="noStrike">
                <a:solidFill>
                  <a:srgbClr val="000000"/>
                </a:solidFill>
                <a:latin typeface="Helvetica Neue Light"/>
                <a:ea typeface="Helvetica Neue Light"/>
                <a:cs typeface="Helvetica Neue Light"/>
                <a:sym typeface="Helvetica Neue Light"/>
              </a:rPr>
              <a:t>, llamas al archivo CSS que necesites (recuerda el uso de rutas relativas y absolutas).</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278" name="Google Shape;278;p34"/>
          <p:cNvSpPr/>
          <p:nvPr/>
        </p:nvSpPr>
        <p:spPr>
          <a:xfrm>
            <a:off x="4300350" y="252350"/>
            <a:ext cx="967200" cy="999600"/>
          </a:xfrm>
          <a:prstGeom prst="ellipse">
            <a:avLst/>
          </a:prstGeom>
          <a:solidFill>
            <a:schemeClr val="lt2"/>
          </a:solidFill>
          <a:ln cap="flat" cmpd="sng" w="28575">
            <a:solidFill>
              <a:srgbClr val="EF89D2"/>
            </a:solidFill>
            <a:prstDash val="solid"/>
            <a:round/>
            <a:headEnd len="sm" w="sm" type="none"/>
            <a:tailEnd len="sm" w="sm" type="none"/>
          </a:ln>
        </p:spPr>
        <p:txBody>
          <a:bodyPr anchorCtr="0" anchor="ctr" bIns="91425" lIns="91425" spcFirstLastPara="1" rIns="91425" wrap="square" tIns="91425">
            <a:noAutofit/>
          </a:bodyPr>
          <a:lstStyle/>
          <a:p>
            <a:pPr indent="0" lvl="0" marL="179999" rtl="0" algn="l">
              <a:spcBef>
                <a:spcPts val="0"/>
              </a:spcBef>
              <a:spcAft>
                <a:spcPts val="0"/>
              </a:spcAft>
              <a:buNone/>
            </a:pPr>
            <a:r>
              <a:rPr lang="es" sz="3000">
                <a:latin typeface="Anton"/>
                <a:ea typeface="Anton"/>
                <a:cs typeface="Anton"/>
                <a:sym typeface="Anton"/>
              </a:rPr>
              <a:t>1</a:t>
            </a:r>
            <a:endParaRPr sz="3000">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284" name="Google Shape;284;p35"/>
          <p:cNvGraphicFramePr/>
          <p:nvPr/>
        </p:nvGraphicFramePr>
        <p:xfrm>
          <a:off x="1434150" y="2819725"/>
          <a:ext cx="3000000" cy="3000000"/>
        </p:xfrm>
        <a:graphic>
          <a:graphicData uri="http://schemas.openxmlformats.org/drawingml/2006/table">
            <a:tbl>
              <a:tblPr>
                <a:noFill/>
                <a:tableStyleId>{6B7C85FB-3CEF-45E8-8C68-00235D1C6D16}</a:tableStyleId>
              </a:tblPr>
              <a:tblGrid>
                <a:gridCol w="6036700"/>
              </a:tblGrid>
              <a:tr h="4692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 comentario de CSS, dentro de esta etiqueta, va el codigo CSS, */</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&gt;</a:t>
                      </a:r>
                      <a:endParaRPr sz="14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9023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285" name="Google Shape;285;p35"/>
          <p:cNvSpPr txBox="1"/>
          <p:nvPr/>
        </p:nvSpPr>
        <p:spPr>
          <a:xfrm>
            <a:off x="1205550" y="1544125"/>
            <a:ext cx="62379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Forma </a:t>
            </a:r>
            <a:r>
              <a:rPr b="1" i="0" lang="es" sz="2000" u="none" cap="none" strike="noStrike">
                <a:solidFill>
                  <a:schemeClr val="dk1"/>
                </a:solidFill>
                <a:latin typeface="Helvetica Neue"/>
                <a:ea typeface="Helvetica Neue"/>
                <a:cs typeface="Helvetica Neue"/>
                <a:sym typeface="Helvetica Neue"/>
              </a:rPr>
              <a:t>INTERNA</a:t>
            </a:r>
            <a:r>
              <a:rPr b="0" i="0" lang="es" sz="2000" u="none" cap="none" strike="noStrike">
                <a:solidFill>
                  <a:schemeClr val="dk1"/>
                </a:solidFill>
                <a:latin typeface="Helvetica Neue Light"/>
                <a:ea typeface="Helvetica Neue Light"/>
                <a:cs typeface="Helvetica Neue Light"/>
                <a:sym typeface="Helvetica Neue Light"/>
              </a:rPr>
              <a:t>: es recomendable que esté dentro de la etiqueta </a:t>
            </a:r>
            <a:r>
              <a:rPr b="1" i="0" lang="es" sz="2000" u="none" cap="none" strike="noStrike">
                <a:solidFill>
                  <a:schemeClr val="dk1"/>
                </a:solidFill>
                <a:latin typeface="Helvetica Neue"/>
                <a:ea typeface="Helvetica Neue"/>
                <a:cs typeface="Helvetica Neue"/>
                <a:sym typeface="Helvetica Neue"/>
              </a:rPr>
              <a:t>&lt;head&gt;</a:t>
            </a:r>
            <a:r>
              <a:rPr b="0" i="0" lang="es" sz="2000" u="none" cap="none" strike="noStrike">
                <a:solidFill>
                  <a:schemeClr val="dk1"/>
                </a:solidFill>
                <a:latin typeface="Helvetica Neue Light"/>
                <a:ea typeface="Helvetica Neue Light"/>
                <a:cs typeface="Helvetica Neue Light"/>
                <a:sym typeface="Helvetica Neue Light"/>
              </a:rPr>
              <a:t>. Puede estar en </a:t>
            </a:r>
            <a:r>
              <a:rPr b="1" i="0" lang="es" sz="2000" u="none" cap="none" strike="noStrike">
                <a:solidFill>
                  <a:schemeClr val="dk1"/>
                </a:solidFill>
                <a:latin typeface="Helvetica Neue"/>
                <a:ea typeface="Helvetica Neue"/>
                <a:cs typeface="Helvetica Neue"/>
                <a:sym typeface="Helvetica Neue"/>
              </a:rPr>
              <a:t>&lt;body&gt;</a:t>
            </a:r>
            <a:r>
              <a:rPr b="0" i="0" lang="es" sz="2000" u="none" cap="none" strike="noStrike">
                <a:solidFill>
                  <a:schemeClr val="dk1"/>
                </a:solidFill>
                <a:latin typeface="Helvetica Neue Light"/>
                <a:ea typeface="Helvetica Neue Light"/>
                <a:cs typeface="Helvetica Neue Light"/>
                <a:sym typeface="Helvetica Neue Light"/>
              </a:rPr>
              <a:t>, pero sería más desprolijo.</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286" name="Google Shape;286;p35"/>
          <p:cNvSpPr txBox="1"/>
          <p:nvPr/>
        </p:nvSpPr>
        <p:spPr>
          <a:xfrm>
            <a:off x="-76200" y="252350"/>
            <a:ext cx="4723800" cy="999600"/>
          </a:xfrm>
          <a:prstGeom prst="rect">
            <a:avLst/>
          </a:prstGeom>
          <a:solidFill>
            <a:srgbClr val="EF89D2"/>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INSERTAR CSS EN EL HTML</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rPr i="1" lang="es" sz="1800">
                <a:latin typeface="Anton"/>
                <a:ea typeface="Anton"/>
                <a:cs typeface="Anton"/>
                <a:sym typeface="Anton"/>
              </a:rPr>
              <a:t>Forma interna</a:t>
            </a:r>
            <a:endParaRPr b="0" i="1" sz="1800" u="none" cap="none" strike="noStrike">
              <a:solidFill>
                <a:srgbClr val="000000"/>
              </a:solidFill>
              <a:latin typeface="Anton"/>
              <a:ea typeface="Anton"/>
              <a:cs typeface="Anton"/>
              <a:sym typeface="Anton"/>
            </a:endParaRPr>
          </a:p>
        </p:txBody>
      </p:sp>
      <p:sp>
        <p:nvSpPr>
          <p:cNvPr id="287" name="Google Shape;287;p35"/>
          <p:cNvSpPr/>
          <p:nvPr/>
        </p:nvSpPr>
        <p:spPr>
          <a:xfrm>
            <a:off x="4300350" y="252350"/>
            <a:ext cx="967200" cy="999600"/>
          </a:xfrm>
          <a:prstGeom prst="ellipse">
            <a:avLst/>
          </a:prstGeom>
          <a:solidFill>
            <a:schemeClr val="lt2"/>
          </a:solidFill>
          <a:ln cap="flat" cmpd="sng" w="28575">
            <a:solidFill>
              <a:srgbClr val="EF89D2"/>
            </a:solidFill>
            <a:prstDash val="solid"/>
            <a:round/>
            <a:headEnd len="sm" w="sm" type="none"/>
            <a:tailEnd len="sm" w="sm" type="none"/>
          </a:ln>
        </p:spPr>
        <p:txBody>
          <a:bodyPr anchorCtr="0" anchor="ctr" bIns="91425" lIns="91425" spcFirstLastPara="1" rIns="91425" wrap="square" tIns="91425">
            <a:noAutofit/>
          </a:bodyPr>
          <a:lstStyle/>
          <a:p>
            <a:pPr indent="0" lvl="0" marL="179999" rtl="0" algn="l">
              <a:spcBef>
                <a:spcPts val="0"/>
              </a:spcBef>
              <a:spcAft>
                <a:spcPts val="0"/>
              </a:spcAft>
              <a:buNone/>
            </a:pPr>
            <a:r>
              <a:rPr lang="es" sz="3000">
                <a:latin typeface="Anton"/>
                <a:ea typeface="Anton"/>
                <a:cs typeface="Anton"/>
                <a:sym typeface="Anton"/>
              </a:rPr>
              <a:t>2</a:t>
            </a:r>
            <a:endParaRPr sz="3000">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293" name="Google Shape;293;p36"/>
          <p:cNvGraphicFramePr/>
          <p:nvPr/>
        </p:nvGraphicFramePr>
        <p:xfrm>
          <a:off x="1365850" y="2754875"/>
          <a:ext cx="3000000" cy="3000000"/>
        </p:xfrm>
        <a:graphic>
          <a:graphicData uri="http://schemas.openxmlformats.org/drawingml/2006/table">
            <a:tbl>
              <a:tblPr>
                <a:noFill/>
                <a:tableStyleId>{6B7C85FB-3CEF-45E8-8C68-00235D1C6D16}</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h1</a:t>
                      </a:r>
                      <a:r>
                        <a:rPr lang="es" sz="1400" u="none" cap="none" strike="noStrike">
                          <a:solidFill>
                            <a:srgbClr val="D9D9D9"/>
                          </a:solidFill>
                          <a:latin typeface="Consolas"/>
                          <a:ea typeface="Consolas"/>
                          <a:cs typeface="Consolas"/>
                          <a:sym typeface="Consolas"/>
                        </a:rPr>
                        <a:t>&gt;Un encabezado sin formato&lt;/</a:t>
                      </a:r>
                      <a:r>
                        <a:rPr lang="es" sz="1400" u="none" cap="none" strike="noStrike">
                          <a:solidFill>
                            <a:srgbClr val="E06666"/>
                          </a:solidFill>
                          <a:latin typeface="Consolas"/>
                          <a:ea typeface="Consolas"/>
                          <a:cs typeface="Consolas"/>
                          <a:sym typeface="Consolas"/>
                        </a:rPr>
                        <a:t>h1</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h2</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"CODIGO CSS"</a:t>
                      </a:r>
                      <a:r>
                        <a:rPr lang="es" sz="1400" u="none" cap="none" strike="noStrike">
                          <a:solidFill>
                            <a:srgbClr val="D9D9D9"/>
                          </a:solidFill>
                          <a:latin typeface="Consolas"/>
                          <a:ea typeface="Consolas"/>
                          <a:cs typeface="Consolas"/>
                          <a:sym typeface="Consolas"/>
                        </a:rPr>
                        <a:t>&gt;H2 con formato CSS&lt;/</a:t>
                      </a:r>
                      <a:r>
                        <a:rPr lang="es" sz="1400" u="none" cap="none" strike="noStrike">
                          <a:solidFill>
                            <a:srgbClr val="E06666"/>
                          </a:solidFill>
                          <a:latin typeface="Consolas"/>
                          <a:ea typeface="Consolas"/>
                          <a:cs typeface="Consolas"/>
                          <a:sym typeface="Consolas"/>
                        </a:rPr>
                        <a:t>h2</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&gt;Párrafo sin formatear&lt;/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"CODIGO CSS"</a:t>
                      </a:r>
                      <a:r>
                        <a:rPr lang="es" sz="1400" u="none" cap="none" strike="noStrike">
                          <a:solidFill>
                            <a:srgbClr val="D9D9D9"/>
                          </a:solidFill>
                          <a:latin typeface="Consolas"/>
                          <a:ea typeface="Consolas"/>
                          <a:cs typeface="Consolas"/>
                          <a:sym typeface="Consolas"/>
                        </a:rPr>
                        <a:t>&gt;Párrafo formateado&lt;/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&gt;Otro párrafo sin formatear&lt;/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a:t>
                      </a:r>
                      <a:endParaRPr sz="14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bl>
          </a:graphicData>
        </a:graphic>
      </p:graphicFrame>
      <p:pic>
        <p:nvPicPr>
          <p:cNvPr id="294" name="Google Shape;294;p36"/>
          <p:cNvPicPr preferRelativeResize="0"/>
          <p:nvPr/>
        </p:nvPicPr>
        <p:blipFill rotWithShape="1">
          <a:blip r:embed="rId4">
            <a:alphaModFix/>
          </a:blip>
          <a:srcRect b="0" l="0" r="0" t="0"/>
          <a:stretch/>
        </p:blipFill>
        <p:spPr>
          <a:xfrm rot="1116296">
            <a:off x="6233775" y="3786875"/>
            <a:ext cx="1453093" cy="1070700"/>
          </a:xfrm>
          <a:prstGeom prst="rect">
            <a:avLst/>
          </a:prstGeom>
          <a:noFill/>
          <a:ln>
            <a:noFill/>
          </a:ln>
        </p:spPr>
      </p:pic>
      <p:sp>
        <p:nvSpPr>
          <p:cNvPr id="295" name="Google Shape;295;p36"/>
          <p:cNvSpPr txBox="1"/>
          <p:nvPr/>
        </p:nvSpPr>
        <p:spPr>
          <a:xfrm>
            <a:off x="1205550" y="1544125"/>
            <a:ext cx="62379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Otra forma </a:t>
            </a:r>
            <a:r>
              <a:rPr b="1" i="0" lang="es" sz="2000" u="none" cap="none" strike="noStrike">
                <a:solidFill>
                  <a:schemeClr val="dk1"/>
                </a:solidFill>
                <a:latin typeface="Helvetica Neue"/>
                <a:ea typeface="Helvetica Neue"/>
                <a:cs typeface="Helvetica Neue"/>
                <a:sym typeface="Helvetica Neue"/>
              </a:rPr>
              <a:t>INTERNA</a:t>
            </a:r>
            <a:r>
              <a:rPr b="0" i="0" lang="es" sz="2000" u="none" cap="none" strike="noStrike">
                <a:solidFill>
                  <a:schemeClr val="dk1"/>
                </a:solidFill>
                <a:latin typeface="Helvetica Neue Light"/>
                <a:ea typeface="Helvetica Neue Light"/>
                <a:cs typeface="Helvetica Neue Light"/>
                <a:sym typeface="Helvetica Neue Light"/>
              </a:rPr>
              <a:t>, muy poco recomendable, consiste en usar para “parches” específicos, o pruebas. Se hace difícil mantenerlo.</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296" name="Google Shape;296;p36"/>
          <p:cNvSpPr txBox="1"/>
          <p:nvPr/>
        </p:nvSpPr>
        <p:spPr>
          <a:xfrm>
            <a:off x="-76200" y="252350"/>
            <a:ext cx="4723800" cy="999600"/>
          </a:xfrm>
          <a:prstGeom prst="rect">
            <a:avLst/>
          </a:prstGeom>
          <a:solidFill>
            <a:srgbClr val="EF89D2"/>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INSERTAR CSS EN EL HTML</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rPr i="1" lang="es" sz="1800">
                <a:latin typeface="Anton"/>
                <a:ea typeface="Anton"/>
                <a:cs typeface="Anton"/>
                <a:sym typeface="Anton"/>
              </a:rPr>
              <a:t>Forma interna</a:t>
            </a:r>
            <a:endParaRPr b="0" i="1" sz="1800" u="none" cap="none" strike="noStrike">
              <a:solidFill>
                <a:srgbClr val="000000"/>
              </a:solidFill>
              <a:latin typeface="Anton"/>
              <a:ea typeface="Anton"/>
              <a:cs typeface="Anton"/>
              <a:sym typeface="Anton"/>
            </a:endParaRPr>
          </a:p>
        </p:txBody>
      </p:sp>
      <p:sp>
        <p:nvSpPr>
          <p:cNvPr id="297" name="Google Shape;297;p36"/>
          <p:cNvSpPr/>
          <p:nvPr/>
        </p:nvSpPr>
        <p:spPr>
          <a:xfrm>
            <a:off x="4300350" y="252350"/>
            <a:ext cx="967200" cy="999600"/>
          </a:xfrm>
          <a:prstGeom prst="ellipse">
            <a:avLst/>
          </a:prstGeom>
          <a:solidFill>
            <a:schemeClr val="lt2"/>
          </a:solidFill>
          <a:ln cap="flat" cmpd="sng" w="28575">
            <a:solidFill>
              <a:srgbClr val="EF89D2"/>
            </a:solidFill>
            <a:prstDash val="solid"/>
            <a:round/>
            <a:headEnd len="sm" w="sm" type="none"/>
            <a:tailEnd len="sm" w="sm" type="none"/>
          </a:ln>
        </p:spPr>
        <p:txBody>
          <a:bodyPr anchorCtr="0" anchor="ctr" bIns="91425" lIns="91425" spcFirstLastPara="1" rIns="91425" wrap="square" tIns="91425">
            <a:noAutofit/>
          </a:bodyPr>
          <a:lstStyle/>
          <a:p>
            <a:pPr indent="0" lvl="0" marL="179999" rtl="0" algn="l">
              <a:spcBef>
                <a:spcPts val="0"/>
              </a:spcBef>
              <a:spcAft>
                <a:spcPts val="0"/>
              </a:spcAft>
              <a:buNone/>
            </a:pPr>
            <a:r>
              <a:rPr lang="es" sz="3000">
                <a:latin typeface="Anton"/>
                <a:ea typeface="Anton"/>
                <a:cs typeface="Anton"/>
                <a:sym typeface="Anton"/>
              </a:rPr>
              <a:t>3</a:t>
            </a:r>
            <a:endParaRPr sz="3000">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37"/>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CLASS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306" name="Shape 306"/>
        <p:cNvGrpSpPr/>
        <p:nvPr/>
      </p:nvGrpSpPr>
      <p:grpSpPr>
        <a:xfrm>
          <a:off x="0" y="0"/>
          <a:ext cx="0" cy="0"/>
          <a:chOff x="0" y="0"/>
          <a:chExt cx="0" cy="0"/>
        </a:xfrm>
      </p:grpSpPr>
      <p:sp>
        <p:nvSpPr>
          <p:cNvPr id="307" name="Google Shape;307;p38"/>
          <p:cNvSpPr txBox="1"/>
          <p:nvPr/>
        </p:nvSpPr>
        <p:spPr>
          <a:xfrm>
            <a:off x="1228675" y="2075400"/>
            <a:ext cx="7239000" cy="1728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chemeClr val="dk1"/>
              </a:buClr>
              <a:buSzPts val="1100"/>
              <a:buFont typeface="Arial"/>
              <a:buNone/>
            </a:pPr>
            <a:r>
              <a:rPr lang="es" sz="2000">
                <a:solidFill>
                  <a:schemeClr val="dk1"/>
                </a:solidFill>
                <a:latin typeface="Helvetica Neue Light"/>
                <a:ea typeface="Helvetica Neue Light"/>
                <a:cs typeface="Helvetica Neue Light"/>
                <a:sym typeface="Helvetica Neue Light"/>
              </a:rPr>
              <a:t>👉 Generalmente se utiliza para </a:t>
            </a:r>
            <a:r>
              <a:rPr lang="es" sz="2000">
                <a:solidFill>
                  <a:schemeClr val="dk1"/>
                </a:solidFill>
                <a:highlight>
                  <a:srgbClr val="E8E7E3"/>
                </a:highlight>
                <a:latin typeface="Helvetica Neue Light"/>
                <a:ea typeface="Helvetica Neue Light"/>
                <a:cs typeface="Helvetica Neue Light"/>
                <a:sym typeface="Helvetica Neue Light"/>
              </a:rPr>
              <a:t>darle estilos a cierta parte del código</a:t>
            </a:r>
            <a:r>
              <a:rPr lang="es" sz="2000">
                <a:solidFill>
                  <a:schemeClr val="dk1"/>
                </a:solidFill>
                <a:latin typeface="Helvetica Neue Light"/>
                <a:ea typeface="Helvetica Neue Light"/>
                <a:cs typeface="Helvetica Neue Light"/>
                <a:sym typeface="Helvetica Neue Light"/>
              </a:rPr>
              <a:t>. Por ejemplo, si quieres que una imagen tenga bordes, y que además sean redondeados.</a:t>
            </a:r>
            <a:endParaRPr b="0" i="0" sz="2000" u="none" cap="none" strike="noStrike">
              <a:solidFill>
                <a:schemeClr val="dk1"/>
              </a:solidFill>
              <a:latin typeface="Helvetica Neue Light"/>
              <a:ea typeface="Helvetica Neue Light"/>
              <a:cs typeface="Helvetica Neue Light"/>
              <a:sym typeface="Helvetica Neue Light"/>
            </a:endParaRPr>
          </a:p>
        </p:txBody>
      </p:sp>
      <p:pic>
        <p:nvPicPr>
          <p:cNvPr id="308" name="Google Shape;308;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09" name="Google Shape;309;p38"/>
          <p:cNvSpPr txBox="1"/>
          <p:nvPr/>
        </p:nvSpPr>
        <p:spPr>
          <a:xfrm>
            <a:off x="1451800" y="1008600"/>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chemeClr val="dk1"/>
                </a:solidFill>
                <a:latin typeface="Anton"/>
                <a:ea typeface="Anton"/>
                <a:cs typeface="Anton"/>
                <a:sym typeface="Anton"/>
              </a:rPr>
              <a:t>CLASS</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15" name="Google Shape;315;p39"/>
          <p:cNvGraphicFramePr/>
          <p:nvPr/>
        </p:nvGraphicFramePr>
        <p:xfrm>
          <a:off x="1803125" y="3062163"/>
          <a:ext cx="3000000" cy="3000000"/>
        </p:xfrm>
        <a:graphic>
          <a:graphicData uri="http://schemas.openxmlformats.org/drawingml/2006/table">
            <a:tbl>
              <a:tblPr>
                <a:noFill/>
                <a:tableStyleId>{6B7C85FB-3CEF-45E8-8C68-00235D1C6D16}</a:tableStyleId>
              </a:tblPr>
              <a:tblGrid>
                <a:gridCol w="568642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FF9900"/>
                          </a:solidFill>
                          <a:latin typeface="Consolas"/>
                          <a:ea typeface="Consolas"/>
                          <a:cs typeface="Consolas"/>
                          <a:sym typeface="Consolas"/>
                        </a:rPr>
                        <a:t>.bordesRedondeados </a:t>
                      </a:r>
                      <a:r>
                        <a:rPr lang="es" sz="1800" u="none" cap="none" strike="noStrike">
                          <a:solidFill>
                            <a:srgbClr val="D9D9D9"/>
                          </a:solidFill>
                          <a:latin typeface="Consolas"/>
                          <a:ea typeface="Consolas"/>
                          <a:cs typeface="Consolas"/>
                          <a:sym typeface="Consolas"/>
                        </a:rPr>
                        <a:t>{</a:t>
                      </a:r>
                      <a:endParaRPr sz="18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999999"/>
                          </a:solidFill>
                          <a:latin typeface="Consolas"/>
                          <a:ea typeface="Consolas"/>
                          <a:cs typeface="Consolas"/>
                          <a:sym typeface="Consolas"/>
                        </a:rPr>
                        <a:t>  /* codigo CSS */</a:t>
                      </a:r>
                      <a:endParaRPr sz="1800" u="none" cap="none" strike="noStrike">
                        <a:solidFill>
                          <a:srgbClr val="99999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a:t>
                      </a:r>
                      <a:endParaRPr sz="18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16" name="Google Shape;316;p39"/>
          <p:cNvSpPr txBox="1"/>
          <p:nvPr/>
        </p:nvSpPr>
        <p:spPr>
          <a:xfrm>
            <a:off x="1247938" y="1160588"/>
            <a:ext cx="6796800" cy="148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10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Desde CSS, </a:t>
            </a:r>
            <a:r>
              <a:rPr b="1" i="0" lang="es" sz="2000" u="none" cap="none" strike="noStrike">
                <a:solidFill>
                  <a:schemeClr val="dk1"/>
                </a:solidFill>
                <a:latin typeface="Helvetica Neue"/>
                <a:ea typeface="Helvetica Neue"/>
                <a:cs typeface="Helvetica Neue"/>
                <a:sym typeface="Helvetica Neue"/>
              </a:rPr>
              <a:t>puedes usar los nombres que quieras</a:t>
            </a:r>
            <a:r>
              <a:rPr b="0" i="0" lang="es" sz="2000" u="none" cap="none" strike="noStrike">
                <a:solidFill>
                  <a:schemeClr val="dk1"/>
                </a:solidFill>
                <a:latin typeface="Helvetica Neue Light"/>
                <a:ea typeface="Helvetica Neue Light"/>
                <a:cs typeface="Helvetica Neue Light"/>
                <a:sym typeface="Helvetica Neue Light"/>
              </a:rPr>
              <a:t>, siempre y cuando empiecen con </a:t>
            </a:r>
            <a:r>
              <a:rPr b="1" i="0" lang="es" sz="2000" u="none" cap="none" strike="noStrike">
                <a:solidFill>
                  <a:schemeClr val="dk1"/>
                </a:solidFill>
                <a:latin typeface="Helvetica Neue"/>
                <a:ea typeface="Helvetica Neue"/>
                <a:cs typeface="Helvetica Neue"/>
                <a:sym typeface="Helvetica Neue"/>
              </a:rPr>
              <a:t>LETRAS</a:t>
            </a:r>
            <a:r>
              <a:rPr b="0" i="0" lang="es" sz="2000" u="none" cap="none" strike="noStrike">
                <a:solidFill>
                  <a:schemeClr val="dk1"/>
                </a:solidFill>
                <a:latin typeface="Helvetica Neue Light"/>
                <a:ea typeface="Helvetica Neue Light"/>
                <a:cs typeface="Helvetica Neue Light"/>
                <a:sym typeface="Helvetica Neue Light"/>
              </a:rPr>
              <a:t>, y pongas un </a:t>
            </a:r>
            <a:r>
              <a:rPr b="1" i="0" lang="es" sz="2000" u="none" cap="none" strike="noStrike">
                <a:solidFill>
                  <a:schemeClr val="dk1"/>
                </a:solidFill>
                <a:latin typeface="Helvetica Neue"/>
                <a:ea typeface="Helvetica Neue"/>
                <a:cs typeface="Helvetica Neue"/>
                <a:sym typeface="Helvetica Neue"/>
              </a:rPr>
              <a:t>“.”</a:t>
            </a:r>
            <a:r>
              <a:rPr b="0" i="0" lang="es" sz="2000" u="none" cap="none" strike="noStrike">
                <a:solidFill>
                  <a:schemeClr val="dk1"/>
                </a:solidFill>
                <a:latin typeface="Helvetica Neue Light"/>
                <a:ea typeface="Helvetica Neue Light"/>
                <a:cs typeface="Helvetica Neue Light"/>
                <a:sym typeface="Helvetica Neue Light"/>
              </a:rPr>
              <a:t> adelante. Lo recomendable es poner un nombre que haga referencias a los estilos que tendrá. Por ejemplo: </a:t>
            </a:r>
            <a:endParaRPr b="0" i="0" sz="2000" u="none" cap="none" strike="noStrike">
              <a:solidFill>
                <a:schemeClr val="dk1"/>
              </a:solidFill>
              <a:latin typeface="Helvetica Neue Light"/>
              <a:ea typeface="Helvetica Neue Light"/>
              <a:cs typeface="Helvetica Neue Light"/>
              <a:sym typeface="Helvetica Neue Light"/>
            </a:endParaRPr>
          </a:p>
        </p:txBody>
      </p:sp>
      <p:sp>
        <p:nvSpPr>
          <p:cNvPr id="317" name="Google Shape;317;p39"/>
          <p:cNvSpPr txBox="1"/>
          <p:nvPr/>
        </p:nvSpPr>
        <p:spPr>
          <a:xfrm>
            <a:off x="-76200" y="215175"/>
            <a:ext cx="3298500" cy="697800"/>
          </a:xfrm>
          <a:prstGeom prst="rect">
            <a:avLst/>
          </a:prstGeom>
          <a:solidFill>
            <a:schemeClr val="accent6"/>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i="1" lang="es" sz="3500">
                <a:latin typeface="Anton"/>
                <a:ea typeface="Anton"/>
                <a:cs typeface="Anton"/>
                <a:sym typeface="Anton"/>
              </a:rPr>
              <a:t>CLASS DESDE CSS</a:t>
            </a:r>
            <a:endParaRPr b="0" i="1" sz="3500" u="none" cap="none" strike="noStrike">
              <a:solidFill>
                <a:srgbClr val="000000"/>
              </a:solidFill>
              <a:latin typeface="Anton"/>
              <a:ea typeface="Anton"/>
              <a:cs typeface="Anton"/>
              <a:sym typeface="Anton"/>
            </a:endParaRPr>
          </a:p>
        </p:txBody>
      </p:sp>
      <p:grpSp>
        <p:nvGrpSpPr>
          <p:cNvPr id="318" name="Google Shape;318;p39"/>
          <p:cNvGrpSpPr/>
          <p:nvPr/>
        </p:nvGrpSpPr>
        <p:grpSpPr>
          <a:xfrm>
            <a:off x="3041675" y="148875"/>
            <a:ext cx="842700" cy="830400"/>
            <a:chOff x="3041675" y="148875"/>
            <a:chExt cx="842700" cy="830400"/>
          </a:xfrm>
        </p:grpSpPr>
        <p:sp>
          <p:nvSpPr>
            <p:cNvPr id="319" name="Google Shape;319;p39"/>
            <p:cNvSpPr/>
            <p:nvPr/>
          </p:nvSpPr>
          <p:spPr>
            <a:xfrm>
              <a:off x="3041675" y="148875"/>
              <a:ext cx="842700" cy="830400"/>
            </a:xfrm>
            <a:prstGeom prst="ellipse">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320" name="Google Shape;320;p39"/>
            <p:cNvPicPr preferRelativeResize="0"/>
            <p:nvPr/>
          </p:nvPicPr>
          <p:blipFill rotWithShape="1">
            <a:blip r:embed="rId4">
              <a:alphaModFix/>
            </a:blip>
            <a:srcRect b="0" l="0" r="0" t="0"/>
            <a:stretch/>
          </p:blipFill>
          <p:spPr>
            <a:xfrm>
              <a:off x="3161863" y="262912"/>
              <a:ext cx="602325" cy="602325"/>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6" name="Google Shape;326;p40"/>
          <p:cNvSpPr txBox="1"/>
          <p:nvPr/>
        </p:nvSpPr>
        <p:spPr>
          <a:xfrm>
            <a:off x="1331000" y="1609750"/>
            <a:ext cx="6801600" cy="1401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En el HTML, para aplicar una clase debes usar el atributo </a:t>
            </a:r>
            <a:r>
              <a:rPr b="1" i="0" lang="es" sz="2000" u="none" cap="none" strike="noStrike">
                <a:solidFill>
                  <a:schemeClr val="dk1"/>
                </a:solidFill>
                <a:latin typeface="Helvetica Neue"/>
                <a:ea typeface="Helvetica Neue"/>
                <a:cs typeface="Helvetica Neue"/>
                <a:sym typeface="Helvetica Neue"/>
              </a:rPr>
              <a:t>“class”</a:t>
            </a:r>
            <a:r>
              <a:rPr b="0" i="0" lang="es" sz="2000" u="none" cap="none" strike="noStrike">
                <a:solidFill>
                  <a:schemeClr val="dk1"/>
                </a:solidFill>
                <a:latin typeface="Helvetica Neue Light"/>
                <a:ea typeface="Helvetica Neue Light"/>
                <a:cs typeface="Helvetica Neue Light"/>
                <a:sym typeface="Helvetica Neue Light"/>
              </a:rPr>
              <a:t>, y luego colocar en el </a:t>
            </a:r>
            <a:r>
              <a:rPr b="1" i="0" lang="es" sz="2000" u="none" cap="none" strike="noStrike">
                <a:solidFill>
                  <a:schemeClr val="dk1"/>
                </a:solidFill>
                <a:latin typeface="Helvetica Neue"/>
                <a:ea typeface="Helvetica Neue"/>
                <a:cs typeface="Helvetica Neue"/>
                <a:sym typeface="Helvetica Neue"/>
              </a:rPr>
              <a:t>valor </a:t>
            </a:r>
            <a:r>
              <a:rPr b="0" i="0" lang="es" sz="2000" u="none" cap="none" strike="noStrike">
                <a:solidFill>
                  <a:schemeClr val="dk1"/>
                </a:solidFill>
                <a:latin typeface="Helvetica Neue Light"/>
                <a:ea typeface="Helvetica Neue Light"/>
                <a:cs typeface="Helvetica Neue Light"/>
                <a:sym typeface="Helvetica Neue Light"/>
              </a:rPr>
              <a:t>el </a:t>
            </a:r>
            <a:r>
              <a:rPr b="1" i="0" lang="es" sz="2000" u="none" cap="none" strike="noStrike">
                <a:solidFill>
                  <a:schemeClr val="dk1"/>
                </a:solidFill>
                <a:latin typeface="Helvetica Neue"/>
                <a:ea typeface="Helvetica Neue"/>
                <a:cs typeface="Helvetica Neue"/>
                <a:sym typeface="Helvetica Neue"/>
              </a:rPr>
              <a:t>nombre de la clase</a:t>
            </a:r>
            <a:r>
              <a:rPr b="0" i="0" lang="es" sz="2000" u="none" cap="none" strike="noStrike">
                <a:solidFill>
                  <a:schemeClr val="dk1"/>
                </a:solidFill>
                <a:latin typeface="Helvetica Neue Light"/>
                <a:ea typeface="Helvetica Neue Light"/>
                <a:cs typeface="Helvetica Neue Light"/>
                <a:sym typeface="Helvetica Neue Light"/>
              </a:rPr>
              <a:t> (que has especificado en CSS).</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2000"/>
              <a:buFont typeface="Arial"/>
              <a:buNone/>
            </a:pPr>
            <a:r>
              <a:t/>
            </a:r>
            <a:endParaRPr b="0" i="0" sz="2000" u="none" cap="none" strike="noStrike">
              <a:solidFill>
                <a:schemeClr val="dk1"/>
              </a:solidFill>
              <a:latin typeface="Didact Gothic"/>
              <a:ea typeface="Didact Gothic"/>
              <a:cs typeface="Didact Gothic"/>
              <a:sym typeface="Didact Gothic"/>
            </a:endParaRPr>
          </a:p>
        </p:txBody>
      </p:sp>
      <p:graphicFrame>
        <p:nvGraphicFramePr>
          <p:cNvPr id="327" name="Google Shape;327;p40"/>
          <p:cNvGraphicFramePr/>
          <p:nvPr/>
        </p:nvGraphicFramePr>
        <p:xfrm>
          <a:off x="1396025" y="3403075"/>
          <a:ext cx="3000000" cy="3000000"/>
        </p:xfrm>
        <a:graphic>
          <a:graphicData uri="http://schemas.openxmlformats.org/drawingml/2006/table">
            <a:tbl>
              <a:tblPr>
                <a:noFill/>
                <a:tableStyleId>{6B7C85FB-3CEF-45E8-8C68-00235D1C6D16}</a:tableStyleId>
              </a:tblPr>
              <a:tblGrid>
                <a:gridCol w="67365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&lt;</a:t>
                      </a:r>
                      <a:r>
                        <a:rPr lang="es" sz="1800" u="none" cap="none" strike="noStrike">
                          <a:solidFill>
                            <a:srgbClr val="E06666"/>
                          </a:solidFill>
                          <a:latin typeface="Consolas"/>
                          <a:ea typeface="Consolas"/>
                          <a:cs typeface="Consolas"/>
                          <a:sym typeface="Consolas"/>
                        </a:rPr>
                        <a:t>img </a:t>
                      </a:r>
                      <a:r>
                        <a:rPr lang="es" sz="1800" u="none" cap="none" strike="noStrike">
                          <a:solidFill>
                            <a:srgbClr val="FF9900"/>
                          </a:solidFill>
                          <a:latin typeface="Consolas"/>
                          <a:ea typeface="Consolas"/>
                          <a:cs typeface="Consolas"/>
                          <a:sym typeface="Consolas"/>
                        </a:rPr>
                        <a:t>src</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a:t>
                      </a:r>
                      <a:r>
                        <a:rPr lang="es" sz="1800" u="none" cap="none" strike="noStrike">
                          <a:solidFill>
                            <a:srgbClr val="E06666"/>
                          </a:solidFill>
                          <a:latin typeface="Consolas"/>
                          <a:ea typeface="Consolas"/>
                          <a:cs typeface="Consolas"/>
                          <a:sym typeface="Consolas"/>
                        </a:rPr>
                        <a:t> </a:t>
                      </a:r>
                      <a:r>
                        <a:rPr lang="es" sz="1800" u="none" cap="none" strike="noStrike">
                          <a:solidFill>
                            <a:srgbClr val="FF9900"/>
                          </a:solidFill>
                          <a:latin typeface="Consolas"/>
                          <a:ea typeface="Consolas"/>
                          <a:cs typeface="Consolas"/>
                          <a:sym typeface="Consolas"/>
                        </a:rPr>
                        <a:t>class</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"bordesRedondeados" </a:t>
                      </a:r>
                      <a:r>
                        <a:rPr lang="es" sz="1800" u="none" cap="none" strike="noStrike">
                          <a:solidFill>
                            <a:srgbClr val="EFEFEF"/>
                          </a:solidFill>
                          <a:latin typeface="Consolas"/>
                          <a:ea typeface="Consolas"/>
                          <a:cs typeface="Consolas"/>
                          <a:sym typeface="Consolas"/>
                        </a:rPr>
                        <a:t>/</a:t>
                      </a:r>
                      <a:r>
                        <a:rPr lang="es" sz="1800" u="none" cap="none" strike="noStrike">
                          <a:solidFill>
                            <a:srgbClr val="D9D9D9"/>
                          </a:solidFill>
                          <a:latin typeface="Consolas"/>
                          <a:ea typeface="Consolas"/>
                          <a:cs typeface="Consolas"/>
                          <a:sym typeface="Consolas"/>
                        </a:rPr>
                        <a:t>&gt;</a:t>
                      </a:r>
                      <a:endParaRPr sz="18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28" name="Google Shape;328;p40"/>
          <p:cNvSpPr txBox="1"/>
          <p:nvPr/>
        </p:nvSpPr>
        <p:spPr>
          <a:xfrm>
            <a:off x="-76200" y="215175"/>
            <a:ext cx="4785900" cy="697800"/>
          </a:xfrm>
          <a:prstGeom prst="rect">
            <a:avLst/>
          </a:prstGeom>
          <a:solidFill>
            <a:schemeClr val="accent6"/>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1" lang="es" sz="3500">
                <a:latin typeface="Anton"/>
                <a:ea typeface="Anton"/>
                <a:cs typeface="Anton"/>
                <a:sym typeface="Anton"/>
              </a:rPr>
              <a:t>HTML: ATRIBUTO CLASS=“”</a:t>
            </a:r>
            <a:endParaRPr i="1" sz="3500">
              <a:latin typeface="Anton"/>
              <a:ea typeface="Anton"/>
              <a:cs typeface="Anton"/>
              <a:sym typeface="Anton"/>
            </a:endParaRPr>
          </a:p>
          <a:p>
            <a:pPr indent="0" lvl="0" marL="0" marR="0" rtl="0" algn="l">
              <a:lnSpc>
                <a:spcPct val="115000"/>
              </a:lnSpc>
              <a:spcBef>
                <a:spcPts val="0"/>
              </a:spcBef>
              <a:spcAft>
                <a:spcPts val="0"/>
              </a:spcAft>
              <a:buClr>
                <a:schemeClr val="dk1"/>
              </a:buClr>
              <a:buSzPts val="1100"/>
              <a:buFont typeface="Arial"/>
              <a:buNone/>
            </a:pPr>
            <a:r>
              <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t/>
            </a:r>
            <a:endParaRPr i="1" sz="3500">
              <a:latin typeface="Anton"/>
              <a:ea typeface="Anton"/>
              <a:cs typeface="Anton"/>
              <a:sym typeface="Anton"/>
            </a:endParaRPr>
          </a:p>
        </p:txBody>
      </p:sp>
      <p:grpSp>
        <p:nvGrpSpPr>
          <p:cNvPr id="329" name="Google Shape;329;p40"/>
          <p:cNvGrpSpPr/>
          <p:nvPr/>
        </p:nvGrpSpPr>
        <p:grpSpPr>
          <a:xfrm>
            <a:off x="4455450" y="148875"/>
            <a:ext cx="842700" cy="830400"/>
            <a:chOff x="3041675" y="148875"/>
            <a:chExt cx="842700" cy="830400"/>
          </a:xfrm>
        </p:grpSpPr>
        <p:sp>
          <p:nvSpPr>
            <p:cNvPr id="330" name="Google Shape;330;p40"/>
            <p:cNvSpPr/>
            <p:nvPr/>
          </p:nvSpPr>
          <p:spPr>
            <a:xfrm>
              <a:off x="3041675" y="148875"/>
              <a:ext cx="842700" cy="830400"/>
            </a:xfrm>
            <a:prstGeom prst="ellipse">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331" name="Google Shape;331;p40"/>
            <p:cNvPicPr preferRelativeResize="0"/>
            <p:nvPr/>
          </p:nvPicPr>
          <p:blipFill rotWithShape="1">
            <a:blip r:embed="rId4">
              <a:alphaModFix/>
            </a:blip>
            <a:srcRect b="0" l="0" r="0" t="0"/>
            <a:stretch/>
          </p:blipFill>
          <p:spPr>
            <a:xfrm>
              <a:off x="3161863" y="262912"/>
              <a:ext cx="602325" cy="602325"/>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37" name="Google Shape;337;p41"/>
          <p:cNvSpPr txBox="1"/>
          <p:nvPr/>
        </p:nvSpPr>
        <p:spPr>
          <a:xfrm>
            <a:off x="1331000" y="1609750"/>
            <a:ext cx="6801600" cy="1401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Puedes aplicar </a:t>
            </a:r>
            <a:r>
              <a:rPr b="1" i="0" lang="es" sz="2000" u="none" cap="none" strike="noStrike">
                <a:solidFill>
                  <a:schemeClr val="dk1"/>
                </a:solidFill>
                <a:latin typeface="Helvetica Neue"/>
                <a:ea typeface="Helvetica Neue"/>
                <a:cs typeface="Helvetica Neue"/>
                <a:sym typeface="Helvetica Neue"/>
              </a:rPr>
              <a:t>más de una clase</a:t>
            </a:r>
            <a:r>
              <a:rPr b="0" i="0" lang="es" sz="2000" u="none" cap="none" strike="noStrike">
                <a:solidFill>
                  <a:schemeClr val="dk1"/>
                </a:solidFill>
                <a:latin typeface="Helvetica Neue Light"/>
                <a:ea typeface="Helvetica Neue Light"/>
                <a:cs typeface="Helvetica Neue Light"/>
                <a:sym typeface="Helvetica Neue Light"/>
              </a:rPr>
              <a:t> a cada etiqueta separada por un espacio. De esta manera, podrás tener estilos diferenciados para cada clase.</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2000"/>
              <a:buFont typeface="Arial"/>
              <a:buNone/>
            </a:pPr>
            <a:r>
              <a:t/>
            </a:r>
            <a:endParaRPr b="0" i="0" sz="2000" u="none" cap="none" strike="noStrike">
              <a:solidFill>
                <a:schemeClr val="dk1"/>
              </a:solidFill>
              <a:latin typeface="Didact Gothic"/>
              <a:ea typeface="Didact Gothic"/>
              <a:cs typeface="Didact Gothic"/>
              <a:sym typeface="Didact Gothic"/>
            </a:endParaRPr>
          </a:p>
        </p:txBody>
      </p:sp>
      <p:graphicFrame>
        <p:nvGraphicFramePr>
          <p:cNvPr id="338" name="Google Shape;338;p41"/>
          <p:cNvGraphicFramePr/>
          <p:nvPr/>
        </p:nvGraphicFramePr>
        <p:xfrm>
          <a:off x="1396025" y="3403075"/>
          <a:ext cx="3000000" cy="3000000"/>
        </p:xfrm>
        <a:graphic>
          <a:graphicData uri="http://schemas.openxmlformats.org/drawingml/2006/table">
            <a:tbl>
              <a:tblPr>
                <a:noFill/>
                <a:tableStyleId>{6B7C85FB-3CEF-45E8-8C68-00235D1C6D16}</a:tableStyleId>
              </a:tblPr>
              <a:tblGrid>
                <a:gridCol w="67365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&lt;</a:t>
                      </a:r>
                      <a:r>
                        <a:rPr lang="es" sz="1800" u="none" cap="none" strike="noStrike">
                          <a:solidFill>
                            <a:srgbClr val="E06666"/>
                          </a:solidFill>
                          <a:latin typeface="Consolas"/>
                          <a:ea typeface="Consolas"/>
                          <a:cs typeface="Consolas"/>
                          <a:sym typeface="Consolas"/>
                        </a:rPr>
                        <a:t>img </a:t>
                      </a:r>
                      <a:r>
                        <a:rPr lang="es" sz="1800" u="none" cap="none" strike="noStrike">
                          <a:solidFill>
                            <a:srgbClr val="FF9900"/>
                          </a:solidFill>
                          <a:latin typeface="Consolas"/>
                          <a:ea typeface="Consolas"/>
                          <a:cs typeface="Consolas"/>
                          <a:sym typeface="Consolas"/>
                        </a:rPr>
                        <a:t>src</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a:t>
                      </a:r>
                      <a:r>
                        <a:rPr lang="es" sz="1800" u="none" cap="none" strike="noStrike">
                          <a:solidFill>
                            <a:srgbClr val="E06666"/>
                          </a:solidFill>
                          <a:latin typeface="Consolas"/>
                          <a:ea typeface="Consolas"/>
                          <a:cs typeface="Consolas"/>
                          <a:sym typeface="Consolas"/>
                        </a:rPr>
                        <a:t> </a:t>
                      </a:r>
                      <a:r>
                        <a:rPr lang="es" sz="1800" u="none" cap="none" strike="noStrike">
                          <a:solidFill>
                            <a:srgbClr val="FF9900"/>
                          </a:solidFill>
                          <a:latin typeface="Consolas"/>
                          <a:ea typeface="Consolas"/>
                          <a:cs typeface="Consolas"/>
                          <a:sym typeface="Consolas"/>
                        </a:rPr>
                        <a:t>class</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"bordesRedondeados imgChica"</a:t>
                      </a:r>
                      <a:r>
                        <a:rPr lang="es" sz="1800" u="none" cap="none" strike="noStrike">
                          <a:solidFill>
                            <a:srgbClr val="EFEFEF"/>
                          </a:solidFill>
                          <a:latin typeface="Consolas"/>
                          <a:ea typeface="Consolas"/>
                          <a:cs typeface="Consolas"/>
                          <a:sym typeface="Consolas"/>
                        </a:rPr>
                        <a:t>/</a:t>
                      </a:r>
                      <a:r>
                        <a:rPr lang="es" sz="1800" u="none" cap="none" strike="noStrike">
                          <a:solidFill>
                            <a:srgbClr val="D9D9D9"/>
                          </a:solidFill>
                          <a:latin typeface="Consolas"/>
                          <a:ea typeface="Consolas"/>
                          <a:cs typeface="Consolas"/>
                          <a:sym typeface="Consolas"/>
                        </a:rPr>
                        <a:t>&gt;</a:t>
                      </a:r>
                      <a:endParaRPr sz="18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39" name="Google Shape;339;p41"/>
          <p:cNvSpPr txBox="1"/>
          <p:nvPr/>
        </p:nvSpPr>
        <p:spPr>
          <a:xfrm>
            <a:off x="-76200" y="215175"/>
            <a:ext cx="3484500" cy="697800"/>
          </a:xfrm>
          <a:prstGeom prst="rect">
            <a:avLst/>
          </a:prstGeom>
          <a:solidFill>
            <a:schemeClr val="accent6"/>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i="1" lang="es" sz="3500">
                <a:latin typeface="Anton"/>
                <a:ea typeface="Anton"/>
                <a:cs typeface="Anton"/>
                <a:sym typeface="Anton"/>
              </a:rPr>
              <a:t>MÁS DE UNA CLASS</a:t>
            </a:r>
            <a:endParaRPr b="0" i="1" sz="3500" u="none" cap="none" strike="noStrike">
              <a:solidFill>
                <a:srgbClr val="000000"/>
              </a:solidFill>
              <a:latin typeface="Anton"/>
              <a:ea typeface="Anton"/>
              <a:cs typeface="Anton"/>
              <a:sym typeface="Anton"/>
            </a:endParaRPr>
          </a:p>
        </p:txBody>
      </p:sp>
      <p:grpSp>
        <p:nvGrpSpPr>
          <p:cNvPr id="340" name="Google Shape;340;p41"/>
          <p:cNvGrpSpPr/>
          <p:nvPr/>
        </p:nvGrpSpPr>
        <p:grpSpPr>
          <a:xfrm>
            <a:off x="3270275" y="148875"/>
            <a:ext cx="842700" cy="830400"/>
            <a:chOff x="3041675" y="148875"/>
            <a:chExt cx="842700" cy="830400"/>
          </a:xfrm>
        </p:grpSpPr>
        <p:sp>
          <p:nvSpPr>
            <p:cNvPr id="341" name="Google Shape;341;p41"/>
            <p:cNvSpPr/>
            <p:nvPr/>
          </p:nvSpPr>
          <p:spPr>
            <a:xfrm>
              <a:off x="3041675" y="148875"/>
              <a:ext cx="842700" cy="830400"/>
            </a:xfrm>
            <a:prstGeom prst="ellipse">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342" name="Google Shape;342;p41"/>
            <p:cNvPicPr preferRelativeResize="0"/>
            <p:nvPr/>
          </p:nvPicPr>
          <p:blipFill rotWithShape="1">
            <a:blip r:embed="rId4">
              <a:alphaModFix/>
            </a:blip>
            <a:srcRect b="0" l="0" r="0" t="0"/>
            <a:stretch/>
          </p:blipFill>
          <p:spPr>
            <a:xfrm>
              <a:off x="3161863" y="262912"/>
              <a:ext cx="602325" cy="602325"/>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4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ATRIBUTO ID   </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INCLUYENDO CSS A NUESTRO PROYECTO</a:t>
            </a:r>
            <a:endParaRPr b="0" i="1" sz="3600" u="none" cap="none" strike="noStrike">
              <a:solidFill>
                <a:srgbClr val="121212"/>
              </a:solidFill>
              <a:latin typeface="Anton"/>
              <a:ea typeface="Anton"/>
              <a:cs typeface="Anton"/>
              <a:sym typeface="Anton"/>
            </a:endParaRPr>
          </a:p>
        </p:txBody>
      </p:sp>
      <p:sp>
        <p:nvSpPr>
          <p:cNvPr id="71" name="Google Shape;71;p16"/>
          <p:cNvSpPr txBox="1"/>
          <p:nvPr/>
        </p:nvSpPr>
        <p:spPr>
          <a:xfrm>
            <a:off x="2213250" y="1606525"/>
            <a:ext cx="47175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Clase 0</a:t>
            </a:r>
            <a:r>
              <a:rPr b="1" lang="es" sz="2000">
                <a:solidFill>
                  <a:srgbClr val="121212"/>
                </a:solidFill>
                <a:latin typeface="Helvetica Neue"/>
                <a:ea typeface="Helvetica Neue"/>
                <a:cs typeface="Helvetica Neue"/>
                <a:sym typeface="Helvetica Neue"/>
              </a:rPr>
              <a:t>3</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72" name="Google Shape;72;p16"/>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351" name="Shape 351"/>
        <p:cNvGrpSpPr/>
        <p:nvPr/>
      </p:nvGrpSpPr>
      <p:grpSpPr>
        <a:xfrm>
          <a:off x="0" y="0"/>
          <a:ext cx="0" cy="0"/>
          <a:chOff x="0" y="0"/>
          <a:chExt cx="0" cy="0"/>
        </a:xfrm>
      </p:grpSpPr>
      <p:sp>
        <p:nvSpPr>
          <p:cNvPr id="352" name="Google Shape;352;p43"/>
          <p:cNvSpPr txBox="1"/>
          <p:nvPr/>
        </p:nvSpPr>
        <p:spPr>
          <a:xfrm>
            <a:off x="884850" y="1142525"/>
            <a:ext cx="7374300" cy="2984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 sz="2000">
                <a:solidFill>
                  <a:schemeClr val="dk1"/>
                </a:solidFill>
                <a:latin typeface="Helvetica Neue Light"/>
                <a:ea typeface="Helvetica Neue Light"/>
                <a:cs typeface="Helvetica Neue Light"/>
                <a:sym typeface="Helvetica Neue Light"/>
              </a:rPr>
              <a:t>👉 </a:t>
            </a:r>
            <a:r>
              <a:rPr lang="es" sz="1800">
                <a:solidFill>
                  <a:schemeClr val="dk1"/>
                </a:solidFill>
                <a:latin typeface="Helvetica Neue Light"/>
                <a:ea typeface="Helvetica Neue Light"/>
                <a:cs typeface="Helvetica Neue Light"/>
                <a:sym typeface="Helvetica Neue Light"/>
              </a:rPr>
              <a:t>Generalmente se usa para </a:t>
            </a:r>
            <a:r>
              <a:rPr lang="es" sz="1800">
                <a:solidFill>
                  <a:schemeClr val="dk1"/>
                </a:solidFill>
                <a:highlight>
                  <a:schemeClr val="lt1"/>
                </a:highlight>
                <a:latin typeface="Helvetica Neue Light"/>
                <a:ea typeface="Helvetica Neue Light"/>
                <a:cs typeface="Helvetica Neue Light"/>
                <a:sym typeface="Helvetica Neue Light"/>
              </a:rPr>
              <a:t>nombrar porciones de código y sectores</a:t>
            </a:r>
            <a:r>
              <a:rPr lang="es" sz="1800">
                <a:solidFill>
                  <a:schemeClr val="dk1"/>
                </a:solidFill>
                <a:latin typeface="Helvetica Neue Light"/>
                <a:ea typeface="Helvetica Neue Light"/>
                <a:cs typeface="Helvetica Neue Light"/>
                <a:sym typeface="Helvetica Neue Light"/>
              </a:rPr>
              <a:t>, como por ejemplo cuando quieres nombrar distintas secciones.</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chemeClr val="dk1"/>
              </a:buClr>
              <a:buSzPts val="1100"/>
              <a:buFont typeface="Arial"/>
              <a:buNone/>
            </a:pPr>
            <a:r>
              <a:rPr lang="es" sz="2000">
                <a:solidFill>
                  <a:schemeClr val="dk1"/>
                </a:solidFill>
                <a:latin typeface="Helvetica Neue Light"/>
                <a:ea typeface="Helvetica Neue Light"/>
                <a:cs typeface="Helvetica Neue Light"/>
                <a:sym typeface="Helvetica Neue Light"/>
              </a:rPr>
              <a:t>👉 </a:t>
            </a:r>
            <a:r>
              <a:rPr lang="es" sz="1800">
                <a:solidFill>
                  <a:schemeClr val="dk1"/>
                </a:solidFill>
                <a:latin typeface="Helvetica Neue Light"/>
                <a:ea typeface="Helvetica Neue Light"/>
                <a:cs typeface="Helvetica Neue Light"/>
                <a:sym typeface="Helvetica Neue Light"/>
              </a:rPr>
              <a:t>Es posible ponerle ID a cualquier elemento HTML para darle un "nombre". Y así como el ID, todos los elementos también aceptan el atributo class="". </a:t>
            </a:r>
            <a:endParaRPr sz="1800">
              <a:solidFill>
                <a:schemeClr val="dk1"/>
              </a:solidFill>
              <a:latin typeface="Helvetica Neue Light"/>
              <a:ea typeface="Helvetica Neue Light"/>
              <a:cs typeface="Helvetica Neue Light"/>
              <a:sym typeface="Helvetica Neue Light"/>
            </a:endParaRPr>
          </a:p>
          <a:p>
            <a:pPr indent="-342900" lvl="0" marL="457200" rtl="0" algn="ctr">
              <a:lnSpc>
                <a:spcPct val="115000"/>
              </a:lnSpc>
              <a:spcBef>
                <a:spcPts val="110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Dicha clase se utiliza cuando quieres aplicar el mismo estilo a más de un elemento, y la búsqueda por etiqueta no sirve para lograrlo. </a:t>
            </a:r>
            <a:endParaRPr sz="1800">
              <a:solidFill>
                <a:schemeClr val="dk1"/>
              </a:solidFill>
              <a:latin typeface="Helvetica Neue Light"/>
              <a:ea typeface="Helvetica Neue Light"/>
              <a:cs typeface="Helvetica Neue Light"/>
              <a:sym typeface="Helvetica Neue Light"/>
            </a:endParaRPr>
          </a:p>
          <a:p>
            <a:pPr indent="-342900" lvl="0" marL="457200" rtl="0" algn="ctr">
              <a:lnSpc>
                <a:spcPct val="115000"/>
              </a:lnSpc>
              <a:spcBef>
                <a:spcPts val="0"/>
              </a:spcBef>
              <a:spcAft>
                <a:spcPts val="0"/>
              </a:spcAft>
              <a:buClr>
                <a:srgbClr val="3CEFAB"/>
              </a:buClr>
              <a:buSzPts val="1800"/>
              <a:buFont typeface="Helvetica Neue Light"/>
              <a:buChar char="●"/>
            </a:pPr>
            <a:r>
              <a:rPr lang="es" sz="2000">
                <a:solidFill>
                  <a:schemeClr val="dk1"/>
                </a:solidFill>
                <a:latin typeface="Helvetica Neue Light"/>
                <a:ea typeface="Helvetica Neue Light"/>
                <a:cs typeface="Helvetica Neue Light"/>
                <a:sym typeface="Helvetica Neue Light"/>
              </a:rPr>
              <a:t>👉 </a:t>
            </a:r>
            <a:r>
              <a:rPr lang="es" sz="1800">
                <a:solidFill>
                  <a:schemeClr val="dk1"/>
                </a:solidFill>
                <a:latin typeface="Helvetica Neue Light"/>
                <a:ea typeface="Helvetica Neue Light"/>
                <a:cs typeface="Helvetica Neue Light"/>
                <a:sym typeface="Helvetica Neue Light"/>
              </a:rPr>
              <a:t>No necesitas escribir varias veces el mismo CSS, ni repetir el ID.</a:t>
            </a:r>
            <a:endParaRPr sz="2000">
              <a:solidFill>
                <a:schemeClr val="dk1"/>
              </a:solidFill>
              <a:latin typeface="Helvetica Neue Light"/>
              <a:ea typeface="Helvetica Neue Light"/>
              <a:cs typeface="Helvetica Neue Light"/>
              <a:sym typeface="Helvetica Neue Light"/>
            </a:endParaRPr>
          </a:p>
        </p:txBody>
      </p:sp>
      <p:pic>
        <p:nvPicPr>
          <p:cNvPr id="353" name="Google Shape;353;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4" name="Google Shape;354;p43"/>
          <p:cNvSpPr txBox="1"/>
          <p:nvPr/>
        </p:nvSpPr>
        <p:spPr>
          <a:xfrm>
            <a:off x="1414600" y="264950"/>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chemeClr val="dk1"/>
                </a:solidFill>
                <a:latin typeface="Anton"/>
                <a:ea typeface="Anton"/>
                <a:cs typeface="Anton"/>
                <a:sym typeface="Anton"/>
              </a:rPr>
              <a:t>ID</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60" name="Google Shape;360;p44"/>
          <p:cNvGraphicFramePr/>
          <p:nvPr/>
        </p:nvGraphicFramePr>
        <p:xfrm>
          <a:off x="1728775" y="3552575"/>
          <a:ext cx="3000000" cy="3000000"/>
        </p:xfrm>
        <a:graphic>
          <a:graphicData uri="http://schemas.openxmlformats.org/drawingml/2006/table">
            <a:tbl>
              <a:tblPr>
                <a:noFill/>
                <a:tableStyleId>{6B7C85FB-3CEF-45E8-8C68-00235D1C6D16}</a:tableStyleId>
              </a:tblPr>
              <a:tblGrid>
                <a:gridCol w="568642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FF9900"/>
                          </a:solidFill>
                          <a:latin typeface="Consolas"/>
                          <a:ea typeface="Consolas"/>
                          <a:cs typeface="Consolas"/>
                          <a:sym typeface="Consolas"/>
                        </a:rPr>
                        <a:t>#productos </a:t>
                      </a:r>
                      <a:r>
                        <a:rPr lang="es" sz="1800" u="none" cap="none" strike="noStrike">
                          <a:solidFill>
                            <a:srgbClr val="D9D9D9"/>
                          </a:solidFill>
                          <a:latin typeface="Consolas"/>
                          <a:ea typeface="Consolas"/>
                          <a:cs typeface="Consolas"/>
                          <a:sym typeface="Consolas"/>
                        </a:rPr>
                        <a:t>{</a:t>
                      </a:r>
                      <a:endParaRPr sz="18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999999"/>
                          </a:solidFill>
                          <a:latin typeface="Consolas"/>
                          <a:ea typeface="Consolas"/>
                          <a:cs typeface="Consolas"/>
                          <a:sym typeface="Consolas"/>
                        </a:rPr>
                        <a:t>  /* codigo CSS */</a:t>
                      </a:r>
                      <a:endParaRPr sz="1800" u="none" cap="none" strike="noStrike">
                        <a:solidFill>
                          <a:srgbClr val="99999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a:t>
                      </a:r>
                      <a:endParaRPr sz="18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61" name="Google Shape;361;p44"/>
          <p:cNvSpPr txBox="1"/>
          <p:nvPr/>
        </p:nvSpPr>
        <p:spPr>
          <a:xfrm>
            <a:off x="1331000" y="1471525"/>
            <a:ext cx="6796800" cy="1825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Desde CSS, </a:t>
            </a:r>
            <a:r>
              <a:rPr b="1" i="0" lang="es" sz="2000" u="none" cap="none" strike="noStrike">
                <a:solidFill>
                  <a:schemeClr val="dk1"/>
                </a:solidFill>
                <a:latin typeface="Helvetica Neue"/>
                <a:ea typeface="Helvetica Neue"/>
                <a:cs typeface="Helvetica Neue"/>
                <a:sym typeface="Helvetica Neue"/>
              </a:rPr>
              <a:t>puedes usar los nombres que quieras</a:t>
            </a:r>
            <a:r>
              <a:rPr b="0" i="0" lang="es" sz="2000" u="none" cap="none" strike="noStrike">
                <a:solidFill>
                  <a:schemeClr val="dk1"/>
                </a:solidFill>
                <a:latin typeface="Helvetica Neue Light"/>
                <a:ea typeface="Helvetica Neue Light"/>
                <a:cs typeface="Helvetica Neue Light"/>
                <a:sym typeface="Helvetica Neue Light"/>
              </a:rPr>
              <a:t>, siempre y cuando empiecen con </a:t>
            </a:r>
            <a:r>
              <a:rPr b="1" i="0" lang="es" sz="2000" u="none" cap="none" strike="noStrike">
                <a:solidFill>
                  <a:schemeClr val="dk1"/>
                </a:solidFill>
                <a:latin typeface="Helvetica Neue"/>
                <a:ea typeface="Helvetica Neue"/>
                <a:cs typeface="Helvetica Neue"/>
                <a:sym typeface="Helvetica Neue"/>
              </a:rPr>
              <a:t>LETRAS</a:t>
            </a:r>
            <a:r>
              <a:rPr b="0" i="0" lang="es" sz="2000" u="none" cap="none" strike="noStrike">
                <a:solidFill>
                  <a:schemeClr val="dk1"/>
                </a:solidFill>
                <a:latin typeface="Helvetica Neue Light"/>
                <a:ea typeface="Helvetica Neue Light"/>
                <a:cs typeface="Helvetica Neue Light"/>
                <a:sym typeface="Helvetica Neue Light"/>
              </a:rPr>
              <a:t>, y pongas un </a:t>
            </a:r>
            <a:r>
              <a:rPr b="1" i="0" lang="es" sz="2000" u="none" cap="none" strike="noStrike">
                <a:solidFill>
                  <a:schemeClr val="dk1"/>
                </a:solidFill>
                <a:latin typeface="Helvetica Neue"/>
                <a:ea typeface="Helvetica Neue"/>
                <a:cs typeface="Helvetica Neue"/>
                <a:sym typeface="Helvetica Neue"/>
              </a:rPr>
              <a:t>“#”</a:t>
            </a:r>
            <a:r>
              <a:rPr b="0" i="0" lang="es" sz="2000" u="none" cap="none" strike="noStrike">
                <a:solidFill>
                  <a:schemeClr val="dk1"/>
                </a:solidFill>
                <a:latin typeface="Helvetica Neue Light"/>
                <a:ea typeface="Helvetica Neue Light"/>
                <a:cs typeface="Helvetica Neue Light"/>
                <a:sym typeface="Helvetica Neue Light"/>
              </a:rPr>
              <a:t> adelante. Lo recomendable es poner un nombre que haga referencias a los estilos que tendrá. Por ejemplo: </a:t>
            </a:r>
            <a:endParaRPr b="0" i="0" sz="2000" u="none" cap="none" strike="noStrike">
              <a:solidFill>
                <a:schemeClr val="dk1"/>
              </a:solidFill>
              <a:latin typeface="Didact Gothic"/>
              <a:ea typeface="Didact Gothic"/>
              <a:cs typeface="Didact Gothic"/>
              <a:sym typeface="Didact Gothic"/>
            </a:endParaRPr>
          </a:p>
          <a:p>
            <a:pPr indent="0" lvl="0" marL="0" marR="0" rtl="0" algn="just">
              <a:lnSpc>
                <a:spcPct val="150000"/>
              </a:lnSpc>
              <a:spcBef>
                <a:spcPts val="1100"/>
              </a:spcBef>
              <a:spcAft>
                <a:spcPts val="1100"/>
              </a:spcAft>
              <a:buClr>
                <a:srgbClr val="000000"/>
              </a:buClr>
              <a:buSzPts val="2000"/>
              <a:buFont typeface="Arial"/>
              <a:buNone/>
            </a:pPr>
            <a:r>
              <a:t/>
            </a:r>
            <a:endParaRPr b="0" i="0" sz="2000" u="none" cap="none" strike="noStrike">
              <a:solidFill>
                <a:schemeClr val="dk1"/>
              </a:solidFill>
              <a:latin typeface="Didact Gothic"/>
              <a:ea typeface="Didact Gothic"/>
              <a:cs typeface="Didact Gothic"/>
              <a:sym typeface="Didact Gothic"/>
            </a:endParaRPr>
          </a:p>
        </p:txBody>
      </p:sp>
      <p:sp>
        <p:nvSpPr>
          <p:cNvPr id="362" name="Google Shape;362;p44"/>
          <p:cNvSpPr txBox="1"/>
          <p:nvPr/>
        </p:nvSpPr>
        <p:spPr>
          <a:xfrm>
            <a:off x="-76200" y="215175"/>
            <a:ext cx="3298500" cy="697800"/>
          </a:xfrm>
          <a:prstGeom prst="rect">
            <a:avLst/>
          </a:prstGeom>
          <a:solidFill>
            <a:schemeClr val="accent6"/>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i="1" lang="es" sz="3500">
                <a:latin typeface="Anton"/>
                <a:ea typeface="Anton"/>
                <a:cs typeface="Anton"/>
                <a:sym typeface="Anton"/>
              </a:rPr>
              <a:t>ID DESDE CSS</a:t>
            </a:r>
            <a:endParaRPr b="0" i="1" sz="3500" u="none" cap="none" strike="noStrike">
              <a:solidFill>
                <a:srgbClr val="000000"/>
              </a:solidFill>
              <a:latin typeface="Anton"/>
              <a:ea typeface="Anton"/>
              <a:cs typeface="Anton"/>
              <a:sym typeface="Anton"/>
            </a:endParaRPr>
          </a:p>
        </p:txBody>
      </p:sp>
      <p:grpSp>
        <p:nvGrpSpPr>
          <p:cNvPr id="363" name="Google Shape;363;p44"/>
          <p:cNvGrpSpPr/>
          <p:nvPr/>
        </p:nvGrpSpPr>
        <p:grpSpPr>
          <a:xfrm>
            <a:off x="3041675" y="148875"/>
            <a:ext cx="842700" cy="830400"/>
            <a:chOff x="3041675" y="148875"/>
            <a:chExt cx="842700" cy="830400"/>
          </a:xfrm>
        </p:grpSpPr>
        <p:sp>
          <p:nvSpPr>
            <p:cNvPr id="364" name="Google Shape;364;p44"/>
            <p:cNvSpPr/>
            <p:nvPr/>
          </p:nvSpPr>
          <p:spPr>
            <a:xfrm>
              <a:off x="3041675" y="148875"/>
              <a:ext cx="842700" cy="830400"/>
            </a:xfrm>
            <a:prstGeom prst="ellipse">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365" name="Google Shape;365;p44"/>
            <p:cNvPicPr preferRelativeResize="0"/>
            <p:nvPr/>
          </p:nvPicPr>
          <p:blipFill rotWithShape="1">
            <a:blip r:embed="rId4">
              <a:alphaModFix/>
            </a:blip>
            <a:srcRect b="0" l="0" r="0" t="0"/>
            <a:stretch/>
          </p:blipFill>
          <p:spPr>
            <a:xfrm>
              <a:off x="3161863" y="262912"/>
              <a:ext cx="602325" cy="602325"/>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1" name="Google Shape;371;p45"/>
          <p:cNvSpPr txBox="1"/>
          <p:nvPr/>
        </p:nvSpPr>
        <p:spPr>
          <a:xfrm>
            <a:off x="1331000" y="1609750"/>
            <a:ext cx="6801600" cy="1401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Para aplicar un ID en el HTML, debes usar el atributo “id”, y luego en el valor el nombre del ID (que has especificado en CSS). Por ejemplo:</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2000"/>
              <a:buFont typeface="Arial"/>
              <a:buNone/>
            </a:pPr>
            <a:r>
              <a:t/>
            </a:r>
            <a:endParaRPr b="0" i="0" sz="2000" u="none" cap="none" strike="noStrike">
              <a:solidFill>
                <a:schemeClr val="dk1"/>
              </a:solidFill>
              <a:latin typeface="Helvetica Neue Light"/>
              <a:ea typeface="Helvetica Neue Light"/>
              <a:cs typeface="Helvetica Neue Light"/>
              <a:sym typeface="Helvetica Neue Light"/>
            </a:endParaRPr>
          </a:p>
        </p:txBody>
      </p:sp>
      <p:graphicFrame>
        <p:nvGraphicFramePr>
          <p:cNvPr id="372" name="Google Shape;372;p45"/>
          <p:cNvGraphicFramePr/>
          <p:nvPr/>
        </p:nvGraphicFramePr>
        <p:xfrm>
          <a:off x="1396025" y="3403075"/>
          <a:ext cx="3000000" cy="3000000"/>
        </p:xfrm>
        <a:graphic>
          <a:graphicData uri="http://schemas.openxmlformats.org/drawingml/2006/table">
            <a:tbl>
              <a:tblPr>
                <a:noFill/>
                <a:tableStyleId>{6B7C85FB-3CEF-45E8-8C68-00235D1C6D16}</a:tableStyleId>
              </a:tblPr>
              <a:tblGrid>
                <a:gridCol w="67365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&lt;</a:t>
                      </a:r>
                      <a:r>
                        <a:rPr lang="es" sz="1800" u="none" cap="none" strike="noStrike">
                          <a:solidFill>
                            <a:srgbClr val="E06666"/>
                          </a:solidFill>
                          <a:latin typeface="Consolas"/>
                          <a:ea typeface="Consolas"/>
                          <a:cs typeface="Consolas"/>
                          <a:sym typeface="Consolas"/>
                        </a:rPr>
                        <a:t>section </a:t>
                      </a:r>
                      <a:r>
                        <a:rPr lang="es" sz="1800" u="none" cap="none" strike="noStrike">
                          <a:solidFill>
                            <a:srgbClr val="FF9900"/>
                          </a:solidFill>
                          <a:latin typeface="Consolas"/>
                          <a:ea typeface="Consolas"/>
                          <a:cs typeface="Consolas"/>
                          <a:sym typeface="Consolas"/>
                        </a:rPr>
                        <a:t>id</a:t>
                      </a:r>
                      <a:r>
                        <a:rPr lang="es" sz="1800" u="none" cap="none" strike="noStrike">
                          <a:solidFill>
                            <a:srgbClr val="D9D9D9"/>
                          </a:solidFill>
                          <a:latin typeface="Consolas"/>
                          <a:ea typeface="Consolas"/>
                          <a:cs typeface="Consolas"/>
                          <a:sym typeface="Consolas"/>
                        </a:rPr>
                        <a:t>=</a:t>
                      </a:r>
                      <a:r>
                        <a:rPr lang="es" sz="1800" u="none" cap="none" strike="noStrike">
                          <a:solidFill>
                            <a:srgbClr val="93C47D"/>
                          </a:solidFill>
                          <a:latin typeface="Consolas"/>
                          <a:ea typeface="Consolas"/>
                          <a:cs typeface="Consolas"/>
                          <a:sym typeface="Consolas"/>
                        </a:rPr>
                        <a:t>"productos"</a:t>
                      </a:r>
                      <a:r>
                        <a:rPr lang="es" sz="1800" u="none" cap="none" strike="noStrike">
                          <a:solidFill>
                            <a:srgbClr val="D9D9D9"/>
                          </a:solidFill>
                          <a:latin typeface="Consolas"/>
                          <a:ea typeface="Consolas"/>
                          <a:cs typeface="Consolas"/>
                          <a:sym typeface="Consolas"/>
                        </a:rPr>
                        <a:t>&gt;</a:t>
                      </a:r>
                      <a:endParaRPr sz="18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E06666"/>
                          </a:solidFill>
                          <a:latin typeface="Consolas"/>
                          <a:ea typeface="Consolas"/>
                          <a:cs typeface="Consolas"/>
                          <a:sym typeface="Consolas"/>
                        </a:rPr>
                        <a:t>   </a:t>
                      </a:r>
                      <a:endParaRPr sz="1800" u="none" cap="none" strike="noStrike">
                        <a:solidFill>
                          <a:srgbClr val="E0666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E0666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Consolas"/>
                          <a:ea typeface="Consolas"/>
                          <a:cs typeface="Consolas"/>
                          <a:sym typeface="Consolas"/>
                        </a:rPr>
                        <a:t>&lt;</a:t>
                      </a:r>
                      <a:r>
                        <a:rPr lang="es" sz="1800" u="none" cap="none" strike="noStrike">
                          <a:solidFill>
                            <a:srgbClr val="EFEFEF"/>
                          </a:solidFill>
                          <a:latin typeface="Consolas"/>
                          <a:ea typeface="Consolas"/>
                          <a:cs typeface="Consolas"/>
                          <a:sym typeface="Consolas"/>
                        </a:rPr>
                        <a:t>/</a:t>
                      </a:r>
                      <a:r>
                        <a:rPr lang="es" sz="1800" u="none" cap="none" strike="noStrike">
                          <a:solidFill>
                            <a:srgbClr val="E06666"/>
                          </a:solidFill>
                          <a:latin typeface="Consolas"/>
                          <a:ea typeface="Consolas"/>
                          <a:cs typeface="Consolas"/>
                          <a:sym typeface="Consolas"/>
                        </a:rPr>
                        <a:t>section</a:t>
                      </a:r>
                      <a:r>
                        <a:rPr lang="es" sz="1800" u="none" cap="none" strike="noStrike">
                          <a:solidFill>
                            <a:srgbClr val="D9D9D9"/>
                          </a:solidFill>
                          <a:latin typeface="Consolas"/>
                          <a:ea typeface="Consolas"/>
                          <a:cs typeface="Consolas"/>
                          <a:sym typeface="Consolas"/>
                        </a:rPr>
                        <a:t>&gt;</a:t>
                      </a:r>
                      <a:r>
                        <a:rPr lang="es" sz="1800" u="none" cap="none" strike="noStrike">
                          <a:solidFill>
                            <a:srgbClr val="E06666"/>
                          </a:solidFill>
                          <a:latin typeface="Consolas"/>
                          <a:ea typeface="Consolas"/>
                          <a:cs typeface="Consolas"/>
                          <a:sym typeface="Consolas"/>
                        </a:rPr>
                        <a:t> </a:t>
                      </a:r>
                      <a:endParaRPr sz="18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73" name="Google Shape;373;p45"/>
          <p:cNvSpPr txBox="1"/>
          <p:nvPr/>
        </p:nvSpPr>
        <p:spPr>
          <a:xfrm>
            <a:off x="-76200" y="215175"/>
            <a:ext cx="4785900" cy="697800"/>
          </a:xfrm>
          <a:prstGeom prst="rect">
            <a:avLst/>
          </a:prstGeom>
          <a:solidFill>
            <a:schemeClr val="accent6"/>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1" lang="es" sz="3500">
                <a:latin typeface="Anton"/>
                <a:ea typeface="Anton"/>
                <a:cs typeface="Anton"/>
                <a:sym typeface="Anton"/>
              </a:rPr>
              <a:t>HTML: ATRIBUTO ID=“”</a:t>
            </a:r>
            <a:endParaRPr i="1" sz="3500">
              <a:latin typeface="Anton"/>
              <a:ea typeface="Anton"/>
              <a:cs typeface="Anton"/>
              <a:sym typeface="Anton"/>
            </a:endParaRPr>
          </a:p>
          <a:p>
            <a:pPr indent="0" lvl="0" marL="0" marR="0" rtl="0" algn="l">
              <a:lnSpc>
                <a:spcPct val="115000"/>
              </a:lnSpc>
              <a:spcBef>
                <a:spcPts val="0"/>
              </a:spcBef>
              <a:spcAft>
                <a:spcPts val="0"/>
              </a:spcAft>
              <a:buClr>
                <a:schemeClr val="dk1"/>
              </a:buClr>
              <a:buSzPts val="1100"/>
              <a:buFont typeface="Arial"/>
              <a:buNone/>
            </a:pPr>
            <a:r>
              <a:t/>
            </a:r>
            <a:endParaRPr i="1" sz="3500">
              <a:latin typeface="Anton"/>
              <a:ea typeface="Anton"/>
              <a:cs typeface="Anton"/>
              <a:sym typeface="Anton"/>
            </a:endParaRPr>
          </a:p>
          <a:p>
            <a:pPr indent="0" lvl="0" marL="0" marR="0" rtl="0" algn="l">
              <a:lnSpc>
                <a:spcPct val="115000"/>
              </a:lnSpc>
              <a:spcBef>
                <a:spcPts val="0"/>
              </a:spcBef>
              <a:spcAft>
                <a:spcPts val="0"/>
              </a:spcAft>
              <a:buClr>
                <a:srgbClr val="000000"/>
              </a:buClr>
              <a:buSzPts val="4000"/>
              <a:buFont typeface="Arial"/>
              <a:buNone/>
            </a:pPr>
            <a:r>
              <a:t/>
            </a:r>
            <a:endParaRPr i="1" sz="3500">
              <a:latin typeface="Anton"/>
              <a:ea typeface="Anton"/>
              <a:cs typeface="Anton"/>
              <a:sym typeface="Anton"/>
            </a:endParaRPr>
          </a:p>
        </p:txBody>
      </p:sp>
      <p:grpSp>
        <p:nvGrpSpPr>
          <p:cNvPr id="374" name="Google Shape;374;p45"/>
          <p:cNvGrpSpPr/>
          <p:nvPr/>
        </p:nvGrpSpPr>
        <p:grpSpPr>
          <a:xfrm>
            <a:off x="4455450" y="148875"/>
            <a:ext cx="842700" cy="830400"/>
            <a:chOff x="3041675" y="148875"/>
            <a:chExt cx="842700" cy="830400"/>
          </a:xfrm>
        </p:grpSpPr>
        <p:sp>
          <p:nvSpPr>
            <p:cNvPr id="375" name="Google Shape;375;p45"/>
            <p:cNvSpPr/>
            <p:nvPr/>
          </p:nvSpPr>
          <p:spPr>
            <a:xfrm>
              <a:off x="3041675" y="148875"/>
              <a:ext cx="842700" cy="830400"/>
            </a:xfrm>
            <a:prstGeom prst="ellipse">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376" name="Google Shape;376;p45"/>
            <p:cNvPicPr preferRelativeResize="0"/>
            <p:nvPr/>
          </p:nvPicPr>
          <p:blipFill rotWithShape="1">
            <a:blip r:embed="rId4">
              <a:alphaModFix/>
            </a:blip>
            <a:srcRect b="0" l="0" r="0" t="0"/>
            <a:stretch/>
          </p:blipFill>
          <p:spPr>
            <a:xfrm>
              <a:off x="3161863" y="262912"/>
              <a:ext cx="602325" cy="602325"/>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80" name="Shape 380"/>
        <p:cNvGrpSpPr/>
        <p:nvPr/>
      </p:nvGrpSpPr>
      <p:grpSpPr>
        <a:xfrm>
          <a:off x="0" y="0"/>
          <a:ext cx="0" cy="0"/>
          <a:chOff x="0" y="0"/>
          <a:chExt cx="0" cy="0"/>
        </a:xfrm>
      </p:grpSpPr>
      <p:sp>
        <p:nvSpPr>
          <p:cNvPr id="381" name="Google Shape;381;p46"/>
          <p:cNvSpPr txBox="1"/>
          <p:nvPr/>
        </p:nvSpPr>
        <p:spPr>
          <a:xfrm>
            <a:off x="2789700" y="2077200"/>
            <a:ext cx="3564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COMPARACIÓN CLASS VS. ID   </a:t>
            </a:r>
            <a:endParaRPr b="0" i="1" sz="3600" u="none" cap="none" strike="noStrike">
              <a:solidFill>
                <a:srgbClr val="000000"/>
              </a:solidFill>
              <a:latin typeface="Anton"/>
              <a:ea typeface="Anton"/>
              <a:cs typeface="Anton"/>
              <a:sym typeface="Anton"/>
            </a:endParaRPr>
          </a:p>
        </p:txBody>
      </p:sp>
      <p:pic>
        <p:nvPicPr>
          <p:cNvPr id="382" name="Google Shape;382;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88" name="Google Shape;388;p47"/>
          <p:cNvGraphicFramePr/>
          <p:nvPr/>
        </p:nvGraphicFramePr>
        <p:xfrm>
          <a:off x="320850" y="941150"/>
          <a:ext cx="3000000" cy="3000000"/>
        </p:xfrm>
        <a:graphic>
          <a:graphicData uri="http://schemas.openxmlformats.org/drawingml/2006/table">
            <a:tbl>
              <a:tblPr>
                <a:noFill/>
                <a:tableStyleId>{7D0F99E8-1114-4A08-87C7-21DD77EF755E}</a:tableStyleId>
              </a:tblPr>
              <a:tblGrid>
                <a:gridCol w="1555900"/>
                <a:gridCol w="2099075"/>
                <a:gridCol w="2271300"/>
                <a:gridCol w="2576000"/>
              </a:tblGrid>
              <a:tr h="7996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¿Se puede reutilizar su nombre en el HTML?</a:t>
                      </a:r>
                      <a:endParaRPr b="1" sz="1400" u="none" cap="none" strike="noStrike">
                        <a:latin typeface="Helvetica Neue"/>
                        <a:ea typeface="Helvetica Neue"/>
                        <a:cs typeface="Helvetica Neue"/>
                        <a:sym typeface="Helvetica Neue"/>
                      </a:endParaRPr>
                    </a:p>
                  </a:txBody>
                  <a:tcPr marT="91425" marB="91425" marR="91425" marL="91425">
                    <a:solidFill>
                      <a:srgbClr val="A6FFC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¿Se puede usar varias veces en un atributo en el HTML?</a:t>
                      </a:r>
                      <a:endParaRPr b="1" sz="1400" u="none" cap="none" strike="noStrike">
                        <a:latin typeface="Helvetica Neue"/>
                        <a:ea typeface="Helvetica Neue"/>
                        <a:cs typeface="Helvetica Neue"/>
                        <a:sym typeface="Helvetica Neue"/>
                      </a:endParaRPr>
                    </a:p>
                  </a:txBody>
                  <a:tcPr marT="91425" marB="91425" marR="91425" marL="91425">
                    <a:solidFill>
                      <a:srgbClr val="A6FFC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¿Cuándo lo uso?</a:t>
                      </a:r>
                      <a:endParaRPr b="1" sz="1400" u="none" cap="none" strike="noStrike">
                        <a:latin typeface="Helvetica Neue"/>
                        <a:ea typeface="Helvetica Neue"/>
                        <a:cs typeface="Helvetica Neue"/>
                        <a:sym typeface="Helvetica Neue"/>
                      </a:endParaRPr>
                    </a:p>
                  </a:txBody>
                  <a:tcPr marT="91425" marB="91425" marR="91425" marL="91425">
                    <a:solidFill>
                      <a:srgbClr val="A6FFCA"/>
                    </a:solidFill>
                  </a:tcPr>
                </a:tc>
              </a:tr>
              <a:tr h="593125">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ID</a:t>
                      </a:r>
                      <a:endParaRPr b="1" sz="1400" u="none" cap="none" strike="noStrike">
                        <a:latin typeface="Helvetica Neue"/>
                        <a:ea typeface="Helvetica Neue"/>
                        <a:cs typeface="Helvetica Neue"/>
                        <a:sym typeface="Helvetica Neue"/>
                      </a:endParaRPr>
                    </a:p>
                  </a:txBody>
                  <a:tcPr marT="91425" marB="91425" marR="91425" marL="91425">
                    <a:solidFill>
                      <a:srgbClr val="FFD3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s" sz="2000" u="none" cap="none" strike="noStrike">
                          <a:solidFill>
                            <a:srgbClr val="C92121"/>
                          </a:solidFill>
                          <a:latin typeface="Helvetica Neue"/>
                          <a:ea typeface="Helvetica Neue"/>
                          <a:cs typeface="Helvetica Neue"/>
                          <a:sym typeface="Helvetica Neue"/>
                        </a:rPr>
                        <a:t>NO</a:t>
                      </a:r>
                      <a:endParaRPr b="1" sz="2000" u="none" cap="none" strike="noStrike">
                        <a:solidFill>
                          <a:srgbClr val="C92121"/>
                        </a:solidFill>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s" sz="2000" u="none" cap="none" strike="noStrike">
                          <a:solidFill>
                            <a:srgbClr val="C92121"/>
                          </a:solidFill>
                          <a:latin typeface="Helvetica Neue"/>
                          <a:ea typeface="Helvetica Neue"/>
                          <a:cs typeface="Helvetica Neue"/>
                          <a:sym typeface="Helvetica Neue"/>
                        </a:rPr>
                        <a:t>NO</a:t>
                      </a:r>
                      <a:endParaRPr b="1" sz="2000" u="none" cap="none" strike="noStrike">
                        <a:solidFill>
                          <a:srgbClr val="C92121"/>
                        </a:solidFill>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Helvetica Neue"/>
                          <a:ea typeface="Helvetica Neue"/>
                          <a:cs typeface="Helvetica Neue"/>
                          <a:sym typeface="Helvetica Neue"/>
                        </a:rPr>
                        <a:t>Nombrar secciones, divisiones de código</a:t>
                      </a:r>
                      <a:endParaRPr sz="1400" u="none" cap="none" strike="noStrike">
                        <a:latin typeface="Helvetica Neue"/>
                        <a:ea typeface="Helvetica Neue"/>
                        <a:cs typeface="Helvetica Neue"/>
                        <a:sym typeface="Helvetica Neue"/>
                      </a:endParaRPr>
                    </a:p>
                  </a:txBody>
                  <a:tcPr marT="91425" marB="91425" marR="91425" marL="91425"/>
                </a:tc>
              </a:tr>
              <a:tr h="593125">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CLASS</a:t>
                      </a:r>
                      <a:endParaRPr b="1" sz="1400" u="none" cap="none" strike="noStrike">
                        <a:latin typeface="Helvetica Neue"/>
                        <a:ea typeface="Helvetica Neue"/>
                        <a:cs typeface="Helvetica Neue"/>
                        <a:sym typeface="Helvetica Neue"/>
                      </a:endParaRPr>
                    </a:p>
                  </a:txBody>
                  <a:tcPr marT="91425" marB="91425" marR="91425" marL="91425">
                    <a:solidFill>
                      <a:srgbClr val="FFD3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s" sz="2000" u="none" cap="none" strike="noStrike">
                          <a:solidFill>
                            <a:srgbClr val="6AA84F"/>
                          </a:solidFill>
                          <a:latin typeface="Helvetica Neue"/>
                          <a:ea typeface="Helvetica Neue"/>
                          <a:cs typeface="Helvetica Neue"/>
                          <a:sym typeface="Helvetica Neue"/>
                        </a:rPr>
                        <a:t>SI</a:t>
                      </a:r>
                      <a:endParaRPr b="1" sz="2000" u="none" cap="none" strike="noStrike">
                        <a:solidFill>
                          <a:srgbClr val="6AA84F"/>
                        </a:solidFill>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s" sz="2000" u="none" cap="none" strike="noStrike">
                          <a:solidFill>
                            <a:srgbClr val="6AA84F"/>
                          </a:solidFill>
                          <a:latin typeface="Helvetica Neue"/>
                          <a:ea typeface="Helvetica Neue"/>
                          <a:cs typeface="Helvetica Neue"/>
                          <a:sym typeface="Helvetica Neue"/>
                        </a:rPr>
                        <a:t>SI</a:t>
                      </a:r>
                      <a:endParaRPr b="1" sz="2000" u="none" cap="none" strike="noStrike">
                        <a:solidFill>
                          <a:srgbClr val="6AA84F"/>
                        </a:solidFill>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Helvetica Neue"/>
                          <a:ea typeface="Helvetica Neue"/>
                          <a:cs typeface="Helvetica Neue"/>
                          <a:sym typeface="Helvetica Neue"/>
                        </a:rPr>
                        <a:t>Especificar diseño aparte del código</a:t>
                      </a:r>
                      <a:endParaRPr sz="1400" u="none" cap="none" strike="noStrike">
                        <a:latin typeface="Helvetica Neue"/>
                        <a:ea typeface="Helvetica Neue"/>
                        <a:cs typeface="Helvetica Neue"/>
                        <a:sym typeface="Helvetica Neue"/>
                      </a:endParaRPr>
                    </a:p>
                  </a:txBody>
                  <a:tcPr marT="91425" marB="91425" marR="91425" marL="91425"/>
                </a:tc>
              </a:tr>
              <a:tr h="593125">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Ejemplo ID</a:t>
                      </a:r>
                      <a:endParaRPr b="1" sz="1400" u="none" cap="none" strike="noStrike">
                        <a:latin typeface="Helvetica Neue"/>
                        <a:ea typeface="Helvetica Neue"/>
                        <a:cs typeface="Helvetica Neue"/>
                        <a:sym typeface="Helvetica Neue"/>
                      </a:endParaRPr>
                    </a:p>
                  </a:txBody>
                  <a:tcPr marT="91425" marB="91425" marR="91425" marL="91425">
                    <a:solidFill>
                      <a:srgbClr val="FFD3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solidFill>
                            <a:srgbClr val="434343"/>
                          </a:solidFill>
                          <a:latin typeface="Helvetica Neue"/>
                          <a:ea typeface="Helvetica Neue"/>
                          <a:cs typeface="Helvetica Neue"/>
                          <a:sym typeface="Helvetica Neue"/>
                        </a:rPr>
                        <a:t>id="productos"</a:t>
                      </a:r>
                      <a:endParaRPr b="1" sz="1400" u="none" cap="none" strike="noStrike">
                        <a:solidFill>
                          <a:srgbClr val="434343"/>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100"/>
                        <a:buFont typeface="Arial"/>
                        <a:buNone/>
                      </a:pPr>
                      <a:r>
                        <a:rPr b="1" lang="es" sz="1400" u="none" cap="none" strike="noStrike">
                          <a:solidFill>
                            <a:srgbClr val="434343"/>
                          </a:solidFill>
                          <a:latin typeface="Helvetica Neue"/>
                          <a:ea typeface="Helvetica Neue"/>
                          <a:cs typeface="Helvetica Neue"/>
                          <a:sym typeface="Helvetica Neue"/>
                        </a:rPr>
                        <a:t>id="productos2"</a:t>
                      </a:r>
                      <a:endParaRPr b="1" sz="1400" u="none" cap="none" strike="noStrike">
                        <a:solidFill>
                          <a:srgbClr val="434343"/>
                        </a:solidFill>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t/>
                      </a:r>
                      <a:endParaRPr b="1" sz="2000" u="none" cap="none" strike="noStrike">
                        <a:solidFill>
                          <a:srgbClr val="6AA84F"/>
                        </a:solidFill>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50000"/>
                        </a:lnSpc>
                        <a:spcBef>
                          <a:spcPts val="0"/>
                        </a:spcBef>
                        <a:spcAft>
                          <a:spcPts val="0"/>
                        </a:spcAft>
                        <a:buClr>
                          <a:srgbClr val="000000"/>
                        </a:buClr>
                        <a:buSzPts val="1400"/>
                        <a:buFont typeface="Arial"/>
                        <a:buNone/>
                      </a:pPr>
                      <a:r>
                        <a:rPr lang="es" sz="1400" u="none" cap="none" strike="noStrike">
                          <a:solidFill>
                            <a:srgbClr val="800000"/>
                          </a:solidFill>
                          <a:highlight>
                            <a:srgbClr val="FFFFFF"/>
                          </a:highlight>
                          <a:latin typeface="Helvetica Neue"/>
                          <a:ea typeface="Helvetica Neue"/>
                          <a:cs typeface="Helvetica Neue"/>
                          <a:sym typeface="Helvetica Neue"/>
                        </a:rPr>
                        <a:t>&lt;section</a:t>
                      </a:r>
                      <a:r>
                        <a:rPr lang="es" sz="1400" u="none" cap="none" strike="noStrike">
                          <a:solidFill>
                            <a:schemeClr val="dk1"/>
                          </a:solidFill>
                          <a:highlight>
                            <a:srgbClr val="FFFFFF"/>
                          </a:highlight>
                          <a:latin typeface="Helvetica Neue"/>
                          <a:ea typeface="Helvetica Neue"/>
                          <a:cs typeface="Helvetica Neue"/>
                          <a:sym typeface="Helvetica Neue"/>
                        </a:rPr>
                        <a:t> </a:t>
                      </a:r>
                      <a:r>
                        <a:rPr lang="es" sz="1400" u="none" cap="none" strike="noStrike">
                          <a:solidFill>
                            <a:srgbClr val="FF0000"/>
                          </a:solidFill>
                          <a:highlight>
                            <a:srgbClr val="FFFFFF"/>
                          </a:highlight>
                          <a:latin typeface="Helvetica Neue"/>
                          <a:ea typeface="Helvetica Neue"/>
                          <a:cs typeface="Helvetica Neue"/>
                          <a:sym typeface="Helvetica Neue"/>
                        </a:rPr>
                        <a:t>id</a:t>
                      </a:r>
                      <a:r>
                        <a:rPr lang="es" sz="1400" u="none" cap="none" strike="noStrike">
                          <a:solidFill>
                            <a:schemeClr val="dk1"/>
                          </a:solidFill>
                          <a:highlight>
                            <a:srgbClr val="FFFFFF"/>
                          </a:highlight>
                          <a:latin typeface="Helvetica Neue"/>
                          <a:ea typeface="Helvetica Neue"/>
                          <a:cs typeface="Helvetica Neue"/>
                          <a:sym typeface="Helvetica Neue"/>
                        </a:rPr>
                        <a:t>=</a:t>
                      </a:r>
                      <a:r>
                        <a:rPr lang="es" sz="1400" u="none" cap="none" strike="noStrike">
                          <a:solidFill>
                            <a:srgbClr val="0000FF"/>
                          </a:solidFill>
                          <a:highlight>
                            <a:srgbClr val="FFFFFF"/>
                          </a:highlight>
                          <a:latin typeface="Helvetica Neue"/>
                          <a:ea typeface="Helvetica Neue"/>
                          <a:cs typeface="Helvetica Neue"/>
                          <a:sym typeface="Helvetica Neue"/>
                        </a:rPr>
                        <a:t>"productos"</a:t>
                      </a:r>
                      <a:r>
                        <a:rPr lang="es" sz="1400" u="none" cap="none" strike="noStrike">
                          <a:solidFill>
                            <a:srgbClr val="800000"/>
                          </a:solidFill>
                          <a:highlight>
                            <a:srgbClr val="FFFFFF"/>
                          </a:highlight>
                          <a:latin typeface="Helvetica Neue"/>
                          <a:ea typeface="Helvetica Neue"/>
                          <a:cs typeface="Helvetica Neue"/>
                          <a:sym typeface="Helvetica Neue"/>
                        </a:rPr>
                        <a:t>&gt;</a:t>
                      </a:r>
                      <a:endParaRPr sz="1400" u="none" cap="none" strike="noStrike">
                        <a:latin typeface="Helvetica Neue"/>
                        <a:ea typeface="Helvetica Neue"/>
                        <a:cs typeface="Helvetica Neue"/>
                        <a:sym typeface="Helvetica Neue"/>
                      </a:endParaRPr>
                    </a:p>
                  </a:txBody>
                  <a:tcPr marT="91425" marB="91425" marR="91425" marL="91425"/>
                </a:tc>
              </a:tr>
              <a:tr h="593125">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Helvetica Neue"/>
                          <a:ea typeface="Helvetica Neue"/>
                          <a:cs typeface="Helvetica Neue"/>
                          <a:sym typeface="Helvetica Neue"/>
                        </a:rPr>
                        <a:t>Ejemplo CLASS</a:t>
                      </a:r>
                      <a:endParaRPr b="1" sz="1400" u="none" cap="none" strike="noStrike">
                        <a:latin typeface="Helvetica Neue"/>
                        <a:ea typeface="Helvetica Neue"/>
                        <a:cs typeface="Helvetica Neue"/>
                        <a:sym typeface="Helvetica Neue"/>
                      </a:endParaRPr>
                    </a:p>
                  </a:txBody>
                  <a:tcPr marT="91425" marB="91425" marR="91425" marL="91425">
                    <a:solidFill>
                      <a:srgbClr val="FFD3F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solidFill>
                            <a:srgbClr val="434343"/>
                          </a:solidFill>
                          <a:latin typeface="Helvetica Neue"/>
                          <a:ea typeface="Helvetica Neue"/>
                          <a:cs typeface="Helvetica Neue"/>
                          <a:sym typeface="Helvetica Neue"/>
                        </a:rPr>
                        <a:t>class="bordes"</a:t>
                      </a:r>
                      <a:endParaRPr b="1" sz="1400" u="none" cap="none" strike="noStrike">
                        <a:solidFill>
                          <a:srgbClr val="434343"/>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100"/>
                        <a:buFont typeface="Arial"/>
                        <a:buNone/>
                      </a:pPr>
                      <a:r>
                        <a:rPr b="1" lang="es" sz="1400" u="none" cap="none" strike="noStrike">
                          <a:solidFill>
                            <a:srgbClr val="434343"/>
                          </a:solidFill>
                          <a:latin typeface="Helvetica Neue"/>
                          <a:ea typeface="Helvetica Neue"/>
                          <a:cs typeface="Helvetica Neue"/>
                          <a:sym typeface="Helvetica Neue"/>
                        </a:rPr>
                        <a:t>class="bordes"</a:t>
                      </a:r>
                      <a:endParaRPr b="1" sz="1400" u="none" cap="none" strike="noStrike">
                        <a:solidFill>
                          <a:srgbClr val="434343"/>
                        </a:solidFill>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s" sz="1400" u="none" cap="none" strike="noStrike">
                          <a:solidFill>
                            <a:srgbClr val="434343"/>
                          </a:solidFill>
                          <a:latin typeface="Helvetica Neue"/>
                          <a:ea typeface="Helvetica Neue"/>
                          <a:cs typeface="Helvetica Neue"/>
                          <a:sym typeface="Helvetica Neue"/>
                        </a:rPr>
                        <a:t>class="bordes destacado"</a:t>
                      </a:r>
                      <a:endParaRPr b="1" sz="2000" u="none" cap="none" strike="noStrike">
                        <a:solidFill>
                          <a:srgbClr val="6AA84F"/>
                        </a:solidFill>
                        <a:latin typeface="Helvetica Neue"/>
                        <a:ea typeface="Helvetica Neue"/>
                        <a:cs typeface="Helvetica Neue"/>
                        <a:sym typeface="Helvetica Neue"/>
                      </a:endParaRPr>
                    </a:p>
                  </a:txBody>
                  <a:tcPr marT="91425" marB="91425" marR="91425" marL="91425"/>
                </a:tc>
                <a:tc>
                  <a:txBody>
                    <a:bodyPr/>
                    <a:lstStyle/>
                    <a:p>
                      <a:pPr indent="0" lvl="0" marL="0" marR="0" rtl="0" algn="ctr">
                        <a:lnSpc>
                          <a:spcPct val="150000"/>
                        </a:lnSpc>
                        <a:spcBef>
                          <a:spcPts val="0"/>
                        </a:spcBef>
                        <a:spcAft>
                          <a:spcPts val="0"/>
                        </a:spcAft>
                        <a:buClr>
                          <a:srgbClr val="000000"/>
                        </a:buClr>
                        <a:buSzPts val="1400"/>
                        <a:buFont typeface="Arial"/>
                        <a:buNone/>
                      </a:pPr>
                      <a:r>
                        <a:rPr lang="es" sz="1400" u="none" cap="none" strike="noStrike">
                          <a:solidFill>
                            <a:srgbClr val="800000"/>
                          </a:solidFill>
                          <a:highlight>
                            <a:srgbClr val="FFFFFF"/>
                          </a:highlight>
                          <a:latin typeface="Helvetica Neue"/>
                          <a:ea typeface="Helvetica Neue"/>
                          <a:cs typeface="Helvetica Neue"/>
                          <a:sym typeface="Helvetica Neue"/>
                        </a:rPr>
                        <a:t>&lt;p</a:t>
                      </a:r>
                      <a:r>
                        <a:rPr lang="es" sz="1400" u="none" cap="none" strike="noStrike">
                          <a:solidFill>
                            <a:schemeClr val="dk1"/>
                          </a:solidFill>
                          <a:highlight>
                            <a:srgbClr val="FFFFFF"/>
                          </a:highlight>
                          <a:latin typeface="Helvetica Neue"/>
                          <a:ea typeface="Helvetica Neue"/>
                          <a:cs typeface="Helvetica Neue"/>
                          <a:sym typeface="Helvetica Neue"/>
                        </a:rPr>
                        <a:t> </a:t>
                      </a:r>
                      <a:r>
                        <a:rPr lang="es" sz="1400" u="none" cap="none" strike="noStrike">
                          <a:solidFill>
                            <a:srgbClr val="FF0000"/>
                          </a:solidFill>
                          <a:highlight>
                            <a:srgbClr val="FFFFFF"/>
                          </a:highlight>
                          <a:latin typeface="Helvetica Neue"/>
                          <a:ea typeface="Helvetica Neue"/>
                          <a:cs typeface="Helvetica Neue"/>
                          <a:sym typeface="Helvetica Neue"/>
                        </a:rPr>
                        <a:t>class</a:t>
                      </a:r>
                      <a:r>
                        <a:rPr lang="es" sz="1400" u="none" cap="none" strike="noStrike">
                          <a:solidFill>
                            <a:schemeClr val="dk1"/>
                          </a:solidFill>
                          <a:highlight>
                            <a:srgbClr val="FFFFFF"/>
                          </a:highlight>
                          <a:latin typeface="Helvetica Neue"/>
                          <a:ea typeface="Helvetica Neue"/>
                          <a:cs typeface="Helvetica Neue"/>
                          <a:sym typeface="Helvetica Neue"/>
                        </a:rPr>
                        <a:t>=</a:t>
                      </a:r>
                      <a:r>
                        <a:rPr lang="es" sz="1400" u="none" cap="none" strike="noStrike">
                          <a:solidFill>
                            <a:srgbClr val="0000FF"/>
                          </a:solidFill>
                          <a:highlight>
                            <a:srgbClr val="FFFFFF"/>
                          </a:highlight>
                          <a:latin typeface="Helvetica Neue"/>
                          <a:ea typeface="Helvetica Neue"/>
                          <a:cs typeface="Helvetica Neue"/>
                          <a:sym typeface="Helvetica Neue"/>
                        </a:rPr>
                        <a:t>"destacado"</a:t>
                      </a:r>
                      <a:r>
                        <a:rPr lang="es" sz="1400" u="none" cap="none" strike="noStrike">
                          <a:solidFill>
                            <a:srgbClr val="800000"/>
                          </a:solidFill>
                          <a:highlight>
                            <a:srgbClr val="FFFFFF"/>
                          </a:highlight>
                          <a:latin typeface="Helvetica Neue"/>
                          <a:ea typeface="Helvetica Neue"/>
                          <a:cs typeface="Helvetica Neue"/>
                          <a:sym typeface="Helvetica Neue"/>
                        </a:rPr>
                        <a:t>&gt;</a:t>
                      </a:r>
                      <a:endParaRPr sz="1400" u="none" cap="none" strike="noStrike">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4" name="Google Shape;394;p48"/>
          <p:cNvSpPr txBox="1"/>
          <p:nvPr/>
        </p:nvSpPr>
        <p:spPr>
          <a:xfrm>
            <a:off x="1440647" y="45294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4000" u="none" cap="none" strike="noStrike">
                <a:solidFill>
                  <a:schemeClr val="dk1"/>
                </a:solidFill>
                <a:latin typeface="Anton"/>
                <a:ea typeface="Anton"/>
                <a:cs typeface="Anton"/>
                <a:sym typeface="Anton"/>
              </a:rPr>
              <a:t>EJEMPLO</a:t>
            </a:r>
            <a:endParaRPr b="0" i="1" sz="4000" u="none" cap="none" strike="noStrike">
              <a:solidFill>
                <a:srgbClr val="000000"/>
              </a:solidFill>
              <a:latin typeface="Anton"/>
              <a:ea typeface="Anton"/>
              <a:cs typeface="Anton"/>
              <a:sym typeface="Anton"/>
            </a:endParaRPr>
          </a:p>
        </p:txBody>
      </p:sp>
      <p:graphicFrame>
        <p:nvGraphicFramePr>
          <p:cNvPr id="395" name="Google Shape;395;p48"/>
          <p:cNvGraphicFramePr/>
          <p:nvPr/>
        </p:nvGraphicFramePr>
        <p:xfrm>
          <a:off x="1699375" y="1397025"/>
          <a:ext cx="3000000" cy="3000000"/>
        </p:xfrm>
        <a:graphic>
          <a:graphicData uri="http://schemas.openxmlformats.org/drawingml/2006/table">
            <a:tbl>
              <a:tblPr>
                <a:noFill/>
                <a:tableStyleId>{6B7C85FB-3CEF-45E8-8C68-00235D1C6D16}</a:tableStyleId>
              </a:tblPr>
              <a:tblGrid>
                <a:gridCol w="26851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section </a:t>
                      </a:r>
                      <a:r>
                        <a:rPr lang="es" sz="1400" u="none" cap="none" strike="noStrike">
                          <a:solidFill>
                            <a:srgbClr val="FF9900"/>
                          </a:solidFill>
                          <a:latin typeface="Consolas"/>
                          <a:ea typeface="Consolas"/>
                          <a:cs typeface="Consolas"/>
                          <a:sym typeface="Consolas"/>
                        </a:rPr>
                        <a:t>id</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"prod"</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id</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"prod"</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section</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165437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96" name="Google Shape;396;p48"/>
          <p:cNvSpPr txBox="1"/>
          <p:nvPr/>
        </p:nvSpPr>
        <p:spPr>
          <a:xfrm>
            <a:off x="1732925" y="1085050"/>
            <a:ext cx="3000000" cy="33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chemeClr val="dk1"/>
                </a:solidFill>
                <a:latin typeface="Helvetica Neue"/>
                <a:ea typeface="Helvetica Neue"/>
                <a:cs typeface="Helvetica Neue"/>
                <a:sym typeface="Helvetica Neue"/>
              </a:rPr>
              <a:t>HTML:</a:t>
            </a:r>
            <a:endParaRPr i="0" sz="1400" u="none" cap="none" strike="noStrike">
              <a:solidFill>
                <a:srgbClr val="000000"/>
              </a:solidFill>
              <a:latin typeface="Helvetica Neue"/>
              <a:ea typeface="Helvetica Neue"/>
              <a:cs typeface="Helvetica Neue"/>
              <a:sym typeface="Helvetica Neue"/>
            </a:endParaRPr>
          </a:p>
        </p:txBody>
      </p:sp>
      <p:sp>
        <p:nvSpPr>
          <p:cNvPr id="397" name="Google Shape;397;p48"/>
          <p:cNvSpPr txBox="1"/>
          <p:nvPr/>
        </p:nvSpPr>
        <p:spPr>
          <a:xfrm>
            <a:off x="4595225" y="1085050"/>
            <a:ext cx="3000000" cy="33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chemeClr val="dk1"/>
                </a:solidFill>
                <a:latin typeface="Helvetica Neue"/>
                <a:ea typeface="Helvetica Neue"/>
                <a:cs typeface="Helvetica Neue"/>
                <a:sym typeface="Helvetica Neue"/>
              </a:rPr>
              <a:t>HTML</a:t>
            </a:r>
            <a:r>
              <a:rPr b="1" i="0" lang="es" sz="1200" u="none" cap="none" strike="noStrike">
                <a:solidFill>
                  <a:schemeClr val="dk1"/>
                </a:solidFill>
                <a:latin typeface="Didact Gothic"/>
                <a:ea typeface="Didact Gothic"/>
                <a:cs typeface="Didact Gothic"/>
                <a:sym typeface="Didact Gothic"/>
              </a:rPr>
              <a:t>:</a:t>
            </a:r>
            <a:endParaRPr b="0" i="0" sz="1400" u="none" cap="none" strike="noStrike">
              <a:solidFill>
                <a:srgbClr val="000000"/>
              </a:solidFill>
              <a:latin typeface="Arial"/>
              <a:ea typeface="Arial"/>
              <a:cs typeface="Arial"/>
              <a:sym typeface="Arial"/>
            </a:endParaRPr>
          </a:p>
        </p:txBody>
      </p:sp>
      <p:graphicFrame>
        <p:nvGraphicFramePr>
          <p:cNvPr id="398" name="Google Shape;398;p48"/>
          <p:cNvGraphicFramePr/>
          <p:nvPr/>
        </p:nvGraphicFramePr>
        <p:xfrm>
          <a:off x="4656725" y="1415650"/>
          <a:ext cx="3000000" cy="3000000"/>
        </p:xfrm>
        <a:graphic>
          <a:graphicData uri="http://schemas.openxmlformats.org/drawingml/2006/table">
            <a:tbl>
              <a:tblPr>
                <a:noFill/>
                <a:tableStyleId>{6B7C85FB-3CEF-45E8-8C68-00235D1C6D16}</a:tableStyleId>
              </a:tblPr>
              <a:tblGrid>
                <a:gridCol w="26851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section </a:t>
                      </a:r>
                      <a:r>
                        <a:rPr lang="es" sz="1400" u="none" cap="none" strike="noStrike">
                          <a:solidFill>
                            <a:srgbClr val="FF9900"/>
                          </a:solidFill>
                          <a:latin typeface="Consolas"/>
                          <a:ea typeface="Consolas"/>
                          <a:cs typeface="Consolas"/>
                          <a:sym typeface="Consolas"/>
                        </a:rPr>
                        <a:t>id</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"prod"</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a:t>
                      </a:r>
                      <a:br>
                        <a:rPr lang="es" sz="1400" u="none" cap="none" strike="noStrike">
                          <a:solidFill>
                            <a:srgbClr val="D9D9D9"/>
                          </a:solidFill>
                          <a:latin typeface="Consolas"/>
                          <a:ea typeface="Consolas"/>
                          <a:cs typeface="Consolas"/>
                          <a:sym typeface="Consolas"/>
                        </a:rPr>
                      </a:b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article</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section</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165437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99" name="Google Shape;399;p48"/>
          <p:cNvSpPr txBox="1"/>
          <p:nvPr/>
        </p:nvSpPr>
        <p:spPr>
          <a:xfrm>
            <a:off x="1087675" y="3206900"/>
            <a:ext cx="6960900" cy="147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Tanto </a:t>
            </a:r>
            <a:r>
              <a:rPr b="1" i="0" lang="es" sz="1800" u="none" cap="none" strike="noStrike">
                <a:solidFill>
                  <a:schemeClr val="dk1"/>
                </a:solidFill>
                <a:latin typeface="Helvetica Neue"/>
                <a:ea typeface="Helvetica Neue"/>
                <a:cs typeface="Helvetica Neue"/>
                <a:sym typeface="Helvetica Neue"/>
              </a:rPr>
              <a:t>ID </a:t>
            </a:r>
            <a:r>
              <a:rPr b="0" i="0" lang="es" sz="1800" u="none" cap="none" strike="noStrike">
                <a:solidFill>
                  <a:schemeClr val="dk1"/>
                </a:solidFill>
                <a:latin typeface="Helvetica Neue Light"/>
                <a:ea typeface="Helvetica Neue Light"/>
                <a:cs typeface="Helvetica Neue Light"/>
                <a:sym typeface="Helvetica Neue Light"/>
              </a:rPr>
              <a:t>como </a:t>
            </a:r>
            <a:r>
              <a:rPr b="1" i="0" lang="es" sz="1800" u="none" cap="none" strike="noStrike">
                <a:solidFill>
                  <a:schemeClr val="dk1"/>
                </a:solidFill>
                <a:latin typeface="Helvetica Neue"/>
                <a:ea typeface="Helvetica Neue"/>
                <a:cs typeface="Helvetica Neue"/>
                <a:sym typeface="Helvetica Neue"/>
              </a:rPr>
              <a:t>Class </a:t>
            </a:r>
            <a:r>
              <a:rPr b="0" i="0" lang="es" sz="1800" u="none" cap="none" strike="noStrike">
                <a:solidFill>
                  <a:schemeClr val="dk1"/>
                </a:solidFill>
                <a:latin typeface="Helvetica Neue Light"/>
                <a:ea typeface="Helvetica Neue Light"/>
                <a:cs typeface="Helvetica Neue Light"/>
                <a:sym typeface="Helvetica Neue Light"/>
              </a:rPr>
              <a:t>pueden ser utilizadas dentro del html en diferentes etiquetas. Sin embargo, </a:t>
            </a:r>
            <a:r>
              <a:rPr b="1" i="0" lang="es" sz="1800" u="none" cap="none" strike="noStrike">
                <a:solidFill>
                  <a:schemeClr val="dk1"/>
                </a:solidFill>
                <a:latin typeface="Helvetica Neue"/>
                <a:ea typeface="Helvetica Neue"/>
                <a:cs typeface="Helvetica Neue"/>
                <a:sym typeface="Helvetica Neue"/>
              </a:rPr>
              <a:t>los nombres otorgados a las clases se pueden repetir</a:t>
            </a:r>
            <a:r>
              <a:rPr b="0" i="0" lang="es" sz="1800" u="none" cap="none" strike="noStrike">
                <a:solidFill>
                  <a:schemeClr val="dk1"/>
                </a:solidFill>
                <a:latin typeface="Helvetica Neue Light"/>
                <a:ea typeface="Helvetica Neue Light"/>
                <a:cs typeface="Helvetica Neue Light"/>
                <a:sym typeface="Helvetica Neue Light"/>
              </a:rPr>
              <a:t>, mientras que utilizados en </a:t>
            </a:r>
            <a:r>
              <a:rPr b="1" i="0" lang="es" sz="1800" u="none" cap="none" strike="noStrike">
                <a:solidFill>
                  <a:schemeClr val="dk1"/>
                </a:solidFill>
                <a:latin typeface="Helvetica Neue"/>
                <a:ea typeface="Helvetica Neue"/>
                <a:cs typeface="Helvetica Neue"/>
                <a:sym typeface="Helvetica Neue"/>
              </a:rPr>
              <a:t>los IDs no</a:t>
            </a:r>
            <a:r>
              <a:rPr b="0" i="0" lang="es"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00" name="Google Shape;400;p48"/>
          <p:cNvSpPr/>
          <p:nvPr/>
        </p:nvSpPr>
        <p:spPr>
          <a:xfrm>
            <a:off x="365425" y="1677725"/>
            <a:ext cx="842700" cy="830400"/>
          </a:xfrm>
          <a:prstGeom prst="ellipse">
            <a:avLst/>
          </a:prstGeom>
          <a:solidFill>
            <a:srgbClr val="FFFFFF"/>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Anton"/>
                <a:ea typeface="Anton"/>
                <a:cs typeface="Anton"/>
                <a:sym typeface="Anton"/>
              </a:rPr>
              <a:t>👎</a:t>
            </a:r>
            <a:endParaRPr sz="3000">
              <a:latin typeface="Anton"/>
              <a:ea typeface="Anton"/>
              <a:cs typeface="Anton"/>
              <a:sym typeface="Anton"/>
            </a:endParaRPr>
          </a:p>
        </p:txBody>
      </p:sp>
      <p:sp>
        <p:nvSpPr>
          <p:cNvPr id="401" name="Google Shape;401;p48"/>
          <p:cNvSpPr/>
          <p:nvPr/>
        </p:nvSpPr>
        <p:spPr>
          <a:xfrm>
            <a:off x="7614075" y="1677725"/>
            <a:ext cx="842700" cy="830400"/>
          </a:xfrm>
          <a:prstGeom prst="ellipse">
            <a:avLst/>
          </a:prstGeom>
          <a:solidFill>
            <a:srgbClr val="FFFFFF"/>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Anton"/>
                <a:ea typeface="Anton"/>
                <a:cs typeface="Anton"/>
                <a:sym typeface="Anton"/>
              </a:rPr>
              <a:t>👍</a:t>
            </a:r>
            <a:endParaRPr sz="3000">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49"/>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HERENCIA Y CASCADA</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50"/>
          <p:cNvPicPr preferRelativeResize="0"/>
          <p:nvPr/>
        </p:nvPicPr>
        <p:blipFill rotWithShape="1">
          <a:blip r:embed="rId3">
            <a:alphaModFix/>
          </a:blip>
          <a:srcRect b="0" l="0" r="0" t="0"/>
          <a:stretch/>
        </p:blipFill>
        <p:spPr>
          <a:xfrm>
            <a:off x="7567925" y="4735825"/>
            <a:ext cx="1186526" cy="330675"/>
          </a:xfrm>
          <a:prstGeom prst="rect">
            <a:avLst/>
          </a:prstGeom>
          <a:noFill/>
          <a:ln>
            <a:noFill/>
          </a:ln>
        </p:spPr>
      </p:pic>
      <p:sp>
        <p:nvSpPr>
          <p:cNvPr id="412" name="Google Shape;412;p50"/>
          <p:cNvSpPr txBox="1"/>
          <p:nvPr/>
        </p:nvSpPr>
        <p:spPr>
          <a:xfrm>
            <a:off x="1168375" y="1321025"/>
            <a:ext cx="6960900" cy="147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En general, estas propiedades son intuibles. Por ejemplo, podrás heredar de un elemento padre el tamaño de letra y color de la misma, </a:t>
            </a:r>
            <a:r>
              <a:rPr b="0" i="1" lang="es" sz="2000" u="none" cap="none" strike="noStrike">
                <a:solidFill>
                  <a:schemeClr val="dk1"/>
                </a:solidFill>
                <a:latin typeface="Helvetica Neue Light"/>
                <a:ea typeface="Helvetica Neue Light"/>
                <a:cs typeface="Helvetica Neue Light"/>
                <a:sym typeface="Helvetica Neue Light"/>
              </a:rPr>
              <a:t>a menos que el elemento hijo tenga otros estilos aplicados</a:t>
            </a:r>
            <a:r>
              <a:rPr b="0" i="0" lang="es" sz="2000" u="none" cap="none" strike="noStrike">
                <a:solidFill>
                  <a:schemeClr val="dk1"/>
                </a:solidFill>
                <a:latin typeface="Helvetica Neue Light"/>
                <a:ea typeface="Helvetica Neue Light"/>
                <a:cs typeface="Helvetica Neue Light"/>
                <a:sym typeface="Helvetica Neue Light"/>
              </a:rPr>
              <a:t>. Puedes ver más al respecto </a:t>
            </a:r>
            <a:r>
              <a:rPr b="0" i="0" lang="es" sz="2000" u="sng" cap="none" strike="noStrike">
                <a:solidFill>
                  <a:schemeClr val="hlink"/>
                </a:solidFill>
                <a:latin typeface="Helvetica Neue Light"/>
                <a:ea typeface="Helvetica Neue Light"/>
                <a:cs typeface="Helvetica Neue Light"/>
                <a:sym typeface="Helvetica Neue Light"/>
                <a:hlinkClick r:id="rId4"/>
              </a:rPr>
              <a:t>aquí</a:t>
            </a:r>
            <a:r>
              <a:rPr b="0" i="0" lang="es" sz="2000" u="none" cap="none" strike="noStrike">
                <a:solidFill>
                  <a:schemeClr val="dk1"/>
                </a:solidFill>
                <a:latin typeface="Helvetica Neue Light"/>
                <a:ea typeface="Helvetica Neue Light"/>
                <a:cs typeface="Helvetica Neue Light"/>
                <a:sym typeface="Helvetica Neue Light"/>
              </a:rPr>
              <a:t>.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413" name="Google Shape;413;p50"/>
          <p:cNvSpPr txBox="1"/>
          <p:nvPr/>
        </p:nvSpPr>
        <p:spPr>
          <a:xfrm>
            <a:off x="-19800" y="124750"/>
            <a:ext cx="2807100" cy="697800"/>
          </a:xfrm>
          <a:prstGeom prst="rect">
            <a:avLst/>
          </a:prstGeom>
          <a:solidFill>
            <a:srgbClr val="3CEFAB"/>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000"/>
              <a:buFont typeface="Arial"/>
              <a:buNone/>
            </a:pPr>
            <a:r>
              <a:rPr i="1" lang="es" sz="3500">
                <a:latin typeface="Anton"/>
                <a:ea typeface="Anton"/>
                <a:cs typeface="Anton"/>
                <a:sym typeface="Anton"/>
              </a:rPr>
              <a:t>HERENCIA</a:t>
            </a:r>
            <a:endParaRPr b="0" i="1" sz="3500" u="none" cap="none" strike="noStrike">
              <a:solidFill>
                <a:srgbClr val="000000"/>
              </a:solidFill>
              <a:latin typeface="Anton"/>
              <a:ea typeface="Anton"/>
              <a:cs typeface="Anton"/>
              <a:sym typeface="Anton"/>
            </a:endParaRPr>
          </a:p>
        </p:txBody>
      </p:sp>
      <p:grpSp>
        <p:nvGrpSpPr>
          <p:cNvPr id="414" name="Google Shape;414;p50"/>
          <p:cNvGrpSpPr/>
          <p:nvPr/>
        </p:nvGrpSpPr>
        <p:grpSpPr>
          <a:xfrm>
            <a:off x="2538650" y="124750"/>
            <a:ext cx="772500" cy="764100"/>
            <a:chOff x="2538650" y="124750"/>
            <a:chExt cx="772500" cy="764100"/>
          </a:xfrm>
        </p:grpSpPr>
        <p:sp>
          <p:nvSpPr>
            <p:cNvPr id="415" name="Google Shape;415;p50"/>
            <p:cNvSpPr/>
            <p:nvPr/>
          </p:nvSpPr>
          <p:spPr>
            <a:xfrm>
              <a:off x="2538650" y="124750"/>
              <a:ext cx="772500" cy="764100"/>
            </a:xfrm>
            <a:prstGeom prst="ellipse">
              <a:avLst/>
            </a:prstGeom>
            <a:solidFill>
              <a:schemeClr val="lt2"/>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latin typeface="Anton"/>
                <a:ea typeface="Anton"/>
                <a:cs typeface="Anton"/>
                <a:sym typeface="Anton"/>
              </a:endParaRPr>
            </a:p>
          </p:txBody>
        </p:sp>
        <p:pic>
          <p:nvPicPr>
            <p:cNvPr id="416" name="Google Shape;416;p50"/>
            <p:cNvPicPr preferRelativeResize="0"/>
            <p:nvPr/>
          </p:nvPicPr>
          <p:blipFill>
            <a:blip r:embed="rId5">
              <a:alphaModFix/>
            </a:blip>
            <a:stretch>
              <a:fillRect/>
            </a:stretch>
          </p:blipFill>
          <p:spPr>
            <a:xfrm>
              <a:off x="2630300" y="179050"/>
              <a:ext cx="589201" cy="589201"/>
            </a:xfrm>
            <a:prstGeom prst="rect">
              <a:avLst/>
            </a:prstGeom>
            <a:noFill/>
            <a:ln>
              <a:noFill/>
            </a:ln>
          </p:spPr>
        </p:pic>
      </p:grpSp>
      <p:sp>
        <p:nvSpPr>
          <p:cNvPr id="417" name="Google Shape;417;p50"/>
          <p:cNvSpPr txBox="1"/>
          <p:nvPr/>
        </p:nvSpPr>
        <p:spPr>
          <a:xfrm>
            <a:off x="1168363" y="3017125"/>
            <a:ext cx="3048600" cy="1664400"/>
          </a:xfrm>
          <a:prstGeom prst="rect">
            <a:avLst/>
          </a:prstGeom>
          <a:solidFill>
            <a:srgbClr val="E8E7E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600"/>
              <a:buFont typeface="Arial"/>
              <a:buNone/>
            </a:pPr>
            <a:r>
              <a:rPr lang="es" sz="1600">
                <a:solidFill>
                  <a:srgbClr val="800000"/>
                </a:solidFill>
                <a:latin typeface="Consolas"/>
                <a:ea typeface="Consolas"/>
                <a:cs typeface="Consolas"/>
                <a:sym typeface="Consolas"/>
              </a:rPr>
              <a:t>div</a:t>
            </a:r>
            <a:r>
              <a:rPr lang="es"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600"/>
              <a:buFont typeface="Arial"/>
              <a:buNone/>
            </a:pPr>
            <a:r>
              <a:rPr lang="es" sz="1600">
                <a:solidFill>
                  <a:schemeClr val="dk1"/>
                </a:solidFill>
                <a:latin typeface="Consolas"/>
                <a:ea typeface="Consolas"/>
                <a:cs typeface="Consolas"/>
                <a:sym typeface="Consolas"/>
              </a:rPr>
              <a:t>   </a:t>
            </a:r>
            <a:r>
              <a:rPr lang="es" sz="1600">
                <a:solidFill>
                  <a:srgbClr val="FF0000"/>
                </a:solidFill>
                <a:latin typeface="Consolas"/>
                <a:ea typeface="Consolas"/>
                <a:cs typeface="Consolas"/>
                <a:sym typeface="Consolas"/>
              </a:rPr>
              <a:t>color</a:t>
            </a:r>
            <a:r>
              <a:rPr lang="es" sz="1600">
                <a:solidFill>
                  <a:schemeClr val="dk1"/>
                </a:solidFill>
                <a:latin typeface="Consolas"/>
                <a:ea typeface="Consolas"/>
                <a:cs typeface="Consolas"/>
                <a:sym typeface="Consolas"/>
              </a:rPr>
              <a:t>: </a:t>
            </a:r>
            <a:r>
              <a:rPr lang="es" sz="1600">
                <a:solidFill>
                  <a:srgbClr val="0451A5"/>
                </a:solidFill>
                <a:latin typeface="Consolas"/>
                <a:ea typeface="Consolas"/>
                <a:cs typeface="Consolas"/>
                <a:sym typeface="Consolas"/>
              </a:rPr>
              <a:t>red</a:t>
            </a:r>
            <a:r>
              <a:rPr lang="es" sz="1600">
                <a:solidFill>
                  <a:schemeClr val="dk1"/>
                </a:solidFill>
                <a:latin typeface="Consolas"/>
                <a:ea typeface="Consolas"/>
                <a:cs typeface="Consolas"/>
                <a:sym typeface="Consolas"/>
              </a:rPr>
              <a:t>;</a:t>
            </a:r>
            <a:endParaRPr sz="16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600"/>
              <a:buFont typeface="Arial"/>
              <a:buNone/>
            </a:pPr>
            <a:r>
              <a:rPr lang="es" sz="1600">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rgbClr val="0451A5"/>
              </a:solidFill>
              <a:latin typeface="Consolas"/>
              <a:ea typeface="Consolas"/>
              <a:cs typeface="Consolas"/>
              <a:sym typeface="Consolas"/>
            </a:endParaRPr>
          </a:p>
        </p:txBody>
      </p:sp>
      <p:sp>
        <p:nvSpPr>
          <p:cNvPr id="418" name="Google Shape;418;p50"/>
          <p:cNvSpPr txBox="1"/>
          <p:nvPr/>
        </p:nvSpPr>
        <p:spPr>
          <a:xfrm>
            <a:off x="4650738" y="3017125"/>
            <a:ext cx="3324900" cy="1664400"/>
          </a:xfrm>
          <a:prstGeom prst="rect">
            <a:avLst/>
          </a:prstGeom>
          <a:solidFill>
            <a:srgbClr val="E8E7E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600"/>
              <a:buFont typeface="Arial"/>
              <a:buNone/>
            </a:pPr>
            <a:r>
              <a:rPr lang="es" sz="1600">
                <a:solidFill>
                  <a:srgbClr val="800000"/>
                </a:solidFill>
                <a:latin typeface="Consolas"/>
                <a:ea typeface="Consolas"/>
                <a:cs typeface="Consolas"/>
                <a:sym typeface="Consolas"/>
              </a:rPr>
              <a:t>&lt;div&gt;</a:t>
            </a:r>
            <a:endParaRPr sz="1600">
              <a:solidFill>
                <a:srgbClr val="800000"/>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600"/>
              <a:buFont typeface="Arial"/>
              <a:buNone/>
            </a:pPr>
            <a:r>
              <a:rPr lang="es" sz="1600">
                <a:solidFill>
                  <a:schemeClr val="dk1"/>
                </a:solidFill>
                <a:latin typeface="Consolas"/>
                <a:ea typeface="Consolas"/>
                <a:cs typeface="Consolas"/>
                <a:sym typeface="Consolas"/>
              </a:rPr>
              <a:t>   </a:t>
            </a:r>
            <a:r>
              <a:rPr lang="es" sz="1600">
                <a:solidFill>
                  <a:srgbClr val="800000"/>
                </a:solidFill>
                <a:latin typeface="Consolas"/>
                <a:ea typeface="Consolas"/>
                <a:cs typeface="Consolas"/>
                <a:sym typeface="Consolas"/>
              </a:rPr>
              <a:t>&lt;p&gt;</a:t>
            </a:r>
            <a:r>
              <a:rPr lang="es" sz="1600">
                <a:solidFill>
                  <a:schemeClr val="dk1"/>
                </a:solidFill>
                <a:latin typeface="Consolas"/>
                <a:ea typeface="Consolas"/>
                <a:cs typeface="Consolas"/>
                <a:sym typeface="Consolas"/>
              </a:rPr>
              <a:t>Este párrafo quedará en rojo, por herencia</a:t>
            </a:r>
            <a:r>
              <a:rPr lang="es" sz="1600">
                <a:solidFill>
                  <a:srgbClr val="800000"/>
                </a:solidFill>
                <a:latin typeface="Consolas"/>
                <a:ea typeface="Consolas"/>
                <a:cs typeface="Consolas"/>
                <a:sym typeface="Consolas"/>
              </a:rPr>
              <a:t>&lt;/p&gt;</a:t>
            </a:r>
            <a:endParaRPr sz="1600">
              <a:solidFill>
                <a:srgbClr val="800000"/>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600"/>
              <a:buFont typeface="Arial"/>
              <a:buNone/>
            </a:pPr>
            <a:r>
              <a:rPr lang="es" sz="1600">
                <a:solidFill>
                  <a:srgbClr val="800000"/>
                </a:solidFill>
                <a:latin typeface="Consolas"/>
                <a:ea typeface="Consolas"/>
                <a:cs typeface="Consolas"/>
                <a:sym typeface="Consolas"/>
              </a:rPr>
              <a:t>&lt;/div&gt;</a:t>
            </a:r>
            <a:endParaRPr sz="1600">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1" sz="2000">
              <a:solidFill>
                <a:srgbClr val="0451A5"/>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2" name="Shape 422"/>
        <p:cNvGrpSpPr/>
        <p:nvPr/>
      </p:nvGrpSpPr>
      <p:grpSpPr>
        <a:xfrm>
          <a:off x="0" y="0"/>
          <a:ext cx="0" cy="0"/>
          <a:chOff x="0" y="0"/>
          <a:chExt cx="0" cy="0"/>
        </a:xfrm>
      </p:grpSpPr>
      <p:sp>
        <p:nvSpPr>
          <p:cNvPr id="423" name="Google Shape;423;p51"/>
          <p:cNvSpPr txBox="1"/>
          <p:nvPr/>
        </p:nvSpPr>
        <p:spPr>
          <a:xfrm>
            <a:off x="0" y="665575"/>
            <a:ext cx="9144000" cy="24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 sz="3000">
                <a:solidFill>
                  <a:srgbClr val="EEFF41"/>
                </a:solidFill>
                <a:latin typeface="Anton"/>
                <a:ea typeface="Anton"/>
                <a:cs typeface="Anton"/>
                <a:sym typeface="Anton"/>
              </a:rPr>
              <a:t>¡PARA PENSAR!: CASCADA</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b="1" lang="es" sz="2000">
                <a:solidFill>
                  <a:schemeClr val="lt1"/>
                </a:solidFill>
                <a:latin typeface="Helvetica Neue"/>
                <a:ea typeface="Helvetica Neue"/>
                <a:cs typeface="Helvetica Neue"/>
                <a:sym typeface="Helvetica Neue"/>
              </a:rPr>
              <a:t>El navegador lee de arriba hacia abajo (forma de cascada)</a:t>
            </a:r>
            <a:r>
              <a:rPr i="1" lang="es" sz="2000">
                <a:solidFill>
                  <a:schemeClr val="lt1"/>
                </a:solidFill>
                <a:latin typeface="Helvetica Neue Light"/>
                <a:ea typeface="Helvetica Neue Light"/>
                <a:cs typeface="Helvetica Neue Light"/>
                <a:sym typeface="Helvetica Neue Light"/>
              </a:rPr>
              <a:t> </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None/>
            </a:pPr>
            <a:r>
              <a:rPr i="1" lang="es" sz="2000">
                <a:solidFill>
                  <a:schemeClr val="lt1"/>
                </a:solidFill>
                <a:latin typeface="Helvetica Neue Light"/>
                <a:ea typeface="Helvetica Neue Light"/>
                <a:cs typeface="Helvetica Neue Light"/>
                <a:sym typeface="Helvetica Neue Light"/>
              </a:rPr>
              <a:t>¿De qué color crees que se aplicará al párrafo (p) al ver el siguiente código? </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t/>
            </a:r>
            <a:endParaRPr sz="2000">
              <a:solidFill>
                <a:srgbClr val="E8E7E3"/>
              </a:solidFill>
              <a:latin typeface="Helvetica Neue Light"/>
              <a:ea typeface="Helvetica Neue Light"/>
              <a:cs typeface="Helvetica Neue Light"/>
              <a:sym typeface="Helvetica Neue Light"/>
            </a:endParaRPr>
          </a:p>
        </p:txBody>
      </p:sp>
      <p:pic>
        <p:nvPicPr>
          <p:cNvPr id="424" name="Google Shape;424;p51"/>
          <p:cNvPicPr preferRelativeResize="0"/>
          <p:nvPr/>
        </p:nvPicPr>
        <p:blipFill rotWithShape="1">
          <a:blip r:embed="rId4">
            <a:alphaModFix/>
          </a:blip>
          <a:srcRect b="0" l="0" r="0" t="0"/>
          <a:stretch/>
        </p:blipFill>
        <p:spPr>
          <a:xfrm>
            <a:off x="3978725" y="0"/>
            <a:ext cx="1186525" cy="1186525"/>
          </a:xfrm>
          <a:prstGeom prst="rect">
            <a:avLst/>
          </a:prstGeom>
          <a:noFill/>
          <a:ln>
            <a:noFill/>
          </a:ln>
        </p:spPr>
      </p:pic>
      <p:sp>
        <p:nvSpPr>
          <p:cNvPr id="425" name="Google Shape;425;p51"/>
          <p:cNvSpPr txBox="1"/>
          <p:nvPr/>
        </p:nvSpPr>
        <p:spPr>
          <a:xfrm>
            <a:off x="3639725" y="2567375"/>
            <a:ext cx="2349000" cy="221850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800000"/>
                </a:solidFill>
                <a:latin typeface="Consolas"/>
                <a:ea typeface="Consolas"/>
                <a:cs typeface="Consolas"/>
                <a:sym typeface="Consolas"/>
              </a:rPr>
              <a:t>p</a:t>
            </a:r>
            <a:r>
              <a:rPr b="0" i="0" lang="e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Consolas"/>
                <a:ea typeface="Consolas"/>
                <a:cs typeface="Consolas"/>
                <a:sym typeface="Consolas"/>
              </a:rPr>
              <a:t>   </a:t>
            </a:r>
            <a:r>
              <a:rPr b="0" i="0" lang="es" sz="1600" u="none" cap="none" strike="noStrike">
                <a:solidFill>
                  <a:srgbClr val="FF0000"/>
                </a:solidFill>
                <a:latin typeface="Consolas"/>
                <a:ea typeface="Consolas"/>
                <a:cs typeface="Consolas"/>
                <a:sym typeface="Consolas"/>
              </a:rPr>
              <a:t>color</a:t>
            </a:r>
            <a:r>
              <a:rPr b="0" i="0" lang="es" sz="1600" u="none" cap="none" strike="noStrike">
                <a:solidFill>
                  <a:schemeClr val="dk1"/>
                </a:solidFill>
                <a:latin typeface="Consolas"/>
                <a:ea typeface="Consolas"/>
                <a:cs typeface="Consolas"/>
                <a:sym typeface="Consolas"/>
              </a:rPr>
              <a:t>: </a:t>
            </a:r>
            <a:r>
              <a:rPr b="0" i="0" lang="es" sz="1600" u="none" cap="none" strike="noStrike">
                <a:solidFill>
                  <a:srgbClr val="0451A5"/>
                </a:solidFill>
                <a:latin typeface="Consolas"/>
                <a:ea typeface="Consolas"/>
                <a:cs typeface="Consolas"/>
                <a:sym typeface="Consolas"/>
              </a:rPr>
              <a:t>red</a:t>
            </a:r>
            <a:r>
              <a:rPr b="0" i="0" lang="es" sz="1600" u="none" cap="none" strike="noStrike">
                <a:solidFill>
                  <a:schemeClr val="dk1"/>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800000"/>
                </a:solidFill>
                <a:latin typeface="Consolas"/>
                <a:ea typeface="Consolas"/>
                <a:cs typeface="Consolas"/>
                <a:sym typeface="Consolas"/>
              </a:rPr>
              <a:t>p</a:t>
            </a:r>
            <a:r>
              <a:rPr b="0" i="0" lang="e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r>
              <a:rPr b="0" i="0" lang="es" sz="1600" u="none" cap="none" strike="noStrike">
                <a:solidFill>
                  <a:srgbClr val="FF0000"/>
                </a:solidFill>
                <a:latin typeface="Consolas"/>
                <a:ea typeface="Consolas"/>
                <a:cs typeface="Consolas"/>
                <a:sym typeface="Consolas"/>
              </a:rPr>
              <a:t>colo</a:t>
            </a:r>
            <a:r>
              <a:rPr b="0" i="0" lang="es" sz="1600" u="none" cap="none" strike="noStrike">
                <a:solidFill>
                  <a:srgbClr val="FF0000"/>
                </a:solidFill>
                <a:highlight>
                  <a:srgbClr val="FFFFFF"/>
                </a:highlight>
                <a:latin typeface="Consolas"/>
                <a:ea typeface="Consolas"/>
                <a:cs typeface="Consolas"/>
                <a:sym typeface="Consolas"/>
              </a:rPr>
              <a:t>r</a:t>
            </a:r>
            <a:r>
              <a:rPr b="0" i="0" lang="es" sz="1600" u="none" cap="none" strike="noStrike">
                <a:solidFill>
                  <a:schemeClr val="dk1"/>
                </a:solidFill>
                <a:highlight>
                  <a:srgbClr val="FFFFFF"/>
                </a:highlight>
                <a:latin typeface="Consolas"/>
                <a:ea typeface="Consolas"/>
                <a:cs typeface="Consolas"/>
                <a:sym typeface="Consolas"/>
              </a:rPr>
              <a:t>: </a:t>
            </a:r>
            <a:r>
              <a:rPr b="0" i="0" lang="es" sz="1600" u="none" cap="none" strike="noStrike">
                <a:solidFill>
                  <a:srgbClr val="0451A5"/>
                </a:solidFill>
                <a:highlight>
                  <a:srgbClr val="FFFFFF"/>
                </a:highlight>
                <a:latin typeface="Consolas"/>
                <a:ea typeface="Consolas"/>
                <a:cs typeface="Consolas"/>
                <a:sym typeface="Consolas"/>
              </a:rPr>
              <a:t>green</a:t>
            </a:r>
            <a:r>
              <a:rPr b="0" i="0" lang="es" sz="1600" u="none" cap="none" strike="noStrike">
                <a:solidFill>
                  <a:schemeClr val="dk1"/>
                </a:solidFill>
                <a:highlight>
                  <a:srgbClr val="FFFFFF"/>
                </a:highlight>
                <a:latin typeface="Consolas"/>
                <a:ea typeface="Consolas"/>
                <a:cs typeface="Consolas"/>
                <a:sym typeface="Consolas"/>
              </a:rPr>
              <a:t>;</a:t>
            </a:r>
            <a:endParaRPr b="0" i="0" sz="1600" u="none" cap="none" strike="noStrike">
              <a:solidFill>
                <a:schemeClr val="dk1"/>
              </a:solidFill>
              <a:highlight>
                <a:srgbClr val="FFFFFF"/>
              </a:highlight>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chemeClr val="dk1"/>
                </a:solidFill>
                <a:highlight>
                  <a:srgbClr val="FFFFFF"/>
                </a:highlight>
                <a:latin typeface="Consolas"/>
                <a:ea typeface="Consolas"/>
                <a:cs typeface="Consolas"/>
                <a:sym typeface="Consolas"/>
              </a:rPr>
              <a:t>}</a:t>
            </a:r>
            <a:endParaRPr b="0" i="0" sz="1600" u="none" cap="none" strike="noStrike">
              <a:solidFill>
                <a:schemeClr val="dk1"/>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1" name="Google Shape;431;p52"/>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3500" u="none" cap="none" strike="noStrike">
                <a:solidFill>
                  <a:schemeClr val="dk1"/>
                </a:solidFill>
                <a:latin typeface="Anton"/>
                <a:ea typeface="Anton"/>
                <a:cs typeface="Anton"/>
                <a:sym typeface="Anton"/>
              </a:rPr>
              <a:t>EJEMPLO</a:t>
            </a:r>
            <a:endParaRPr b="0" i="1" sz="3500" u="none" cap="none" strike="noStrike">
              <a:solidFill>
                <a:srgbClr val="000000"/>
              </a:solidFill>
              <a:latin typeface="Anton"/>
              <a:ea typeface="Anton"/>
              <a:cs typeface="Anton"/>
              <a:sym typeface="Anton"/>
            </a:endParaRPr>
          </a:p>
        </p:txBody>
      </p:sp>
      <p:graphicFrame>
        <p:nvGraphicFramePr>
          <p:cNvPr id="432" name="Google Shape;432;p52"/>
          <p:cNvGraphicFramePr/>
          <p:nvPr/>
        </p:nvGraphicFramePr>
        <p:xfrm>
          <a:off x="1685350" y="1339375"/>
          <a:ext cx="3000000" cy="3000000"/>
        </p:xfrm>
        <a:graphic>
          <a:graphicData uri="http://schemas.openxmlformats.org/drawingml/2006/table">
            <a:tbl>
              <a:tblPr>
                <a:noFill/>
                <a:tableStyleId>{6B7C85FB-3CEF-45E8-8C68-00235D1C6D16}</a:tableStyleId>
              </a:tblPr>
              <a:tblGrid>
                <a:gridCol w="26851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ul</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&gt;Item R1&lt;/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&gt;Item R2&lt;/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&gt;Item R3&lt;/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class</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&gt;Item R4&lt;/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ul</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226817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graphicFrame>
        <p:nvGraphicFramePr>
          <p:cNvPr id="433" name="Google Shape;433;p52"/>
          <p:cNvGraphicFramePr/>
          <p:nvPr/>
        </p:nvGraphicFramePr>
        <p:xfrm>
          <a:off x="1695575" y="4073775"/>
          <a:ext cx="3000000" cy="3000000"/>
        </p:xfrm>
        <a:graphic>
          <a:graphicData uri="http://schemas.openxmlformats.org/drawingml/2006/table">
            <a:tbl>
              <a:tblPr>
                <a:noFill/>
                <a:tableStyleId>{6B7C85FB-3CEF-45E8-8C68-00235D1C6D16}</a:tableStyleId>
              </a:tblPr>
              <a:tblGrid>
                <a:gridCol w="26851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9900"/>
                          </a:solidFill>
                          <a:latin typeface="Consolas"/>
                          <a:ea typeface="Consolas"/>
                          <a:cs typeface="Consolas"/>
                          <a:sym typeface="Consolas"/>
                        </a:rPr>
                        <a:t>.rojo</a:t>
                      </a:r>
                      <a:r>
                        <a:rPr lang="es" sz="1400" u="none" cap="none" strike="noStrike">
                          <a:solidFill>
                            <a:srgbClr val="D9D9D9"/>
                          </a:solidFill>
                          <a:latin typeface="Consolas"/>
                          <a:ea typeface="Consolas"/>
                          <a:cs typeface="Consolas"/>
                          <a:sym typeface="Consolas"/>
                        </a:rPr>
                        <a:t>{ color: </a:t>
                      </a:r>
                      <a:r>
                        <a:rPr lang="es" sz="1400" u="none" cap="none" strike="noStrike">
                          <a:solidFill>
                            <a:srgbClr val="FF9900"/>
                          </a:solidFill>
                          <a:latin typeface="Consolas"/>
                          <a:ea typeface="Consolas"/>
                          <a:cs typeface="Consolas"/>
                          <a:sym typeface="Consolas"/>
                        </a:rPr>
                        <a:t>red</a:t>
                      </a:r>
                      <a:r>
                        <a:rPr lang="es" sz="1400" u="none" cap="none" strike="noStrike">
                          <a:solidFill>
                            <a:srgbClr val="D9D9D9"/>
                          </a:solidFill>
                          <a:latin typeface="Consolas"/>
                          <a:ea typeface="Consolas"/>
                          <a:cs typeface="Consolas"/>
                          <a:sym typeface="Consolas"/>
                        </a:rPr>
                        <a:t>; }</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9900"/>
                          </a:solidFill>
                          <a:latin typeface="Consolas"/>
                          <a:ea typeface="Consolas"/>
                          <a:cs typeface="Consolas"/>
                          <a:sym typeface="Consolas"/>
                        </a:rPr>
                        <a:t>.azul</a:t>
                      </a:r>
                      <a:r>
                        <a:rPr lang="es" sz="1400" u="none" cap="none" strike="noStrike">
                          <a:solidFill>
                            <a:srgbClr val="D9D9D9"/>
                          </a:solidFill>
                          <a:latin typeface="Consolas"/>
                          <a:ea typeface="Consolas"/>
                          <a:cs typeface="Consolas"/>
                          <a:sym typeface="Consolas"/>
                        </a:rPr>
                        <a:t>{ color: </a:t>
                      </a:r>
                      <a:r>
                        <a:rPr lang="es" sz="1400" u="none" cap="none" strike="noStrike">
                          <a:solidFill>
                            <a:srgbClr val="FF9900"/>
                          </a:solidFill>
                          <a:latin typeface="Consolas"/>
                          <a:ea typeface="Consolas"/>
                          <a:cs typeface="Consolas"/>
                          <a:sym typeface="Consolas"/>
                        </a:rPr>
                        <a:t>blue</a:t>
                      </a:r>
                      <a:r>
                        <a:rPr lang="es" sz="1400" u="none" cap="none" strike="noStrike">
                          <a:solidFill>
                            <a:srgbClr val="D9D9D9"/>
                          </a:solidFill>
                          <a:latin typeface="Consolas"/>
                          <a:ea typeface="Consolas"/>
                          <a:cs typeface="Consolas"/>
                          <a:sym typeface="Consolas"/>
                        </a:rPr>
                        <a:t>; }</a:t>
                      </a:r>
                      <a:endParaRPr sz="14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434" name="Google Shape;434;p52"/>
          <p:cNvSpPr txBox="1"/>
          <p:nvPr/>
        </p:nvSpPr>
        <p:spPr>
          <a:xfrm>
            <a:off x="1718900" y="1027400"/>
            <a:ext cx="3000000" cy="33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chemeClr val="dk1"/>
                </a:solidFill>
                <a:latin typeface="Helvetica Neue"/>
                <a:ea typeface="Helvetica Neue"/>
                <a:cs typeface="Helvetica Neue"/>
                <a:sym typeface="Helvetica Neue"/>
              </a:rPr>
              <a:t>HTML:</a:t>
            </a:r>
            <a:endParaRPr b="1" i="0" sz="1400" u="none" cap="none" strike="noStrike">
              <a:solidFill>
                <a:srgbClr val="000000"/>
              </a:solidFill>
              <a:latin typeface="Helvetica Neue"/>
              <a:ea typeface="Helvetica Neue"/>
              <a:cs typeface="Helvetica Neue"/>
              <a:sym typeface="Helvetica Neue"/>
            </a:endParaRPr>
          </a:p>
        </p:txBody>
      </p:sp>
      <p:sp>
        <p:nvSpPr>
          <p:cNvPr id="435" name="Google Shape;435;p52"/>
          <p:cNvSpPr txBox="1"/>
          <p:nvPr/>
        </p:nvSpPr>
        <p:spPr>
          <a:xfrm>
            <a:off x="1685350" y="3771850"/>
            <a:ext cx="3000000" cy="33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chemeClr val="dk1"/>
                </a:solidFill>
                <a:latin typeface="Helvetica Neue"/>
                <a:ea typeface="Helvetica Neue"/>
                <a:cs typeface="Helvetica Neue"/>
                <a:sym typeface="Helvetica Neue"/>
              </a:rPr>
              <a:t>CSS:</a:t>
            </a:r>
            <a:endParaRPr b="1" i="0" sz="1400" u="none" cap="none" strike="noStrike">
              <a:solidFill>
                <a:srgbClr val="000000"/>
              </a:solidFill>
              <a:latin typeface="Helvetica Neue"/>
              <a:ea typeface="Helvetica Neue"/>
              <a:cs typeface="Helvetica Neue"/>
              <a:sym typeface="Helvetica Neue"/>
            </a:endParaRPr>
          </a:p>
        </p:txBody>
      </p:sp>
      <p:graphicFrame>
        <p:nvGraphicFramePr>
          <p:cNvPr id="436" name="Google Shape;436;p52"/>
          <p:cNvGraphicFramePr/>
          <p:nvPr/>
        </p:nvGraphicFramePr>
        <p:xfrm>
          <a:off x="4657400" y="1339375"/>
          <a:ext cx="3000000" cy="3000000"/>
        </p:xfrm>
        <a:graphic>
          <a:graphicData uri="http://schemas.openxmlformats.org/drawingml/2006/table">
            <a:tbl>
              <a:tblPr>
                <a:noFill/>
                <a:tableStyleId>{6B7C85FB-3CEF-45E8-8C68-00235D1C6D16}</a:tableStyleId>
              </a:tblPr>
              <a:tblGrid>
                <a:gridCol w="245455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ul</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&gt;Item R1&lt;/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&gt;Item R2&lt;/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&gt;Item R3&lt;/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&gt;Item R4&lt;/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ul</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ol</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&gt;Item A1&lt;/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  &lt;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&gt;Item A2&lt;/</a:t>
                      </a:r>
                      <a:r>
                        <a:rPr lang="es" sz="1400" u="none" cap="none" strike="noStrike">
                          <a:solidFill>
                            <a:srgbClr val="E06666"/>
                          </a:solidFill>
                          <a:latin typeface="Consolas"/>
                          <a:ea typeface="Consolas"/>
                          <a:cs typeface="Consolas"/>
                          <a:sym typeface="Consolas"/>
                        </a:rPr>
                        <a:t>li</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ol</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r h="24181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437" name="Google Shape;437;p52"/>
          <p:cNvSpPr txBox="1"/>
          <p:nvPr/>
        </p:nvSpPr>
        <p:spPr>
          <a:xfrm>
            <a:off x="4657400" y="1008350"/>
            <a:ext cx="3000000" cy="33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chemeClr val="dk1"/>
                </a:solidFill>
                <a:latin typeface="Helvetica Neue"/>
                <a:ea typeface="Helvetica Neue"/>
                <a:cs typeface="Helvetica Neue"/>
                <a:sym typeface="Helvetica Neue"/>
              </a:rPr>
              <a:t>HTML:</a:t>
            </a:r>
            <a:endParaRPr b="1" i="0" sz="1400" u="none" cap="none" strike="noStrike">
              <a:solidFill>
                <a:srgbClr val="000000"/>
              </a:solidFill>
              <a:latin typeface="Helvetica Neue"/>
              <a:ea typeface="Helvetica Neue"/>
              <a:cs typeface="Helvetica Neue"/>
              <a:sym typeface="Helvetica Neue"/>
            </a:endParaRPr>
          </a:p>
        </p:txBody>
      </p:sp>
      <p:sp>
        <p:nvSpPr>
          <p:cNvPr id="438" name="Google Shape;438;p52"/>
          <p:cNvSpPr txBox="1"/>
          <p:nvPr/>
        </p:nvSpPr>
        <p:spPr>
          <a:xfrm>
            <a:off x="4690950" y="3743175"/>
            <a:ext cx="3000000" cy="33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chemeClr val="dk1"/>
                </a:solidFill>
                <a:latin typeface="Helvetica Neue"/>
                <a:ea typeface="Helvetica Neue"/>
                <a:cs typeface="Helvetica Neue"/>
                <a:sym typeface="Helvetica Neue"/>
              </a:rPr>
              <a:t>CSS:</a:t>
            </a:r>
            <a:endParaRPr b="1" i="0" sz="1400" u="none" cap="none" strike="noStrike">
              <a:solidFill>
                <a:srgbClr val="000000"/>
              </a:solidFill>
              <a:latin typeface="Helvetica Neue"/>
              <a:ea typeface="Helvetica Neue"/>
              <a:cs typeface="Helvetica Neue"/>
              <a:sym typeface="Helvetica Neue"/>
            </a:endParaRPr>
          </a:p>
        </p:txBody>
      </p:sp>
      <p:graphicFrame>
        <p:nvGraphicFramePr>
          <p:cNvPr id="439" name="Google Shape;439;p52"/>
          <p:cNvGraphicFramePr/>
          <p:nvPr/>
        </p:nvGraphicFramePr>
        <p:xfrm>
          <a:off x="4685350" y="4073775"/>
          <a:ext cx="3000000" cy="3000000"/>
        </p:xfrm>
        <a:graphic>
          <a:graphicData uri="http://schemas.openxmlformats.org/drawingml/2006/table">
            <a:tbl>
              <a:tblPr>
                <a:noFill/>
                <a:tableStyleId>{6B7C85FB-3CEF-45E8-8C68-00235D1C6D16}</a:tableStyleId>
              </a:tblPr>
              <a:tblGrid>
                <a:gridCol w="24266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E06666"/>
                          </a:solidFill>
                          <a:latin typeface="Consolas"/>
                          <a:ea typeface="Consolas"/>
                          <a:cs typeface="Consolas"/>
                          <a:sym typeface="Consolas"/>
                        </a:rPr>
                        <a:t>ul li</a:t>
                      </a:r>
                      <a:r>
                        <a:rPr lang="es" sz="1400" u="none" cap="none" strike="noStrike">
                          <a:solidFill>
                            <a:srgbClr val="D9D9D9"/>
                          </a:solidFill>
                          <a:latin typeface="Consolas"/>
                          <a:ea typeface="Consolas"/>
                          <a:cs typeface="Consolas"/>
                          <a:sym typeface="Consolas"/>
                        </a:rPr>
                        <a:t>{ color: </a:t>
                      </a:r>
                      <a:r>
                        <a:rPr lang="es" sz="1400" u="none" cap="none" strike="noStrike">
                          <a:solidFill>
                            <a:srgbClr val="FF9900"/>
                          </a:solidFill>
                          <a:latin typeface="Consolas"/>
                          <a:ea typeface="Consolas"/>
                          <a:cs typeface="Consolas"/>
                          <a:sym typeface="Consolas"/>
                        </a:rPr>
                        <a:t>red</a:t>
                      </a:r>
                      <a:r>
                        <a:rPr lang="es" sz="1400" u="none" cap="none" strike="noStrike">
                          <a:solidFill>
                            <a:srgbClr val="D9D9D9"/>
                          </a:solidFill>
                          <a:latin typeface="Consolas"/>
                          <a:ea typeface="Consolas"/>
                          <a:cs typeface="Consolas"/>
                          <a:sym typeface="Consolas"/>
                        </a:rPr>
                        <a:t>; }</a:t>
                      </a:r>
                      <a:endParaRPr sz="1400" u="none" cap="none" strike="noStrike">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E06666"/>
                          </a:solidFill>
                          <a:latin typeface="Consolas"/>
                          <a:ea typeface="Consolas"/>
                          <a:cs typeface="Consolas"/>
                          <a:sym typeface="Consolas"/>
                        </a:rPr>
                        <a:t>ol li</a:t>
                      </a:r>
                      <a:r>
                        <a:rPr lang="es" sz="1400" u="none" cap="none" strike="noStrike">
                          <a:solidFill>
                            <a:srgbClr val="D9D9D9"/>
                          </a:solidFill>
                          <a:latin typeface="Consolas"/>
                          <a:ea typeface="Consolas"/>
                          <a:cs typeface="Consolas"/>
                          <a:sym typeface="Consolas"/>
                        </a:rPr>
                        <a:t>{ color: </a:t>
                      </a:r>
                      <a:r>
                        <a:rPr lang="es" sz="1400" u="none" cap="none" strike="noStrike">
                          <a:solidFill>
                            <a:srgbClr val="FF9900"/>
                          </a:solidFill>
                          <a:latin typeface="Consolas"/>
                          <a:ea typeface="Consolas"/>
                          <a:cs typeface="Consolas"/>
                          <a:sym typeface="Consolas"/>
                        </a:rPr>
                        <a:t>blue</a:t>
                      </a:r>
                      <a:r>
                        <a:rPr lang="es" sz="1400" u="none" cap="none" strike="noStrike">
                          <a:solidFill>
                            <a:srgbClr val="D9D9D9"/>
                          </a:solidFill>
                          <a:latin typeface="Consolas"/>
                          <a:ea typeface="Consolas"/>
                          <a:cs typeface="Consolas"/>
                          <a:sym typeface="Consolas"/>
                        </a:rPr>
                        <a:t>; }</a:t>
                      </a:r>
                      <a:endParaRPr sz="14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440" name="Google Shape;440;p52"/>
          <p:cNvSpPr/>
          <p:nvPr/>
        </p:nvSpPr>
        <p:spPr>
          <a:xfrm>
            <a:off x="365425" y="1677725"/>
            <a:ext cx="842700" cy="830400"/>
          </a:xfrm>
          <a:prstGeom prst="ellipse">
            <a:avLst/>
          </a:prstGeom>
          <a:solidFill>
            <a:srgbClr val="FFFFFF"/>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Anton"/>
                <a:ea typeface="Anton"/>
                <a:cs typeface="Anton"/>
                <a:sym typeface="Anton"/>
              </a:rPr>
              <a:t>👎</a:t>
            </a:r>
            <a:endParaRPr sz="3000">
              <a:latin typeface="Anton"/>
              <a:ea typeface="Anton"/>
              <a:cs typeface="Anton"/>
              <a:sym typeface="Anton"/>
            </a:endParaRPr>
          </a:p>
        </p:txBody>
      </p:sp>
      <p:sp>
        <p:nvSpPr>
          <p:cNvPr id="441" name="Google Shape;441;p52"/>
          <p:cNvSpPr/>
          <p:nvPr/>
        </p:nvSpPr>
        <p:spPr>
          <a:xfrm>
            <a:off x="7614075" y="1677725"/>
            <a:ext cx="842700" cy="830400"/>
          </a:xfrm>
          <a:prstGeom prst="ellipse">
            <a:avLst/>
          </a:prstGeom>
          <a:solidFill>
            <a:srgbClr val="FFFFFF"/>
          </a:solid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3000">
                <a:latin typeface="Anton"/>
                <a:ea typeface="Anton"/>
                <a:cs typeface="Anton"/>
                <a:sym typeface="Anton"/>
              </a:rPr>
              <a:t>👍</a:t>
            </a:r>
            <a:endParaRPr sz="3000">
              <a:latin typeface="Anton"/>
              <a:ea typeface="Anton"/>
              <a:cs typeface="Anton"/>
              <a:sym typeface="Anton"/>
            </a:endParaRPr>
          </a:p>
        </p:txBody>
      </p:sp>
      <p:pic>
        <p:nvPicPr>
          <p:cNvPr id="442" name="Google Shape;442;p52"/>
          <p:cNvPicPr preferRelativeResize="0"/>
          <p:nvPr/>
        </p:nvPicPr>
        <p:blipFill>
          <a:blip r:embed="rId4">
            <a:alphaModFix/>
          </a:blip>
          <a:stretch>
            <a:fillRect/>
          </a:stretch>
        </p:blipFill>
        <p:spPr>
          <a:xfrm>
            <a:off x="8393075" y="76200"/>
            <a:ext cx="750925" cy="75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76" name="Shape 76"/>
        <p:cNvGrpSpPr/>
        <p:nvPr/>
      </p:nvGrpSpPr>
      <p:grpSpPr>
        <a:xfrm>
          <a:off x="0" y="0"/>
          <a:ext cx="0" cy="0"/>
          <a:chOff x="0" y="0"/>
          <a:chExt cx="0" cy="0"/>
        </a:xfrm>
      </p:grpSpPr>
      <p:sp>
        <p:nvSpPr>
          <p:cNvPr id="77" name="Google Shape;77;p17"/>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Comprender la sintaxis de CSS </a:t>
            </a:r>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Incluir CSS en nuestro Proyecto</a:t>
            </a:r>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Conocer el uso de medidas, colores, fuentes y fondos en CSS</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78" name="Google Shape;78;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7"/>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80" name="Google Shape;80;p17"/>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8" name="Google Shape;448;p53"/>
          <p:cNvSpPr txBox="1"/>
          <p:nvPr/>
        </p:nvSpPr>
        <p:spPr>
          <a:xfrm>
            <a:off x="1012075" y="951600"/>
            <a:ext cx="7234200" cy="324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Cuando reglas distintas apuntan al mismo objeto: </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Didact Gothic"/>
              <a:buChar char="●"/>
            </a:pPr>
            <a:r>
              <a:rPr b="0" i="0" lang="es" sz="1600" u="none" cap="none" strike="noStrike">
                <a:solidFill>
                  <a:schemeClr val="dk1"/>
                </a:solidFill>
                <a:latin typeface="Helvetica Neue Light"/>
                <a:ea typeface="Helvetica Neue Light"/>
                <a:cs typeface="Helvetica Neue Light"/>
                <a:sym typeface="Helvetica Neue Light"/>
              </a:rPr>
              <a:t>Si son </a:t>
            </a:r>
            <a:r>
              <a:rPr b="1" i="0" lang="es" sz="1600" u="none" cap="none" strike="noStrike">
                <a:solidFill>
                  <a:schemeClr val="dk1"/>
                </a:solidFill>
                <a:latin typeface="Helvetica Neue"/>
                <a:ea typeface="Helvetica Neue"/>
                <a:cs typeface="Helvetica Neue"/>
                <a:sym typeface="Helvetica Neue"/>
              </a:rPr>
              <a:t>propiedades distintas</a:t>
            </a:r>
            <a:r>
              <a:rPr b="0" i="0" lang="es" sz="1600" u="none" cap="none" strike="noStrike">
                <a:solidFill>
                  <a:schemeClr val="dk1"/>
                </a:solidFill>
                <a:latin typeface="Helvetica Neue Light"/>
                <a:ea typeface="Helvetica Neue Light"/>
                <a:cs typeface="Helvetica Neue Light"/>
                <a:sym typeface="Helvetica Neue Light"/>
              </a:rPr>
              <a:t>, se suman (se combinan). </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Didact Gothic"/>
              <a:buChar char="●"/>
            </a:pPr>
            <a:r>
              <a:rPr b="0" i="0" lang="es" sz="1600" u="none" cap="none" strike="noStrike">
                <a:solidFill>
                  <a:schemeClr val="dk1"/>
                </a:solidFill>
                <a:latin typeface="Helvetica Neue Light"/>
                <a:ea typeface="Helvetica Neue Light"/>
                <a:cs typeface="Helvetica Neue Light"/>
                <a:sym typeface="Helvetica Neue Light"/>
              </a:rPr>
              <a:t>Si tienen </a:t>
            </a:r>
            <a:r>
              <a:rPr b="1" i="0" lang="es" sz="1600" u="none" cap="none" strike="noStrike">
                <a:solidFill>
                  <a:schemeClr val="dk1"/>
                </a:solidFill>
                <a:latin typeface="Helvetica Neue"/>
                <a:ea typeface="Helvetica Neue"/>
                <a:cs typeface="Helvetica Neue"/>
                <a:sym typeface="Helvetica Neue"/>
              </a:rPr>
              <a:t>alguna propiedad repetida</a:t>
            </a:r>
            <a:r>
              <a:rPr b="0" i="0" lang="es" sz="1600" u="none" cap="none" strike="noStrike">
                <a:solidFill>
                  <a:schemeClr val="dk1"/>
                </a:solidFill>
                <a:latin typeface="Helvetica Neue Light"/>
                <a:ea typeface="Helvetica Neue Light"/>
                <a:cs typeface="Helvetica Neue Light"/>
                <a:sym typeface="Helvetica Neue Light"/>
              </a:rPr>
              <a:t>, sólo una queda. </a:t>
            </a:r>
            <a:br>
              <a:rPr b="0" i="0" lang="es" sz="1600" u="none" cap="none" strike="noStrike">
                <a:solidFill>
                  <a:schemeClr val="dk1"/>
                </a:solidFill>
                <a:latin typeface="Helvetica Neue Light"/>
                <a:ea typeface="Helvetica Neue Light"/>
                <a:cs typeface="Helvetica Neue Light"/>
                <a:sym typeface="Helvetica Neue Light"/>
              </a:rPr>
            </a:b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Esto es lo que se denomina </a:t>
            </a:r>
            <a:r>
              <a:rPr b="0" i="1" lang="es" sz="1600" u="none" cap="none" strike="noStrike">
                <a:solidFill>
                  <a:schemeClr val="dk1"/>
                </a:solidFill>
                <a:latin typeface="Helvetica Neue Light"/>
                <a:ea typeface="Helvetica Neue Light"/>
                <a:cs typeface="Helvetica Neue Light"/>
                <a:sym typeface="Helvetica Neue Light"/>
              </a:rPr>
              <a:t>precedencia</a:t>
            </a:r>
            <a:r>
              <a:rPr b="0" i="0" lang="es" sz="1600" u="none" cap="none" strike="noStrike">
                <a:solidFill>
                  <a:schemeClr val="dk1"/>
                </a:solidFill>
                <a:latin typeface="Helvetica Neue Light"/>
                <a:ea typeface="Helvetica Neue Light"/>
                <a:cs typeface="Helvetica Neue Light"/>
                <a:sym typeface="Helvetica Neue Light"/>
              </a:rPr>
              <a:t>. </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ID</a:t>
            </a:r>
            <a:r>
              <a:rPr b="0" i="0" lang="es" sz="1600" u="none" cap="none" strike="noStrike">
                <a:solidFill>
                  <a:schemeClr val="dk1"/>
                </a:solidFill>
                <a:latin typeface="Helvetica Neue Light"/>
                <a:ea typeface="Helvetica Neue Light"/>
                <a:cs typeface="Helvetica Neue Light"/>
                <a:sym typeface="Helvetica Neue Light"/>
              </a:rPr>
              <a:t> pisa cualquier otra regla.</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Class </a:t>
            </a:r>
            <a:r>
              <a:rPr b="0" i="0" lang="es" sz="1600" u="none" cap="none" strike="noStrike">
                <a:solidFill>
                  <a:schemeClr val="dk1"/>
                </a:solidFill>
                <a:latin typeface="Helvetica Neue Light"/>
                <a:ea typeface="Helvetica Neue Light"/>
                <a:cs typeface="Helvetica Neue Light"/>
                <a:sym typeface="Helvetica Neue Light"/>
              </a:rPr>
              <a:t>sobreescribe las reglas de etiqueta, </a:t>
            </a:r>
            <a:br>
              <a:rPr b="0" i="0" lang="es" sz="1600" u="none" cap="none" strike="noStrike">
                <a:solidFill>
                  <a:schemeClr val="dk1"/>
                </a:solidFill>
                <a:latin typeface="Helvetica Neue Light"/>
                <a:ea typeface="Helvetica Neue Light"/>
                <a:cs typeface="Helvetica Neue Light"/>
                <a:sym typeface="Helvetica Neue Light"/>
              </a:rPr>
            </a:br>
            <a:r>
              <a:rPr b="0" i="0" lang="es" sz="1600" u="none" cap="none" strike="noStrike">
                <a:solidFill>
                  <a:schemeClr val="dk1"/>
                </a:solidFill>
                <a:latin typeface="Helvetica Neue Light"/>
                <a:ea typeface="Helvetica Neue Light"/>
                <a:cs typeface="Helvetica Neue Light"/>
                <a:sym typeface="Helvetica Neue Light"/>
              </a:rPr>
              <a:t>pero no las de </a:t>
            </a:r>
            <a:r>
              <a:rPr b="1" i="0" lang="es" sz="1600" u="none" cap="none" strike="noStrike">
                <a:solidFill>
                  <a:schemeClr val="dk1"/>
                </a:solidFill>
                <a:latin typeface="Helvetica Neue"/>
                <a:ea typeface="Helvetica Neue"/>
                <a:cs typeface="Helvetica Neue"/>
                <a:sym typeface="Helvetica Neue"/>
              </a:rPr>
              <a:t>ID</a:t>
            </a:r>
            <a:r>
              <a:rPr b="0" i="0" lang="es" sz="1600" u="none" cap="none" strike="noStrike">
                <a:solidFill>
                  <a:schemeClr val="dk1"/>
                </a:solidFill>
                <a:latin typeface="Helvetica Neue Light"/>
                <a:ea typeface="Helvetica Neue Light"/>
                <a:cs typeface="Helvetica Neue Light"/>
                <a:sym typeface="Helvetica Neue Light"/>
              </a:rPr>
              <a:t>.</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3CEFAB"/>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Etiquetas </a:t>
            </a:r>
            <a:r>
              <a:rPr b="0" i="0" lang="es" sz="1600" u="none" cap="none" strike="noStrike">
                <a:solidFill>
                  <a:schemeClr val="dk1"/>
                </a:solidFill>
                <a:latin typeface="Helvetica Neue Light"/>
                <a:ea typeface="Helvetica Neue Light"/>
                <a:cs typeface="Helvetica Neue Light"/>
                <a:sym typeface="Helvetica Neue Light"/>
              </a:rPr>
              <a:t>tienen la menor precedencia.</a:t>
            </a:r>
            <a:endParaRPr b="0" i="0" sz="1600" u="none" cap="none" strike="noStrike">
              <a:solidFill>
                <a:schemeClr val="dk1"/>
              </a:solidFill>
              <a:latin typeface="Helvetica Neue Light"/>
              <a:ea typeface="Helvetica Neue Light"/>
              <a:cs typeface="Helvetica Neue Light"/>
              <a:sym typeface="Helvetica Neue Light"/>
            </a:endParaRPr>
          </a:p>
        </p:txBody>
      </p:sp>
      <p:sp>
        <p:nvSpPr>
          <p:cNvPr id="449" name="Google Shape;449;p53"/>
          <p:cNvSpPr txBox="1"/>
          <p:nvPr/>
        </p:nvSpPr>
        <p:spPr>
          <a:xfrm>
            <a:off x="1123050" y="238825"/>
            <a:ext cx="6897900" cy="703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3500" u="none" cap="none" strike="noStrike">
                <a:solidFill>
                  <a:schemeClr val="dk1"/>
                </a:solidFill>
                <a:latin typeface="Anton"/>
                <a:ea typeface="Anton"/>
                <a:cs typeface="Anton"/>
                <a:sym typeface="Anton"/>
              </a:rPr>
              <a:t>PRECEDENCIA DE DECLARACIONES</a:t>
            </a:r>
            <a:endParaRPr b="0" i="1" sz="3500" u="none" cap="none" strike="noStrike">
              <a:solidFill>
                <a:srgbClr val="000000"/>
              </a:solidFill>
              <a:latin typeface="Anton"/>
              <a:ea typeface="Anton"/>
              <a:cs typeface="Anton"/>
              <a:sym typeface="Anton"/>
            </a:endParaRPr>
          </a:p>
        </p:txBody>
      </p:sp>
      <p:sp>
        <p:nvSpPr>
          <p:cNvPr id="450" name="Google Shape;450;p53"/>
          <p:cNvSpPr txBox="1"/>
          <p:nvPr/>
        </p:nvSpPr>
        <p:spPr>
          <a:xfrm>
            <a:off x="5505750" y="2984800"/>
            <a:ext cx="3353400" cy="568200"/>
          </a:xfrm>
          <a:prstGeom prst="rect">
            <a:avLst/>
          </a:prstGeom>
          <a:noFill/>
          <a:ln cap="flat" cmpd="sng" w="19050">
            <a:solidFill>
              <a:srgbClr val="3DFFBC"/>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ID &gt; Class &gt; Etiquetas</a:t>
            </a:r>
            <a:endParaRPr b="0" i="1" sz="3000" u="none" cap="none" strike="noStrike">
              <a:solidFill>
                <a:srgbClr val="000000"/>
              </a:solidFill>
              <a:latin typeface="Anton"/>
              <a:ea typeface="Anton"/>
              <a:cs typeface="Anton"/>
              <a:sym typeface="Anton"/>
            </a:endParaRPr>
          </a:p>
        </p:txBody>
      </p:sp>
      <p:pic>
        <p:nvPicPr>
          <p:cNvPr id="451" name="Google Shape;451;p53"/>
          <p:cNvPicPr preferRelativeResize="0"/>
          <p:nvPr/>
        </p:nvPicPr>
        <p:blipFill>
          <a:blip r:embed="rId4">
            <a:alphaModFix/>
          </a:blip>
          <a:stretch>
            <a:fillRect/>
          </a:stretch>
        </p:blipFill>
        <p:spPr>
          <a:xfrm>
            <a:off x="8393075" y="76200"/>
            <a:ext cx="750925" cy="750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7" name="Google Shape;457;p54"/>
          <p:cNvSpPr txBox="1"/>
          <p:nvPr/>
        </p:nvSpPr>
        <p:spPr>
          <a:xfrm>
            <a:off x="1123050" y="322825"/>
            <a:ext cx="68979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3500" u="none" cap="none" strike="noStrike">
                <a:solidFill>
                  <a:schemeClr val="dk1"/>
                </a:solidFill>
                <a:latin typeface="Anton"/>
                <a:ea typeface="Anton"/>
                <a:cs typeface="Anton"/>
                <a:sym typeface="Anton"/>
              </a:rPr>
              <a:t>ESTILOS INLINE</a:t>
            </a:r>
            <a:endParaRPr b="0" i="1" sz="3500" u="none" cap="none" strike="noStrike">
              <a:solidFill>
                <a:srgbClr val="000000"/>
              </a:solidFill>
              <a:latin typeface="Anton"/>
              <a:ea typeface="Anton"/>
              <a:cs typeface="Anton"/>
              <a:sym typeface="Anton"/>
            </a:endParaRPr>
          </a:p>
        </p:txBody>
      </p:sp>
      <p:sp>
        <p:nvSpPr>
          <p:cNvPr id="458" name="Google Shape;458;p54"/>
          <p:cNvSpPr txBox="1"/>
          <p:nvPr/>
        </p:nvSpPr>
        <p:spPr>
          <a:xfrm>
            <a:off x="1157250" y="1379375"/>
            <a:ext cx="6960900" cy="147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Si utilizas estilos inline, sobrescribirán cualquier estilo de las páginas externas de CSS. </a:t>
            </a:r>
            <a:br>
              <a:rPr b="0" i="0" lang="es" sz="2000" u="none" cap="none" strike="noStrike">
                <a:solidFill>
                  <a:schemeClr val="dk1"/>
                </a:solidFill>
                <a:latin typeface="Helvetica Neue Light"/>
                <a:ea typeface="Helvetica Neue Light"/>
                <a:cs typeface="Helvetica Neue Light"/>
                <a:sym typeface="Helvetica Neue Light"/>
              </a:rPr>
            </a:br>
            <a:r>
              <a:rPr b="0" i="0" lang="es" sz="2000" u="none" cap="none" strike="noStrike">
                <a:solidFill>
                  <a:schemeClr val="dk1"/>
                </a:solidFill>
                <a:latin typeface="Helvetica Neue Light"/>
                <a:ea typeface="Helvetica Neue Light"/>
                <a:cs typeface="Helvetica Neue Light"/>
                <a:sym typeface="Helvetica Neue Light"/>
              </a:rPr>
              <a:t>Se podría decir que los estilos inline son los que tienen una mayor especificidad, por lo tanto</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chemeClr val="dk1"/>
                </a:solidFill>
                <a:highlight>
                  <a:srgbClr val="3DFFBC"/>
                </a:highlight>
                <a:latin typeface="Helvetica Neue Light"/>
                <a:ea typeface="Helvetica Neue Light"/>
                <a:cs typeface="Helvetica Neue Light"/>
                <a:sym typeface="Helvetica Neue Light"/>
              </a:rPr>
              <a:t>   </a:t>
            </a:r>
            <a:r>
              <a:rPr b="1" i="0" lang="es" sz="2000" u="none" cap="none" strike="noStrike">
                <a:solidFill>
                  <a:schemeClr val="dk1"/>
                </a:solidFill>
                <a:highlight>
                  <a:srgbClr val="3DFFBC"/>
                </a:highlight>
                <a:latin typeface="Helvetica Neue"/>
                <a:ea typeface="Helvetica Neue"/>
                <a:cs typeface="Helvetica Neue"/>
                <a:sym typeface="Helvetica Neue"/>
              </a:rPr>
              <a:t>no es recomendable utilizarlos en tu página.</a:t>
            </a:r>
            <a:endParaRPr b="1" i="0" sz="2000" u="none" cap="none" strike="noStrike">
              <a:solidFill>
                <a:schemeClr val="dk1"/>
              </a:solidFill>
              <a:highlight>
                <a:srgbClr val="3DFFBC"/>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Helvetica Neue Light"/>
              <a:ea typeface="Helvetica Neue Light"/>
              <a:cs typeface="Helvetica Neue Light"/>
              <a:sym typeface="Helvetica Neue Light"/>
            </a:endParaRPr>
          </a:p>
        </p:txBody>
      </p:sp>
      <p:graphicFrame>
        <p:nvGraphicFramePr>
          <p:cNvPr id="459" name="Google Shape;459;p54"/>
          <p:cNvGraphicFramePr/>
          <p:nvPr/>
        </p:nvGraphicFramePr>
        <p:xfrm>
          <a:off x="1632950" y="3482325"/>
          <a:ext cx="3000000" cy="3000000"/>
        </p:xfrm>
        <a:graphic>
          <a:graphicData uri="http://schemas.openxmlformats.org/drawingml/2006/table">
            <a:tbl>
              <a:tblPr>
                <a:noFill/>
                <a:tableStyleId>{6B7C85FB-3CEF-45E8-8C68-00235D1C6D16}</a:tableStyleId>
              </a:tblPr>
              <a:tblGrid>
                <a:gridCol w="6009500"/>
              </a:tblGrid>
              <a:tr h="177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p </a:t>
                      </a:r>
                      <a:r>
                        <a:rPr lang="es" sz="1400" u="none" cap="none" strike="noStrike">
                          <a:solidFill>
                            <a:srgbClr val="FF9900"/>
                          </a:solidFill>
                          <a:latin typeface="Consolas"/>
                          <a:ea typeface="Consolas"/>
                          <a:cs typeface="Consolas"/>
                          <a:sym typeface="Consolas"/>
                        </a:rPr>
                        <a:t>style</a:t>
                      </a:r>
                      <a:r>
                        <a:rPr lang="es" sz="1400" u="none" cap="none" strike="noStrike">
                          <a:solidFill>
                            <a:srgbClr val="D9D9D9"/>
                          </a:solidFill>
                          <a:latin typeface="Consolas"/>
                          <a:ea typeface="Consolas"/>
                          <a:cs typeface="Consolas"/>
                          <a:sym typeface="Consolas"/>
                        </a:rPr>
                        <a:t>= </a:t>
                      </a:r>
                      <a:r>
                        <a:rPr lang="es" sz="1400" u="none" cap="none" strike="noStrike">
                          <a:solidFill>
                            <a:srgbClr val="93C47D"/>
                          </a:solidFill>
                          <a:latin typeface="Consolas"/>
                          <a:ea typeface="Consolas"/>
                          <a:cs typeface="Consolas"/>
                          <a:sym typeface="Consolas"/>
                        </a:rPr>
                        <a:t>"color: red"</a:t>
                      </a:r>
                      <a:r>
                        <a:rPr lang="es" sz="1400" u="none" cap="none" strike="noStrike">
                          <a:solidFill>
                            <a:srgbClr val="D9D9D9"/>
                          </a:solidFill>
                          <a:latin typeface="Consolas"/>
                          <a:ea typeface="Consolas"/>
                          <a:cs typeface="Consolas"/>
                          <a:sym typeface="Consolas"/>
                        </a:rPr>
                        <a:t>&gt;Párrafo rojo&lt;/</a:t>
                      </a:r>
                      <a:r>
                        <a:rPr lang="es" sz="1400" u="none" cap="none" strike="noStrike">
                          <a:solidFill>
                            <a:srgbClr val="E06666"/>
                          </a:solidFill>
                          <a:latin typeface="Consolas"/>
                          <a:ea typeface="Consolas"/>
                          <a:cs typeface="Consolas"/>
                          <a:sym typeface="Consolas"/>
                        </a:rPr>
                        <a:t>p</a:t>
                      </a:r>
                      <a:r>
                        <a:rPr lang="es" sz="1400" u="none" cap="none" strike="noStrike">
                          <a:solidFill>
                            <a:srgbClr val="D9D9D9"/>
                          </a:solidFill>
                          <a:latin typeface="Consolas"/>
                          <a:ea typeface="Consolas"/>
                          <a:cs typeface="Consolas"/>
                          <a:sym typeface="Consolas"/>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2932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460" name="Google Shape;460;p54"/>
          <p:cNvSpPr/>
          <p:nvPr/>
        </p:nvSpPr>
        <p:spPr>
          <a:xfrm>
            <a:off x="1636000" y="2850625"/>
            <a:ext cx="347100" cy="330600"/>
          </a:xfrm>
          <a:prstGeom prst="ellipse">
            <a:avLst/>
          </a:prstGeom>
          <a:solidFill>
            <a:schemeClr val="lt2"/>
          </a:solidFill>
          <a:ln cap="flat" cmpd="sng" w="19050">
            <a:solidFill>
              <a:srgbClr val="3DFFBC"/>
            </a:solidFill>
            <a:prstDash val="solid"/>
            <a:round/>
            <a:headEnd len="sm" w="sm" type="none"/>
            <a:tailEnd len="sm" w="sm" type="none"/>
          </a:ln>
        </p:spPr>
        <p:txBody>
          <a:bodyPr anchorCtr="0" anchor="ctr" bIns="91425" lIns="60000" spcFirstLastPara="1" rIns="91425" wrap="square" tIns="91425">
            <a:noAutofit/>
          </a:bodyPr>
          <a:lstStyle/>
          <a:p>
            <a:pPr indent="-28575" lvl="0" marL="0" rtl="0" algn="l">
              <a:spcBef>
                <a:spcPts val="0"/>
              </a:spcBef>
              <a:spcAft>
                <a:spcPts val="0"/>
              </a:spcAft>
              <a:buNone/>
            </a:pPr>
            <a:r>
              <a:rPr lang="es"/>
              <a:t>🚨</a:t>
            </a:r>
            <a:endParaRPr/>
          </a:p>
        </p:txBody>
      </p:sp>
      <p:pic>
        <p:nvPicPr>
          <p:cNvPr id="461" name="Google Shape;461;p54"/>
          <p:cNvPicPr preferRelativeResize="0"/>
          <p:nvPr/>
        </p:nvPicPr>
        <p:blipFill>
          <a:blip r:embed="rId4">
            <a:alphaModFix/>
          </a:blip>
          <a:stretch>
            <a:fillRect/>
          </a:stretch>
        </p:blipFill>
        <p:spPr>
          <a:xfrm>
            <a:off x="8393075" y="76200"/>
            <a:ext cx="750925" cy="750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67" name="Google Shape;467;p55"/>
          <p:cNvSpPr txBox="1"/>
          <p:nvPr/>
        </p:nvSpPr>
        <p:spPr>
          <a:xfrm>
            <a:off x="1229800" y="191900"/>
            <a:ext cx="6897900" cy="1180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i="1" lang="es" sz="3500">
                <a:solidFill>
                  <a:schemeClr val="dk1"/>
                </a:solidFill>
                <a:latin typeface="Anton"/>
                <a:ea typeface="Anton"/>
                <a:cs typeface="Anton"/>
                <a:sym typeface="Anton"/>
              </a:rPr>
              <a:t>IMPORTANCIA DE LOS SELECTORES</a:t>
            </a:r>
            <a:endParaRPr b="0" i="1" sz="3500" u="none" cap="none" strike="noStrike">
              <a:solidFill>
                <a:srgbClr val="000000"/>
              </a:solidFill>
              <a:latin typeface="Anton"/>
              <a:ea typeface="Anton"/>
              <a:cs typeface="Anton"/>
              <a:sym typeface="Anton"/>
            </a:endParaRPr>
          </a:p>
        </p:txBody>
      </p:sp>
      <p:pic>
        <p:nvPicPr>
          <p:cNvPr id="468" name="Google Shape;468;p55">
            <a:hlinkClick r:id="rId4"/>
          </p:cNvPr>
          <p:cNvPicPr preferRelativeResize="0"/>
          <p:nvPr/>
        </p:nvPicPr>
        <p:blipFill rotWithShape="1">
          <a:blip r:embed="rId5">
            <a:alphaModFix/>
          </a:blip>
          <a:srcRect b="35806" l="0" r="0" t="0"/>
          <a:stretch/>
        </p:blipFill>
        <p:spPr>
          <a:xfrm>
            <a:off x="1832525" y="2082850"/>
            <a:ext cx="5844875" cy="1866326"/>
          </a:xfrm>
          <a:prstGeom prst="rect">
            <a:avLst/>
          </a:prstGeom>
          <a:noFill/>
          <a:ln>
            <a:noFill/>
          </a:ln>
        </p:spPr>
      </p:pic>
      <p:sp>
        <p:nvSpPr>
          <p:cNvPr id="469" name="Google Shape;469;p55"/>
          <p:cNvSpPr txBox="1"/>
          <p:nvPr/>
        </p:nvSpPr>
        <p:spPr>
          <a:xfrm>
            <a:off x="1198300" y="1367125"/>
            <a:ext cx="6960900" cy="615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En este gráfico se resume cuán </a:t>
            </a:r>
            <a:r>
              <a:rPr b="0" i="0" lang="es" sz="2000" u="none" cap="none" strike="noStrike">
                <a:solidFill>
                  <a:schemeClr val="dk1"/>
                </a:solidFill>
                <a:highlight>
                  <a:srgbClr val="A6FFCA"/>
                </a:highlight>
                <a:latin typeface="Helvetica Neue Light"/>
                <a:ea typeface="Helvetica Neue Light"/>
                <a:cs typeface="Helvetica Neue Light"/>
                <a:sym typeface="Helvetica Neue Light"/>
              </a:rPr>
              <a:t>importante</a:t>
            </a:r>
            <a:r>
              <a:rPr b="0" i="0" lang="es" sz="2000" u="none" cap="none" strike="noStrike">
                <a:solidFill>
                  <a:schemeClr val="dk1"/>
                </a:solidFill>
                <a:latin typeface="Helvetica Neue Light"/>
                <a:ea typeface="Helvetica Neue Light"/>
                <a:cs typeface="Helvetica Neue Light"/>
                <a:sym typeface="Helvetica Neue Light"/>
              </a:rPr>
              <a:t> es cada selector:</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470" name="Google Shape;470;p55"/>
          <p:cNvSpPr txBox="1"/>
          <p:nvPr/>
        </p:nvSpPr>
        <p:spPr>
          <a:xfrm>
            <a:off x="1805850" y="3909400"/>
            <a:ext cx="1324800" cy="46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Helvetica Neue Light"/>
                <a:ea typeface="Helvetica Neue Light"/>
                <a:cs typeface="Helvetica Neue Light"/>
                <a:sym typeface="Helvetica Neue Light"/>
              </a:rPr>
              <a:t>Estilo aplicado a la </a:t>
            </a:r>
            <a:r>
              <a:rPr b="1" i="0" lang="es" sz="1400" u="none" cap="none" strike="noStrike">
                <a:solidFill>
                  <a:schemeClr val="dk1"/>
                </a:solidFill>
                <a:highlight>
                  <a:srgbClr val="A6FFCA"/>
                </a:highlight>
                <a:latin typeface="Helvetica Neue"/>
                <a:ea typeface="Helvetica Neue"/>
                <a:cs typeface="Helvetica Neue"/>
                <a:sym typeface="Helvetica Neue"/>
              </a:rPr>
              <a:t>Etiqueta</a:t>
            </a:r>
            <a:r>
              <a:rPr b="1" i="0" lang="es" sz="1400" u="none" cap="none" strike="noStrike">
                <a:solidFill>
                  <a:schemeClr val="dk1"/>
                </a:solidFill>
                <a:latin typeface="Helvetica Neue"/>
                <a:ea typeface="Helvetica Neue"/>
                <a:cs typeface="Helvetica Neue"/>
                <a:sym typeface="Helvetica Neue"/>
              </a:rPr>
              <a:t>.</a:t>
            </a:r>
            <a:endParaRPr b="1" i="0" sz="1400" u="none" cap="none" strike="noStrike">
              <a:solidFill>
                <a:schemeClr val="dk1"/>
              </a:solidFill>
              <a:latin typeface="Helvetica Neue"/>
              <a:ea typeface="Helvetica Neue"/>
              <a:cs typeface="Helvetica Neue"/>
              <a:sym typeface="Helvetica Neue"/>
            </a:endParaRPr>
          </a:p>
        </p:txBody>
      </p:sp>
      <p:sp>
        <p:nvSpPr>
          <p:cNvPr id="471" name="Google Shape;471;p55"/>
          <p:cNvSpPr txBox="1"/>
          <p:nvPr/>
        </p:nvSpPr>
        <p:spPr>
          <a:xfrm>
            <a:off x="3363475" y="3909400"/>
            <a:ext cx="1324800" cy="46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Helvetica Neue Light"/>
                <a:ea typeface="Helvetica Neue Light"/>
                <a:cs typeface="Helvetica Neue Light"/>
                <a:sym typeface="Helvetica Neue Light"/>
              </a:rPr>
              <a:t>Estilo aplicado a la </a:t>
            </a:r>
            <a:r>
              <a:rPr b="1" lang="es">
                <a:solidFill>
                  <a:schemeClr val="dk1"/>
                </a:solidFill>
                <a:highlight>
                  <a:srgbClr val="A6FFCA"/>
                </a:highlight>
                <a:latin typeface="Helvetica Neue"/>
                <a:ea typeface="Helvetica Neue"/>
                <a:cs typeface="Helvetica Neue"/>
                <a:sym typeface="Helvetica Neue"/>
              </a:rPr>
              <a:t>Class</a:t>
            </a:r>
            <a:r>
              <a:rPr b="1" i="0" lang="es" sz="1400" u="none" cap="none" strike="noStrike">
                <a:solidFill>
                  <a:schemeClr val="dk1"/>
                </a:solidFill>
                <a:latin typeface="Helvetica Neue"/>
                <a:ea typeface="Helvetica Neue"/>
                <a:cs typeface="Helvetica Neue"/>
                <a:sym typeface="Helvetica Neue"/>
              </a:rPr>
              <a:t>.</a:t>
            </a:r>
            <a:endParaRPr b="1" i="0" sz="1400" u="none" cap="none" strike="noStrike">
              <a:solidFill>
                <a:schemeClr val="dk1"/>
              </a:solidFill>
              <a:latin typeface="Helvetica Neue"/>
              <a:ea typeface="Helvetica Neue"/>
              <a:cs typeface="Helvetica Neue"/>
              <a:sym typeface="Helvetica Neue"/>
            </a:endParaRPr>
          </a:p>
        </p:txBody>
      </p:sp>
      <p:sp>
        <p:nvSpPr>
          <p:cNvPr id="472" name="Google Shape;472;p55"/>
          <p:cNvSpPr txBox="1"/>
          <p:nvPr/>
        </p:nvSpPr>
        <p:spPr>
          <a:xfrm>
            <a:off x="4898200" y="3909400"/>
            <a:ext cx="1324800" cy="46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Helvetica Neue Light"/>
                <a:ea typeface="Helvetica Neue Light"/>
                <a:cs typeface="Helvetica Neue Light"/>
                <a:sym typeface="Helvetica Neue Light"/>
              </a:rPr>
              <a:t>Estilo aplicado al</a:t>
            </a:r>
            <a:r>
              <a:rPr b="1" lang="es">
                <a:solidFill>
                  <a:schemeClr val="dk1"/>
                </a:solidFill>
                <a:highlight>
                  <a:srgbClr val="A6FFCA"/>
                </a:highlight>
                <a:latin typeface="Helvetica Neue"/>
                <a:ea typeface="Helvetica Neue"/>
                <a:cs typeface="Helvetica Neue"/>
                <a:sym typeface="Helvetica Neue"/>
              </a:rPr>
              <a:t> ID</a:t>
            </a:r>
            <a:r>
              <a:rPr b="0" i="0" lang="es" sz="1400" u="none" cap="none" strike="noStrike">
                <a:solidFill>
                  <a:schemeClr val="dk1"/>
                </a:solidFill>
                <a:latin typeface="Helvetica Neue Light"/>
                <a:ea typeface="Helvetica Neue Light"/>
                <a:cs typeface="Helvetica Neue Light"/>
                <a:sym typeface="Helvetica Neue Light"/>
              </a:rPr>
              <a:t>.</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473" name="Google Shape;473;p55"/>
          <p:cNvSpPr txBox="1"/>
          <p:nvPr/>
        </p:nvSpPr>
        <p:spPr>
          <a:xfrm>
            <a:off x="6243125" y="3909400"/>
            <a:ext cx="1324800" cy="46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Helvetica Neue Light"/>
                <a:ea typeface="Helvetica Neue Light"/>
                <a:cs typeface="Helvetica Neue Light"/>
                <a:sym typeface="Helvetica Neue Light"/>
              </a:rPr>
              <a:t>Estilo aplicado</a:t>
            </a:r>
            <a:br>
              <a:rPr b="0" i="0" lang="es" sz="1400" u="none" cap="none" strike="noStrike">
                <a:solidFill>
                  <a:schemeClr val="dk1"/>
                </a:solidFill>
                <a:latin typeface="Helvetica Neue Light"/>
                <a:ea typeface="Helvetica Neue Light"/>
                <a:cs typeface="Helvetica Neue Light"/>
                <a:sym typeface="Helvetica Neue Light"/>
              </a:rPr>
            </a:br>
            <a:r>
              <a:rPr b="1" lang="es">
                <a:solidFill>
                  <a:schemeClr val="dk1"/>
                </a:solidFill>
                <a:highlight>
                  <a:srgbClr val="A6FFCA"/>
                </a:highlight>
                <a:latin typeface="Helvetica Neue"/>
                <a:ea typeface="Helvetica Neue"/>
                <a:cs typeface="Helvetica Neue"/>
                <a:sym typeface="Helvetica Neue"/>
              </a:rPr>
              <a:t>Inline</a:t>
            </a:r>
            <a:r>
              <a:rPr b="0" i="0" lang="es" sz="1400" u="none" cap="none" strike="noStrike">
                <a:solidFill>
                  <a:schemeClr val="dk1"/>
                </a:solidFill>
                <a:latin typeface="Helvetica Neue Light"/>
                <a:ea typeface="Helvetica Neue Light"/>
                <a:cs typeface="Helvetica Neue Light"/>
                <a:sym typeface="Helvetica Neue Light"/>
              </a:rPr>
              <a:t>.</a:t>
            </a:r>
            <a:endParaRPr b="0" i="0" sz="1400" u="none" cap="none" strike="noStrike">
              <a:solidFill>
                <a:schemeClr val="dk1"/>
              </a:solidFill>
              <a:latin typeface="Helvetica Neue Light"/>
              <a:ea typeface="Helvetica Neue Light"/>
              <a:cs typeface="Helvetica Neue Light"/>
              <a:sym typeface="Helvetica Neue Light"/>
            </a:endParaRPr>
          </a:p>
        </p:txBody>
      </p:sp>
      <p:pic>
        <p:nvPicPr>
          <p:cNvPr id="474" name="Google Shape;474;p55"/>
          <p:cNvPicPr preferRelativeResize="0"/>
          <p:nvPr/>
        </p:nvPicPr>
        <p:blipFill>
          <a:blip r:embed="rId6">
            <a:alphaModFix/>
          </a:blip>
          <a:stretch>
            <a:fillRect/>
          </a:stretch>
        </p:blipFill>
        <p:spPr>
          <a:xfrm>
            <a:off x="8393075" y="76200"/>
            <a:ext cx="750925" cy="750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0" name="Google Shape;480;p56"/>
          <p:cNvSpPr txBox="1"/>
          <p:nvPr/>
        </p:nvSpPr>
        <p:spPr>
          <a:xfrm>
            <a:off x="1123050" y="223650"/>
            <a:ext cx="6897900" cy="1180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rPr b="0" i="1" lang="es" sz="4000" u="none" cap="none" strike="noStrike">
                <a:solidFill>
                  <a:schemeClr val="dk1"/>
                </a:solidFill>
                <a:latin typeface="Anton"/>
                <a:ea typeface="Anton"/>
                <a:cs typeface="Anton"/>
                <a:sym typeface="Anton"/>
              </a:rPr>
              <a:t>!IMPORTANT;</a:t>
            </a:r>
            <a:endParaRPr b="0" i="1" sz="4000" u="none" cap="none" strike="noStrike">
              <a:solidFill>
                <a:srgbClr val="000000"/>
              </a:solidFill>
              <a:latin typeface="Anton"/>
              <a:ea typeface="Anton"/>
              <a:cs typeface="Anton"/>
              <a:sym typeface="Anton"/>
            </a:endParaRPr>
          </a:p>
        </p:txBody>
      </p:sp>
      <p:sp>
        <p:nvSpPr>
          <p:cNvPr id="481" name="Google Shape;481;p56"/>
          <p:cNvSpPr txBox="1"/>
          <p:nvPr/>
        </p:nvSpPr>
        <p:spPr>
          <a:xfrm>
            <a:off x="527700" y="1288675"/>
            <a:ext cx="8088600" cy="324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3CEFAB"/>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Si tienes 3 reglas CSS, es poco probable que </a:t>
            </a:r>
            <a:r>
              <a:rPr b="0" i="1" lang="es" sz="1800" u="none" cap="none" strike="noStrike">
                <a:solidFill>
                  <a:schemeClr val="dk1"/>
                </a:solidFill>
                <a:latin typeface="Helvetica Neue Light"/>
                <a:ea typeface="Helvetica Neue Light"/>
                <a:cs typeface="Helvetica Neue Light"/>
                <a:sym typeface="Helvetica Neue Light"/>
              </a:rPr>
              <a:t>“choquen”</a:t>
            </a:r>
            <a:r>
              <a:rPr b="0" i="0" lang="es" sz="1800" u="none" cap="none" strike="noStrike">
                <a:solidFill>
                  <a:schemeClr val="dk1"/>
                </a:solidFill>
                <a:latin typeface="Helvetica Neue Light"/>
                <a:ea typeface="Helvetica Neue Light"/>
                <a:cs typeface="Helvetica Neue Light"/>
                <a:sym typeface="Helvetica Neue Light"/>
              </a:rPr>
              <a:t>, pero en un CSS extenso es más común.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Didact Gothic"/>
              <a:buChar char="●"/>
            </a:pPr>
            <a:r>
              <a:rPr b="0" i="0" lang="es" sz="1800" u="none" cap="none" strike="noStrike">
                <a:solidFill>
                  <a:schemeClr val="dk1"/>
                </a:solidFill>
                <a:latin typeface="Helvetica Neue Light"/>
                <a:ea typeface="Helvetica Neue Light"/>
                <a:cs typeface="Helvetica Neue Light"/>
                <a:sym typeface="Helvetica Neue Light"/>
              </a:rPr>
              <a:t>La declaración</a:t>
            </a:r>
            <a:r>
              <a:rPr b="0" i="1" lang="es" sz="1800" u="none" cap="none" strike="noStrike">
                <a:solidFill>
                  <a:schemeClr val="dk1"/>
                </a:solidFill>
                <a:latin typeface="Helvetica Neue Light"/>
                <a:ea typeface="Helvetica Neue Light"/>
                <a:cs typeface="Helvetica Neue Light"/>
                <a:sym typeface="Helvetica Neue Light"/>
              </a:rPr>
              <a:t> </a:t>
            </a:r>
            <a:r>
              <a:rPr b="1" i="1" lang="es" sz="1800" u="none" cap="none" strike="noStrike">
                <a:solidFill>
                  <a:srgbClr val="000000"/>
                </a:solidFill>
                <a:latin typeface="Helvetica Neue"/>
                <a:ea typeface="Helvetica Neue"/>
                <a:cs typeface="Helvetica Neue"/>
                <a:sym typeface="Helvetica Neue"/>
              </a:rPr>
              <a:t>!important;</a:t>
            </a:r>
            <a:r>
              <a:rPr b="0" i="0" lang="es" sz="1800" u="none" cap="none" strike="noStrike">
                <a:solidFill>
                  <a:schemeClr val="dk1"/>
                </a:solidFill>
                <a:latin typeface="Helvetica Neue Light"/>
                <a:ea typeface="Helvetica Neue Light"/>
                <a:cs typeface="Helvetica Neue Light"/>
                <a:sym typeface="Helvetica Neue Light"/>
              </a:rPr>
              <a:t> corta la precedencia.  Se escribe después del valor de la propiedad CSS que se quiere convertir en la más importante.  Se utiliza un </a:t>
            </a:r>
            <a:r>
              <a:rPr b="1" i="1" lang="es" sz="1800" u="none" cap="none" strike="noStrike">
                <a:solidFill>
                  <a:srgbClr val="000000"/>
                </a:solidFill>
                <a:latin typeface="Helvetica Neue"/>
                <a:ea typeface="Helvetica Neue"/>
                <a:cs typeface="Helvetica Neue"/>
                <a:sym typeface="Helvetica Neue"/>
              </a:rPr>
              <a:t>!important;</a:t>
            </a:r>
            <a:r>
              <a:rPr b="0" i="0" lang="es" sz="1800" u="none" cap="none" strike="noStrike">
                <a:solidFill>
                  <a:srgbClr val="FF00FF"/>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por cada valor a pisar.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600"/>
              <a:buFont typeface="Arial"/>
              <a:buNone/>
            </a:pPr>
            <a:br>
              <a:rPr b="0" i="0" lang="es" sz="1700" u="none" cap="none" strike="noStrike">
                <a:solidFill>
                  <a:schemeClr val="dk1"/>
                </a:solidFill>
                <a:highlight>
                  <a:srgbClr val="E0FF00"/>
                </a:highlight>
                <a:latin typeface="Helvetica Neue Light"/>
                <a:ea typeface="Helvetica Neue Light"/>
                <a:cs typeface="Helvetica Neue Light"/>
                <a:sym typeface="Helvetica Neue Light"/>
              </a:rPr>
            </a:br>
            <a:r>
              <a:rPr b="0" i="0" lang="es" sz="1700" u="none" cap="none" strike="noStrike">
                <a:solidFill>
                  <a:schemeClr val="dk1"/>
                </a:solidFill>
                <a:highlight>
                  <a:srgbClr val="3CEFAB"/>
                </a:highlight>
                <a:latin typeface="Helvetica Neue Light"/>
                <a:ea typeface="Helvetica Neue Light"/>
                <a:cs typeface="Helvetica Neue Light"/>
                <a:sym typeface="Helvetica Neue Light"/>
              </a:rPr>
              <a:t>   </a:t>
            </a:r>
            <a:r>
              <a:rPr b="1" i="0" lang="es" sz="1700" u="none" cap="none" strike="noStrike">
                <a:solidFill>
                  <a:schemeClr val="dk1"/>
                </a:solidFill>
                <a:highlight>
                  <a:srgbClr val="3CEFAB"/>
                </a:highlight>
                <a:latin typeface="Helvetica Neue"/>
                <a:ea typeface="Helvetica Neue"/>
                <a:cs typeface="Helvetica Neue"/>
                <a:sym typeface="Helvetica Neue"/>
              </a:rPr>
              <a:t>Si necesitás más de 5</a:t>
            </a:r>
            <a:r>
              <a:rPr b="1" i="0" lang="es" sz="1700" u="none" cap="none" strike="noStrike">
                <a:solidFill>
                  <a:srgbClr val="FF00FF"/>
                </a:solidFill>
                <a:highlight>
                  <a:srgbClr val="3CEFAB"/>
                </a:highlight>
                <a:latin typeface="Helvetica Neue"/>
                <a:ea typeface="Helvetica Neue"/>
                <a:cs typeface="Helvetica Neue"/>
                <a:sym typeface="Helvetica Neue"/>
              </a:rPr>
              <a:t> </a:t>
            </a:r>
            <a:r>
              <a:rPr b="1" i="1" lang="es" sz="1700" u="none" cap="none" strike="noStrike">
                <a:solidFill>
                  <a:srgbClr val="000000"/>
                </a:solidFill>
                <a:highlight>
                  <a:srgbClr val="3CEFAB"/>
                </a:highlight>
                <a:latin typeface="Helvetica Neue"/>
                <a:ea typeface="Helvetica Neue"/>
                <a:cs typeface="Helvetica Neue"/>
                <a:sym typeface="Helvetica Neue"/>
              </a:rPr>
              <a:t>!important;</a:t>
            </a:r>
            <a:r>
              <a:rPr b="1" i="0" lang="es" sz="1700" u="none" cap="none" strike="noStrike">
                <a:solidFill>
                  <a:srgbClr val="FF0000"/>
                </a:solidFill>
                <a:highlight>
                  <a:srgbClr val="3CEFAB"/>
                </a:highlight>
                <a:latin typeface="Helvetica Neue"/>
                <a:ea typeface="Helvetica Neue"/>
                <a:cs typeface="Helvetica Neue"/>
                <a:sym typeface="Helvetica Neue"/>
              </a:rPr>
              <a:t> </a:t>
            </a:r>
            <a:r>
              <a:rPr b="1" i="0" lang="es" sz="1700" u="none" cap="none" strike="noStrike">
                <a:solidFill>
                  <a:schemeClr val="dk1"/>
                </a:solidFill>
                <a:highlight>
                  <a:srgbClr val="3CEFAB"/>
                </a:highlight>
                <a:latin typeface="Helvetica Neue"/>
                <a:ea typeface="Helvetica Neue"/>
                <a:cs typeface="Helvetica Neue"/>
                <a:sym typeface="Helvetica Neue"/>
              </a:rPr>
              <a:t>en todo tu CSS, algo estás haciendo mal</a:t>
            </a:r>
            <a:r>
              <a:rPr b="1" i="0" lang="es" sz="1700" u="none" cap="none" strike="noStrike">
                <a:solidFill>
                  <a:schemeClr val="dk1"/>
                </a:solidFill>
                <a:latin typeface="Helvetica Neue"/>
                <a:ea typeface="Helvetica Neue"/>
                <a:cs typeface="Helvetica Neue"/>
                <a:sym typeface="Helvetica Neue"/>
              </a:rPr>
              <a:t>.</a:t>
            </a:r>
            <a:endParaRPr b="1" i="0" sz="1700" u="none" cap="none" strike="noStrike">
              <a:solidFill>
                <a:schemeClr val="dk1"/>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700"/>
              <a:buFont typeface="Arial"/>
              <a:buNone/>
            </a:pPr>
            <a:r>
              <a:t/>
            </a:r>
            <a:endParaRPr b="0" i="0" sz="1700" u="none" cap="none" strike="noStrike">
              <a:solidFill>
                <a:schemeClr val="dk1"/>
              </a:solidFill>
              <a:latin typeface="Didact Gothic"/>
              <a:ea typeface="Didact Gothic"/>
              <a:cs typeface="Didact Gothic"/>
              <a:sym typeface="Didact Gothic"/>
            </a:endParaRPr>
          </a:p>
        </p:txBody>
      </p:sp>
      <p:pic>
        <p:nvPicPr>
          <p:cNvPr id="482" name="Google Shape;482;p56"/>
          <p:cNvPicPr preferRelativeResize="0"/>
          <p:nvPr/>
        </p:nvPicPr>
        <p:blipFill rotWithShape="1">
          <a:blip r:embed="rId4">
            <a:alphaModFix/>
          </a:blip>
          <a:srcRect b="0" l="0" r="0" t="0"/>
          <a:stretch/>
        </p:blipFill>
        <p:spPr>
          <a:xfrm>
            <a:off x="4248200" y="4294450"/>
            <a:ext cx="647600" cy="647600"/>
          </a:xfrm>
          <a:prstGeom prst="rect">
            <a:avLst/>
          </a:prstGeom>
          <a:noFill/>
          <a:ln>
            <a:noFill/>
          </a:ln>
        </p:spPr>
      </p:pic>
      <p:pic>
        <p:nvPicPr>
          <p:cNvPr id="483" name="Google Shape;483;p56"/>
          <p:cNvPicPr preferRelativeResize="0"/>
          <p:nvPr/>
        </p:nvPicPr>
        <p:blipFill>
          <a:blip r:embed="rId5">
            <a:alphaModFix/>
          </a:blip>
          <a:stretch>
            <a:fillRect/>
          </a:stretch>
        </p:blipFill>
        <p:spPr>
          <a:xfrm>
            <a:off x="8393075" y="76200"/>
            <a:ext cx="750925" cy="750925"/>
          </a:xfrm>
          <a:prstGeom prst="rect">
            <a:avLst/>
          </a:prstGeom>
          <a:noFill/>
          <a:ln>
            <a:noFill/>
          </a:ln>
        </p:spPr>
      </p:pic>
      <p:sp>
        <p:nvSpPr>
          <p:cNvPr id="484" name="Google Shape;484;p56"/>
          <p:cNvSpPr/>
          <p:nvPr/>
        </p:nvSpPr>
        <p:spPr>
          <a:xfrm>
            <a:off x="453525" y="3748325"/>
            <a:ext cx="347100" cy="330600"/>
          </a:xfrm>
          <a:prstGeom prst="ellipse">
            <a:avLst/>
          </a:prstGeom>
          <a:solidFill>
            <a:schemeClr val="lt2"/>
          </a:solidFill>
          <a:ln cap="flat" cmpd="sng" w="19050">
            <a:solidFill>
              <a:srgbClr val="3DFFBC"/>
            </a:solidFill>
            <a:prstDash val="solid"/>
            <a:round/>
            <a:headEnd len="sm" w="sm" type="none"/>
            <a:tailEnd len="sm" w="sm" type="none"/>
          </a:ln>
        </p:spPr>
        <p:txBody>
          <a:bodyPr anchorCtr="0" anchor="ctr" bIns="91425" lIns="60000" spcFirstLastPara="1" rIns="91425" wrap="square" tIns="91425">
            <a:noAutofit/>
          </a:bodyPr>
          <a:lstStyle/>
          <a:p>
            <a:pPr indent="-28575" lvl="0" marL="0" rtl="0" algn="l">
              <a:spcBef>
                <a:spcPts val="0"/>
              </a:spcBef>
              <a:spcAft>
                <a:spcPts val="0"/>
              </a:spcAft>
              <a:buNone/>
            </a:pPr>
            <a:r>
              <a:rPr lang="e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57"/>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RESET</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493" name="Shape 493"/>
        <p:cNvGrpSpPr/>
        <p:nvPr/>
      </p:nvGrpSpPr>
      <p:grpSpPr>
        <a:xfrm>
          <a:off x="0" y="0"/>
          <a:ext cx="0" cy="0"/>
          <a:chOff x="0" y="0"/>
          <a:chExt cx="0" cy="0"/>
        </a:xfrm>
      </p:grpSpPr>
      <p:sp>
        <p:nvSpPr>
          <p:cNvPr id="494" name="Google Shape;494;p58"/>
          <p:cNvSpPr txBox="1"/>
          <p:nvPr/>
        </p:nvSpPr>
        <p:spPr>
          <a:xfrm>
            <a:off x="884850" y="1402950"/>
            <a:ext cx="7374300" cy="2337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 sz="2000">
                <a:solidFill>
                  <a:schemeClr val="dk1"/>
                </a:solidFill>
                <a:latin typeface="Helvetica Neue Light"/>
                <a:ea typeface="Helvetica Neue Light"/>
                <a:cs typeface="Helvetica Neue Light"/>
                <a:sym typeface="Helvetica Neue Light"/>
              </a:rPr>
              <a:t>👉 </a:t>
            </a:r>
            <a:r>
              <a:rPr lang="es" sz="1800">
                <a:solidFill>
                  <a:schemeClr val="dk1"/>
                </a:solidFill>
                <a:latin typeface="Helvetica Neue Light"/>
                <a:ea typeface="Helvetica Neue Light"/>
                <a:cs typeface="Helvetica Neue Light"/>
                <a:sym typeface="Helvetica Neue Light"/>
              </a:rPr>
              <a:t>Los </a:t>
            </a:r>
            <a:r>
              <a:rPr b="1" lang="es" sz="1800">
                <a:solidFill>
                  <a:schemeClr val="dk1"/>
                </a:solidFill>
                <a:latin typeface="Helvetica Neue"/>
                <a:ea typeface="Helvetica Neue"/>
                <a:cs typeface="Helvetica Neue"/>
                <a:sym typeface="Helvetica Neue"/>
              </a:rPr>
              <a:t>reset CSS</a:t>
            </a:r>
            <a:r>
              <a:rPr lang="es" sz="1800">
                <a:solidFill>
                  <a:schemeClr val="dk1"/>
                </a:solidFill>
                <a:latin typeface="Helvetica Neue Light"/>
                <a:ea typeface="Helvetica Neue Light"/>
                <a:cs typeface="Helvetica Neue Light"/>
                <a:sym typeface="Helvetica Neue Light"/>
              </a:rPr>
              <a:t> contienen en su código fuente definiciones para propiedades problemáticas, que los diseñadores necesitan unificar desde un principio.</a:t>
            </a:r>
            <a:endParaRPr sz="17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chemeClr val="dk1"/>
              </a:buClr>
              <a:buSzPts val="1100"/>
              <a:buFont typeface="Arial"/>
              <a:buNone/>
            </a:pPr>
            <a:r>
              <a:rPr b="1" lang="es" sz="1800">
                <a:solidFill>
                  <a:schemeClr val="dk1"/>
                </a:solidFill>
                <a:latin typeface="Helvetica Neue"/>
                <a:ea typeface="Helvetica Neue"/>
                <a:cs typeface="Helvetica Neue"/>
                <a:sym typeface="Helvetica Neue"/>
              </a:rPr>
              <a:t>Por ejemplo, la mayoría de navegadores establece un margen por defecto entre el contenido de la página web y su propia ventana, cuyo valor varía de un navegador a otro.</a:t>
            </a:r>
            <a:endParaRPr sz="1800">
              <a:solidFill>
                <a:schemeClr val="dk1"/>
              </a:solidFill>
              <a:latin typeface="Helvetica Neue Light"/>
              <a:ea typeface="Helvetica Neue Light"/>
              <a:cs typeface="Helvetica Neue Light"/>
              <a:sym typeface="Helvetica Neue Light"/>
            </a:endParaRPr>
          </a:p>
          <a:p>
            <a:pPr indent="0" lvl="0" marL="457200" rtl="0" algn="ctr">
              <a:lnSpc>
                <a:spcPct val="115000"/>
              </a:lnSpc>
              <a:spcBef>
                <a:spcPts val="110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pic>
        <p:nvPicPr>
          <p:cNvPr id="495" name="Google Shape;495;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6" name="Google Shape;496;p58"/>
          <p:cNvSpPr txBox="1"/>
          <p:nvPr/>
        </p:nvSpPr>
        <p:spPr>
          <a:xfrm>
            <a:off x="1414600" y="264950"/>
            <a:ext cx="6520800" cy="98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s" sz="3500">
                <a:solidFill>
                  <a:schemeClr val="dk1"/>
                </a:solidFill>
                <a:latin typeface="Anton"/>
                <a:ea typeface="Anton"/>
                <a:cs typeface="Anton"/>
                <a:sym typeface="Anton"/>
              </a:rPr>
              <a:t>RESETEO CSS</a:t>
            </a:r>
            <a:endParaRPr i="1" sz="3600">
              <a:solidFill>
                <a:schemeClr val="dk1"/>
              </a:solidFill>
              <a:latin typeface="Anton"/>
              <a:ea typeface="Anton"/>
              <a:cs typeface="Anton"/>
              <a:sym typeface="Anton"/>
            </a:endParaRPr>
          </a:p>
        </p:txBody>
      </p:sp>
      <p:pic>
        <p:nvPicPr>
          <p:cNvPr id="497" name="Google Shape;497;p58"/>
          <p:cNvPicPr preferRelativeResize="0"/>
          <p:nvPr/>
        </p:nvPicPr>
        <p:blipFill>
          <a:blip r:embed="rId4">
            <a:alphaModFix/>
          </a:blip>
          <a:stretch>
            <a:fillRect/>
          </a:stretch>
        </p:blipFill>
        <p:spPr>
          <a:xfrm>
            <a:off x="5839550" y="373550"/>
            <a:ext cx="502851" cy="502851"/>
          </a:xfrm>
          <a:prstGeom prst="rect">
            <a:avLst/>
          </a:prstGeom>
          <a:noFill/>
          <a:ln>
            <a:noFill/>
          </a:ln>
        </p:spPr>
      </p:pic>
      <p:pic>
        <p:nvPicPr>
          <p:cNvPr id="498" name="Google Shape;498;p58"/>
          <p:cNvPicPr preferRelativeResize="0"/>
          <p:nvPr/>
        </p:nvPicPr>
        <p:blipFill>
          <a:blip r:embed="rId4">
            <a:alphaModFix/>
          </a:blip>
          <a:stretch>
            <a:fillRect/>
          </a:stretch>
        </p:blipFill>
        <p:spPr>
          <a:xfrm>
            <a:off x="3061000" y="373550"/>
            <a:ext cx="502851" cy="5028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502" name="Shape 502"/>
        <p:cNvGrpSpPr/>
        <p:nvPr/>
      </p:nvGrpSpPr>
      <p:grpSpPr>
        <a:xfrm>
          <a:off x="0" y="0"/>
          <a:ext cx="0" cy="0"/>
          <a:chOff x="0" y="0"/>
          <a:chExt cx="0" cy="0"/>
        </a:xfrm>
      </p:grpSpPr>
      <p:sp>
        <p:nvSpPr>
          <p:cNvPr id="503" name="Google Shape;503;p59"/>
          <p:cNvSpPr txBox="1"/>
          <p:nvPr/>
        </p:nvSpPr>
        <p:spPr>
          <a:xfrm>
            <a:off x="884850" y="1177950"/>
            <a:ext cx="7374300" cy="13938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Clr>
                <a:srgbClr val="3CEFAB"/>
              </a:buClr>
              <a:buSzPts val="1800"/>
              <a:buFont typeface="Helvetica Neue Light"/>
              <a:buChar char="●"/>
            </a:pPr>
            <a:r>
              <a:rPr lang="es" sz="2000">
                <a:solidFill>
                  <a:schemeClr val="dk1"/>
                </a:solidFill>
                <a:latin typeface="Helvetica Neue Light"/>
                <a:ea typeface="Helvetica Neue Light"/>
                <a:cs typeface="Helvetica Neue Light"/>
                <a:sym typeface="Helvetica Neue Light"/>
              </a:rPr>
              <a:t>👉</a:t>
            </a:r>
            <a:r>
              <a:rPr lang="es" sz="1800">
                <a:solidFill>
                  <a:schemeClr val="dk1"/>
                </a:solidFill>
                <a:latin typeface="Helvetica Neue Light"/>
                <a:ea typeface="Helvetica Neue Light"/>
                <a:cs typeface="Helvetica Neue Light"/>
                <a:sym typeface="Helvetica Neue Light"/>
              </a:rPr>
              <a:t> Para subsanar esa diferencia, los diseñadores y las diseñadoras de sitios webs suelen declarar la siguiente línea al comienzo de sus hojas de estilo:</a:t>
            </a:r>
            <a:endParaRPr sz="1800">
              <a:solidFill>
                <a:schemeClr val="dk1"/>
              </a:solidFill>
              <a:latin typeface="Helvetica Neue Light"/>
              <a:ea typeface="Helvetica Neue Light"/>
              <a:cs typeface="Helvetica Neue Light"/>
              <a:sym typeface="Helvetica Neue Light"/>
            </a:endParaRPr>
          </a:p>
        </p:txBody>
      </p:sp>
      <p:pic>
        <p:nvPicPr>
          <p:cNvPr id="504" name="Google Shape;504;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05" name="Google Shape;505;p59"/>
          <p:cNvSpPr txBox="1"/>
          <p:nvPr/>
        </p:nvSpPr>
        <p:spPr>
          <a:xfrm>
            <a:off x="1414600" y="264950"/>
            <a:ext cx="6520800" cy="98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s" sz="3500">
                <a:solidFill>
                  <a:schemeClr val="dk1"/>
                </a:solidFill>
                <a:latin typeface="Anton"/>
                <a:ea typeface="Anton"/>
                <a:cs typeface="Anton"/>
                <a:sym typeface="Anton"/>
              </a:rPr>
              <a:t>RESETEO CSS</a:t>
            </a:r>
            <a:endParaRPr i="1" sz="3600">
              <a:solidFill>
                <a:schemeClr val="dk1"/>
              </a:solidFill>
              <a:latin typeface="Anton"/>
              <a:ea typeface="Anton"/>
              <a:cs typeface="Anton"/>
              <a:sym typeface="Anton"/>
            </a:endParaRPr>
          </a:p>
        </p:txBody>
      </p:sp>
      <p:pic>
        <p:nvPicPr>
          <p:cNvPr id="506" name="Google Shape;506;p59"/>
          <p:cNvPicPr preferRelativeResize="0"/>
          <p:nvPr/>
        </p:nvPicPr>
        <p:blipFill>
          <a:blip r:embed="rId4">
            <a:alphaModFix/>
          </a:blip>
          <a:stretch>
            <a:fillRect/>
          </a:stretch>
        </p:blipFill>
        <p:spPr>
          <a:xfrm>
            <a:off x="5839550" y="373550"/>
            <a:ext cx="502851" cy="502851"/>
          </a:xfrm>
          <a:prstGeom prst="rect">
            <a:avLst/>
          </a:prstGeom>
          <a:noFill/>
          <a:ln>
            <a:noFill/>
          </a:ln>
        </p:spPr>
      </p:pic>
      <p:pic>
        <p:nvPicPr>
          <p:cNvPr id="507" name="Google Shape;507;p59"/>
          <p:cNvPicPr preferRelativeResize="0"/>
          <p:nvPr/>
        </p:nvPicPr>
        <p:blipFill>
          <a:blip r:embed="rId4">
            <a:alphaModFix/>
          </a:blip>
          <a:stretch>
            <a:fillRect/>
          </a:stretch>
        </p:blipFill>
        <p:spPr>
          <a:xfrm>
            <a:off x="3061000" y="373550"/>
            <a:ext cx="502851" cy="502851"/>
          </a:xfrm>
          <a:prstGeom prst="rect">
            <a:avLst/>
          </a:prstGeom>
          <a:noFill/>
          <a:ln>
            <a:noFill/>
          </a:ln>
        </p:spPr>
      </p:pic>
      <p:sp>
        <p:nvSpPr>
          <p:cNvPr id="508" name="Google Shape;508;p59"/>
          <p:cNvSpPr txBox="1"/>
          <p:nvPr/>
        </p:nvSpPr>
        <p:spPr>
          <a:xfrm>
            <a:off x="3407500" y="2571750"/>
            <a:ext cx="2535000" cy="1393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Margin:0</a:t>
            </a:r>
            <a:r>
              <a:rPr b="0" i="0" lang="es" sz="1400" u="none" cap="none" strike="noStrike">
                <a:solidFill>
                  <a:schemeClr val="dk1"/>
                </a:solidFill>
                <a:latin typeface="Consolas"/>
                <a:ea typeface="Consolas"/>
                <a:cs typeface="Consolas"/>
                <a:sym typeface="Consolas"/>
              </a:rPr>
              <a:t>;</a:t>
            </a:r>
            <a:br>
              <a:rPr b="0" i="0" lang="es" sz="1400" u="none" cap="none" strike="noStrike">
                <a:solidFill>
                  <a:schemeClr val="dk1"/>
                </a:solidFill>
                <a:latin typeface="Consolas"/>
                <a:ea typeface="Consolas"/>
                <a:cs typeface="Consolas"/>
                <a:sym typeface="Consolas"/>
              </a:rPr>
            </a:b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padding:0</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0"/>
          <p:cNvSpPr txBox="1"/>
          <p:nvPr/>
        </p:nvSpPr>
        <p:spPr>
          <a:xfrm>
            <a:off x="1001250" y="536400"/>
            <a:ext cx="7141500" cy="4070700"/>
          </a:xfrm>
          <a:prstGeom prst="rect">
            <a:avLst/>
          </a:prstGeom>
          <a:solidFill>
            <a:srgbClr val="E8E7E3"/>
          </a:solidFill>
          <a:ln cap="flat" cmpd="sng" w="9525">
            <a:solidFill>
              <a:srgbClr val="D9D9D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Esa única línea indica, con el selector universal de CSS representado por un asterisco, que todos los elementos contenidos en el HTML a los que se aplique, carecerán de márgenes. De esa manera, el diseñador o la diseñadora se verán obligados a declarar luego los márgenes necesarios en el diseño de su página web, en cada uno de los lugares donde se requiera, sin tener que dejar ese aspecto a decisión de ningún navegador, y minimizando las diferencias visuales entre los mismos.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t/>
            </a:r>
            <a:endParaRPr b="0" i="0" sz="1800" u="none" cap="none" strike="noStrike">
              <a:solidFill>
                <a:srgbClr val="000000"/>
              </a:solidFill>
              <a:highlight>
                <a:srgbClr val="FF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500"/>
              <a:buFont typeface="Arial"/>
              <a:buNone/>
            </a:pPr>
            <a:r>
              <a:rPr b="1" i="0" lang="es" sz="1800" u="none" cap="none" strike="noStrike">
                <a:solidFill>
                  <a:srgbClr val="000000"/>
                </a:solidFill>
                <a:highlight>
                  <a:srgbClr val="A6FFCA"/>
                </a:highlight>
                <a:latin typeface="Helvetica Neue"/>
                <a:ea typeface="Helvetica Neue"/>
                <a:cs typeface="Helvetica Neue"/>
                <a:sym typeface="Helvetica Neue"/>
              </a:rPr>
              <a:t>Atención: </a:t>
            </a:r>
            <a:r>
              <a:rPr b="0" i="0" lang="es" sz="1800" u="none" cap="none" strike="noStrike">
                <a:solidFill>
                  <a:srgbClr val="000000"/>
                </a:solidFill>
                <a:highlight>
                  <a:srgbClr val="A6FFCA"/>
                </a:highlight>
                <a:latin typeface="Helvetica Neue Light"/>
                <a:ea typeface="Helvetica Neue Light"/>
                <a:cs typeface="Helvetica Neue Light"/>
                <a:sym typeface="Helvetica Neue Light"/>
              </a:rPr>
              <a:t>los reset CSS pueden contener esa y otras muchas líneas de código que, en su conjunto, servirán al diseñador/a web para unificar su visualización entre navegadores.</a:t>
            </a:r>
            <a:endParaRPr b="0" i="0" sz="1800" u="none" cap="none" strike="noStrike">
              <a:solidFill>
                <a:srgbClr val="000000"/>
              </a:solidFill>
              <a:highlight>
                <a:srgbClr val="A6FFCA"/>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7" name="Shape 517"/>
        <p:cNvGrpSpPr/>
        <p:nvPr/>
      </p:nvGrpSpPr>
      <p:grpSpPr>
        <a:xfrm>
          <a:off x="0" y="0"/>
          <a:ext cx="0" cy="0"/>
          <a:chOff x="0" y="0"/>
          <a:chExt cx="0" cy="0"/>
        </a:xfrm>
      </p:grpSpPr>
      <p:sp>
        <p:nvSpPr>
          <p:cNvPr id="518" name="Google Shape;518;p6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PRIMERAS PROPIEDADES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522" name="Shape 522"/>
        <p:cNvGrpSpPr/>
        <p:nvPr/>
      </p:nvGrpSpPr>
      <p:grpSpPr>
        <a:xfrm>
          <a:off x="0" y="0"/>
          <a:ext cx="0" cy="0"/>
          <a:chOff x="0" y="0"/>
          <a:chExt cx="0" cy="0"/>
        </a:xfrm>
      </p:grpSpPr>
      <p:sp>
        <p:nvSpPr>
          <p:cNvPr id="523" name="Google Shape;523;p62"/>
          <p:cNvSpPr txBox="1"/>
          <p:nvPr/>
        </p:nvSpPr>
        <p:spPr>
          <a:xfrm>
            <a:off x="884850" y="1710300"/>
            <a:ext cx="7374300" cy="1722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 sz="2000">
                <a:solidFill>
                  <a:schemeClr val="dk1"/>
                </a:solidFill>
                <a:latin typeface="Helvetica Neue Light"/>
                <a:ea typeface="Helvetica Neue Light"/>
                <a:cs typeface="Helvetica Neue Light"/>
                <a:sym typeface="Helvetica Neue Light"/>
              </a:rPr>
              <a:t>👉 Mediante esta propiedad, podrás agregar color a los textos de tu sitio</a:t>
            </a:r>
            <a:endParaRPr sz="2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100"/>
              </a:spcBef>
              <a:spcAft>
                <a:spcPts val="1100"/>
              </a:spcAft>
              <a:buClr>
                <a:schemeClr val="dk1"/>
              </a:buClr>
              <a:buSzPts val="2000"/>
              <a:buFont typeface="Arial"/>
              <a:buNone/>
            </a:pPr>
            <a:r>
              <a:rPr lang="es" sz="2000">
                <a:solidFill>
                  <a:schemeClr val="dk1"/>
                </a:solidFill>
                <a:latin typeface="Helvetica Neue Light"/>
                <a:ea typeface="Helvetica Neue Light"/>
                <a:cs typeface="Helvetica Neue Light"/>
                <a:sym typeface="Helvetica Neue Light"/>
              </a:rPr>
              <a:t>pero… </a:t>
            </a:r>
            <a:r>
              <a:rPr b="1" lang="es" sz="2000">
                <a:solidFill>
                  <a:schemeClr val="dk1"/>
                </a:solidFill>
                <a:latin typeface="Helvetica Neue"/>
                <a:ea typeface="Helvetica Neue"/>
                <a:cs typeface="Helvetica Neue"/>
                <a:sym typeface="Helvetica Neue"/>
              </a:rPr>
              <a:t>¿cómo se eligen los colores?</a:t>
            </a:r>
            <a:r>
              <a:rPr lang="es"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p:txBody>
      </p:sp>
      <p:pic>
        <p:nvPicPr>
          <p:cNvPr id="524" name="Google Shape;524;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25" name="Google Shape;525;p62"/>
          <p:cNvSpPr txBox="1"/>
          <p:nvPr/>
        </p:nvSpPr>
        <p:spPr>
          <a:xfrm>
            <a:off x="1311600" y="353875"/>
            <a:ext cx="6520800" cy="98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4000"/>
              <a:buFont typeface="Arial"/>
              <a:buNone/>
            </a:pPr>
            <a:r>
              <a:rPr i="1" lang="es" sz="4000">
                <a:solidFill>
                  <a:schemeClr val="dk1"/>
                </a:solidFill>
                <a:latin typeface="Anton"/>
                <a:ea typeface="Anton"/>
                <a:cs typeface="Anton"/>
                <a:sym typeface="Anton"/>
              </a:rPr>
              <a:t>PROPIEDAD: COLOR</a:t>
            </a:r>
            <a:endParaRPr i="1" sz="3600">
              <a:solidFill>
                <a:schemeClr val="dk1"/>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483502" y="1390175"/>
            <a:ext cx="39249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Listas:</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HTML permite agrupar elementos que tienen más significado de forma conjunta. Aunque cada palabra por separado tiene sentido, de forma conjunta constituyen el menú de navegación de la página, por lo que su significado conjunto es mayor que por separado. Esto se denomina listas.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Tablas:</a:t>
            </a:r>
            <a:r>
              <a:rPr b="0" i="0" lang="es" sz="1400" u="none" cap="none" strike="noStrike">
                <a:solidFill>
                  <a:schemeClr val="dk1"/>
                </a:solidFill>
                <a:latin typeface="Didact Gothic"/>
                <a:ea typeface="Didact Gothic"/>
                <a:cs typeface="Didact Gothic"/>
                <a:sym typeface="Didact Gothic"/>
              </a:rPr>
              <a:t> </a:t>
            </a:r>
            <a:r>
              <a:rPr b="0" i="0" lang="es" sz="1400" u="none" cap="none" strike="noStrike">
                <a:solidFill>
                  <a:schemeClr val="dk1"/>
                </a:solidFill>
                <a:latin typeface="Helvetica Neue Light"/>
                <a:ea typeface="Helvetica Neue Light"/>
                <a:cs typeface="Helvetica Neue Light"/>
                <a:sym typeface="Helvetica Neue Light"/>
              </a:rPr>
              <a:t>son un conjunto de celdas organizadas, dentro del cual es posible alojar distintos contenidos. Sirven para representar información tabulada, en filas y columnas.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0" i="0" lang="es" sz="1400" u="none" cap="none" strike="noStrike">
                <a:solidFill>
                  <a:schemeClr val="dk1"/>
                </a:solidFill>
                <a:latin typeface="Helvetica Neue Light"/>
                <a:ea typeface="Helvetica Neue Light"/>
                <a:cs typeface="Helvetica Neue Light"/>
                <a:sym typeface="Helvetica Neue Light"/>
              </a:rPr>
              <a:t>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6" name="Google Shape;86;p18"/>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2</a:t>
            </a:r>
            <a:endParaRPr b="0" i="1" sz="2000" u="none" cap="none" strike="noStrike">
              <a:solidFill>
                <a:srgbClr val="000000"/>
              </a:solidFill>
              <a:latin typeface="Anton"/>
              <a:ea typeface="Anton"/>
              <a:cs typeface="Anton"/>
              <a:sym typeface="Anton"/>
            </a:endParaRPr>
          </a:p>
        </p:txBody>
      </p:sp>
      <p:sp>
        <p:nvSpPr>
          <p:cNvPr id="87" name="Google Shape;87;p18"/>
          <p:cNvSpPr txBox="1"/>
          <p:nvPr/>
        </p:nvSpPr>
        <p:spPr>
          <a:xfrm>
            <a:off x="4694721" y="1390175"/>
            <a:ext cx="42528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Formularios:</a:t>
            </a:r>
            <a:r>
              <a:rPr b="0"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son etiquetas donde el usuario ingresará o seleccionará valores, que serán enviados a un archivo encargado de procesar la información.</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Enlaces:</a:t>
            </a:r>
            <a:r>
              <a:rPr b="0" i="0" lang="es" sz="1400" u="none" cap="none" strike="noStrike">
                <a:solidFill>
                  <a:schemeClr val="dk1"/>
                </a:solidFill>
                <a:latin typeface="Helvetica Neue Light"/>
                <a:ea typeface="Helvetica Neue Light"/>
                <a:cs typeface="Helvetica Neue Light"/>
                <a:sym typeface="Helvetica Neue Light"/>
              </a:rPr>
              <a:t> también conocidos como links o anchors, se utilizan para relacionar partes del mismo documento. Por defecto, se visualizan azules y subrayados.</a:t>
            </a:r>
            <a:endParaRPr b="0" i="0" sz="1400" u="none" cap="none" strike="noStrike">
              <a:solidFill>
                <a:schemeClr val="dk1"/>
              </a:solidFill>
              <a:latin typeface="Helvetica Neue Light"/>
              <a:ea typeface="Helvetica Neue Light"/>
              <a:cs typeface="Helvetica Neue Light"/>
              <a:sym typeface="Helvetica Neue Light"/>
            </a:endParaRPr>
          </a:p>
        </p:txBody>
      </p:sp>
      <p:pic>
        <p:nvPicPr>
          <p:cNvPr id="88" name="Google Shape;88;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31" name="Google Shape;531;p63"/>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p:txBody>
      </p:sp>
      <p:sp>
        <p:nvSpPr>
          <p:cNvPr id="532" name="Google Shape;532;p63"/>
          <p:cNvSpPr txBox="1"/>
          <p:nvPr/>
        </p:nvSpPr>
        <p:spPr>
          <a:xfrm>
            <a:off x="1498050" y="1436600"/>
            <a:ext cx="6147900" cy="107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Desde Google, puedes buscar “</a:t>
            </a:r>
            <a:r>
              <a:rPr b="0" i="0" lang="es" sz="2000" u="sng" cap="none" strike="noStrike">
                <a:solidFill>
                  <a:schemeClr val="hlink"/>
                </a:solidFill>
                <a:latin typeface="Helvetica Neue Light"/>
                <a:ea typeface="Helvetica Neue Light"/>
                <a:cs typeface="Helvetica Neue Light"/>
                <a:sym typeface="Helvetica Neue Light"/>
                <a:hlinkClick r:id="rId4"/>
              </a:rPr>
              <a:t>color picker</a:t>
            </a:r>
            <a:r>
              <a:rPr b="0" i="0" lang="es" sz="2000" u="none" cap="none" strike="noStrike">
                <a:solidFill>
                  <a:schemeClr val="dk1"/>
                </a:solidFill>
                <a:latin typeface="Helvetica Neue Light"/>
                <a:ea typeface="Helvetica Neue Light"/>
                <a:cs typeface="Helvetica Neue Light"/>
                <a:sym typeface="Helvetica Neue Light"/>
              </a:rPr>
              <a:t>” (</a:t>
            </a:r>
            <a:r>
              <a:rPr b="0" i="1" lang="es" sz="2000" u="none" cap="none" strike="noStrike">
                <a:solidFill>
                  <a:schemeClr val="dk1"/>
                </a:solidFill>
                <a:latin typeface="Helvetica Neue Light"/>
                <a:ea typeface="Helvetica Neue Light"/>
                <a:cs typeface="Helvetica Neue Light"/>
                <a:sym typeface="Helvetica Neue Light"/>
              </a:rPr>
              <a:t>alternativa </a:t>
            </a:r>
            <a:r>
              <a:rPr b="0" i="1" lang="es" sz="2000" u="sng" cap="none" strike="noStrike">
                <a:solidFill>
                  <a:schemeClr val="hlink"/>
                </a:solidFill>
                <a:latin typeface="Helvetica Neue Light"/>
                <a:ea typeface="Helvetica Neue Light"/>
                <a:cs typeface="Helvetica Neue Light"/>
                <a:sym typeface="Helvetica Neue Light"/>
                <a:hlinkClick r:id="rId5"/>
              </a:rPr>
              <a:t>w3schools</a:t>
            </a:r>
            <a:r>
              <a:rPr b="0" i="1" lang="es" sz="2000" u="none" cap="none" strike="noStrike">
                <a:solidFill>
                  <a:schemeClr val="dk1"/>
                </a:solidFill>
                <a:latin typeface="Helvetica Neue Light"/>
                <a:ea typeface="Helvetica Neue Light"/>
                <a:cs typeface="Helvetica Neue Light"/>
                <a:sym typeface="Helvetica Neue Light"/>
              </a:rPr>
              <a:t>).</a:t>
            </a:r>
            <a:endParaRPr b="0" i="1" sz="2000" u="none" cap="none" strike="noStrike">
              <a:solidFill>
                <a:schemeClr val="dk1"/>
              </a:solidFill>
              <a:latin typeface="Helvetica Neue Light"/>
              <a:ea typeface="Helvetica Neue Light"/>
              <a:cs typeface="Helvetica Neue Light"/>
              <a:sym typeface="Helvetica Neue Light"/>
            </a:endParaRPr>
          </a:p>
        </p:txBody>
      </p:sp>
      <p:pic>
        <p:nvPicPr>
          <p:cNvPr id="533" name="Google Shape;533;p63"/>
          <p:cNvPicPr preferRelativeResize="0"/>
          <p:nvPr/>
        </p:nvPicPr>
        <p:blipFill rotWithShape="1">
          <a:blip r:embed="rId6">
            <a:alphaModFix/>
          </a:blip>
          <a:srcRect b="0" l="0" r="0" t="0"/>
          <a:stretch/>
        </p:blipFill>
        <p:spPr>
          <a:xfrm>
            <a:off x="2409762" y="2507300"/>
            <a:ext cx="3877971" cy="2331399"/>
          </a:xfrm>
          <a:prstGeom prst="rect">
            <a:avLst/>
          </a:prstGeom>
          <a:noFill/>
          <a:ln>
            <a:noFill/>
          </a:ln>
        </p:spPr>
      </p:pic>
      <p:sp>
        <p:nvSpPr>
          <p:cNvPr id="534" name="Google Shape;534;p63"/>
          <p:cNvSpPr txBox="1"/>
          <p:nvPr/>
        </p:nvSpPr>
        <p:spPr>
          <a:xfrm>
            <a:off x="-76200" y="252350"/>
            <a:ext cx="4723800" cy="7821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4000"/>
              <a:buFont typeface="Arial"/>
              <a:buNone/>
            </a:pPr>
            <a:r>
              <a:rPr i="1" lang="es" sz="4000">
                <a:solidFill>
                  <a:schemeClr val="dk1"/>
                </a:solidFill>
                <a:latin typeface="Anton"/>
                <a:ea typeface="Anton"/>
                <a:cs typeface="Anton"/>
                <a:sym typeface="Anton"/>
              </a:rPr>
              <a:t>PROPIEDAD: COLOR</a:t>
            </a:r>
            <a:endParaRPr b="0" i="1" sz="1800" u="none" cap="none" strike="noStrike">
              <a:solidFill>
                <a:srgbClr val="000000"/>
              </a:solidFill>
              <a:latin typeface="Anton"/>
              <a:ea typeface="Anton"/>
              <a:cs typeface="Anton"/>
              <a:sym typeface="Anton"/>
            </a:endParaRPr>
          </a:p>
        </p:txBody>
      </p:sp>
      <p:sp>
        <p:nvSpPr>
          <p:cNvPr id="535" name="Google Shape;535;p63"/>
          <p:cNvSpPr/>
          <p:nvPr/>
        </p:nvSpPr>
        <p:spPr>
          <a:xfrm>
            <a:off x="4300350" y="164750"/>
            <a:ext cx="967200" cy="999600"/>
          </a:xfrm>
          <a:prstGeom prst="ellipse">
            <a:avLst/>
          </a:prstGeom>
          <a:solidFill>
            <a:schemeClr val="lt2"/>
          </a:solidFill>
          <a:ln cap="flat" cmpd="sng" w="28575">
            <a:solidFill>
              <a:srgbClr val="EF89D2"/>
            </a:solidFill>
            <a:prstDash val="solid"/>
            <a:round/>
            <a:headEnd len="sm" w="sm" type="none"/>
            <a:tailEnd len="sm" w="sm" type="none"/>
          </a:ln>
        </p:spPr>
        <p:txBody>
          <a:bodyPr anchorCtr="0" anchor="ctr" bIns="91425" lIns="91425" spcFirstLastPara="1" rIns="91425" wrap="square" tIns="91425">
            <a:noAutofit/>
          </a:bodyPr>
          <a:lstStyle/>
          <a:p>
            <a:pPr indent="0" lvl="0" marL="179999" rtl="0" algn="l">
              <a:spcBef>
                <a:spcPts val="0"/>
              </a:spcBef>
              <a:spcAft>
                <a:spcPts val="0"/>
              </a:spcAft>
              <a:buNone/>
            </a:pPr>
            <a:r>
              <a:rPr lang="es" sz="3000">
                <a:latin typeface="Anton"/>
                <a:ea typeface="Anton"/>
                <a:cs typeface="Anton"/>
                <a:sym typeface="Anton"/>
              </a:rPr>
              <a:t>1</a:t>
            </a:r>
            <a:endParaRPr sz="3000">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41" name="Google Shape;541;p64"/>
          <p:cNvSpPr txBox="1"/>
          <p:nvPr/>
        </p:nvSpPr>
        <p:spPr>
          <a:xfrm>
            <a:off x="1274800" y="1436600"/>
            <a:ext cx="6384000" cy="1070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Desde Visual Studio Code, simplemente te “paras” sobre el color. Por ejemplo, escribe “red” y haz la prueba:</a:t>
            </a:r>
            <a:endParaRPr b="0" i="1" sz="2000" u="none" cap="none" strike="noStrike">
              <a:solidFill>
                <a:schemeClr val="dk1"/>
              </a:solidFill>
              <a:latin typeface="Helvetica Neue Light"/>
              <a:ea typeface="Helvetica Neue Light"/>
              <a:cs typeface="Helvetica Neue Light"/>
              <a:sym typeface="Helvetica Neue Light"/>
            </a:endParaRPr>
          </a:p>
        </p:txBody>
      </p:sp>
      <p:pic>
        <p:nvPicPr>
          <p:cNvPr id="542" name="Google Shape;542;p64"/>
          <p:cNvPicPr preferRelativeResize="0"/>
          <p:nvPr/>
        </p:nvPicPr>
        <p:blipFill rotWithShape="1">
          <a:blip r:embed="rId4">
            <a:alphaModFix/>
          </a:blip>
          <a:srcRect b="0" l="0" r="0" t="0"/>
          <a:stretch/>
        </p:blipFill>
        <p:spPr>
          <a:xfrm>
            <a:off x="2272975" y="2558175"/>
            <a:ext cx="4250386" cy="2331400"/>
          </a:xfrm>
          <a:prstGeom prst="rect">
            <a:avLst/>
          </a:prstGeom>
          <a:noFill/>
          <a:ln>
            <a:noFill/>
          </a:ln>
        </p:spPr>
      </p:pic>
      <p:sp>
        <p:nvSpPr>
          <p:cNvPr id="543" name="Google Shape;543;p64"/>
          <p:cNvSpPr txBox="1"/>
          <p:nvPr/>
        </p:nvSpPr>
        <p:spPr>
          <a:xfrm>
            <a:off x="-76200" y="252350"/>
            <a:ext cx="4723800" cy="7935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4000"/>
              <a:buFont typeface="Arial"/>
              <a:buNone/>
            </a:pPr>
            <a:r>
              <a:rPr i="1" lang="es" sz="4000">
                <a:solidFill>
                  <a:schemeClr val="dk1"/>
                </a:solidFill>
                <a:latin typeface="Anton"/>
                <a:ea typeface="Anton"/>
                <a:cs typeface="Anton"/>
                <a:sym typeface="Anton"/>
              </a:rPr>
              <a:t>PROPIEDAD: COLOR</a:t>
            </a:r>
            <a:endParaRPr b="0" i="1" sz="1800" u="none" cap="none" strike="noStrike">
              <a:solidFill>
                <a:srgbClr val="000000"/>
              </a:solidFill>
              <a:latin typeface="Anton"/>
              <a:ea typeface="Anton"/>
              <a:cs typeface="Anton"/>
              <a:sym typeface="Anton"/>
            </a:endParaRPr>
          </a:p>
        </p:txBody>
      </p:sp>
      <p:sp>
        <p:nvSpPr>
          <p:cNvPr id="544" name="Google Shape;544;p64"/>
          <p:cNvSpPr/>
          <p:nvPr/>
        </p:nvSpPr>
        <p:spPr>
          <a:xfrm>
            <a:off x="4284925" y="149300"/>
            <a:ext cx="967200" cy="999600"/>
          </a:xfrm>
          <a:prstGeom prst="ellipse">
            <a:avLst/>
          </a:prstGeom>
          <a:solidFill>
            <a:schemeClr val="lt2"/>
          </a:solidFill>
          <a:ln cap="flat" cmpd="sng" w="28575">
            <a:solidFill>
              <a:srgbClr val="EF89D2"/>
            </a:solidFill>
            <a:prstDash val="solid"/>
            <a:round/>
            <a:headEnd len="sm" w="sm" type="none"/>
            <a:tailEnd len="sm" w="sm" type="none"/>
          </a:ln>
        </p:spPr>
        <p:txBody>
          <a:bodyPr anchorCtr="0" anchor="ctr" bIns="91425" lIns="91425" spcFirstLastPara="1" rIns="91425" wrap="square" tIns="91425">
            <a:noAutofit/>
          </a:bodyPr>
          <a:lstStyle/>
          <a:p>
            <a:pPr indent="0" lvl="0" marL="179999" rtl="0" algn="l">
              <a:spcBef>
                <a:spcPts val="0"/>
              </a:spcBef>
              <a:spcAft>
                <a:spcPts val="0"/>
              </a:spcAft>
              <a:buNone/>
            </a:pPr>
            <a:r>
              <a:rPr lang="es" sz="3000">
                <a:latin typeface="Anton"/>
                <a:ea typeface="Anton"/>
                <a:cs typeface="Anton"/>
                <a:sym typeface="Anton"/>
              </a:rPr>
              <a:t>2</a:t>
            </a:r>
            <a:endParaRPr sz="3000">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50" name="Google Shape;550;p65"/>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p:txBody>
      </p:sp>
      <p:sp>
        <p:nvSpPr>
          <p:cNvPr id="551" name="Google Shape;551;p65"/>
          <p:cNvSpPr txBox="1"/>
          <p:nvPr/>
        </p:nvSpPr>
        <p:spPr>
          <a:xfrm>
            <a:off x="1274800" y="1436600"/>
            <a:ext cx="6384000" cy="10707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1100"/>
              </a:spcAft>
              <a:buClr>
                <a:srgbClr val="000000"/>
              </a:buClr>
              <a:buSzPts val="2000"/>
              <a:buFont typeface="Arial"/>
              <a:buNone/>
            </a:pPr>
            <a:r>
              <a:t/>
            </a:r>
            <a:endParaRPr b="0" i="1" sz="2000" u="none" cap="none" strike="noStrike">
              <a:solidFill>
                <a:schemeClr val="dk1"/>
              </a:solidFill>
              <a:latin typeface="Didact Gothic"/>
              <a:ea typeface="Didact Gothic"/>
              <a:cs typeface="Didact Gothic"/>
              <a:sym typeface="Didact Gothic"/>
            </a:endParaRPr>
          </a:p>
        </p:txBody>
      </p:sp>
      <p:sp>
        <p:nvSpPr>
          <p:cNvPr id="552" name="Google Shape;552;p65"/>
          <p:cNvSpPr txBox="1"/>
          <p:nvPr/>
        </p:nvSpPr>
        <p:spPr>
          <a:xfrm>
            <a:off x="1013700" y="1646500"/>
            <a:ext cx="7116600" cy="2440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Existen distintos valores, pero </a:t>
            </a:r>
            <a:r>
              <a:rPr b="1" i="0" lang="es" sz="2000" u="none" cap="none" strike="noStrike">
                <a:solidFill>
                  <a:schemeClr val="dk1"/>
                </a:solidFill>
                <a:latin typeface="Helvetica Neue"/>
                <a:ea typeface="Helvetica Neue"/>
                <a:cs typeface="Helvetica Neue"/>
                <a:sym typeface="Helvetica Neue"/>
              </a:rPr>
              <a:t>nos centraremos en 3:</a:t>
            </a:r>
            <a:endParaRPr b="1" i="0" sz="2000" u="none" cap="none" strike="noStrike">
              <a:solidFill>
                <a:schemeClr val="dk1"/>
              </a:solidFill>
              <a:latin typeface="Helvetica Neue"/>
              <a:ea typeface="Helvetica Neue"/>
              <a:cs typeface="Helvetica Neue"/>
              <a:sym typeface="Helvetica Neue"/>
            </a:endParaRPr>
          </a:p>
          <a:p>
            <a:pPr indent="-355600" lvl="0" marL="457200" marR="0" rtl="0" algn="just">
              <a:lnSpc>
                <a:spcPct val="150000"/>
              </a:lnSpc>
              <a:spcBef>
                <a:spcPts val="1100"/>
              </a:spcBef>
              <a:spcAft>
                <a:spcPts val="0"/>
              </a:spcAft>
              <a:buClr>
                <a:srgbClr val="EF89D2"/>
              </a:buClr>
              <a:buSzPts val="2000"/>
              <a:buFont typeface="Helvetica Neue Light"/>
              <a:buChar char="●"/>
            </a:pPr>
            <a:r>
              <a:rPr b="0" i="0" lang="es" sz="2000" u="sng" cap="none" strike="noStrike">
                <a:solidFill>
                  <a:schemeClr val="hlink"/>
                </a:solidFill>
                <a:latin typeface="Helvetica Neue Light"/>
                <a:ea typeface="Helvetica Neue Light"/>
                <a:cs typeface="Helvetica Neue Light"/>
                <a:sym typeface="Helvetica Neue Light"/>
                <a:hlinkClick r:id="rId4"/>
              </a:rPr>
              <a:t>Por nombre del color</a:t>
            </a:r>
            <a:r>
              <a:rPr b="0" i="0" lang="es" sz="2000" u="none" cap="none" strike="noStrike">
                <a:solidFill>
                  <a:schemeClr val="dk1"/>
                </a:solidFill>
                <a:latin typeface="Helvetica Neue Light"/>
                <a:ea typeface="Helvetica Neue Light"/>
                <a:cs typeface="Helvetica Neue Light"/>
                <a:sym typeface="Helvetica Neue Light"/>
              </a:rPr>
              <a:t> (ej: red).</a:t>
            </a:r>
            <a:endParaRPr b="0" i="0" sz="2000" u="none" cap="none" strike="noStrike">
              <a:solidFill>
                <a:schemeClr val="dk1"/>
              </a:solidFill>
              <a:latin typeface="Helvetica Neue Light"/>
              <a:ea typeface="Helvetica Neue Light"/>
              <a:cs typeface="Helvetica Neue Light"/>
              <a:sym typeface="Helvetica Neue Light"/>
            </a:endParaRPr>
          </a:p>
          <a:p>
            <a:pPr indent="-355600" lvl="0" marL="457200" marR="0" rtl="0" algn="just">
              <a:lnSpc>
                <a:spcPct val="150000"/>
              </a:lnSpc>
              <a:spcBef>
                <a:spcPts val="0"/>
              </a:spcBef>
              <a:spcAft>
                <a:spcPts val="0"/>
              </a:spcAft>
              <a:buClr>
                <a:srgbClr val="EF89D2"/>
              </a:buClr>
              <a:buSzPts val="2000"/>
              <a:buFont typeface="Helvetica Neue Light"/>
              <a:buChar char="●"/>
            </a:pPr>
            <a:r>
              <a:rPr b="0" i="0" lang="es" sz="2000" u="none" cap="none" strike="noStrike">
                <a:solidFill>
                  <a:schemeClr val="dk1"/>
                </a:solidFill>
                <a:latin typeface="Helvetica Neue Light"/>
                <a:ea typeface="Helvetica Neue Light"/>
                <a:cs typeface="Helvetica Neue Light"/>
                <a:sym typeface="Helvetica Neue Light"/>
              </a:rPr>
              <a:t>Hexadecimal (ej: #ffffff).</a:t>
            </a:r>
            <a:endParaRPr b="0" i="0" sz="2000" u="none" cap="none" strike="noStrike">
              <a:solidFill>
                <a:schemeClr val="dk1"/>
              </a:solidFill>
              <a:latin typeface="Helvetica Neue Light"/>
              <a:ea typeface="Helvetica Neue Light"/>
              <a:cs typeface="Helvetica Neue Light"/>
              <a:sym typeface="Helvetica Neue Light"/>
            </a:endParaRPr>
          </a:p>
          <a:p>
            <a:pPr indent="-355600" lvl="0" marL="457200" marR="0" rtl="0" algn="just">
              <a:lnSpc>
                <a:spcPct val="150000"/>
              </a:lnSpc>
              <a:spcBef>
                <a:spcPts val="0"/>
              </a:spcBef>
              <a:spcAft>
                <a:spcPts val="0"/>
              </a:spcAft>
              <a:buClr>
                <a:srgbClr val="EF89D2"/>
              </a:buClr>
              <a:buSzPts val="2000"/>
              <a:buFont typeface="Didact Gothic"/>
              <a:buChar char="●"/>
            </a:pPr>
            <a:r>
              <a:rPr b="0" i="0" lang="es" sz="2000" u="none" cap="none" strike="noStrike">
                <a:solidFill>
                  <a:schemeClr val="dk1"/>
                </a:solidFill>
                <a:latin typeface="Helvetica Neue Light"/>
                <a:ea typeface="Helvetica Neue Light"/>
                <a:cs typeface="Helvetica Neue Light"/>
                <a:sym typeface="Helvetica Neue Light"/>
              </a:rPr>
              <a:t>RGB (por ejemplo: </a:t>
            </a:r>
            <a:r>
              <a:rPr b="0" i="0" lang="es" sz="2000" u="none" cap="none" strike="noStrike">
                <a:solidFill>
                  <a:srgbClr val="FF0000"/>
                </a:solidFill>
                <a:latin typeface="Helvetica Neue Light"/>
                <a:ea typeface="Helvetica Neue Light"/>
                <a:cs typeface="Helvetica Neue Light"/>
                <a:sym typeface="Helvetica Neue Light"/>
              </a:rPr>
              <a:t>50</a:t>
            </a:r>
            <a:r>
              <a:rPr b="0" i="0" lang="es" sz="2000" u="none" cap="none" strike="noStrike">
                <a:solidFill>
                  <a:schemeClr val="dk1"/>
                </a:solidFill>
                <a:latin typeface="Helvetica Neue Light"/>
                <a:ea typeface="Helvetica Neue Light"/>
                <a:cs typeface="Helvetica Neue Light"/>
                <a:sym typeface="Helvetica Neue Light"/>
              </a:rPr>
              <a:t>, </a:t>
            </a:r>
            <a:r>
              <a:rPr b="0" i="0" lang="es" sz="2000" u="none" cap="none" strike="noStrike">
                <a:solidFill>
                  <a:srgbClr val="6AA84F"/>
                </a:solidFill>
                <a:latin typeface="Helvetica Neue Light"/>
                <a:ea typeface="Helvetica Neue Light"/>
                <a:cs typeface="Helvetica Neue Light"/>
                <a:sym typeface="Helvetica Neue Light"/>
              </a:rPr>
              <a:t>212</a:t>
            </a:r>
            <a:r>
              <a:rPr b="0" i="0" lang="es" sz="2000" u="none" cap="none" strike="noStrike">
                <a:solidFill>
                  <a:schemeClr val="dk1"/>
                </a:solidFill>
                <a:latin typeface="Helvetica Neue Light"/>
                <a:ea typeface="Helvetica Neue Light"/>
                <a:cs typeface="Helvetica Neue Light"/>
                <a:sym typeface="Helvetica Neue Light"/>
              </a:rPr>
              <a:t>, </a:t>
            </a:r>
            <a:r>
              <a:rPr b="0" i="0" lang="es" sz="2000" u="none" cap="none" strike="noStrike">
                <a:solidFill>
                  <a:srgbClr val="0000FF"/>
                </a:solidFill>
                <a:latin typeface="Helvetica Neue Light"/>
                <a:ea typeface="Helvetica Neue Light"/>
                <a:cs typeface="Helvetica Neue Light"/>
                <a:sym typeface="Helvetica Neue Light"/>
              </a:rPr>
              <a:t>227</a:t>
            </a:r>
            <a:r>
              <a:rPr b="0" i="0" lang="es" sz="2000" u="none" cap="none" strike="noStrike">
                <a:solidFill>
                  <a:schemeClr val="dk1"/>
                </a:solidFill>
                <a:latin typeface="Helvetica Neue Light"/>
                <a:ea typeface="Helvetica Neue Light"/>
                <a:cs typeface="Helvetica Neue Light"/>
                <a:sym typeface="Helvetica Neue Light"/>
              </a:rPr>
              <a:t>). Si agregas un valor más, puedes manejar su opacidad. (</a:t>
            </a:r>
            <a:r>
              <a:rPr b="0" i="0" lang="es" sz="2000" u="none" cap="none" strike="noStrike">
                <a:solidFill>
                  <a:srgbClr val="FF0000"/>
                </a:solidFill>
                <a:latin typeface="Helvetica Neue Light"/>
                <a:ea typeface="Helvetica Neue Light"/>
                <a:cs typeface="Helvetica Neue Light"/>
                <a:sym typeface="Helvetica Neue Light"/>
              </a:rPr>
              <a:t>red</a:t>
            </a:r>
            <a:r>
              <a:rPr b="0" i="0" lang="es" sz="2000" u="none" cap="none" strike="noStrike">
                <a:solidFill>
                  <a:schemeClr val="dk1"/>
                </a:solidFill>
                <a:latin typeface="Helvetica Neue Light"/>
                <a:ea typeface="Helvetica Neue Light"/>
                <a:cs typeface="Helvetica Neue Light"/>
                <a:sym typeface="Helvetica Neue Light"/>
              </a:rPr>
              <a:t>, </a:t>
            </a:r>
            <a:r>
              <a:rPr b="0" i="0" lang="es" sz="2000" u="none" cap="none" strike="noStrike">
                <a:solidFill>
                  <a:srgbClr val="6AA84F"/>
                </a:solidFill>
                <a:latin typeface="Helvetica Neue Light"/>
                <a:ea typeface="Helvetica Neue Light"/>
                <a:cs typeface="Helvetica Neue Light"/>
                <a:sym typeface="Helvetica Neue Light"/>
              </a:rPr>
              <a:t>green</a:t>
            </a:r>
            <a:r>
              <a:rPr b="0" i="0" lang="es" sz="2000" u="none" cap="none" strike="noStrike">
                <a:solidFill>
                  <a:schemeClr val="dk1"/>
                </a:solidFill>
                <a:latin typeface="Helvetica Neue Light"/>
                <a:ea typeface="Helvetica Neue Light"/>
                <a:cs typeface="Helvetica Neue Light"/>
                <a:sym typeface="Helvetica Neue Light"/>
              </a:rPr>
              <a:t>, </a:t>
            </a:r>
            <a:r>
              <a:rPr b="0" i="0" lang="es" sz="2000" u="none" cap="none" strike="noStrike">
                <a:solidFill>
                  <a:srgbClr val="0000FF"/>
                </a:solidFill>
                <a:latin typeface="Helvetica Neue Light"/>
                <a:ea typeface="Helvetica Neue Light"/>
                <a:cs typeface="Helvetica Neue Light"/>
                <a:sym typeface="Helvetica Neue Light"/>
              </a:rPr>
              <a:t>blue</a:t>
            </a:r>
            <a:r>
              <a:rPr b="0" i="0" lang="es" sz="2000" u="none" cap="none" strike="noStrike">
                <a:solidFill>
                  <a:schemeClr val="dk1"/>
                </a:solidFill>
                <a:latin typeface="Helvetica Neue Light"/>
                <a:ea typeface="Helvetica Neue Light"/>
                <a:cs typeface="Helvetica Neue Light"/>
                <a:sym typeface="Helvetica Neue Light"/>
              </a:rPr>
              <a:t>) cada color permite hasta 256 valores.</a:t>
            </a:r>
            <a:endParaRPr b="0" i="0" sz="2000" u="none" cap="none" strike="noStrike">
              <a:solidFill>
                <a:schemeClr val="dk1"/>
              </a:solidFill>
              <a:latin typeface="Helvetica Neue Light"/>
              <a:ea typeface="Helvetica Neue Light"/>
              <a:cs typeface="Helvetica Neue Light"/>
              <a:sym typeface="Helvetica Neue Light"/>
            </a:endParaRPr>
          </a:p>
        </p:txBody>
      </p:sp>
      <p:sp>
        <p:nvSpPr>
          <p:cNvPr id="553" name="Google Shape;553;p65"/>
          <p:cNvSpPr txBox="1"/>
          <p:nvPr/>
        </p:nvSpPr>
        <p:spPr>
          <a:xfrm>
            <a:off x="-76200" y="252350"/>
            <a:ext cx="6237900" cy="7935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4000"/>
              <a:buFont typeface="Arial"/>
              <a:buNone/>
            </a:pPr>
            <a:r>
              <a:rPr i="1" lang="es" sz="4000">
                <a:solidFill>
                  <a:schemeClr val="dk1"/>
                </a:solidFill>
                <a:latin typeface="Anton"/>
                <a:ea typeface="Anton"/>
                <a:cs typeface="Anton"/>
                <a:sym typeface="Anton"/>
              </a:rPr>
              <a:t>TIPOS DE VALORES PARA COLOR</a:t>
            </a:r>
            <a:endParaRPr i="1" sz="4000">
              <a:solidFill>
                <a:schemeClr val="dk1"/>
              </a:solidFill>
              <a:latin typeface="Anton"/>
              <a:ea typeface="Anton"/>
              <a:cs typeface="Anton"/>
              <a:sym typeface="Anton"/>
            </a:endParaRPr>
          </a:p>
          <a:p>
            <a:pPr indent="0" lvl="0" marL="0" rtl="0" algn="ctr">
              <a:lnSpc>
                <a:spcPct val="115000"/>
              </a:lnSpc>
              <a:spcBef>
                <a:spcPts val="2000"/>
              </a:spcBef>
              <a:spcAft>
                <a:spcPts val="600"/>
              </a:spcAft>
              <a:buClr>
                <a:schemeClr val="dk1"/>
              </a:buClr>
              <a:buSzPts val="4000"/>
              <a:buFont typeface="Arial"/>
              <a:buNone/>
            </a:pPr>
            <a:r>
              <a:t/>
            </a:r>
            <a:endParaRPr i="1" sz="4000">
              <a:solidFill>
                <a:schemeClr val="dk1"/>
              </a:solidFill>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7" name="Shape 557"/>
        <p:cNvGrpSpPr/>
        <p:nvPr/>
      </p:nvGrpSpPr>
      <p:grpSpPr>
        <a:xfrm>
          <a:off x="0" y="0"/>
          <a:ext cx="0" cy="0"/>
          <a:chOff x="0" y="0"/>
          <a:chExt cx="0" cy="0"/>
        </a:xfrm>
      </p:grpSpPr>
      <p:sp>
        <p:nvSpPr>
          <p:cNvPr id="558" name="Google Shape;558;p66"/>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ESTILO LISTA</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pic>
        <p:nvPicPr>
          <p:cNvPr id="563" name="Google Shape;563;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64" name="Google Shape;564;p67"/>
          <p:cNvSpPr txBox="1"/>
          <p:nvPr/>
        </p:nvSpPr>
        <p:spPr>
          <a:xfrm>
            <a:off x="1453050" y="221827"/>
            <a:ext cx="6237900" cy="827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LIST-STYLE-TYPE</a:t>
            </a:r>
            <a:endParaRPr b="0" i="1" sz="3500" u="none" cap="none" strike="noStrike">
              <a:solidFill>
                <a:srgbClr val="000000"/>
              </a:solidFill>
              <a:latin typeface="Anton"/>
              <a:ea typeface="Anton"/>
              <a:cs typeface="Anton"/>
              <a:sym typeface="Anton"/>
            </a:endParaRPr>
          </a:p>
        </p:txBody>
      </p:sp>
      <p:sp>
        <p:nvSpPr>
          <p:cNvPr id="565" name="Google Shape;565;p67"/>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ol</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list-style-type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none</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ul</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list-style-type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none</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566" name="Google Shape;566;p67"/>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Didact Gothic"/>
                <a:ea typeface="Didact Gothic"/>
                <a:cs typeface="Didact Gothic"/>
                <a:sym typeface="Didact Gothic"/>
              </a:rPr>
              <a:t>CSS</a:t>
            </a:r>
            <a:endParaRPr b="1" i="0" sz="2000" u="none" cap="none" strike="noStrike">
              <a:solidFill>
                <a:srgbClr val="000000"/>
              </a:solidFill>
              <a:latin typeface="Didact Gothic"/>
              <a:ea typeface="Didact Gothic"/>
              <a:cs typeface="Didact Gothic"/>
              <a:sym typeface="Didact Gothic"/>
            </a:endParaRPr>
          </a:p>
        </p:txBody>
      </p:sp>
      <p:sp>
        <p:nvSpPr>
          <p:cNvPr id="567" name="Google Shape;567;p67"/>
          <p:cNvSpPr txBox="1"/>
          <p:nvPr/>
        </p:nvSpPr>
        <p:spPr>
          <a:xfrm>
            <a:off x="1101907" y="4309500"/>
            <a:ext cx="7683600" cy="330600"/>
          </a:xfrm>
          <a:prstGeom prst="rect">
            <a:avLst/>
          </a:prstGeom>
          <a:solidFill>
            <a:srgbClr val="EEFF4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Didact Gothic"/>
                <a:ea typeface="Didact Gothic"/>
                <a:cs typeface="Didact Gothic"/>
                <a:sym typeface="Didact Gothic"/>
              </a:rPr>
              <a:t>Valores posibles:  (</a:t>
            </a:r>
            <a:r>
              <a:rPr b="1" i="0" lang="es" sz="1200" u="sng" cap="none" strike="noStrike">
                <a:solidFill>
                  <a:schemeClr val="hlink"/>
                </a:solidFill>
                <a:latin typeface="Didact Gothic"/>
                <a:ea typeface="Didact Gothic"/>
                <a:cs typeface="Didact Gothic"/>
                <a:sym typeface="Didact Gothic"/>
                <a:hlinkClick r:id="rId4"/>
              </a:rPr>
              <a:t>ver aqui</a:t>
            </a:r>
            <a:r>
              <a:rPr b="0" i="0" lang="es" sz="1200" u="none" cap="none" strike="noStrike">
                <a:solidFill>
                  <a:srgbClr val="000000"/>
                </a:solidFill>
                <a:latin typeface="Didact Gothic"/>
                <a:ea typeface="Didact Gothic"/>
                <a:cs typeface="Didact Gothic"/>
                <a:sym typeface="Didact Gothic"/>
              </a:rPr>
              <a:t>)</a:t>
            </a:r>
            <a:endParaRPr b="0" i="0" sz="1200" u="none" cap="none" strike="noStrike">
              <a:solidFill>
                <a:srgbClr val="000000"/>
              </a:solidFill>
              <a:latin typeface="Didact Gothic"/>
              <a:ea typeface="Didact Gothic"/>
              <a:cs typeface="Didact Gothic"/>
              <a:sym typeface="Didact Gothic"/>
            </a:endParaRPr>
          </a:p>
        </p:txBody>
      </p:sp>
      <p:sp>
        <p:nvSpPr>
          <p:cNvPr id="568" name="Google Shape;568;p67"/>
          <p:cNvSpPr txBox="1"/>
          <p:nvPr/>
        </p:nvSpPr>
        <p:spPr>
          <a:xfrm>
            <a:off x="5371800" y="1892700"/>
            <a:ext cx="3000000" cy="1354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s" sz="1900" u="none" cap="none" strike="noStrike">
                <a:solidFill>
                  <a:schemeClr val="dk1"/>
                </a:solidFill>
                <a:latin typeface="Helvetica Neue Light"/>
                <a:ea typeface="Helvetica Neue Light"/>
                <a:cs typeface="Helvetica Neue Light"/>
                <a:sym typeface="Helvetica Neue Light"/>
              </a:rPr>
              <a:t>Aplicando esta propiedad y este valor, vamos a poder eliminar las bullets y los números.</a:t>
            </a:r>
            <a:endParaRPr b="0" i="0" sz="19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2" name="Shape 572"/>
        <p:cNvGrpSpPr/>
        <p:nvPr/>
      </p:nvGrpSpPr>
      <p:grpSpPr>
        <a:xfrm>
          <a:off x="0" y="0"/>
          <a:ext cx="0" cy="0"/>
          <a:chOff x="0" y="0"/>
          <a:chExt cx="0" cy="0"/>
        </a:xfrm>
      </p:grpSpPr>
      <p:sp>
        <p:nvSpPr>
          <p:cNvPr id="573" name="Google Shape;573;p6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ESTILO TEXTO</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79" name="Google Shape;579;p69"/>
          <p:cNvSpPr txBox="1"/>
          <p:nvPr/>
        </p:nvSpPr>
        <p:spPr>
          <a:xfrm>
            <a:off x="1453050" y="250531"/>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FONT-STYLE</a:t>
            </a:r>
            <a:endParaRPr b="0" i="1" sz="3500" u="none" cap="none" strike="noStrike">
              <a:solidFill>
                <a:srgbClr val="000000"/>
              </a:solidFill>
              <a:latin typeface="Anton"/>
              <a:ea typeface="Anton"/>
              <a:cs typeface="Anton"/>
              <a:sym typeface="Anton"/>
            </a:endParaRPr>
          </a:p>
        </p:txBody>
      </p:sp>
      <p:sp>
        <p:nvSpPr>
          <p:cNvPr id="580" name="Google Shape;580;p69"/>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.normal</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font-style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normal</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.italica</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font-style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italic</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581" name="Google Shape;581;p69"/>
          <p:cNvSpPr txBox="1"/>
          <p:nvPr/>
        </p:nvSpPr>
        <p:spPr>
          <a:xfrm>
            <a:off x="1126814" y="1480739"/>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pic>
        <p:nvPicPr>
          <p:cNvPr id="582" name="Google Shape;582;p69"/>
          <p:cNvPicPr preferRelativeResize="0"/>
          <p:nvPr/>
        </p:nvPicPr>
        <p:blipFill rotWithShape="1">
          <a:blip r:embed="rId4">
            <a:alphaModFix/>
          </a:blip>
          <a:srcRect b="0" l="0" r="0" t="0"/>
          <a:stretch/>
        </p:blipFill>
        <p:spPr>
          <a:xfrm>
            <a:off x="5661912" y="2365675"/>
            <a:ext cx="2457450" cy="1371600"/>
          </a:xfrm>
          <a:prstGeom prst="rect">
            <a:avLst/>
          </a:prstGeom>
          <a:noFill/>
          <a:ln>
            <a:noFill/>
          </a:ln>
        </p:spPr>
      </p:pic>
      <p:sp>
        <p:nvSpPr>
          <p:cNvPr id="583" name="Google Shape;583;p69"/>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comunes: normal | italic </a:t>
            </a:r>
            <a:endParaRPr b="0" i="0" sz="1200" u="none" cap="none" strike="noStrike">
              <a:solidFill>
                <a:srgbClr val="000000"/>
              </a:solidFill>
              <a:latin typeface="Helvetica Neue Light"/>
              <a:ea typeface="Helvetica Neue Light"/>
              <a:cs typeface="Helvetica Neue Light"/>
              <a:sym typeface="Helvetica Neue Light"/>
            </a:endParaRPr>
          </a:p>
        </p:txBody>
      </p:sp>
      <p:sp>
        <p:nvSpPr>
          <p:cNvPr id="584" name="Google Shape;584;p69"/>
          <p:cNvSpPr txBox="1"/>
          <p:nvPr/>
        </p:nvSpPr>
        <p:spPr>
          <a:xfrm>
            <a:off x="6212334"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90" name="Google Shape;590;p70"/>
          <p:cNvSpPr txBox="1"/>
          <p:nvPr/>
        </p:nvSpPr>
        <p:spPr>
          <a:xfrm>
            <a:off x="1453050" y="29050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FONT-WEIGHT</a:t>
            </a:r>
            <a:endParaRPr b="0" i="1" sz="3500" u="none" cap="none" strike="noStrike">
              <a:solidFill>
                <a:srgbClr val="000000"/>
              </a:solidFill>
              <a:latin typeface="Anton"/>
              <a:ea typeface="Anton"/>
              <a:cs typeface="Anton"/>
              <a:sym typeface="Anton"/>
            </a:endParaRPr>
          </a:p>
        </p:txBody>
      </p:sp>
      <p:sp>
        <p:nvSpPr>
          <p:cNvPr id="591" name="Google Shape;591;p70"/>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.negrita</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font-weight</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bold</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.normal</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font-weight</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normal</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592" name="Google Shape;592;p70"/>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593" name="Google Shape;593;p70"/>
          <p:cNvSpPr txBox="1"/>
          <p:nvPr/>
        </p:nvSpPr>
        <p:spPr>
          <a:xfrm>
            <a:off x="6212334"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pic>
        <p:nvPicPr>
          <p:cNvPr id="594" name="Google Shape;594;p70"/>
          <p:cNvPicPr preferRelativeResize="0"/>
          <p:nvPr/>
        </p:nvPicPr>
        <p:blipFill rotWithShape="1">
          <a:blip r:embed="rId4">
            <a:alphaModFix/>
          </a:blip>
          <a:srcRect b="0" l="0" r="0" t="0"/>
          <a:stretch/>
        </p:blipFill>
        <p:spPr>
          <a:xfrm>
            <a:off x="5486950" y="2327675"/>
            <a:ext cx="2762250" cy="1276350"/>
          </a:xfrm>
          <a:prstGeom prst="rect">
            <a:avLst/>
          </a:prstGeom>
          <a:noFill/>
          <a:ln>
            <a:noFill/>
          </a:ln>
        </p:spPr>
      </p:pic>
      <p:sp>
        <p:nvSpPr>
          <p:cNvPr id="595" name="Google Shape;595;p70"/>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comunes: normal | bold (luego verán, que puede tener otros valores, en números)</a:t>
            </a:r>
            <a:endParaRPr b="0" i="0" sz="12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01" name="Google Shape;601;p71"/>
          <p:cNvSpPr txBox="1"/>
          <p:nvPr/>
        </p:nvSpPr>
        <p:spPr>
          <a:xfrm>
            <a:off x="1453050" y="29050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FONT-SIZE</a:t>
            </a:r>
            <a:endParaRPr b="0" i="1" sz="3500" u="none" cap="none" strike="noStrike">
              <a:solidFill>
                <a:srgbClr val="000000"/>
              </a:solidFill>
              <a:latin typeface="Anton"/>
              <a:ea typeface="Anton"/>
              <a:cs typeface="Anton"/>
              <a:sym typeface="Anton"/>
            </a:endParaRPr>
          </a:p>
        </p:txBody>
      </p:sp>
      <p:sp>
        <p:nvSpPr>
          <p:cNvPr id="602" name="Google Shape;602;p71"/>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.textoGrande</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font-size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20px</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.textoRelativo</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font-size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200%</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603" name="Google Shape;603;p71"/>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604" name="Google Shape;604;p71"/>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605" name="Google Shape;605;p71"/>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&lt;medida de longitud&gt; | &lt;porcentaje&gt; </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606" name="Google Shape;606;p71"/>
          <p:cNvPicPr preferRelativeResize="0"/>
          <p:nvPr/>
        </p:nvPicPr>
        <p:blipFill rotWithShape="1">
          <a:blip r:embed="rId4">
            <a:alphaModFix/>
          </a:blip>
          <a:srcRect b="0" l="0" r="0" t="0"/>
          <a:stretch/>
        </p:blipFill>
        <p:spPr>
          <a:xfrm>
            <a:off x="5181622" y="2263912"/>
            <a:ext cx="3437277" cy="171078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12" name="Google Shape;612;p72"/>
          <p:cNvSpPr txBox="1"/>
          <p:nvPr/>
        </p:nvSpPr>
        <p:spPr>
          <a:xfrm>
            <a:off x="1453050" y="250581"/>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FONT-FAMILY</a:t>
            </a:r>
            <a:endParaRPr b="0" i="1" sz="3500" u="none" cap="none" strike="noStrike">
              <a:solidFill>
                <a:srgbClr val="000000"/>
              </a:solidFill>
              <a:latin typeface="Anton"/>
              <a:ea typeface="Anton"/>
              <a:cs typeface="Anton"/>
              <a:sym typeface="Anton"/>
            </a:endParaRPr>
          </a:p>
        </p:txBody>
      </p:sp>
      <p:sp>
        <p:nvSpPr>
          <p:cNvPr id="613" name="Google Shape;613;p72"/>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.impact</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font-family</a:t>
            </a:r>
            <a:r>
              <a:rPr b="0" i="0" lang="es" sz="1400" u="none" cap="none" strike="noStrike">
                <a:solidFill>
                  <a:schemeClr val="dk1"/>
                </a:solidFill>
                <a:latin typeface="Consolas"/>
                <a:ea typeface="Consolas"/>
                <a:cs typeface="Consolas"/>
                <a:sym typeface="Consolas"/>
              </a:rPr>
              <a:t>:</a:t>
            </a:r>
            <a:r>
              <a:rPr b="0" i="0" lang="es" sz="1400" u="none" cap="none" strike="noStrike">
                <a:solidFill>
                  <a:srgbClr val="0451A5"/>
                </a:solidFill>
                <a:latin typeface="Consolas"/>
                <a:ea typeface="Consolas"/>
                <a:cs typeface="Consolas"/>
                <a:sym typeface="Consolas"/>
              </a:rPr>
              <a:t>Impact</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sans-serif</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.comicSans</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font-family</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A31515"/>
                </a:solidFill>
                <a:latin typeface="Consolas"/>
                <a:ea typeface="Consolas"/>
                <a:cs typeface="Consolas"/>
                <a:sym typeface="Consolas"/>
              </a:rPr>
              <a:t>"Comic Sans MS"</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sans-serif</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rgbClr val="800000"/>
              </a:solidFill>
              <a:latin typeface="Consolas"/>
              <a:ea typeface="Consolas"/>
              <a:cs typeface="Consolas"/>
              <a:sym typeface="Consolas"/>
            </a:endParaRPr>
          </a:p>
        </p:txBody>
      </p:sp>
      <p:sp>
        <p:nvSpPr>
          <p:cNvPr id="614" name="Google Shape;614;p72"/>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615" name="Google Shape;615;p72"/>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616" name="Google Shape;616;p72"/>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&lt;familia o nombre genérico&gt; </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617" name="Google Shape;617;p72"/>
          <p:cNvPicPr preferRelativeResize="0"/>
          <p:nvPr/>
        </p:nvPicPr>
        <p:blipFill rotWithShape="1">
          <a:blip r:embed="rId4">
            <a:alphaModFix/>
          </a:blip>
          <a:srcRect b="0" l="0" r="0" t="0"/>
          <a:stretch/>
        </p:blipFill>
        <p:spPr>
          <a:xfrm>
            <a:off x="5871575" y="2489513"/>
            <a:ext cx="2057400" cy="112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2" name="Shape 92"/>
        <p:cNvGrpSpPr/>
        <p:nvPr/>
      </p:nvGrpSpPr>
      <p:grpSpPr>
        <a:xfrm>
          <a:off x="0" y="0"/>
          <a:ext cx="0" cy="0"/>
          <a:chOff x="0" y="0"/>
          <a:chExt cx="0" cy="0"/>
        </a:xfrm>
      </p:grpSpPr>
      <p:sp>
        <p:nvSpPr>
          <p:cNvPr id="93" name="Google Shape;93;p1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4" name="Google Shape;94;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3"/>
          <p:cNvSpPr txBox="1"/>
          <p:nvPr/>
        </p:nvSpPr>
        <p:spPr>
          <a:xfrm>
            <a:off x="1453050" y="26295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FONT-FAMILY</a:t>
            </a:r>
            <a:endParaRPr b="0" i="1" sz="3500" u="none" cap="none" strike="noStrike">
              <a:solidFill>
                <a:srgbClr val="000000"/>
              </a:solidFill>
              <a:latin typeface="Anton"/>
              <a:ea typeface="Anton"/>
              <a:cs typeface="Anton"/>
              <a:sym typeface="Anton"/>
            </a:endParaRPr>
          </a:p>
        </p:txBody>
      </p:sp>
      <p:sp>
        <p:nvSpPr>
          <p:cNvPr id="623" name="Google Shape;623;p73"/>
          <p:cNvSpPr txBox="1"/>
          <p:nvPr/>
        </p:nvSpPr>
        <p:spPr>
          <a:xfrm>
            <a:off x="1063650" y="1272425"/>
            <a:ext cx="7016700" cy="207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s" sz="1700" u="none" cap="none" strike="noStrike">
                <a:solidFill>
                  <a:srgbClr val="000000"/>
                </a:solidFill>
                <a:latin typeface="Helvetica Neue Light"/>
                <a:ea typeface="Helvetica Neue Light"/>
                <a:cs typeface="Helvetica Neue Light"/>
                <a:sym typeface="Helvetica Neue Light"/>
              </a:rPr>
              <a:t>Cada sistema operativo y navegador interpretan de distinta forma las fuentes predeterminadas.</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3CEFAB"/>
              </a:buClr>
              <a:buSzPts val="1700"/>
              <a:buFont typeface="Arial"/>
              <a:buChar char="●"/>
            </a:pPr>
            <a:r>
              <a:rPr b="1" i="0" lang="es" sz="1700" u="none" cap="none" strike="noStrike">
                <a:solidFill>
                  <a:srgbClr val="000000"/>
                </a:solidFill>
                <a:latin typeface="Helvetica Neue"/>
                <a:ea typeface="Helvetica Neue"/>
                <a:cs typeface="Helvetica Neue"/>
                <a:sym typeface="Helvetica Neue"/>
              </a:rPr>
              <a:t>Serif:</a:t>
            </a:r>
            <a:r>
              <a:rPr b="0" i="0" lang="es" sz="1700" u="none" cap="none" strike="noStrike">
                <a:solidFill>
                  <a:srgbClr val="000000"/>
                </a:solidFill>
                <a:latin typeface="Helvetica Neue Light"/>
                <a:ea typeface="Helvetica Neue Light"/>
                <a:cs typeface="Helvetica Neue Light"/>
                <a:sym typeface="Helvetica Neue Light"/>
              </a:rPr>
              <a:t> «Times New Roman» en Windows, y «Times» en Macintosh (diferente a la de Windows).</a:t>
            </a:r>
            <a:endParaRPr b="0" i="0" sz="1700" u="none" cap="none" strike="noStrike">
              <a:solidFill>
                <a:srgbClr val="000000"/>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3CEFAB"/>
              </a:buClr>
              <a:buSzPts val="1700"/>
              <a:buFont typeface="Arial"/>
              <a:buChar char="●"/>
            </a:pPr>
            <a:r>
              <a:rPr b="1" i="0" lang="es" sz="1700" u="none" cap="none" strike="noStrike">
                <a:solidFill>
                  <a:srgbClr val="000000"/>
                </a:solidFill>
                <a:latin typeface="Helvetica Neue"/>
                <a:ea typeface="Helvetica Neue"/>
                <a:cs typeface="Helvetica Neue"/>
                <a:sym typeface="Helvetica Neue"/>
              </a:rPr>
              <a:t>Sans serif:</a:t>
            </a:r>
            <a:r>
              <a:rPr b="0" i="0" lang="es" sz="1700" u="none" cap="none" strike="noStrike">
                <a:solidFill>
                  <a:srgbClr val="000000"/>
                </a:solidFill>
                <a:latin typeface="Helvetica Neue Light"/>
                <a:ea typeface="Helvetica Neue Light"/>
                <a:cs typeface="Helvetica Neue Light"/>
                <a:sym typeface="Helvetica Neue Light"/>
              </a:rPr>
              <a:t> «Arial» en Windows, y «Helvetica» en Macintosh.</a:t>
            </a:r>
            <a:endParaRPr b="0" i="0" sz="1700" u="none" cap="none" strike="noStrike">
              <a:solidFill>
                <a:srgbClr val="000000"/>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3CEFAB"/>
              </a:buClr>
              <a:buSzPts val="1700"/>
              <a:buFont typeface="Arial"/>
              <a:buChar char="●"/>
            </a:pPr>
            <a:r>
              <a:rPr b="1" i="0" lang="es" sz="1700" u="none" cap="none" strike="noStrike">
                <a:solidFill>
                  <a:srgbClr val="000000"/>
                </a:solidFill>
                <a:latin typeface="Helvetica Neue"/>
                <a:ea typeface="Helvetica Neue"/>
                <a:cs typeface="Helvetica Neue"/>
                <a:sym typeface="Helvetica Neue"/>
              </a:rPr>
              <a:t>Monospace:</a:t>
            </a:r>
            <a:r>
              <a:rPr b="0" i="0" lang="es" sz="1700" u="none" cap="none" strike="noStrike">
                <a:solidFill>
                  <a:srgbClr val="000000"/>
                </a:solidFill>
                <a:latin typeface="Helvetica Neue Light"/>
                <a:ea typeface="Helvetica Neue Light"/>
                <a:cs typeface="Helvetica Neue Light"/>
                <a:sym typeface="Helvetica Neue Light"/>
              </a:rPr>
              <a:t> «Courrier New» en Windows, «Courrier» en Macintosh, y por lo general «VeraSans» o «DejaVuSans» en Linux.</a:t>
            </a:r>
            <a:endParaRPr b="0" i="0" sz="1700" u="none" cap="none" strike="noStrike">
              <a:solidFill>
                <a:srgbClr val="000000"/>
              </a:solidFill>
              <a:latin typeface="Helvetica Neue Light"/>
              <a:ea typeface="Helvetica Neue Light"/>
              <a:cs typeface="Helvetica Neue Light"/>
              <a:sym typeface="Helvetica Neue Light"/>
            </a:endParaRPr>
          </a:p>
        </p:txBody>
      </p:sp>
      <p:sp>
        <p:nvSpPr>
          <p:cNvPr id="624" name="Google Shape;624;p73"/>
          <p:cNvSpPr txBox="1"/>
          <p:nvPr/>
        </p:nvSpPr>
        <p:spPr>
          <a:xfrm>
            <a:off x="1645950" y="4143800"/>
            <a:ext cx="5852100" cy="53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highlight>
                  <a:srgbClr val="E0FF00"/>
                </a:highlight>
                <a:latin typeface="Helvetica Neue"/>
                <a:ea typeface="Helvetica Neue"/>
                <a:cs typeface="Helvetica Neue"/>
                <a:sym typeface="Helvetica Neue"/>
              </a:rPr>
              <a:t>Nota:</a:t>
            </a:r>
            <a:r>
              <a:rPr b="0" i="0" lang="es" sz="1200" u="none" cap="none" strike="noStrike">
                <a:solidFill>
                  <a:srgbClr val="000000"/>
                </a:solidFill>
                <a:highlight>
                  <a:srgbClr val="E0FF00"/>
                </a:highlight>
                <a:latin typeface="Helvetica Neue Light"/>
                <a:ea typeface="Helvetica Neue Light"/>
                <a:cs typeface="Helvetica Neue Light"/>
                <a:sym typeface="Helvetica Neue Light"/>
              </a:rPr>
              <a:t> te recomendamos visitar el sitio </a:t>
            </a:r>
            <a:r>
              <a:rPr b="0" i="0" lang="es" sz="1200" u="sng" cap="none" strike="noStrike">
                <a:solidFill>
                  <a:srgbClr val="0451A5"/>
                </a:solidFill>
                <a:highlight>
                  <a:srgbClr val="E0FF00"/>
                </a:highlight>
                <a:latin typeface="Helvetica Neue Light"/>
                <a:ea typeface="Helvetica Neue Light"/>
                <a:cs typeface="Helvetica Neue Light"/>
                <a:sym typeface="Helvetica Neue Light"/>
                <a:hlinkClick r:id="rId3">
                  <a:extLst>
                    <a:ext uri="{A12FA001-AC4F-418D-AE19-62706E023703}">
                      <ahyp:hlinkClr val="tx"/>
                    </a:ext>
                  </a:extLst>
                </a:hlinkClick>
              </a:rPr>
              <a:t>https://www.cssfontstack.com/</a:t>
            </a:r>
            <a:r>
              <a:rPr b="0" i="0" lang="es" sz="1200" u="none" cap="none" strike="noStrike">
                <a:solidFill>
                  <a:srgbClr val="000000"/>
                </a:solidFill>
                <a:highlight>
                  <a:srgbClr val="E0FF00"/>
                </a:highlight>
                <a:latin typeface="Helvetica Neue Light"/>
                <a:ea typeface="Helvetica Neue Light"/>
                <a:cs typeface="Helvetica Neue Light"/>
                <a:sym typeface="Helvetica Neue Light"/>
              </a:rPr>
              <a:t>, para conocer más acerca de cómo funciona cada fuente, en los distintos sistemas operativos.</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4"/>
          <p:cNvSpPr txBox="1"/>
          <p:nvPr/>
        </p:nvSpPr>
        <p:spPr>
          <a:xfrm>
            <a:off x="1453050" y="26295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FONT-FAMILY</a:t>
            </a:r>
            <a:endParaRPr b="0" i="1" sz="3500" u="none" cap="none" strike="noStrike">
              <a:solidFill>
                <a:srgbClr val="000000"/>
              </a:solidFill>
              <a:latin typeface="Anton"/>
              <a:ea typeface="Anton"/>
              <a:cs typeface="Anton"/>
              <a:sym typeface="Anton"/>
            </a:endParaRPr>
          </a:p>
        </p:txBody>
      </p:sp>
      <p:sp>
        <p:nvSpPr>
          <p:cNvPr id="630" name="Google Shape;630;p74"/>
          <p:cNvSpPr txBox="1"/>
          <p:nvPr/>
        </p:nvSpPr>
        <p:spPr>
          <a:xfrm>
            <a:off x="2694725" y="1108725"/>
            <a:ext cx="6080100" cy="261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i="0" lang="es" sz="1400" u="none" cap="none" strike="noStrike">
                <a:solidFill>
                  <a:srgbClr val="000000"/>
                </a:solidFill>
                <a:latin typeface="Helvetica Neue"/>
                <a:ea typeface="Helvetica Neue"/>
                <a:cs typeface="Helvetica Neue"/>
                <a:sym typeface="Helvetica Neue"/>
              </a:rPr>
              <a:t>Las </a:t>
            </a:r>
            <a:r>
              <a:rPr b="1" i="0" lang="es" sz="1400" u="none" cap="none" strike="noStrike">
                <a:solidFill>
                  <a:srgbClr val="000000"/>
                </a:solidFill>
                <a:latin typeface="Helvetica Neue"/>
                <a:ea typeface="Helvetica Neue"/>
                <a:cs typeface="Helvetica Neue"/>
                <a:sym typeface="Helvetica Neue"/>
              </a:rPr>
              <a:t>tipografías Serif</a:t>
            </a:r>
            <a:r>
              <a:rPr i="0" lang="es" sz="1400" u="none" cap="none" strike="noStrike">
                <a:solidFill>
                  <a:srgbClr val="000000"/>
                </a:solidFill>
                <a:latin typeface="Helvetica Neue"/>
                <a:ea typeface="Helvetica Neue"/>
                <a:cs typeface="Helvetica Neue"/>
                <a:sym typeface="Helvetica Neue"/>
              </a:rPr>
              <a:t> son aquellas que llevan remates, es decir, detalles adicionales en los bordes de las letras. El ejemplo por excelencia de Serif es la </a:t>
            </a:r>
            <a:r>
              <a:rPr b="1" i="0" lang="es" sz="1400" u="none" cap="none" strike="noStrike">
                <a:solidFill>
                  <a:srgbClr val="000000"/>
                </a:solidFill>
                <a:latin typeface="Helvetica Neue"/>
                <a:ea typeface="Helvetica Neue"/>
                <a:cs typeface="Helvetica Neue"/>
                <a:sym typeface="Helvetica Neue"/>
              </a:rPr>
              <a:t>Times New Roman</a:t>
            </a:r>
            <a:r>
              <a:rPr i="0" lang="es" sz="1400" u="none" cap="none" strike="noStrike">
                <a:solidFill>
                  <a:srgbClr val="000000"/>
                </a:solidFill>
                <a:latin typeface="Helvetica Neue"/>
                <a:ea typeface="Helvetica Neue"/>
                <a:cs typeface="Helvetica Neue"/>
                <a:sym typeface="Helvetica Neue"/>
              </a:rPr>
              <a:t>. Son muy usadas en los periódicos impresos, puesto que los detalles de las letras ayudan a seguir la lectura. Úsalas si quieres transmitir clasicismo, formalidad, precisión, tradición, delicadeza y/o refinamiento. </a:t>
            </a:r>
            <a:endParaRPr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t/>
            </a:r>
            <a:endParaRPr i="0" sz="14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i="0" lang="es" sz="1400" u="none" cap="none" strike="noStrike">
                <a:solidFill>
                  <a:srgbClr val="000000"/>
                </a:solidFill>
                <a:latin typeface="Helvetica Neue"/>
                <a:ea typeface="Helvetica Neue"/>
                <a:cs typeface="Helvetica Neue"/>
                <a:sym typeface="Helvetica Neue"/>
              </a:rPr>
              <a:t>Por el contrario, las </a:t>
            </a:r>
            <a:r>
              <a:rPr b="1" i="0" lang="es" sz="1400" u="none" cap="none" strike="noStrike">
                <a:solidFill>
                  <a:srgbClr val="000000"/>
                </a:solidFill>
                <a:latin typeface="Helvetica Neue"/>
                <a:ea typeface="Helvetica Neue"/>
                <a:cs typeface="Helvetica Neue"/>
                <a:sym typeface="Helvetica Neue"/>
              </a:rPr>
              <a:t>tipografías Sans Serif</a:t>
            </a:r>
            <a:r>
              <a:rPr i="0" lang="es" sz="1400" u="none" cap="none" strike="noStrike">
                <a:solidFill>
                  <a:srgbClr val="000000"/>
                </a:solidFill>
                <a:latin typeface="Helvetica Neue"/>
                <a:ea typeface="Helvetica Neue"/>
                <a:cs typeface="Helvetica Neue"/>
                <a:sym typeface="Helvetica Neue"/>
              </a:rPr>
              <a:t>, como su nombre indica –sans es sin en francés-, carecen de estos detalles y también son denominadas de palo seco. Algunas de las más conocidas son la </a:t>
            </a:r>
            <a:r>
              <a:rPr b="1" i="0" lang="es" sz="1400" u="none" cap="none" strike="noStrike">
                <a:solidFill>
                  <a:srgbClr val="000000"/>
                </a:solidFill>
                <a:latin typeface="Helvetica Neue"/>
                <a:ea typeface="Helvetica Neue"/>
                <a:cs typeface="Helvetica Neue"/>
                <a:sym typeface="Helvetica Neue"/>
              </a:rPr>
              <a:t>Arial</a:t>
            </a:r>
            <a:r>
              <a:rPr i="0" lang="es" sz="1400" u="none" cap="none" strike="noStrike">
                <a:solidFill>
                  <a:srgbClr val="000000"/>
                </a:solidFill>
                <a:latin typeface="Helvetica Neue"/>
                <a:ea typeface="Helvetica Neue"/>
                <a:cs typeface="Helvetica Neue"/>
                <a:sym typeface="Helvetica Neue"/>
              </a:rPr>
              <a:t> o la </a:t>
            </a:r>
            <a:r>
              <a:rPr b="1" i="0" lang="es" sz="1400" u="none" cap="none" strike="noStrike">
                <a:solidFill>
                  <a:srgbClr val="000000"/>
                </a:solidFill>
                <a:latin typeface="Helvetica Neue"/>
                <a:ea typeface="Helvetica Neue"/>
                <a:cs typeface="Helvetica Neue"/>
                <a:sym typeface="Helvetica Neue"/>
              </a:rPr>
              <a:t>Calibri</a:t>
            </a:r>
            <a:r>
              <a:rPr i="0" lang="es" sz="1400" u="none" cap="none" strike="noStrike">
                <a:solidFill>
                  <a:srgbClr val="000000"/>
                </a:solidFill>
                <a:latin typeface="Helvetica Neue"/>
                <a:ea typeface="Helvetica Neue"/>
                <a:cs typeface="Helvetica Neue"/>
                <a:sym typeface="Helvetica Neue"/>
              </a:rPr>
              <a:t>. Se utilizan mucho en entornos digitales, puesto que los detalles son difíciles de plasmar en píxeles. Transmiten fuerza, modernidad, vanguardia, elegancia y actualidad, a los diseños y textos en los que se incluyen</a:t>
            </a:r>
            <a:r>
              <a:rPr i="0" lang="es" sz="1400" u="none" cap="none" strike="noStrike">
                <a:solidFill>
                  <a:srgbClr val="000000"/>
                </a:solidFill>
                <a:latin typeface="Helvetica Neue Light"/>
                <a:ea typeface="Helvetica Neue Light"/>
                <a:cs typeface="Helvetica Neue Light"/>
                <a:sym typeface="Helvetica Neue Light"/>
              </a:rPr>
              <a:t>.</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631" name="Google Shape;631;p74"/>
          <p:cNvSpPr txBox="1"/>
          <p:nvPr/>
        </p:nvSpPr>
        <p:spPr>
          <a:xfrm>
            <a:off x="1045200" y="4331375"/>
            <a:ext cx="54939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highlight>
                  <a:srgbClr val="E0FF00"/>
                </a:highlight>
                <a:latin typeface="Helvetica Neue"/>
                <a:ea typeface="Helvetica Neue"/>
                <a:cs typeface="Helvetica Neue"/>
                <a:sym typeface="Helvetica Neue"/>
              </a:rPr>
              <a:t>Nota: </a:t>
            </a:r>
            <a:r>
              <a:rPr b="0" i="0" lang="es" sz="1200" u="none" cap="none" strike="noStrike">
                <a:solidFill>
                  <a:srgbClr val="000000"/>
                </a:solidFill>
                <a:highlight>
                  <a:srgbClr val="E0FF00"/>
                </a:highlight>
                <a:latin typeface="Helvetica Neue Light"/>
                <a:ea typeface="Helvetica Neue Light"/>
                <a:cs typeface="Helvetica Neue Light"/>
                <a:sym typeface="Helvetica Neue Light"/>
              </a:rPr>
              <a:t>este texto está escrito en Arial que es una tipografía Sans Serif.</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pic>
        <p:nvPicPr>
          <p:cNvPr id="632" name="Google Shape;632;p74"/>
          <p:cNvPicPr preferRelativeResize="0"/>
          <p:nvPr/>
        </p:nvPicPr>
        <p:blipFill rotWithShape="1">
          <a:blip r:embed="rId3">
            <a:alphaModFix/>
          </a:blip>
          <a:srcRect b="0" l="0" r="0" t="0"/>
          <a:stretch/>
        </p:blipFill>
        <p:spPr>
          <a:xfrm>
            <a:off x="1132775" y="2791237"/>
            <a:ext cx="1237513" cy="1237513"/>
          </a:xfrm>
          <a:prstGeom prst="rect">
            <a:avLst/>
          </a:prstGeom>
          <a:noFill/>
          <a:ln>
            <a:noFill/>
          </a:ln>
        </p:spPr>
      </p:pic>
      <p:pic>
        <p:nvPicPr>
          <p:cNvPr id="633" name="Google Shape;633;p74"/>
          <p:cNvPicPr preferRelativeResize="0"/>
          <p:nvPr/>
        </p:nvPicPr>
        <p:blipFill rotWithShape="1">
          <a:blip r:embed="rId4">
            <a:alphaModFix/>
          </a:blip>
          <a:srcRect b="0" l="0" r="0" t="0"/>
          <a:stretch/>
        </p:blipFill>
        <p:spPr>
          <a:xfrm>
            <a:off x="1132775" y="1553750"/>
            <a:ext cx="1237513" cy="123751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pic>
        <p:nvPicPr>
          <p:cNvPr id="638" name="Google Shape;638;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39" name="Google Shape;639;p75"/>
          <p:cNvSpPr txBox="1"/>
          <p:nvPr/>
        </p:nvSpPr>
        <p:spPr>
          <a:xfrm>
            <a:off x="1453050" y="25055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TEXT-ALIGN</a:t>
            </a:r>
            <a:endParaRPr b="0" i="1" sz="3500" u="none" cap="none" strike="noStrike">
              <a:solidFill>
                <a:srgbClr val="000000"/>
              </a:solidFill>
              <a:latin typeface="Anton"/>
              <a:ea typeface="Anton"/>
              <a:cs typeface="Anton"/>
              <a:sym typeface="Anton"/>
            </a:endParaRPr>
          </a:p>
        </p:txBody>
      </p:sp>
      <p:sp>
        <p:nvSpPr>
          <p:cNvPr id="640" name="Google Shape;640;p75"/>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.centrar</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text-align</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center</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.aLaDerecha</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text-align</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right</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641" name="Google Shape;641;p75"/>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642" name="Google Shape;642;p75"/>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643" name="Google Shape;643;p75"/>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left | right | center | justify </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644" name="Google Shape;644;p75"/>
          <p:cNvPicPr preferRelativeResize="0"/>
          <p:nvPr/>
        </p:nvPicPr>
        <p:blipFill rotWithShape="1">
          <a:blip r:embed="rId4">
            <a:alphaModFix/>
          </a:blip>
          <a:srcRect b="0" l="0" r="0" t="0"/>
          <a:stretch/>
        </p:blipFill>
        <p:spPr>
          <a:xfrm>
            <a:off x="5108488" y="2419559"/>
            <a:ext cx="3583575" cy="1263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50" name="Google Shape;650;p76"/>
          <p:cNvSpPr txBox="1"/>
          <p:nvPr/>
        </p:nvSpPr>
        <p:spPr>
          <a:xfrm>
            <a:off x="1453050" y="29050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LINE-HEIGHT</a:t>
            </a:r>
            <a:endParaRPr b="0" i="1" sz="3500" u="none" cap="none" strike="noStrike">
              <a:solidFill>
                <a:srgbClr val="000000"/>
              </a:solidFill>
              <a:latin typeface="Anton"/>
              <a:ea typeface="Anton"/>
              <a:cs typeface="Anton"/>
              <a:sym typeface="Anton"/>
            </a:endParaRPr>
          </a:p>
        </p:txBody>
      </p:sp>
      <p:sp>
        <p:nvSpPr>
          <p:cNvPr id="651" name="Google Shape;651;p76"/>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.interlineado</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line-height</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1.6</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652" name="Google Shape;652;p76"/>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653" name="Google Shape;653;p76"/>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654" name="Google Shape;654;p76"/>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none | &lt;número&gt; | &lt;longitud&gt; | &lt;porcentaje&gt;</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655" name="Google Shape;655;p76"/>
          <p:cNvPicPr preferRelativeResize="0"/>
          <p:nvPr/>
        </p:nvPicPr>
        <p:blipFill rotWithShape="1">
          <a:blip r:embed="rId4">
            <a:alphaModFix/>
          </a:blip>
          <a:srcRect b="0" l="0" r="0" t="0"/>
          <a:stretch/>
        </p:blipFill>
        <p:spPr>
          <a:xfrm>
            <a:off x="6147800" y="2397325"/>
            <a:ext cx="1504950" cy="1085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pic>
        <p:nvPicPr>
          <p:cNvPr id="660" name="Google Shape;660;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61" name="Google Shape;661;p77"/>
          <p:cNvSpPr txBox="1"/>
          <p:nvPr/>
        </p:nvSpPr>
        <p:spPr>
          <a:xfrm>
            <a:off x="1453050" y="250581"/>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TEXT-DECORATION</a:t>
            </a:r>
            <a:endParaRPr b="0" i="1" sz="3500" u="none" cap="none" strike="noStrike">
              <a:solidFill>
                <a:srgbClr val="000000"/>
              </a:solidFill>
              <a:latin typeface="Anton"/>
              <a:ea typeface="Anton"/>
              <a:cs typeface="Anton"/>
              <a:sym typeface="Anton"/>
            </a:endParaRPr>
          </a:p>
        </p:txBody>
      </p:sp>
      <p:sp>
        <p:nvSpPr>
          <p:cNvPr id="662" name="Google Shape;662;p77"/>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.subrayado</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text-decoration</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none</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.tachado</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text-decoration</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line-through</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663" name="Google Shape;663;p77"/>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664" name="Google Shape;664;p77"/>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665" name="Google Shape;665;p77"/>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none | underline | overline | line-through</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666" name="Google Shape;666;p77"/>
          <p:cNvPicPr preferRelativeResize="0"/>
          <p:nvPr/>
        </p:nvPicPr>
        <p:blipFill rotWithShape="1">
          <a:blip r:embed="rId4">
            <a:alphaModFix/>
          </a:blip>
          <a:srcRect b="0" l="0" r="0" t="0"/>
          <a:stretch/>
        </p:blipFill>
        <p:spPr>
          <a:xfrm>
            <a:off x="6166850" y="2460938"/>
            <a:ext cx="1466850" cy="11811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0" name="Shape 670"/>
        <p:cNvGrpSpPr/>
        <p:nvPr/>
      </p:nvGrpSpPr>
      <p:grpSpPr>
        <a:xfrm>
          <a:off x="0" y="0"/>
          <a:ext cx="0" cy="0"/>
          <a:chOff x="0" y="0"/>
          <a:chExt cx="0" cy="0"/>
        </a:xfrm>
      </p:grpSpPr>
      <p:sp>
        <p:nvSpPr>
          <p:cNvPr id="671" name="Google Shape;671;p7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ESTILO BACKGROUND</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pic>
        <p:nvPicPr>
          <p:cNvPr id="676" name="Google Shape;676;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77" name="Google Shape;677;p79"/>
          <p:cNvSpPr txBox="1"/>
          <p:nvPr/>
        </p:nvSpPr>
        <p:spPr>
          <a:xfrm>
            <a:off x="1453050" y="250531"/>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BACKGROUND-COLOR</a:t>
            </a:r>
            <a:endParaRPr b="0" i="1" sz="3500" u="none" cap="none" strike="noStrike">
              <a:solidFill>
                <a:srgbClr val="000000"/>
              </a:solidFill>
              <a:latin typeface="Anton"/>
              <a:ea typeface="Anton"/>
              <a:cs typeface="Anton"/>
              <a:sym typeface="Anton"/>
            </a:endParaRPr>
          </a:p>
        </p:txBody>
      </p:sp>
      <p:sp>
        <p:nvSpPr>
          <p:cNvPr id="678" name="Google Shape;678;p79"/>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.fondoFuerte</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background-color</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yellow</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679" name="Google Shape;679;p79"/>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680" name="Google Shape;680;p79"/>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681" name="Google Shape;681;p79"/>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[color]</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682" name="Google Shape;682;p79"/>
          <p:cNvPicPr preferRelativeResize="0"/>
          <p:nvPr/>
        </p:nvPicPr>
        <p:blipFill rotWithShape="1">
          <a:blip r:embed="rId4">
            <a:alphaModFix/>
          </a:blip>
          <a:srcRect b="0" l="0" r="0" t="0"/>
          <a:stretch/>
        </p:blipFill>
        <p:spPr>
          <a:xfrm>
            <a:off x="5080739" y="2733661"/>
            <a:ext cx="3639074" cy="6356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pic>
        <p:nvPicPr>
          <p:cNvPr id="687" name="Google Shape;687;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88" name="Google Shape;688;p80"/>
          <p:cNvSpPr txBox="1"/>
          <p:nvPr/>
        </p:nvSpPr>
        <p:spPr>
          <a:xfrm>
            <a:off x="1453050" y="25055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BACKGROUND-IMAGE</a:t>
            </a:r>
            <a:endParaRPr b="0" i="1" sz="3500" u="none" cap="none" strike="noStrike">
              <a:solidFill>
                <a:srgbClr val="000000"/>
              </a:solidFill>
              <a:latin typeface="Anton"/>
              <a:ea typeface="Anton"/>
              <a:cs typeface="Anton"/>
              <a:sym typeface="Anton"/>
            </a:endParaRPr>
          </a:p>
        </p:txBody>
      </p:sp>
      <p:sp>
        <p:nvSpPr>
          <p:cNvPr id="689" name="Google Shape;689;p80"/>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.catsandstars</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background-image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795E26"/>
                </a:solidFill>
                <a:latin typeface="Consolas"/>
                <a:ea typeface="Consolas"/>
                <a:cs typeface="Consolas"/>
                <a:sym typeface="Consolas"/>
              </a:rPr>
              <a:t>url</a:t>
            </a:r>
            <a:r>
              <a:rPr b="0" i="0" lang="es" sz="1400" u="none" cap="none" strike="noStrike">
                <a:solidFill>
                  <a:schemeClr val="dk1"/>
                </a:solidFill>
                <a:latin typeface="Consolas"/>
                <a:ea typeface="Consolas"/>
                <a:cs typeface="Consolas"/>
                <a:sym typeface="Consolas"/>
              </a:rPr>
              <a:t>(</a:t>
            </a:r>
            <a:r>
              <a:rPr b="0" i="0" lang="es" sz="1400" u="none" cap="none" strike="noStrike">
                <a:solidFill>
                  <a:srgbClr val="A31515"/>
                </a:solidFill>
                <a:latin typeface="Consolas"/>
                <a:ea typeface="Consolas"/>
                <a:cs typeface="Consolas"/>
                <a:sym typeface="Consolas"/>
              </a:rPr>
              <a:t>"https://mdn.mozillademos.org/files/11991/startransparent.gif"</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795E26"/>
                </a:solidFill>
                <a:latin typeface="Consolas"/>
                <a:ea typeface="Consolas"/>
                <a:cs typeface="Consolas"/>
                <a:sym typeface="Consolas"/>
              </a:rPr>
              <a:t>url</a:t>
            </a:r>
            <a:r>
              <a:rPr b="0" i="0" lang="es" sz="1400" u="none" cap="none" strike="noStrike">
                <a:solidFill>
                  <a:schemeClr val="dk1"/>
                </a:solidFill>
                <a:latin typeface="Consolas"/>
                <a:ea typeface="Consolas"/>
                <a:cs typeface="Consolas"/>
                <a:sym typeface="Consolas"/>
              </a:rPr>
              <a:t>(</a:t>
            </a:r>
            <a:r>
              <a:rPr b="0" i="0" lang="es" sz="1400" u="none" cap="none" strike="noStrike">
                <a:solidFill>
                  <a:srgbClr val="A31515"/>
                </a:solidFill>
                <a:latin typeface="Consolas"/>
                <a:ea typeface="Consolas"/>
                <a:cs typeface="Consolas"/>
                <a:sym typeface="Consolas"/>
              </a:rPr>
              <a:t>"https://mdn.mozillademos.org/files/7693/catfront.png"</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rgbClr val="800000"/>
              </a:solidFill>
              <a:latin typeface="Consolas"/>
              <a:ea typeface="Consolas"/>
              <a:cs typeface="Consolas"/>
              <a:sym typeface="Consolas"/>
            </a:endParaRPr>
          </a:p>
        </p:txBody>
      </p:sp>
      <p:sp>
        <p:nvSpPr>
          <p:cNvPr id="690" name="Google Shape;690;p80"/>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691" name="Google Shape;691;p80"/>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692" name="Google Shape;692;p80"/>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url | none</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693" name="Google Shape;693;p80"/>
          <p:cNvPicPr preferRelativeResize="0"/>
          <p:nvPr/>
        </p:nvPicPr>
        <p:blipFill rotWithShape="1">
          <a:blip r:embed="rId4">
            <a:alphaModFix/>
          </a:blip>
          <a:srcRect b="0" l="0" r="0" t="0"/>
          <a:stretch/>
        </p:blipFill>
        <p:spPr>
          <a:xfrm>
            <a:off x="5399854" y="2280025"/>
            <a:ext cx="3000834" cy="11928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99" name="Google Shape;699;p81"/>
          <p:cNvSpPr txBox="1"/>
          <p:nvPr/>
        </p:nvSpPr>
        <p:spPr>
          <a:xfrm>
            <a:off x="1453050" y="29050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BACKGROUND-REPEAT</a:t>
            </a:r>
            <a:endParaRPr b="0" i="1" sz="3500" u="none" cap="none" strike="noStrike">
              <a:solidFill>
                <a:srgbClr val="000000"/>
              </a:solidFill>
              <a:latin typeface="Anton"/>
              <a:ea typeface="Anton"/>
              <a:cs typeface="Anton"/>
              <a:sym typeface="Anton"/>
            </a:endParaRPr>
          </a:p>
        </p:txBody>
      </p:sp>
      <p:sp>
        <p:nvSpPr>
          <p:cNvPr id="700" name="Google Shape;700;p81"/>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rgbClr val="800000"/>
                </a:solidFill>
                <a:latin typeface="Consolas"/>
                <a:ea typeface="Consolas"/>
                <a:cs typeface="Consolas"/>
                <a:sym typeface="Consolas"/>
              </a:rPr>
              <a:t>.ejemplo</a:t>
            </a:r>
            <a:r>
              <a:rPr b="0" i="0" lang="es" sz="1150" u="none" cap="none" strike="noStrike">
                <a:solidFill>
                  <a:schemeClr val="dk1"/>
                </a:solidFill>
                <a:latin typeface="Consolas"/>
                <a:ea typeface="Consolas"/>
                <a:cs typeface="Consolas"/>
                <a:sym typeface="Consolas"/>
              </a:rPr>
              <a:t> {</a:t>
            </a:r>
            <a:endParaRPr b="0" i="0" sz="115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chemeClr val="dk1"/>
                </a:solidFill>
                <a:latin typeface="Consolas"/>
                <a:ea typeface="Consolas"/>
                <a:cs typeface="Consolas"/>
                <a:sym typeface="Consolas"/>
              </a:rPr>
              <a:t>   </a:t>
            </a:r>
            <a:r>
              <a:rPr b="0" i="0" lang="es" sz="1150" u="none" cap="none" strike="noStrike">
                <a:solidFill>
                  <a:srgbClr val="FF0000"/>
                </a:solidFill>
                <a:latin typeface="Consolas"/>
                <a:ea typeface="Consolas"/>
                <a:cs typeface="Consolas"/>
                <a:sym typeface="Consolas"/>
              </a:rPr>
              <a:t>background-image</a:t>
            </a:r>
            <a:r>
              <a:rPr b="0" i="0" lang="es" sz="1150" u="none" cap="none" strike="noStrike">
                <a:solidFill>
                  <a:schemeClr val="dk1"/>
                </a:solidFill>
                <a:latin typeface="Consolas"/>
                <a:ea typeface="Consolas"/>
                <a:cs typeface="Consolas"/>
                <a:sym typeface="Consolas"/>
              </a:rPr>
              <a:t>:  </a:t>
            </a:r>
            <a:r>
              <a:rPr b="0" i="0" lang="es" sz="1150" u="none" cap="none" strike="noStrike">
                <a:solidFill>
                  <a:srgbClr val="795E26"/>
                </a:solidFill>
                <a:latin typeface="Consolas"/>
                <a:ea typeface="Consolas"/>
                <a:cs typeface="Consolas"/>
                <a:sym typeface="Consolas"/>
              </a:rPr>
              <a:t>url</a:t>
            </a:r>
            <a:r>
              <a:rPr b="0" i="0" lang="es" sz="1150" u="none" cap="none" strike="noStrike">
                <a:solidFill>
                  <a:schemeClr val="dk1"/>
                </a:solidFill>
                <a:latin typeface="Consolas"/>
                <a:ea typeface="Consolas"/>
                <a:cs typeface="Consolas"/>
                <a:sym typeface="Consolas"/>
              </a:rPr>
              <a:t>(</a:t>
            </a:r>
            <a:r>
              <a:rPr b="0" i="0" lang="es" sz="1150" u="none" cap="none" strike="noStrike">
                <a:solidFill>
                  <a:srgbClr val="001080"/>
                </a:solidFill>
                <a:latin typeface="Consolas"/>
                <a:ea typeface="Consolas"/>
                <a:cs typeface="Consolas"/>
                <a:sym typeface="Consolas"/>
              </a:rPr>
              <a:t>https://mdn.mozillademos.org/files/12005/starsolid.gif</a:t>
            </a:r>
            <a:r>
              <a:rPr b="0" i="0" lang="es" sz="1150" u="none" cap="none" strike="noStrike">
                <a:solidFill>
                  <a:schemeClr val="dk1"/>
                </a:solidFill>
                <a:latin typeface="Consolas"/>
                <a:ea typeface="Consolas"/>
                <a:cs typeface="Consolas"/>
                <a:sym typeface="Consolas"/>
              </a:rPr>
              <a:t>),</a:t>
            </a:r>
            <a:endParaRPr b="0" i="0" sz="115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rgbClr val="795E26"/>
                </a:solidFill>
                <a:latin typeface="Consolas"/>
                <a:ea typeface="Consolas"/>
                <a:cs typeface="Consolas"/>
                <a:sym typeface="Consolas"/>
              </a:rPr>
              <a:t>url</a:t>
            </a:r>
            <a:r>
              <a:rPr b="0" i="0" lang="es" sz="1150" u="none" cap="none" strike="noStrike">
                <a:solidFill>
                  <a:schemeClr val="dk1"/>
                </a:solidFill>
                <a:latin typeface="Consolas"/>
                <a:ea typeface="Consolas"/>
                <a:cs typeface="Consolas"/>
                <a:sym typeface="Consolas"/>
              </a:rPr>
              <a:t>(</a:t>
            </a:r>
            <a:r>
              <a:rPr b="0" i="0" lang="es" sz="1150" u="none" cap="none" strike="noStrike">
                <a:solidFill>
                  <a:srgbClr val="001080"/>
                </a:solidFill>
                <a:latin typeface="Consolas"/>
                <a:ea typeface="Consolas"/>
                <a:cs typeface="Consolas"/>
                <a:sym typeface="Consolas"/>
              </a:rPr>
              <a:t>https://developer.cdn.mozilla.net/media/redesign/img/favicon32.png</a:t>
            </a:r>
            <a:r>
              <a:rPr b="0" i="0" lang="es" sz="1150" u="none" cap="none" strike="noStrike">
                <a:solidFill>
                  <a:schemeClr val="dk1"/>
                </a:solidFill>
                <a:latin typeface="Consolas"/>
                <a:ea typeface="Consolas"/>
                <a:cs typeface="Consolas"/>
                <a:sym typeface="Consolas"/>
              </a:rPr>
              <a:t>);</a:t>
            </a:r>
            <a:endParaRPr b="0" i="0" sz="115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chemeClr val="dk1"/>
                </a:solidFill>
                <a:latin typeface="Consolas"/>
                <a:ea typeface="Consolas"/>
                <a:cs typeface="Consolas"/>
                <a:sym typeface="Consolas"/>
              </a:rPr>
              <a:t>   </a:t>
            </a:r>
            <a:r>
              <a:rPr b="0" i="0" lang="es" sz="1150" u="none" cap="none" strike="noStrike">
                <a:solidFill>
                  <a:srgbClr val="FF0000"/>
                </a:solidFill>
                <a:latin typeface="Consolas"/>
                <a:ea typeface="Consolas"/>
                <a:cs typeface="Consolas"/>
                <a:sym typeface="Consolas"/>
              </a:rPr>
              <a:t>background-repeat</a:t>
            </a:r>
            <a:r>
              <a:rPr b="0" i="0" lang="es" sz="1150" u="none" cap="none" strike="noStrike">
                <a:solidFill>
                  <a:schemeClr val="dk1"/>
                </a:solidFill>
                <a:latin typeface="Consolas"/>
                <a:ea typeface="Consolas"/>
                <a:cs typeface="Consolas"/>
                <a:sym typeface="Consolas"/>
              </a:rPr>
              <a:t>: </a:t>
            </a:r>
            <a:r>
              <a:rPr b="0" i="0" lang="es" sz="1150" u="none" cap="none" strike="noStrike">
                <a:solidFill>
                  <a:srgbClr val="0451A5"/>
                </a:solidFill>
                <a:latin typeface="Consolas"/>
                <a:ea typeface="Consolas"/>
                <a:cs typeface="Consolas"/>
                <a:sym typeface="Consolas"/>
              </a:rPr>
              <a:t>repeat-x</a:t>
            </a:r>
            <a:r>
              <a:rPr b="0" i="0" lang="es" sz="1150" u="none" cap="none" strike="noStrike">
                <a:solidFill>
                  <a:schemeClr val="dk1"/>
                </a:solidFill>
                <a:latin typeface="Consolas"/>
                <a:ea typeface="Consolas"/>
                <a:cs typeface="Consolas"/>
                <a:sym typeface="Consolas"/>
              </a:rPr>
              <a:t>,</a:t>
            </a:r>
            <a:endParaRPr b="0" i="0" sz="115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chemeClr val="dk1"/>
                </a:solidFill>
                <a:latin typeface="Consolas"/>
                <a:ea typeface="Consolas"/>
                <a:cs typeface="Consolas"/>
                <a:sym typeface="Consolas"/>
              </a:rPr>
              <a:t>                    </a:t>
            </a:r>
            <a:r>
              <a:rPr b="0" i="0" lang="es" sz="1150" u="none" cap="none" strike="noStrike">
                <a:solidFill>
                  <a:srgbClr val="0451A5"/>
                </a:solidFill>
                <a:latin typeface="Consolas"/>
                <a:ea typeface="Consolas"/>
                <a:cs typeface="Consolas"/>
                <a:sym typeface="Consolas"/>
              </a:rPr>
              <a:t>repeat-y</a:t>
            </a:r>
            <a:r>
              <a:rPr b="0" i="0" lang="es" sz="1150" u="none" cap="none" strike="noStrike">
                <a:solidFill>
                  <a:schemeClr val="dk1"/>
                </a:solidFill>
                <a:latin typeface="Consolas"/>
                <a:ea typeface="Consolas"/>
                <a:cs typeface="Consolas"/>
                <a:sym typeface="Consolas"/>
              </a:rPr>
              <a:t>;</a:t>
            </a:r>
            <a:endParaRPr b="0" i="0" sz="115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rPr b="0" i="0" lang="es" sz="1150" u="none" cap="none" strike="noStrike">
                <a:solidFill>
                  <a:schemeClr val="dk1"/>
                </a:solidFill>
                <a:latin typeface="Consolas"/>
                <a:ea typeface="Consolas"/>
                <a:cs typeface="Consolas"/>
                <a:sym typeface="Consolas"/>
              </a:rPr>
              <a:t>}</a:t>
            </a:r>
            <a:endParaRPr b="0" i="0" sz="115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50"/>
              <a:buFont typeface="Arial"/>
              <a:buNone/>
            </a:pPr>
            <a:r>
              <a:t/>
            </a:r>
            <a:endParaRPr b="0" i="0" sz="1150" u="none" cap="none" strike="noStrike">
              <a:solidFill>
                <a:srgbClr val="800000"/>
              </a:solidFill>
              <a:latin typeface="Consolas"/>
              <a:ea typeface="Consolas"/>
              <a:cs typeface="Consolas"/>
              <a:sym typeface="Consolas"/>
            </a:endParaRPr>
          </a:p>
        </p:txBody>
      </p:sp>
      <p:sp>
        <p:nvSpPr>
          <p:cNvPr id="701" name="Google Shape;701;p81"/>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702" name="Google Shape;702;p81"/>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703" name="Google Shape;703;p81"/>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a:ea typeface="Helvetica Neue"/>
                <a:cs typeface="Helvetica Neue"/>
                <a:sym typeface="Helvetica Neue"/>
              </a:rPr>
              <a:t>Valores posibles:  repeat | repeat-x | repeat-y | no-repeat | space | round (</a:t>
            </a:r>
            <a:r>
              <a:rPr b="0" i="0" lang="es" sz="1200" u="sng" cap="none" strike="noStrike">
                <a:solidFill>
                  <a:schemeClr val="hlink"/>
                </a:solidFill>
                <a:latin typeface="Helvetica Neue"/>
                <a:ea typeface="Helvetica Neue"/>
                <a:cs typeface="Helvetica Neue"/>
                <a:sym typeface="Helvetica Neue"/>
                <a:hlinkClick r:id="rId4"/>
              </a:rPr>
              <a:t>ver ejemplos</a:t>
            </a:r>
            <a:r>
              <a:rPr b="0" i="0" lang="es" sz="1200" u="none" cap="none" strike="noStrike">
                <a:solidFill>
                  <a:srgbClr val="000000"/>
                </a:solidFill>
                <a:latin typeface="Helvetica Neue"/>
                <a:ea typeface="Helvetica Neue"/>
                <a:cs typeface="Helvetica Neue"/>
                <a:sym typeface="Helvetica Neue"/>
              </a:rPr>
              <a:t>)</a:t>
            </a:r>
            <a:endParaRPr b="0" i="0" sz="1200" u="none" cap="none" strike="noStrike">
              <a:solidFill>
                <a:srgbClr val="000000"/>
              </a:solidFill>
              <a:latin typeface="Helvetica Neue"/>
              <a:ea typeface="Helvetica Neue"/>
              <a:cs typeface="Helvetica Neue"/>
              <a:sym typeface="Helvetica Neue"/>
            </a:endParaRPr>
          </a:p>
        </p:txBody>
      </p:sp>
      <p:pic>
        <p:nvPicPr>
          <p:cNvPr id="704" name="Google Shape;704;p81"/>
          <p:cNvPicPr preferRelativeResize="0"/>
          <p:nvPr/>
        </p:nvPicPr>
        <p:blipFill rotWithShape="1">
          <a:blip r:embed="rId5">
            <a:alphaModFix/>
          </a:blip>
          <a:srcRect b="0" l="0" r="0" t="0"/>
          <a:stretch/>
        </p:blipFill>
        <p:spPr>
          <a:xfrm>
            <a:off x="5430274" y="2301137"/>
            <a:ext cx="2940013" cy="174318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pic>
        <p:nvPicPr>
          <p:cNvPr id="709" name="Google Shape;709;p8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10" name="Google Shape;710;p82"/>
          <p:cNvSpPr txBox="1"/>
          <p:nvPr/>
        </p:nvSpPr>
        <p:spPr>
          <a:xfrm>
            <a:off x="1453050" y="29050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BACKGROUND-POSITION</a:t>
            </a:r>
            <a:endParaRPr b="0" i="1" sz="3500" u="none" cap="none" strike="noStrike">
              <a:solidFill>
                <a:srgbClr val="000000"/>
              </a:solidFill>
              <a:latin typeface="Anton"/>
              <a:ea typeface="Anton"/>
              <a:cs typeface="Anton"/>
              <a:sym typeface="Anton"/>
            </a:endParaRPr>
          </a:p>
        </p:txBody>
      </p:sp>
      <p:sp>
        <p:nvSpPr>
          <p:cNvPr id="711" name="Google Shape;711;p82"/>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800000"/>
                </a:solidFill>
                <a:latin typeface="Consolas"/>
                <a:ea typeface="Consolas"/>
                <a:cs typeface="Consolas"/>
                <a:sym typeface="Consolas"/>
              </a:rPr>
              <a:t>.ejemplo</a:t>
            </a:r>
            <a:r>
              <a:rPr b="0" i="0" lang="e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background-image</a:t>
            </a: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795E26"/>
                </a:solidFill>
                <a:latin typeface="Consolas"/>
                <a:ea typeface="Consolas"/>
                <a:cs typeface="Consolas"/>
                <a:sym typeface="Consolas"/>
              </a:rPr>
              <a:t>url</a:t>
            </a:r>
            <a:r>
              <a:rPr b="0" i="0" lang="es" sz="1300" u="none" cap="none" strike="noStrike">
                <a:solidFill>
                  <a:schemeClr val="dk1"/>
                </a:solidFill>
                <a:latin typeface="Consolas"/>
                <a:ea typeface="Consolas"/>
                <a:cs typeface="Consolas"/>
                <a:sym typeface="Consolas"/>
              </a:rPr>
              <a:t>(</a:t>
            </a:r>
            <a:r>
              <a:rPr b="0" i="0" lang="es" sz="1300" u="none" cap="none" strike="noStrike">
                <a:solidFill>
                  <a:srgbClr val="A31515"/>
                </a:solidFill>
                <a:latin typeface="Consolas"/>
                <a:ea typeface="Consolas"/>
                <a:cs typeface="Consolas"/>
                <a:sym typeface="Consolas"/>
              </a:rPr>
              <a:t>"https://mdn.mozillademos.org/files/12005/starsolid.gif"</a:t>
            </a:r>
            <a:r>
              <a:rPr b="0" i="0" lang="e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background-repeat</a:t>
            </a: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no-repeat</a:t>
            </a:r>
            <a:r>
              <a:rPr b="0" i="0" lang="e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background-position</a:t>
            </a: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right</a:t>
            </a: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center</a:t>
            </a:r>
            <a:r>
              <a:rPr b="0" i="0" lang="e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800000"/>
              </a:solidFill>
              <a:latin typeface="Consolas"/>
              <a:ea typeface="Consolas"/>
              <a:cs typeface="Consolas"/>
              <a:sym typeface="Consolas"/>
            </a:endParaRPr>
          </a:p>
        </p:txBody>
      </p:sp>
      <p:sp>
        <p:nvSpPr>
          <p:cNvPr id="712" name="Google Shape;712;p82"/>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713" name="Google Shape;713;p82"/>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714" name="Google Shape;714;p82"/>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posicionX posicionY (</a:t>
            </a:r>
            <a:r>
              <a:rPr b="0" i="0" lang="es" sz="1200" u="sng" cap="none" strike="noStrike">
                <a:solidFill>
                  <a:schemeClr val="hlink"/>
                </a:solidFill>
                <a:latin typeface="Helvetica Neue Light"/>
                <a:ea typeface="Helvetica Neue Light"/>
                <a:cs typeface="Helvetica Neue Light"/>
                <a:sym typeface="Helvetica Neue Light"/>
                <a:hlinkClick r:id="rId4"/>
              </a:rPr>
              <a:t>ver ejemplos</a:t>
            </a:r>
            <a:r>
              <a:rPr b="0" i="0" lang="es" sz="1200" u="none" cap="none" strike="noStrike">
                <a:solidFill>
                  <a:srgbClr val="000000"/>
                </a:solidFill>
                <a:latin typeface="Helvetica Neue Light"/>
                <a:ea typeface="Helvetica Neue Light"/>
                <a:cs typeface="Helvetica Neue Light"/>
                <a:sym typeface="Helvetica Neue Light"/>
              </a:rPr>
              <a:t>) </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715" name="Google Shape;715;p82"/>
          <p:cNvPicPr preferRelativeResize="0"/>
          <p:nvPr/>
        </p:nvPicPr>
        <p:blipFill rotWithShape="1">
          <a:blip r:embed="rId5">
            <a:alphaModFix/>
          </a:blip>
          <a:srcRect b="0" l="0" r="0" t="0"/>
          <a:stretch/>
        </p:blipFill>
        <p:spPr>
          <a:xfrm>
            <a:off x="5384220" y="2261925"/>
            <a:ext cx="3032119" cy="172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0"/>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3</a:t>
            </a:r>
            <a:endParaRPr i="1" sz="2000">
              <a:latin typeface="Anton"/>
              <a:ea typeface="Anton"/>
              <a:cs typeface="Anton"/>
              <a:sym typeface="Anton"/>
            </a:endParaRPr>
          </a:p>
        </p:txBody>
      </p:sp>
      <p:pic>
        <p:nvPicPr>
          <p:cNvPr id="100" name="Google Shape;100;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1" name="Google Shape;101;p20"/>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2" name="Google Shape;102;p20"/>
          <p:cNvSpPr/>
          <p:nvPr/>
        </p:nvSpPr>
        <p:spPr>
          <a:xfrm>
            <a:off x="618500" y="819986"/>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Bases de CSS</a:t>
            </a:r>
            <a:endParaRPr b="0" i="0" sz="1100" u="none" cap="none" strike="noStrike">
              <a:solidFill>
                <a:srgbClr val="FFFFFF"/>
              </a:solidFill>
              <a:latin typeface="Helvetica Neue"/>
              <a:ea typeface="Helvetica Neue"/>
              <a:cs typeface="Helvetica Neue"/>
              <a:sym typeface="Helvetica Neue"/>
            </a:endParaRPr>
          </a:p>
        </p:txBody>
      </p:sp>
      <p:sp>
        <p:nvSpPr>
          <p:cNvPr id="103" name="Google Shape;103;p20"/>
          <p:cNvSpPr/>
          <p:nvPr/>
        </p:nvSpPr>
        <p:spPr>
          <a:xfrm>
            <a:off x="618500" y="1552724"/>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Sintaxis CSS</a:t>
            </a:r>
            <a:endParaRPr b="0" i="0" sz="1100" u="none" cap="none" strike="noStrike">
              <a:solidFill>
                <a:srgbClr val="FFFFFF"/>
              </a:solidFill>
              <a:latin typeface="Helvetica Neue"/>
              <a:ea typeface="Helvetica Neue"/>
              <a:cs typeface="Helvetica Neue"/>
              <a:sym typeface="Helvetica Neue"/>
            </a:endParaRPr>
          </a:p>
        </p:txBody>
      </p:sp>
      <p:cxnSp>
        <p:nvCxnSpPr>
          <p:cNvPr id="104" name="Google Shape;104;p20"/>
          <p:cNvCxnSpPr/>
          <p:nvPr/>
        </p:nvCxnSpPr>
        <p:spPr>
          <a:xfrm>
            <a:off x="2071400" y="1069275"/>
            <a:ext cx="958200" cy="0"/>
          </a:xfrm>
          <a:prstGeom prst="straightConnector1">
            <a:avLst/>
          </a:prstGeom>
          <a:noFill/>
          <a:ln cap="flat" cmpd="sng" w="9525">
            <a:solidFill>
              <a:srgbClr val="CCCCCC"/>
            </a:solidFill>
            <a:prstDash val="solid"/>
            <a:round/>
            <a:headEnd len="med" w="med" type="oval"/>
            <a:tailEnd len="med" w="med" type="oval"/>
          </a:ln>
        </p:spPr>
      </p:cxnSp>
      <p:sp>
        <p:nvSpPr>
          <p:cNvPr id="105" name="Google Shape;105;p20"/>
          <p:cNvSpPr/>
          <p:nvPr/>
        </p:nvSpPr>
        <p:spPr>
          <a:xfrm>
            <a:off x="3007208" y="912396"/>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 CSS?</a:t>
            </a:r>
            <a:endParaRPr b="0" i="0" sz="1100" u="none" cap="none" strike="noStrike">
              <a:solidFill>
                <a:srgbClr val="222222"/>
              </a:solidFill>
              <a:latin typeface="Helvetica Neue"/>
              <a:ea typeface="Helvetica Neue"/>
              <a:cs typeface="Helvetica Neue"/>
              <a:sym typeface="Helvetica Neue"/>
            </a:endParaRPr>
          </a:p>
        </p:txBody>
      </p:sp>
      <p:cxnSp>
        <p:nvCxnSpPr>
          <p:cNvPr id="106" name="Google Shape;106;p20"/>
          <p:cNvCxnSpPr/>
          <p:nvPr/>
        </p:nvCxnSpPr>
        <p:spPr>
          <a:xfrm>
            <a:off x="2071400" y="1770513"/>
            <a:ext cx="958200" cy="0"/>
          </a:xfrm>
          <a:prstGeom prst="straightConnector1">
            <a:avLst/>
          </a:prstGeom>
          <a:noFill/>
          <a:ln cap="flat" cmpd="sng" w="9525">
            <a:solidFill>
              <a:srgbClr val="CCCCCC"/>
            </a:solidFill>
            <a:prstDash val="solid"/>
            <a:round/>
            <a:headEnd len="med" w="med" type="oval"/>
            <a:tailEnd len="med" w="med" type="oval"/>
          </a:ln>
        </p:spPr>
      </p:cxnSp>
      <p:sp>
        <p:nvSpPr>
          <p:cNvPr id="107" name="Google Shape;107;p20"/>
          <p:cNvSpPr/>
          <p:nvPr/>
        </p:nvSpPr>
        <p:spPr>
          <a:xfrm>
            <a:off x="3007208" y="164513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Reglas sintácticas</a:t>
            </a:r>
            <a:endParaRPr b="0" i="0" sz="1100" u="none" cap="none" strike="noStrike">
              <a:solidFill>
                <a:srgbClr val="222222"/>
              </a:solidFill>
              <a:latin typeface="Helvetica Neue"/>
              <a:ea typeface="Helvetica Neue"/>
              <a:cs typeface="Helvetica Neue"/>
              <a:sym typeface="Helvetica Neue"/>
            </a:endParaRPr>
          </a:p>
        </p:txBody>
      </p:sp>
      <p:sp>
        <p:nvSpPr>
          <p:cNvPr id="108" name="Google Shape;108;p20"/>
          <p:cNvSpPr/>
          <p:nvPr/>
        </p:nvSpPr>
        <p:spPr>
          <a:xfrm>
            <a:off x="618500" y="2287950"/>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Padre e hijos</a:t>
            </a:r>
            <a:endParaRPr b="0" i="0" sz="1100" u="none" cap="none" strike="noStrike">
              <a:solidFill>
                <a:srgbClr val="FFFFFF"/>
              </a:solidFill>
              <a:latin typeface="Helvetica Neue"/>
              <a:ea typeface="Helvetica Neue"/>
              <a:cs typeface="Helvetica Neue"/>
              <a:sym typeface="Helvetica Neue"/>
            </a:endParaRPr>
          </a:p>
        </p:txBody>
      </p:sp>
      <p:cxnSp>
        <p:nvCxnSpPr>
          <p:cNvPr id="109" name="Google Shape;109;p20"/>
          <p:cNvCxnSpPr/>
          <p:nvPr/>
        </p:nvCxnSpPr>
        <p:spPr>
          <a:xfrm>
            <a:off x="1344950" y="1245816"/>
            <a:ext cx="0" cy="288600"/>
          </a:xfrm>
          <a:prstGeom prst="straightConnector1">
            <a:avLst/>
          </a:prstGeom>
          <a:noFill/>
          <a:ln cap="flat" cmpd="sng" w="9525">
            <a:solidFill>
              <a:srgbClr val="CCCCCC"/>
            </a:solidFill>
            <a:prstDash val="solid"/>
            <a:round/>
            <a:headEnd len="med" w="med" type="oval"/>
            <a:tailEnd len="med" w="med" type="oval"/>
          </a:ln>
        </p:spPr>
      </p:cxnSp>
      <p:cxnSp>
        <p:nvCxnSpPr>
          <p:cNvPr id="110" name="Google Shape;110;p20"/>
          <p:cNvCxnSpPr/>
          <p:nvPr/>
        </p:nvCxnSpPr>
        <p:spPr>
          <a:xfrm>
            <a:off x="1344950" y="1994253"/>
            <a:ext cx="0" cy="288600"/>
          </a:xfrm>
          <a:prstGeom prst="straightConnector1">
            <a:avLst/>
          </a:prstGeom>
          <a:noFill/>
          <a:ln cap="flat" cmpd="sng" w="9525">
            <a:solidFill>
              <a:srgbClr val="CCCCCC"/>
            </a:solidFill>
            <a:prstDash val="solid"/>
            <a:round/>
            <a:headEnd len="med" w="med" type="oval"/>
            <a:tailEnd len="med" w="med" type="oval"/>
          </a:ln>
        </p:spPr>
      </p:cxnSp>
      <p:sp>
        <p:nvSpPr>
          <p:cNvPr id="111" name="Google Shape;111;p20"/>
          <p:cNvSpPr/>
          <p:nvPr/>
        </p:nvSpPr>
        <p:spPr>
          <a:xfrm>
            <a:off x="618500" y="2999175"/>
            <a:ext cx="1452900" cy="389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Atributos</a:t>
            </a:r>
            <a:endParaRPr b="0" i="0" sz="1100" u="none" cap="none" strike="noStrike">
              <a:solidFill>
                <a:srgbClr val="FFFFFF"/>
              </a:solidFill>
              <a:latin typeface="Helvetica Neue"/>
              <a:ea typeface="Helvetica Neue"/>
              <a:cs typeface="Helvetica Neue"/>
              <a:sym typeface="Helvetica Neue"/>
            </a:endParaRPr>
          </a:p>
        </p:txBody>
      </p:sp>
      <p:cxnSp>
        <p:nvCxnSpPr>
          <p:cNvPr id="112" name="Google Shape;112;p20"/>
          <p:cNvCxnSpPr/>
          <p:nvPr/>
        </p:nvCxnSpPr>
        <p:spPr>
          <a:xfrm>
            <a:off x="1344950" y="2705478"/>
            <a:ext cx="0" cy="288600"/>
          </a:xfrm>
          <a:prstGeom prst="straightConnector1">
            <a:avLst/>
          </a:prstGeom>
          <a:noFill/>
          <a:ln cap="flat" cmpd="sng" w="9525">
            <a:solidFill>
              <a:srgbClr val="CCCCCC"/>
            </a:solidFill>
            <a:prstDash val="solid"/>
            <a:round/>
            <a:headEnd len="med" w="med" type="oval"/>
            <a:tailEnd len="med" w="med" type="oval"/>
          </a:ln>
        </p:spPr>
      </p:cxnSp>
      <p:cxnSp>
        <p:nvCxnSpPr>
          <p:cNvPr id="113" name="Google Shape;113;p20"/>
          <p:cNvCxnSpPr/>
          <p:nvPr/>
        </p:nvCxnSpPr>
        <p:spPr>
          <a:xfrm>
            <a:off x="2071400" y="3217838"/>
            <a:ext cx="958200" cy="0"/>
          </a:xfrm>
          <a:prstGeom prst="straightConnector1">
            <a:avLst/>
          </a:prstGeom>
          <a:noFill/>
          <a:ln cap="flat" cmpd="sng" w="9525">
            <a:solidFill>
              <a:srgbClr val="CCCCCC"/>
            </a:solidFill>
            <a:prstDash val="solid"/>
            <a:round/>
            <a:headEnd len="med" w="med" type="oval"/>
            <a:tailEnd len="med" w="med" type="oval"/>
          </a:ln>
        </p:spPr>
      </p:cxnSp>
      <p:sp>
        <p:nvSpPr>
          <p:cNvPr id="114" name="Google Shape;114;p20"/>
          <p:cNvSpPr/>
          <p:nvPr/>
        </p:nvSpPr>
        <p:spPr>
          <a:xfrm>
            <a:off x="3007208" y="3060959"/>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Class</a:t>
            </a:r>
            <a:endParaRPr b="0" i="0" sz="1100" u="none" cap="none" strike="noStrike">
              <a:solidFill>
                <a:srgbClr val="222222"/>
              </a:solidFill>
              <a:latin typeface="Helvetica Neue"/>
              <a:ea typeface="Helvetica Neue"/>
              <a:cs typeface="Helvetica Neue"/>
              <a:sym typeface="Helvetica Neue"/>
            </a:endParaRPr>
          </a:p>
        </p:txBody>
      </p:sp>
      <p:cxnSp>
        <p:nvCxnSpPr>
          <p:cNvPr id="115" name="Google Shape;115;p20"/>
          <p:cNvCxnSpPr/>
          <p:nvPr/>
        </p:nvCxnSpPr>
        <p:spPr>
          <a:xfrm>
            <a:off x="2157414" y="3210418"/>
            <a:ext cx="849600" cy="3894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16" name="Google Shape;116;p20"/>
          <p:cNvSpPr/>
          <p:nvPr/>
        </p:nvSpPr>
        <p:spPr>
          <a:xfrm>
            <a:off x="3007208" y="3452328"/>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ID</a:t>
            </a:r>
            <a:endParaRPr b="0" i="0" sz="1100" u="none" cap="none" strike="noStrike">
              <a:solidFill>
                <a:srgbClr val="222222"/>
              </a:solidFill>
              <a:latin typeface="Helvetica Neue"/>
              <a:ea typeface="Helvetica Neue"/>
              <a:cs typeface="Helvetica Neue"/>
              <a:sym typeface="Helvetica Neue"/>
            </a:endParaRPr>
          </a:p>
        </p:txBody>
      </p:sp>
      <p:sp>
        <p:nvSpPr>
          <p:cNvPr id="117" name="Google Shape;117;p20"/>
          <p:cNvSpPr/>
          <p:nvPr/>
        </p:nvSpPr>
        <p:spPr>
          <a:xfrm>
            <a:off x="4572000" y="3163325"/>
            <a:ext cx="55500" cy="483600"/>
          </a:xfrm>
          <a:prstGeom prst="rightBrace">
            <a:avLst>
              <a:gd fmla="val 50000" name="adj1"/>
              <a:gd fmla="val 50000" name="adj2"/>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0"/>
          <p:cNvSpPr txBox="1"/>
          <p:nvPr/>
        </p:nvSpPr>
        <p:spPr>
          <a:xfrm>
            <a:off x="4784100" y="3220475"/>
            <a:ext cx="1095600" cy="21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Comparación</a:t>
            </a:r>
            <a:endParaRPr b="0" i="0" sz="1100" u="none" cap="none" strike="noStrike">
              <a:solidFill>
                <a:srgbClr val="222222"/>
              </a:solidFill>
              <a:latin typeface="Helvetica Neue"/>
              <a:ea typeface="Helvetica Neue"/>
              <a:cs typeface="Helvetica Neue"/>
              <a:sym typeface="Helvetica Neue"/>
            </a:endParaRPr>
          </a:p>
        </p:txBody>
      </p:sp>
      <p:sp>
        <p:nvSpPr>
          <p:cNvPr id="119" name="Google Shape;119;p20"/>
          <p:cNvSpPr/>
          <p:nvPr/>
        </p:nvSpPr>
        <p:spPr>
          <a:xfrm>
            <a:off x="618500" y="3682275"/>
            <a:ext cx="1452900" cy="5907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Primeras Propiedades</a:t>
            </a:r>
            <a:endParaRPr b="0" i="0" sz="1100" u="none" cap="none" strike="noStrike">
              <a:solidFill>
                <a:srgbClr val="FFFFFF"/>
              </a:solidFill>
              <a:latin typeface="Helvetica Neue"/>
              <a:ea typeface="Helvetica Neue"/>
              <a:cs typeface="Helvetica Neue"/>
              <a:sym typeface="Helvetica Neue"/>
            </a:endParaRPr>
          </a:p>
        </p:txBody>
      </p:sp>
      <p:cxnSp>
        <p:nvCxnSpPr>
          <p:cNvPr id="120" name="Google Shape;120;p20"/>
          <p:cNvCxnSpPr/>
          <p:nvPr/>
        </p:nvCxnSpPr>
        <p:spPr>
          <a:xfrm>
            <a:off x="1344950" y="3388578"/>
            <a:ext cx="0" cy="28860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pic>
        <p:nvPicPr>
          <p:cNvPr id="720" name="Google Shape;720;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21" name="Google Shape;721;p83"/>
          <p:cNvSpPr txBox="1"/>
          <p:nvPr/>
        </p:nvSpPr>
        <p:spPr>
          <a:xfrm>
            <a:off x="1453050" y="29050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BACKGROUND-SIZE</a:t>
            </a:r>
            <a:endParaRPr b="0" i="1" sz="3500" u="none" cap="none" strike="noStrike">
              <a:solidFill>
                <a:srgbClr val="000000"/>
              </a:solidFill>
              <a:latin typeface="Anton"/>
              <a:ea typeface="Anton"/>
              <a:cs typeface="Anton"/>
              <a:sym typeface="Anton"/>
            </a:endParaRPr>
          </a:p>
        </p:txBody>
      </p:sp>
      <p:sp>
        <p:nvSpPr>
          <p:cNvPr id="722" name="Google Shape;722;p83"/>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rgbClr val="800000"/>
                </a:solidFill>
                <a:latin typeface="Consolas"/>
                <a:ea typeface="Consolas"/>
                <a:cs typeface="Consolas"/>
                <a:sym typeface="Consolas"/>
              </a:rPr>
              <a:t>.ejemplo</a:t>
            </a:r>
            <a:r>
              <a:rPr b="0" i="0" lang="e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background-image</a:t>
            </a: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795E26"/>
                </a:solidFill>
                <a:latin typeface="Consolas"/>
                <a:ea typeface="Consolas"/>
                <a:cs typeface="Consolas"/>
                <a:sym typeface="Consolas"/>
              </a:rPr>
              <a:t>url</a:t>
            </a:r>
            <a:r>
              <a:rPr b="0" i="0" lang="es" sz="1300" u="none" cap="none" strike="noStrike">
                <a:solidFill>
                  <a:schemeClr val="dk1"/>
                </a:solidFill>
                <a:latin typeface="Consolas"/>
                <a:ea typeface="Consolas"/>
                <a:cs typeface="Consolas"/>
                <a:sym typeface="Consolas"/>
              </a:rPr>
              <a:t>(</a:t>
            </a:r>
            <a:r>
              <a:rPr b="0" i="0" lang="es" sz="1300" u="none" cap="none" strike="noStrike">
                <a:solidFill>
                  <a:srgbClr val="A31515"/>
                </a:solidFill>
                <a:latin typeface="Consolas"/>
                <a:ea typeface="Consolas"/>
                <a:cs typeface="Consolas"/>
                <a:sym typeface="Consolas"/>
              </a:rPr>
              <a:t>"https://mdn.mozillademos.org/files/12005/starsolid.gif"</a:t>
            </a:r>
            <a:r>
              <a:rPr b="0" i="0" lang="e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background-repeat</a:t>
            </a: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no-repeat</a:t>
            </a:r>
            <a:r>
              <a:rPr b="0" i="0" lang="e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FF0000"/>
                </a:solidFill>
                <a:latin typeface="Consolas"/>
                <a:ea typeface="Consolas"/>
                <a:cs typeface="Consolas"/>
                <a:sym typeface="Consolas"/>
              </a:rPr>
              <a:t>background-size</a:t>
            </a:r>
            <a:r>
              <a:rPr b="0" i="0" lang="es" sz="1300" u="none" cap="none" strike="noStrike">
                <a:solidFill>
                  <a:schemeClr val="dk1"/>
                </a:solidFill>
                <a:latin typeface="Consolas"/>
                <a:ea typeface="Consolas"/>
                <a:cs typeface="Consolas"/>
                <a:sym typeface="Consolas"/>
              </a:rPr>
              <a:t>: </a:t>
            </a:r>
            <a:r>
              <a:rPr b="0" i="0" lang="es" sz="1300" u="none" cap="none" strike="noStrike">
                <a:solidFill>
                  <a:srgbClr val="0451A5"/>
                </a:solidFill>
                <a:latin typeface="Consolas"/>
                <a:ea typeface="Consolas"/>
                <a:cs typeface="Consolas"/>
                <a:sym typeface="Consolas"/>
              </a:rPr>
              <a:t>cover</a:t>
            </a:r>
            <a:r>
              <a:rPr b="0" i="0" lang="e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800000"/>
              </a:solidFill>
              <a:latin typeface="Consolas"/>
              <a:ea typeface="Consolas"/>
              <a:cs typeface="Consolas"/>
              <a:sym typeface="Consolas"/>
            </a:endParaRPr>
          </a:p>
        </p:txBody>
      </p:sp>
      <p:sp>
        <p:nvSpPr>
          <p:cNvPr id="723" name="Google Shape;723;p83"/>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724" name="Google Shape;724;p83"/>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725" name="Google Shape;725;p83"/>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Valores posibles:  [ancho] | [alto] | cover | contain (</a:t>
            </a:r>
            <a:r>
              <a:rPr b="0" i="0" lang="es" sz="1200" u="sng" cap="none" strike="noStrike">
                <a:solidFill>
                  <a:schemeClr val="hlink"/>
                </a:solidFill>
                <a:latin typeface="Helvetica Neue Light"/>
                <a:ea typeface="Helvetica Neue Light"/>
                <a:cs typeface="Helvetica Neue Light"/>
                <a:sym typeface="Helvetica Neue Light"/>
                <a:hlinkClick r:id="rId4"/>
              </a:rPr>
              <a:t>ver ejemplos</a:t>
            </a:r>
            <a:r>
              <a:rPr b="0" i="0" lang="es" sz="1200" u="none" cap="none" strike="noStrike">
                <a:solidFill>
                  <a:srgbClr val="000000"/>
                </a:solidFill>
                <a:latin typeface="Helvetica Neue Light"/>
                <a:ea typeface="Helvetica Neue Light"/>
                <a:cs typeface="Helvetica Neue Light"/>
                <a:sym typeface="Helvetica Neue Light"/>
              </a:rPr>
              <a:t>)</a:t>
            </a:r>
            <a:endParaRPr b="0" i="0" sz="1200" u="none" cap="none" strike="noStrike">
              <a:solidFill>
                <a:srgbClr val="000000"/>
              </a:solidFill>
              <a:latin typeface="Helvetica Neue Light"/>
              <a:ea typeface="Helvetica Neue Light"/>
              <a:cs typeface="Helvetica Neue Light"/>
              <a:sym typeface="Helvetica Neue Light"/>
            </a:endParaRPr>
          </a:p>
        </p:txBody>
      </p:sp>
      <p:pic>
        <p:nvPicPr>
          <p:cNvPr id="726" name="Google Shape;726;p83"/>
          <p:cNvPicPr preferRelativeResize="0"/>
          <p:nvPr/>
        </p:nvPicPr>
        <p:blipFill rotWithShape="1">
          <a:blip r:embed="rId5">
            <a:alphaModFix/>
          </a:blip>
          <a:srcRect b="0" l="0" r="0" t="0"/>
          <a:stretch/>
        </p:blipFill>
        <p:spPr>
          <a:xfrm>
            <a:off x="5399141" y="2260575"/>
            <a:ext cx="3002269" cy="17174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id="731" name="Google Shape;731;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32" name="Google Shape;732;p84"/>
          <p:cNvSpPr txBox="1"/>
          <p:nvPr/>
        </p:nvSpPr>
        <p:spPr>
          <a:xfrm>
            <a:off x="1453050" y="290506"/>
            <a:ext cx="6237900" cy="119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0" lang="es" sz="3500" u="none" cap="none" strike="noStrike">
                <a:solidFill>
                  <a:schemeClr val="dk1"/>
                </a:solidFill>
                <a:latin typeface="Anton"/>
                <a:ea typeface="Anton"/>
                <a:cs typeface="Anton"/>
                <a:sym typeface="Anton"/>
              </a:rPr>
              <a:t>PARALLAX</a:t>
            </a:r>
            <a:endParaRPr b="0" i="1" sz="3500" u="none" cap="none" strike="noStrike">
              <a:solidFill>
                <a:srgbClr val="000000"/>
              </a:solidFill>
              <a:latin typeface="Anton"/>
              <a:ea typeface="Anton"/>
              <a:cs typeface="Anton"/>
              <a:sym typeface="Anton"/>
            </a:endParaRPr>
          </a:p>
        </p:txBody>
      </p:sp>
      <p:sp>
        <p:nvSpPr>
          <p:cNvPr id="733" name="Google Shape;733;p84"/>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.parallax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background-image: url("/img/maxresdefault.jpg");</a:t>
            </a:r>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height: 600px;</a:t>
            </a:r>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background-attachment: fixed;</a:t>
            </a:r>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background-position: center;</a:t>
            </a:r>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background-repeat: no-repeat;</a:t>
            </a:r>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background-size: cover;</a:t>
            </a:r>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  margin-bottom:50px;</a:t>
            </a:r>
            <a:endParaRPr/>
          </a:p>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800000"/>
              </a:solidFill>
              <a:latin typeface="Consolas"/>
              <a:ea typeface="Consolas"/>
              <a:cs typeface="Consolas"/>
              <a:sym typeface="Consolas"/>
            </a:endParaRPr>
          </a:p>
        </p:txBody>
      </p:sp>
      <p:sp>
        <p:nvSpPr>
          <p:cNvPr id="734" name="Google Shape;734;p84"/>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735" name="Google Shape;735;p84"/>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Se ve así</a:t>
            </a:r>
            <a:endParaRPr b="1" i="0" sz="2000" u="none" cap="none" strike="noStrike">
              <a:solidFill>
                <a:srgbClr val="000000"/>
              </a:solidFill>
              <a:latin typeface="Helvetica Neue"/>
              <a:ea typeface="Helvetica Neue"/>
              <a:cs typeface="Helvetica Neue"/>
              <a:sym typeface="Helvetica Neue"/>
            </a:endParaRPr>
          </a:p>
        </p:txBody>
      </p:sp>
      <p:sp>
        <p:nvSpPr>
          <p:cNvPr id="736" name="Google Shape;736;p84"/>
          <p:cNvSpPr txBox="1"/>
          <p:nvPr/>
        </p:nvSpPr>
        <p:spPr>
          <a:xfrm>
            <a:off x="5224051"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200" u="none" cap="none" strike="noStrike">
                <a:solidFill>
                  <a:srgbClr val="000000"/>
                </a:solidFill>
                <a:latin typeface="Arial"/>
                <a:ea typeface="Arial"/>
                <a:cs typeface="Arial"/>
                <a:sym typeface="Arial"/>
              </a:rPr>
              <a:t>https://codepen.io/mablen/pen/bZKPNB</a:t>
            </a:r>
            <a:endParaRPr b="0" i="0" sz="1300" u="none" cap="none" strike="noStrike">
              <a:solidFill>
                <a:srgbClr val="800000"/>
              </a:solidFill>
              <a:latin typeface="Consolas"/>
              <a:ea typeface="Consolas"/>
              <a:cs typeface="Consolas"/>
              <a:sym typeface="Consola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0" name="Shape 740"/>
        <p:cNvGrpSpPr/>
        <p:nvPr/>
      </p:nvGrpSpPr>
      <p:grpSpPr>
        <a:xfrm>
          <a:off x="0" y="0"/>
          <a:ext cx="0" cy="0"/>
          <a:chOff x="0" y="0"/>
          <a:chExt cx="0" cy="0"/>
        </a:xfrm>
      </p:grpSpPr>
      <p:sp>
        <p:nvSpPr>
          <p:cNvPr id="741" name="Google Shape;741;p8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UNIDADES DE MEDIDA</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id="746" name="Google Shape;746;p8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47" name="Google Shape;747;p86"/>
          <p:cNvSpPr txBox="1"/>
          <p:nvPr/>
        </p:nvSpPr>
        <p:spPr>
          <a:xfrm>
            <a:off x="1453047" y="4828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3500" u="none" cap="none" strike="noStrike">
                <a:solidFill>
                  <a:schemeClr val="dk1"/>
                </a:solidFill>
                <a:latin typeface="Anton"/>
                <a:ea typeface="Anton"/>
                <a:cs typeface="Anton"/>
                <a:sym typeface="Anton"/>
              </a:rPr>
              <a:t>UNIDADES </a:t>
            </a:r>
            <a:r>
              <a:rPr b="0" i="1" lang="es" sz="4000" u="none" cap="none" strike="noStrike">
                <a:solidFill>
                  <a:schemeClr val="dk1"/>
                </a:solidFill>
                <a:latin typeface="Anton"/>
                <a:ea typeface="Anton"/>
                <a:cs typeface="Anton"/>
                <a:sym typeface="Anton"/>
              </a:rPr>
              <a:t>DE MEDIDAS</a:t>
            </a:r>
            <a:endParaRPr b="0" i="0" sz="4000" u="none" cap="none" strike="noStrike">
              <a:solidFill>
                <a:schemeClr val="dk1"/>
              </a:solidFill>
              <a:latin typeface="Anton"/>
              <a:ea typeface="Anton"/>
              <a:cs typeface="Anton"/>
              <a:sym typeface="Anton"/>
            </a:endParaRPr>
          </a:p>
        </p:txBody>
      </p:sp>
      <p:sp>
        <p:nvSpPr>
          <p:cNvPr id="748" name="Google Shape;748;p86"/>
          <p:cNvSpPr txBox="1"/>
          <p:nvPr/>
        </p:nvSpPr>
        <p:spPr>
          <a:xfrm>
            <a:off x="716250" y="1555500"/>
            <a:ext cx="7711500" cy="486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0" i="0" lang="es" sz="1800" u="none" cap="none" strike="noStrike">
                <a:solidFill>
                  <a:schemeClr val="dk1"/>
                </a:solidFill>
                <a:latin typeface="Helvetica Neue Light"/>
                <a:ea typeface="Helvetica Neue Light"/>
                <a:cs typeface="Helvetica Neue Light"/>
                <a:sym typeface="Helvetica Neue Light"/>
              </a:rPr>
              <a:t>Hay una amplia variedad de absolutas y relativas, pero nos centraremos 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749" name="Google Shape;749;p86"/>
          <p:cNvSpPr/>
          <p:nvPr/>
        </p:nvSpPr>
        <p:spPr>
          <a:xfrm>
            <a:off x="143675" y="2357900"/>
            <a:ext cx="4209600" cy="1767300"/>
          </a:xfrm>
          <a:prstGeom prst="roundRect">
            <a:avLst>
              <a:gd fmla="val 16667" name="adj"/>
            </a:avLst>
          </a:prstGeom>
          <a:solidFill>
            <a:srgbClr val="D9D9D9"/>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700"/>
              <a:buFont typeface="Arial"/>
              <a:buNone/>
            </a:pPr>
            <a:r>
              <a:rPr lang="es" sz="1700">
                <a:solidFill>
                  <a:schemeClr val="dk1"/>
                </a:solidFill>
                <a:latin typeface="Helvetica Neue Light"/>
                <a:ea typeface="Helvetica Neue Light"/>
                <a:cs typeface="Helvetica Neue Light"/>
                <a:sym typeface="Helvetica Neue Light"/>
              </a:rPr>
              <a:t>Absolutas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3DFFBC"/>
              </a:buClr>
              <a:buSzPts val="1700"/>
              <a:buFont typeface="Didact Gothic"/>
              <a:buChar char="●"/>
            </a:pPr>
            <a:r>
              <a:rPr b="1" lang="es" sz="1700">
                <a:solidFill>
                  <a:schemeClr val="dk1"/>
                </a:solidFill>
                <a:latin typeface="Helvetica Neue"/>
                <a:ea typeface="Helvetica Neue"/>
                <a:cs typeface="Helvetica Neue"/>
                <a:sym typeface="Helvetica Neue"/>
              </a:rPr>
              <a:t>Px (pixels):</a:t>
            </a:r>
            <a:r>
              <a:rPr lang="es" sz="1700">
                <a:solidFill>
                  <a:schemeClr val="dk1"/>
                </a:solidFill>
                <a:latin typeface="Helvetica Neue Light"/>
                <a:ea typeface="Helvetica Neue Light"/>
                <a:cs typeface="Helvetica Neue Light"/>
                <a:sym typeface="Helvetica Neue Light"/>
              </a:rPr>
              <a:t> es la unidad que usan las pantallas. </a:t>
            </a:r>
            <a:endParaRPr/>
          </a:p>
        </p:txBody>
      </p:sp>
      <p:sp>
        <p:nvSpPr>
          <p:cNvPr id="750" name="Google Shape;750;p86"/>
          <p:cNvSpPr/>
          <p:nvPr/>
        </p:nvSpPr>
        <p:spPr>
          <a:xfrm>
            <a:off x="4715675" y="2187202"/>
            <a:ext cx="4209600" cy="2108700"/>
          </a:xfrm>
          <a:prstGeom prst="roundRect">
            <a:avLst>
              <a:gd fmla="val 16667" name="adj"/>
            </a:avLst>
          </a:prstGeom>
          <a:solidFill>
            <a:srgbClr val="D9D9D9"/>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700">
                <a:solidFill>
                  <a:schemeClr val="dk1"/>
                </a:solidFill>
                <a:latin typeface="Helvetica Neue Light"/>
                <a:ea typeface="Helvetica Neue Light"/>
                <a:cs typeface="Helvetica Neue Light"/>
                <a:sym typeface="Helvetica Neue Light"/>
              </a:rPr>
              <a:t>Relativas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3DFFBC"/>
              </a:buClr>
              <a:buSzPts val="1700"/>
              <a:buFont typeface="Didact Gothic"/>
              <a:buChar char="●"/>
            </a:pPr>
            <a:r>
              <a:rPr b="1" lang="es" sz="1700">
                <a:solidFill>
                  <a:schemeClr val="dk1"/>
                </a:solidFill>
                <a:latin typeface="Helvetica Neue"/>
                <a:ea typeface="Helvetica Neue"/>
                <a:cs typeface="Helvetica Neue"/>
                <a:sym typeface="Helvetica Neue"/>
              </a:rPr>
              <a:t>Rem:</a:t>
            </a:r>
            <a:r>
              <a:rPr lang="es" sz="1700">
                <a:solidFill>
                  <a:schemeClr val="dk1"/>
                </a:solidFill>
                <a:latin typeface="Helvetica Neue Light"/>
                <a:ea typeface="Helvetica Neue Light"/>
                <a:cs typeface="Helvetica Neue Light"/>
                <a:sym typeface="Helvetica Neue Light"/>
              </a:rPr>
              <a:t> relativa a la configuración de tamaño de la raíz (etiqueta html). </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3DFFBC"/>
              </a:buClr>
              <a:buSzPts val="1700"/>
              <a:buFont typeface="Didact Gothic"/>
              <a:buChar char="●"/>
            </a:pPr>
            <a:r>
              <a:rPr b="1" lang="es" sz="1700">
                <a:solidFill>
                  <a:schemeClr val="dk1"/>
                </a:solidFill>
                <a:latin typeface="Helvetica Neue"/>
                <a:ea typeface="Helvetica Neue"/>
                <a:cs typeface="Helvetica Neue"/>
                <a:sym typeface="Helvetica Neue"/>
              </a:rPr>
              <a:t>Porcentaje:</a:t>
            </a:r>
            <a:r>
              <a:rPr lang="es" sz="1700">
                <a:solidFill>
                  <a:schemeClr val="dk1"/>
                </a:solidFill>
                <a:latin typeface="Helvetica Neue Light"/>
                <a:ea typeface="Helvetica Neue Light"/>
                <a:cs typeface="Helvetica Neue Light"/>
                <a:sym typeface="Helvetica Neue Light"/>
              </a:rPr>
              <a:t> tomando en cuenta que 16px es 100%.</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rgbClr val="3DFFBC"/>
              </a:buClr>
              <a:buSzPts val="1700"/>
              <a:buFont typeface="Didact Gothic"/>
              <a:buChar char="●"/>
            </a:pPr>
            <a:r>
              <a:rPr b="1" lang="es" sz="1700">
                <a:solidFill>
                  <a:schemeClr val="dk1"/>
                </a:solidFill>
                <a:latin typeface="Helvetica Neue"/>
                <a:ea typeface="Helvetica Neue"/>
                <a:cs typeface="Helvetica Neue"/>
                <a:sym typeface="Helvetica Neue"/>
              </a:rPr>
              <a:t>Viewport:</a:t>
            </a:r>
            <a:r>
              <a:rPr lang="es" sz="1700">
                <a:solidFill>
                  <a:schemeClr val="dk1"/>
                </a:solidFill>
                <a:latin typeface="Helvetica Neue Light"/>
                <a:ea typeface="Helvetica Neue Light"/>
                <a:cs typeface="Helvetica Neue Light"/>
                <a:sym typeface="Helvetica Neue Light"/>
              </a:rPr>
              <a:t> se utilizan para layouts responsivos (más adelante).</a:t>
            </a:r>
            <a:endParaRPr sz="17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id="755" name="Google Shape;755;p8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56" name="Google Shape;756;p87"/>
          <p:cNvSpPr txBox="1"/>
          <p:nvPr/>
        </p:nvSpPr>
        <p:spPr>
          <a:xfrm>
            <a:off x="1453047" y="482890"/>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3500" u="none" cap="none" strike="noStrike">
                <a:solidFill>
                  <a:schemeClr val="dk1"/>
                </a:solidFill>
                <a:latin typeface="Anton"/>
                <a:ea typeface="Anton"/>
                <a:cs typeface="Anton"/>
                <a:sym typeface="Anton"/>
              </a:rPr>
              <a:t>UNIDADES DE MEDIDAS</a:t>
            </a:r>
            <a:endParaRPr b="0" i="0" sz="3500" u="none" cap="none" strike="noStrike">
              <a:solidFill>
                <a:schemeClr val="dk1"/>
              </a:solidFill>
              <a:latin typeface="Anton"/>
              <a:ea typeface="Anton"/>
              <a:cs typeface="Anton"/>
              <a:sym typeface="Anton"/>
            </a:endParaRPr>
          </a:p>
        </p:txBody>
      </p:sp>
      <p:sp>
        <p:nvSpPr>
          <p:cNvPr id="757" name="Google Shape;757;p87"/>
          <p:cNvSpPr txBox="1"/>
          <p:nvPr/>
        </p:nvSpPr>
        <p:spPr>
          <a:xfrm>
            <a:off x="647100" y="1293538"/>
            <a:ext cx="7849800" cy="486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 sz="2000" u="none" cap="none" strike="noStrike">
                <a:solidFill>
                  <a:schemeClr val="dk1"/>
                </a:solidFill>
                <a:latin typeface="Helvetica Neue Light"/>
                <a:ea typeface="Helvetica Neue Light"/>
                <a:cs typeface="Helvetica Neue Light"/>
                <a:sym typeface="Helvetica Neue Light"/>
              </a:rPr>
              <a:t>Ahora veamos qué medida es más conveniente para los textos.</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758" name="Google Shape;758;p87"/>
          <p:cNvSpPr txBox="1"/>
          <p:nvPr/>
        </p:nvSpPr>
        <p:spPr>
          <a:xfrm>
            <a:off x="1092975" y="1892700"/>
            <a:ext cx="3530400" cy="20325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html</a:t>
            </a:r>
            <a:r>
              <a:rPr b="0" i="0" lang="es" sz="1400" u="none" cap="none" strike="noStrike">
                <a:solidFill>
                  <a:schemeClr val="dk1"/>
                </a:solidFill>
                <a:latin typeface="Consolas"/>
                <a:ea typeface="Consolas"/>
                <a:cs typeface="Consolas"/>
                <a:sym typeface="Consolas"/>
              </a:rPr>
              <a:t> { </a:t>
            </a:r>
            <a:r>
              <a:rPr b="0" i="0" lang="es" sz="1400" u="none" cap="none" strike="noStrike">
                <a:solidFill>
                  <a:srgbClr val="008000"/>
                </a:solidFill>
                <a:latin typeface="Consolas"/>
                <a:ea typeface="Consolas"/>
                <a:cs typeface="Consolas"/>
                <a:sym typeface="Consolas"/>
              </a:rPr>
              <a:t>/* etiqueta raíz */</a:t>
            </a:r>
            <a:endParaRPr b="0" i="0" sz="1400" u="none" cap="none" strike="noStrike">
              <a:solidFill>
                <a:srgbClr val="008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font-size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62.5%</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p</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font-size</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2rem</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08000"/>
                </a:solidFill>
                <a:latin typeface="Consolas"/>
                <a:ea typeface="Consolas"/>
                <a:cs typeface="Consolas"/>
                <a:sym typeface="Consolas"/>
              </a:rPr>
              <a:t>/* 20px */</a:t>
            </a:r>
            <a:endParaRPr b="0" i="0" sz="1400" u="none" cap="none" strike="noStrike">
              <a:solidFill>
                <a:srgbClr val="008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pic>
        <p:nvPicPr>
          <p:cNvPr id="759" name="Google Shape;759;p87"/>
          <p:cNvPicPr preferRelativeResize="0"/>
          <p:nvPr/>
        </p:nvPicPr>
        <p:blipFill rotWithShape="1">
          <a:blip r:embed="rId4">
            <a:alphaModFix/>
          </a:blip>
          <a:srcRect b="0" l="0" r="0" t="0"/>
          <a:stretch/>
        </p:blipFill>
        <p:spPr>
          <a:xfrm>
            <a:off x="5788675" y="2436125"/>
            <a:ext cx="2199025" cy="968050"/>
          </a:xfrm>
          <a:prstGeom prst="rect">
            <a:avLst/>
          </a:prstGeom>
          <a:noFill/>
          <a:ln>
            <a:noFill/>
          </a:ln>
        </p:spPr>
      </p:pic>
      <p:sp>
        <p:nvSpPr>
          <p:cNvPr id="760" name="Google Shape;760;p87"/>
          <p:cNvSpPr txBox="1"/>
          <p:nvPr/>
        </p:nvSpPr>
        <p:spPr>
          <a:xfrm>
            <a:off x="991950" y="4060450"/>
            <a:ext cx="7160100" cy="621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Light"/>
                <a:ea typeface="Helvetica Neue Light"/>
                <a:cs typeface="Helvetica Neue Light"/>
                <a:sym typeface="Helvetica Neue Light"/>
              </a:rPr>
              <a:t>62.5%, hace que en vez de que 16px sea el valor a tomar en cuenta para calcular las unidades relativas, se use 10px.</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4" name="Shape 764"/>
        <p:cNvGrpSpPr/>
        <p:nvPr/>
      </p:nvGrpSpPr>
      <p:grpSpPr>
        <a:xfrm>
          <a:off x="0" y="0"/>
          <a:ext cx="0" cy="0"/>
          <a:chOff x="0" y="0"/>
          <a:chExt cx="0" cy="0"/>
        </a:xfrm>
      </p:grpSpPr>
      <p:sp>
        <p:nvSpPr>
          <p:cNvPr id="765" name="Google Shape;765;p8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TIPOGRAFÍA</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8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71" name="Google Shape;771;p89"/>
          <p:cNvSpPr txBox="1"/>
          <p:nvPr/>
        </p:nvSpPr>
        <p:spPr>
          <a:xfrm>
            <a:off x="1193397" y="4828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4000" u="none" cap="none" strike="noStrike">
                <a:solidFill>
                  <a:schemeClr val="dk1"/>
                </a:solidFill>
                <a:latin typeface="Anton"/>
                <a:ea typeface="Anton"/>
                <a:cs typeface="Anton"/>
                <a:sym typeface="Anton"/>
              </a:rPr>
              <a:t>TIPOGRAFÍA LOCAL</a:t>
            </a:r>
            <a:endParaRPr b="0" i="0" sz="4000" u="none" cap="none" strike="noStrike">
              <a:solidFill>
                <a:schemeClr val="dk1"/>
              </a:solidFill>
              <a:latin typeface="Anton"/>
              <a:ea typeface="Anton"/>
              <a:cs typeface="Anton"/>
              <a:sym typeface="Anton"/>
            </a:endParaRPr>
          </a:p>
        </p:txBody>
      </p:sp>
      <p:sp>
        <p:nvSpPr>
          <p:cNvPr id="772" name="Google Shape;772;p89"/>
          <p:cNvSpPr txBox="1"/>
          <p:nvPr/>
        </p:nvSpPr>
        <p:spPr>
          <a:xfrm>
            <a:off x="916350" y="1401300"/>
            <a:ext cx="7311300" cy="2340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000000"/>
                </a:solidFill>
                <a:highlight>
                  <a:srgbClr val="FFFFFF"/>
                </a:highlight>
                <a:latin typeface="Helvetica Neue Light"/>
                <a:ea typeface="Helvetica Neue Light"/>
                <a:cs typeface="Helvetica Neue Light"/>
                <a:sym typeface="Helvetica Neue Light"/>
              </a:rPr>
              <a:t>Habíamos visto que usando “</a:t>
            </a:r>
            <a:r>
              <a:rPr b="0" i="1" lang="es" sz="2200" u="none" cap="none" strike="noStrike">
                <a:solidFill>
                  <a:srgbClr val="000000"/>
                </a:solidFill>
                <a:highlight>
                  <a:srgbClr val="FFFFFF"/>
                </a:highlight>
                <a:latin typeface="Helvetica Neue Light"/>
                <a:ea typeface="Helvetica Neue Light"/>
                <a:cs typeface="Helvetica Neue Light"/>
                <a:sym typeface="Helvetica Neue Light"/>
              </a:rPr>
              <a:t>font-family</a:t>
            </a:r>
            <a:r>
              <a:rPr b="0" i="0" lang="es" sz="2200" u="none" cap="none" strike="noStrike">
                <a:solidFill>
                  <a:srgbClr val="000000"/>
                </a:solidFill>
                <a:highlight>
                  <a:srgbClr val="FFFFFF"/>
                </a:highlight>
                <a:latin typeface="Helvetica Neue Light"/>
                <a:ea typeface="Helvetica Neue Light"/>
                <a:cs typeface="Helvetica Neue Light"/>
                <a:sym typeface="Helvetica Neue Light"/>
              </a:rPr>
              <a:t>”, es posible agregar algunas limitadas fuentes, pero... podemos usar muchísimas opciones de fuentes si las descargamos y las agregamos a nuestro directorio raíz. </a:t>
            </a:r>
            <a:endParaRPr b="0" i="0" sz="22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pic>
        <p:nvPicPr>
          <p:cNvPr id="777" name="Google Shape;777;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78" name="Google Shape;778;p90"/>
          <p:cNvSpPr txBox="1"/>
          <p:nvPr/>
        </p:nvSpPr>
        <p:spPr>
          <a:xfrm>
            <a:off x="1453047" y="4828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4000" u="none" cap="none" strike="noStrike">
                <a:solidFill>
                  <a:schemeClr val="dk1"/>
                </a:solidFill>
                <a:latin typeface="Anton"/>
                <a:ea typeface="Anton"/>
                <a:cs typeface="Anton"/>
                <a:sym typeface="Anton"/>
              </a:rPr>
              <a:t>TIPOGRAFÍA LOCAL</a:t>
            </a:r>
            <a:endParaRPr b="0" i="0" sz="4000" u="none" cap="none" strike="noStrike">
              <a:solidFill>
                <a:schemeClr val="dk1"/>
              </a:solidFill>
              <a:latin typeface="Anton"/>
              <a:ea typeface="Anton"/>
              <a:cs typeface="Anton"/>
              <a:sym typeface="Anton"/>
            </a:endParaRPr>
          </a:p>
        </p:txBody>
      </p:sp>
      <p:sp>
        <p:nvSpPr>
          <p:cNvPr id="779" name="Google Shape;779;p90"/>
          <p:cNvSpPr txBox="1"/>
          <p:nvPr/>
        </p:nvSpPr>
        <p:spPr>
          <a:xfrm>
            <a:off x="1092975" y="1892700"/>
            <a:ext cx="3530400" cy="28623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s" sz="1400" u="none" cap="none" strike="noStrike">
                <a:solidFill>
                  <a:srgbClr val="000000"/>
                </a:solidFill>
                <a:latin typeface="Arial"/>
                <a:ea typeface="Arial"/>
                <a:cs typeface="Arial"/>
                <a:sym typeface="Arial"/>
              </a:rPr>
              <a:t>@font-face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s" sz="1400" u="none" cap="none" strike="noStrike">
                <a:solidFill>
                  <a:srgbClr val="000000"/>
                </a:solidFill>
                <a:latin typeface="Arial"/>
                <a:ea typeface="Arial"/>
                <a:cs typeface="Arial"/>
                <a:sym typeface="Arial"/>
              </a:rPr>
              <a:t>    font-family: "Mystery Quest";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s" sz="1400" u="none" cap="none" strike="noStrike">
                <a:solidFill>
                  <a:srgbClr val="000000"/>
                </a:solidFill>
                <a:latin typeface="Arial"/>
                <a:ea typeface="Arial"/>
                <a:cs typeface="Arial"/>
                <a:sym typeface="Arial"/>
              </a:rPr>
              <a:t>    src: url("mystery-quest.ttf"); </a:t>
            </a:r>
            <a:endParaRPr/>
          </a:p>
          <a:p>
            <a:pPr indent="0" lvl="0" marL="0" marR="0" rtl="0" algn="l">
              <a:lnSpc>
                <a:spcPct val="150000"/>
              </a:lnSpc>
              <a:spcBef>
                <a:spcPts val="0"/>
              </a:spcBef>
              <a:spcAft>
                <a:spcPts val="0"/>
              </a:spcAft>
              <a:buNone/>
            </a:pPr>
            <a:r>
              <a:rPr b="0" i="0" lang="es" sz="1400" u="none" cap="none" strike="noStrike">
                <a:solidFill>
                  <a:srgbClr val="000000"/>
                </a:solidFill>
                <a:latin typeface="Arial"/>
                <a:ea typeface="Arial"/>
                <a:cs typeface="Arial"/>
                <a:sym typeface="Arial"/>
              </a:rPr>
              <a:t>} </a:t>
            </a:r>
            <a:endParaRPr/>
          </a:p>
          <a:p>
            <a:pPr indent="0" lvl="0" marL="0" marR="0" rtl="0" algn="l">
              <a:lnSpc>
                <a:spcPct val="150000"/>
              </a:lnSpc>
              <a:spcBef>
                <a:spcPts val="0"/>
              </a:spcBef>
              <a:spcAft>
                <a:spcPts val="0"/>
              </a:spcAft>
              <a:buNone/>
            </a:pPr>
            <a:r>
              <a:rPr b="0" i="0" lang="es" sz="1400" u="none" cap="none" strike="noStrike">
                <a:solidFill>
                  <a:srgbClr val="000000"/>
                </a:solidFill>
                <a:latin typeface="Arial"/>
                <a:ea typeface="Arial"/>
                <a:cs typeface="Arial"/>
                <a:sym typeface="Arial"/>
              </a:rPr>
              <a:t>p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s" sz="1400" u="none" cap="none" strike="noStrike">
                <a:solidFill>
                  <a:srgbClr val="000000"/>
                </a:solidFill>
                <a:latin typeface="Arial"/>
                <a:ea typeface="Arial"/>
                <a:cs typeface="Arial"/>
                <a:sym typeface="Arial"/>
              </a:rPr>
              <a:t>    font-family: "Mystery Quest", cursive;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s" sz="1400" u="none" cap="none" strike="noStrike">
                <a:solidFill>
                  <a:srgbClr val="000000"/>
                </a:solidFill>
                <a:latin typeface="Arial"/>
                <a:ea typeface="Arial"/>
                <a:cs typeface="Arial"/>
                <a:sym typeface="Arial"/>
              </a:rPr>
              <a:t>}</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780" name="Google Shape;780;p90"/>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781" name="Google Shape;781;p90"/>
          <p:cNvSpPr txBox="1"/>
          <p:nvPr/>
        </p:nvSpPr>
        <p:spPr>
          <a:xfrm>
            <a:off x="4951101" y="1892700"/>
            <a:ext cx="3530400" cy="28623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s" sz="1400" u="none" cap="none" strike="noStrike">
                <a:solidFill>
                  <a:srgbClr val="000000"/>
                </a:solidFill>
                <a:latin typeface="Arial"/>
                <a:ea typeface="Arial"/>
                <a:cs typeface="Arial"/>
                <a:sym typeface="Arial"/>
              </a:rPr>
              <a:t>El valor de la propiedad src debe indicar en qué parte de nuestro directorio raíz guardamos nuestra tipografía post descarga.</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87" name="Google Shape;787;p91"/>
          <p:cNvSpPr txBox="1"/>
          <p:nvPr/>
        </p:nvSpPr>
        <p:spPr>
          <a:xfrm>
            <a:off x="1193397" y="4828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4000" u="none" cap="none" strike="noStrike">
                <a:solidFill>
                  <a:schemeClr val="dk1"/>
                </a:solidFill>
                <a:latin typeface="Anton"/>
                <a:ea typeface="Anton"/>
                <a:cs typeface="Anton"/>
                <a:sym typeface="Anton"/>
              </a:rPr>
              <a:t>TIPOGRAFÍA WEB</a:t>
            </a:r>
            <a:endParaRPr b="0" i="0" sz="4000" u="none" cap="none" strike="noStrike">
              <a:solidFill>
                <a:schemeClr val="dk1"/>
              </a:solidFill>
              <a:latin typeface="Anton"/>
              <a:ea typeface="Anton"/>
              <a:cs typeface="Anton"/>
              <a:sym typeface="Anton"/>
            </a:endParaRPr>
          </a:p>
        </p:txBody>
      </p:sp>
      <p:sp>
        <p:nvSpPr>
          <p:cNvPr id="788" name="Google Shape;788;p91"/>
          <p:cNvSpPr txBox="1"/>
          <p:nvPr/>
        </p:nvSpPr>
        <p:spPr>
          <a:xfrm>
            <a:off x="916350" y="1401300"/>
            <a:ext cx="7311300" cy="2340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000000"/>
                </a:solidFill>
                <a:highlight>
                  <a:srgbClr val="FFFFFF"/>
                </a:highlight>
                <a:latin typeface="Helvetica Neue Light"/>
                <a:ea typeface="Helvetica Neue Light"/>
                <a:cs typeface="Helvetica Neue Light"/>
                <a:sym typeface="Helvetica Neue Light"/>
              </a:rPr>
              <a:t>Habíamos visto que usando “</a:t>
            </a:r>
            <a:r>
              <a:rPr b="0" i="1" lang="es" sz="2200" u="none" cap="none" strike="noStrike">
                <a:solidFill>
                  <a:srgbClr val="000000"/>
                </a:solidFill>
                <a:highlight>
                  <a:srgbClr val="FFFFFF"/>
                </a:highlight>
                <a:latin typeface="Helvetica Neue Light"/>
                <a:ea typeface="Helvetica Neue Light"/>
                <a:cs typeface="Helvetica Neue Light"/>
                <a:sym typeface="Helvetica Neue Light"/>
              </a:rPr>
              <a:t>font-family</a:t>
            </a:r>
            <a:r>
              <a:rPr b="0" i="0" lang="es" sz="2200" u="none" cap="none" strike="noStrike">
                <a:solidFill>
                  <a:srgbClr val="000000"/>
                </a:solidFill>
                <a:highlight>
                  <a:srgbClr val="FFFFFF"/>
                </a:highlight>
                <a:latin typeface="Helvetica Neue Light"/>
                <a:ea typeface="Helvetica Neue Light"/>
                <a:cs typeface="Helvetica Neue Light"/>
                <a:sym typeface="Helvetica Neue Light"/>
              </a:rPr>
              <a:t>”, es posible agregar algunas limitadas fuentes, pero... podemos usar muchísimas opciones de fuentes con “</a:t>
            </a:r>
            <a:r>
              <a:rPr b="1" i="0" lang="es" sz="2200" u="none" cap="none" strike="noStrike">
                <a:solidFill>
                  <a:srgbClr val="000000"/>
                </a:solidFill>
                <a:highlight>
                  <a:srgbClr val="FFFFFF"/>
                </a:highlight>
                <a:latin typeface="Helvetica Neue"/>
                <a:ea typeface="Helvetica Neue"/>
                <a:cs typeface="Helvetica Neue"/>
                <a:sym typeface="Helvetica Neue"/>
              </a:rPr>
              <a:t>Google Fonts</a:t>
            </a:r>
            <a:r>
              <a:rPr b="0" i="0" lang="es" sz="2200" u="none" cap="none" strike="noStrike">
                <a:solidFill>
                  <a:srgbClr val="000000"/>
                </a:solidFill>
                <a:highlight>
                  <a:srgbClr val="FFFFFF"/>
                </a:highlight>
                <a:latin typeface="Helvetica Neue Light"/>
                <a:ea typeface="Helvetica Neue Light"/>
                <a:cs typeface="Helvetica Neue Light"/>
                <a:sym typeface="Helvetica Neue Light"/>
              </a:rPr>
              <a:t>”. </a:t>
            </a:r>
            <a:endParaRPr b="0" i="0" sz="22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id="793" name="Google Shape;793;p9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4" name="Google Shape;794;p92"/>
          <p:cNvSpPr txBox="1"/>
          <p:nvPr/>
        </p:nvSpPr>
        <p:spPr>
          <a:xfrm>
            <a:off x="1453047" y="4828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4000" u="none" cap="none" strike="noStrike">
                <a:solidFill>
                  <a:schemeClr val="dk1"/>
                </a:solidFill>
                <a:latin typeface="Anton"/>
                <a:ea typeface="Anton"/>
                <a:cs typeface="Anton"/>
                <a:sym typeface="Anton"/>
              </a:rPr>
              <a:t>TIPOGRAFÍA WEB</a:t>
            </a:r>
            <a:endParaRPr b="0" i="0" sz="4000" u="none" cap="none" strike="noStrike">
              <a:solidFill>
                <a:schemeClr val="dk1"/>
              </a:solidFill>
              <a:latin typeface="Anton"/>
              <a:ea typeface="Anton"/>
              <a:cs typeface="Anton"/>
              <a:sym typeface="Anton"/>
            </a:endParaRPr>
          </a:p>
        </p:txBody>
      </p:sp>
      <p:sp>
        <p:nvSpPr>
          <p:cNvPr id="795" name="Google Shape;795;p92"/>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h1</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font-family</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A31515"/>
                </a:solidFill>
                <a:latin typeface="Consolas"/>
                <a:ea typeface="Consolas"/>
                <a:cs typeface="Consolas"/>
                <a:sym typeface="Consolas"/>
              </a:rPr>
              <a:t>'Roboto'</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sans-serif</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796" name="Google Shape;796;p92"/>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797" name="Google Shape;797;p92"/>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HTML</a:t>
            </a:r>
            <a:endParaRPr b="1" i="0" sz="2000" u="none" cap="none" strike="noStrike">
              <a:solidFill>
                <a:srgbClr val="000000"/>
              </a:solidFill>
              <a:latin typeface="Helvetica Neue"/>
              <a:ea typeface="Helvetica Neue"/>
              <a:cs typeface="Helvetica Neue"/>
              <a:sym typeface="Helvetica Neue"/>
            </a:endParaRPr>
          </a:p>
        </p:txBody>
      </p:sp>
      <p:sp>
        <p:nvSpPr>
          <p:cNvPr id="798" name="Google Shape;798;p92"/>
          <p:cNvSpPr txBox="1"/>
          <p:nvPr/>
        </p:nvSpPr>
        <p:spPr>
          <a:xfrm>
            <a:off x="4911250" y="19291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&lt;head&gt;</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800000"/>
                </a:solidFill>
                <a:latin typeface="Consolas"/>
                <a:ea typeface="Consolas"/>
                <a:cs typeface="Consolas"/>
                <a:sym typeface="Consolas"/>
              </a:rPr>
              <a:t>&lt;link</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href</a:t>
            </a:r>
            <a:r>
              <a:rPr b="0" i="0" lang="es" sz="1400" u="none" cap="none" strike="noStrike">
                <a:solidFill>
                  <a:schemeClr val="dk1"/>
                </a:solidFill>
                <a:latin typeface="Consolas"/>
                <a:ea typeface="Consolas"/>
                <a:cs typeface="Consolas"/>
                <a:sym typeface="Consolas"/>
              </a:rPr>
              <a:t>=</a:t>
            </a:r>
            <a:r>
              <a:rPr b="0" i="0" lang="es" sz="1400" u="none" cap="none" strike="noStrike">
                <a:solidFill>
                  <a:srgbClr val="0000FF"/>
                </a:solidFill>
                <a:latin typeface="Consolas"/>
                <a:ea typeface="Consolas"/>
                <a:cs typeface="Consolas"/>
                <a:sym typeface="Consolas"/>
              </a:rPr>
              <a:t>"https://fonts.googleapis.com/css?family=Roboto&amp;display=swap"</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rel</a:t>
            </a:r>
            <a:r>
              <a:rPr b="0" i="0" lang="es" sz="1400" u="none" cap="none" strike="noStrike">
                <a:solidFill>
                  <a:schemeClr val="dk1"/>
                </a:solidFill>
                <a:latin typeface="Consolas"/>
                <a:ea typeface="Consolas"/>
                <a:cs typeface="Consolas"/>
                <a:sym typeface="Consolas"/>
              </a:rPr>
              <a:t>=</a:t>
            </a:r>
            <a:r>
              <a:rPr b="0" i="0" lang="es" sz="1400" u="none" cap="none" strike="noStrike">
                <a:solidFill>
                  <a:srgbClr val="0000FF"/>
                </a:solidFill>
                <a:latin typeface="Consolas"/>
                <a:ea typeface="Consolas"/>
                <a:cs typeface="Consolas"/>
                <a:sym typeface="Consolas"/>
              </a:rPr>
              <a:t>"stylesheet"</a:t>
            </a:r>
            <a:r>
              <a:rPr b="0" i="0" lang="es" sz="1400" u="none" cap="none" strike="noStrike">
                <a:solidFill>
                  <a:srgbClr val="800000"/>
                </a:solidFill>
                <a:latin typeface="Consolas"/>
                <a:ea typeface="Consolas"/>
                <a:cs typeface="Consolas"/>
                <a:sym typeface="Consolas"/>
              </a:rPr>
              <a:t>&gt;</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800000"/>
                </a:solidFill>
                <a:latin typeface="Consolas"/>
                <a:ea typeface="Consolas"/>
                <a:cs typeface="Consolas"/>
                <a:sym typeface="Consolas"/>
              </a:rPr>
              <a:t>&lt;title&gt;</a:t>
            </a:r>
            <a:r>
              <a:rPr b="0" i="0" lang="es" sz="1400" u="none" cap="none" strike="noStrike">
                <a:solidFill>
                  <a:schemeClr val="dk1"/>
                </a:solidFill>
                <a:latin typeface="Consolas"/>
                <a:ea typeface="Consolas"/>
                <a:cs typeface="Consolas"/>
                <a:sym typeface="Consolas"/>
              </a:rPr>
              <a:t>Document</a:t>
            </a:r>
            <a:r>
              <a:rPr b="0" i="0" lang="es" sz="1400" u="none" cap="none" strike="noStrike">
                <a:solidFill>
                  <a:srgbClr val="800000"/>
                </a:solidFill>
                <a:latin typeface="Consolas"/>
                <a:ea typeface="Consolas"/>
                <a:cs typeface="Consolas"/>
                <a:sym typeface="Consolas"/>
              </a:rPr>
              <a:t>&lt;/title&gt;</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&lt;/head&gt;</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799" name="Google Shape;799;p92"/>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Ver </a:t>
            </a:r>
            <a:r>
              <a:rPr b="0" i="0" lang="es" sz="1200" u="sng" cap="none" strike="noStrike">
                <a:solidFill>
                  <a:schemeClr val="hlink"/>
                </a:solidFill>
                <a:latin typeface="Helvetica Neue Light"/>
                <a:ea typeface="Helvetica Neue Light"/>
                <a:cs typeface="Helvetica Neue Light"/>
                <a:sym typeface="Helvetica Neue Light"/>
                <a:hlinkClick r:id="rId4"/>
              </a:rPr>
              <a:t>Google Fonts</a:t>
            </a:r>
            <a:endParaRPr b="0" i="0" sz="12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21"/>
          <p:cNvSpPr/>
          <p:nvPr/>
        </p:nvSpPr>
        <p:spPr>
          <a:xfrm>
            <a:off x="1247400" y="1202750"/>
            <a:ext cx="2157900" cy="32025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7" name="Google Shape;127;p21"/>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4</a:t>
            </a:r>
            <a:endParaRPr b="0" i="0" sz="1400" u="none" cap="none" strike="noStrike">
              <a:solidFill>
                <a:srgbClr val="000000"/>
              </a:solidFill>
              <a:latin typeface="Helvetica Neue"/>
              <a:ea typeface="Helvetica Neue"/>
              <a:cs typeface="Helvetica Neue"/>
              <a:sym typeface="Helvetica Neue"/>
            </a:endParaRPr>
          </a:p>
        </p:txBody>
      </p:sp>
      <p:cxnSp>
        <p:nvCxnSpPr>
          <p:cNvPr id="129" name="Google Shape;129;p21"/>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0" name="Google Shape;130;p21"/>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1" name="Google Shape;131;p21"/>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1"/>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3" name="Google Shape;133;p21"/>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34" name="Google Shape;134;p21"/>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1"/>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s">
                <a:solidFill>
                  <a:schemeClr val="dk1"/>
                </a:solidFill>
                <a:latin typeface="Helvetica Neue"/>
                <a:ea typeface="Helvetica Neue"/>
                <a:cs typeface="Helvetica Neue"/>
                <a:sym typeface="Helvetica Neue"/>
              </a:rPr>
              <a:t>Clase 3</a:t>
            </a:r>
            <a:endParaRPr>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a:latin typeface="Helvetica Neue"/>
              <a:ea typeface="Helvetica Neue"/>
              <a:cs typeface="Helvetica Neue"/>
              <a:sym typeface="Helvetica Neue"/>
            </a:endParaRPr>
          </a:p>
        </p:txBody>
      </p:sp>
      <p:cxnSp>
        <p:nvCxnSpPr>
          <p:cNvPr id="137" name="Google Shape;137;p21"/>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8" name="Google Shape;138;p21"/>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9" name="Google Shape;139;p21"/>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40" name="Google Shape;140;p21"/>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41" name="Google Shape;141;p21"/>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42" name="Google Shape;142;p21"/>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5</a:t>
            </a:r>
            <a:endParaRPr b="0" i="0" sz="1400" u="none" cap="none" strike="noStrike">
              <a:solidFill>
                <a:srgbClr val="000000"/>
              </a:solidFill>
              <a:latin typeface="Helvetica Neue"/>
              <a:ea typeface="Helvetica Neue"/>
              <a:cs typeface="Helvetica Neue"/>
              <a:sym typeface="Helvetica Neue"/>
            </a:endParaRPr>
          </a:p>
        </p:txBody>
      </p:sp>
      <p:sp>
        <p:nvSpPr>
          <p:cNvPr id="145" name="Google Shape;145;p21"/>
          <p:cNvSpPr txBox="1"/>
          <p:nvPr/>
        </p:nvSpPr>
        <p:spPr>
          <a:xfrm>
            <a:off x="14202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200">
                <a:solidFill>
                  <a:schemeClr val="dk1"/>
                </a:solidFill>
                <a:latin typeface="Helvetica Neue"/>
                <a:ea typeface="Helvetica Neue"/>
                <a:cs typeface="Helvetica Neue"/>
                <a:sym typeface="Helvetica Neue"/>
              </a:rPr>
              <a:t>Incluyendo CSS a nuestro proyecto</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46" name="Google Shape;146;p21"/>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47" name="Google Shape;147;p21"/>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48" name="Google Shape;148;p21"/>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49" name="Google Shape;149;p21"/>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50" name="Google Shape;150;p21"/>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51" name="Google Shape;151;p21"/>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52" name="Google Shape;152;p21"/>
          <p:cNvSpPr txBox="1"/>
          <p:nvPr/>
        </p:nvSpPr>
        <p:spPr>
          <a:xfrm>
            <a:off x="1862450" y="2362900"/>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3" name="Google Shape;153;p21"/>
          <p:cNvPicPr preferRelativeResize="0"/>
          <p:nvPr/>
        </p:nvPicPr>
        <p:blipFill rotWithShape="1">
          <a:blip r:embed="rId5">
            <a:alphaModFix/>
          </a:blip>
          <a:srcRect b="0" l="0" r="0" t="0"/>
          <a:stretch/>
        </p:blipFill>
        <p:spPr>
          <a:xfrm>
            <a:off x="1526650" y="2382325"/>
            <a:ext cx="365625" cy="365625"/>
          </a:xfrm>
          <a:prstGeom prst="rect">
            <a:avLst/>
          </a:prstGeom>
          <a:noFill/>
          <a:ln>
            <a:noFill/>
          </a:ln>
        </p:spPr>
      </p:pic>
      <p:pic>
        <p:nvPicPr>
          <p:cNvPr id="154" name="Google Shape;154;p21"/>
          <p:cNvPicPr preferRelativeResize="0"/>
          <p:nvPr/>
        </p:nvPicPr>
        <p:blipFill rotWithShape="1">
          <a:blip r:embed="rId6">
            <a:alphaModFix/>
          </a:blip>
          <a:srcRect b="0" l="0" r="0" t="0"/>
          <a:stretch/>
        </p:blipFill>
        <p:spPr>
          <a:xfrm>
            <a:off x="1556463" y="2817525"/>
            <a:ext cx="306000" cy="306000"/>
          </a:xfrm>
          <a:prstGeom prst="rect">
            <a:avLst/>
          </a:prstGeom>
          <a:noFill/>
          <a:ln>
            <a:noFill/>
          </a:ln>
        </p:spPr>
      </p:pic>
      <p:sp>
        <p:nvSpPr>
          <p:cNvPr id="155" name="Google Shape;155;p21"/>
          <p:cNvSpPr txBox="1"/>
          <p:nvPr/>
        </p:nvSpPr>
        <p:spPr>
          <a:xfrm>
            <a:off x="1891200" y="2811025"/>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ATRIBUTOS</a:t>
            </a:r>
            <a:endParaRPr b="0" i="0" sz="700" u="none" cap="none" strike="noStrike">
              <a:solidFill>
                <a:srgbClr val="000000"/>
              </a:solidFill>
              <a:latin typeface="Helvetica Neue"/>
              <a:ea typeface="Helvetica Neue"/>
              <a:cs typeface="Helvetica Neue"/>
              <a:sym typeface="Helvetica Neue"/>
            </a:endParaRPr>
          </a:p>
        </p:txBody>
      </p:sp>
      <p:sp>
        <p:nvSpPr>
          <p:cNvPr id="156" name="Google Shape;156;p21"/>
          <p:cNvSpPr txBox="1"/>
          <p:nvPr/>
        </p:nvSpPr>
        <p:spPr>
          <a:xfrm>
            <a:off x="3782425" y="1776338"/>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b="1" lang="es" sz="1200">
                <a:solidFill>
                  <a:schemeClr val="dk1"/>
                </a:solidFill>
                <a:latin typeface="Helvetica Neue"/>
                <a:ea typeface="Helvetica Neue"/>
                <a:cs typeface="Helvetica Neue"/>
                <a:sym typeface="Helvetica Neue"/>
              </a:rPr>
              <a:t>CSS + Box Modeling</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7" name="Google Shape;157;p21"/>
          <p:cNvSpPr txBox="1"/>
          <p:nvPr/>
        </p:nvSpPr>
        <p:spPr>
          <a:xfrm>
            <a:off x="4118200" y="2446263"/>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8" name="Google Shape;158;p21"/>
          <p:cNvPicPr preferRelativeResize="0"/>
          <p:nvPr/>
        </p:nvPicPr>
        <p:blipFill rotWithShape="1">
          <a:blip r:embed="rId5">
            <a:alphaModFix/>
          </a:blip>
          <a:srcRect b="0" l="0" r="0" t="0"/>
          <a:stretch/>
        </p:blipFill>
        <p:spPr>
          <a:xfrm>
            <a:off x="3782400" y="2465688"/>
            <a:ext cx="365625" cy="365625"/>
          </a:xfrm>
          <a:prstGeom prst="rect">
            <a:avLst/>
          </a:prstGeom>
          <a:noFill/>
          <a:ln>
            <a:noFill/>
          </a:ln>
        </p:spPr>
      </p:pic>
      <p:pic>
        <p:nvPicPr>
          <p:cNvPr id="159" name="Google Shape;159;p21"/>
          <p:cNvPicPr preferRelativeResize="0"/>
          <p:nvPr/>
        </p:nvPicPr>
        <p:blipFill rotWithShape="1">
          <a:blip r:embed="rId6">
            <a:alphaModFix/>
          </a:blip>
          <a:srcRect b="0" l="0" r="0" t="0"/>
          <a:stretch/>
        </p:blipFill>
        <p:spPr>
          <a:xfrm>
            <a:off x="3855500" y="3000812"/>
            <a:ext cx="306000" cy="306000"/>
          </a:xfrm>
          <a:prstGeom prst="rect">
            <a:avLst/>
          </a:prstGeom>
          <a:noFill/>
          <a:ln>
            <a:noFill/>
          </a:ln>
        </p:spPr>
      </p:pic>
      <p:sp>
        <p:nvSpPr>
          <p:cNvPr id="160" name="Google Shape;160;p21"/>
          <p:cNvSpPr txBox="1"/>
          <p:nvPr/>
        </p:nvSpPr>
        <p:spPr>
          <a:xfrm>
            <a:off x="4174050" y="30120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ESTILOS</a:t>
            </a:r>
            <a:endParaRPr b="0" i="0" sz="700" u="none" cap="none" strike="noStrike">
              <a:solidFill>
                <a:srgbClr val="000000"/>
              </a:solidFill>
              <a:latin typeface="Helvetica Neue"/>
              <a:ea typeface="Helvetica Neue"/>
              <a:cs typeface="Helvetica Neue"/>
              <a:sym typeface="Helvetica Neue"/>
            </a:endParaRPr>
          </a:p>
        </p:txBody>
      </p:sp>
      <p:sp>
        <p:nvSpPr>
          <p:cNvPr id="161" name="Google Shape;161;p21"/>
          <p:cNvSpPr txBox="1"/>
          <p:nvPr/>
        </p:nvSpPr>
        <p:spPr>
          <a:xfrm>
            <a:off x="6144625" y="1776338"/>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b="1" lang="es" sz="1200">
                <a:solidFill>
                  <a:schemeClr val="dk1"/>
                </a:solidFill>
                <a:latin typeface="Helvetica Neue"/>
                <a:ea typeface="Helvetica Neue"/>
                <a:cs typeface="Helvetica Neue"/>
                <a:sym typeface="Helvetica Neue"/>
              </a:rPr>
              <a:t>Flexbox</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62" name="Google Shape;162;p21"/>
          <p:cNvSpPr txBox="1"/>
          <p:nvPr/>
        </p:nvSpPr>
        <p:spPr>
          <a:xfrm>
            <a:off x="6480400" y="2446263"/>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63" name="Google Shape;163;p21"/>
          <p:cNvPicPr preferRelativeResize="0"/>
          <p:nvPr/>
        </p:nvPicPr>
        <p:blipFill rotWithShape="1">
          <a:blip r:embed="rId5">
            <a:alphaModFix/>
          </a:blip>
          <a:srcRect b="0" l="0" r="0" t="0"/>
          <a:stretch/>
        </p:blipFill>
        <p:spPr>
          <a:xfrm>
            <a:off x="6144600" y="2465688"/>
            <a:ext cx="365625" cy="365625"/>
          </a:xfrm>
          <a:prstGeom prst="rect">
            <a:avLst/>
          </a:prstGeom>
          <a:noFill/>
          <a:ln>
            <a:noFill/>
          </a:ln>
        </p:spPr>
      </p:pic>
      <p:pic>
        <p:nvPicPr>
          <p:cNvPr id="164" name="Google Shape;164;p21"/>
          <p:cNvPicPr preferRelativeResize="0"/>
          <p:nvPr/>
        </p:nvPicPr>
        <p:blipFill rotWithShape="1">
          <a:blip r:embed="rId6">
            <a:alphaModFix/>
          </a:blip>
          <a:srcRect b="0" l="0" r="0" t="0"/>
          <a:stretch/>
        </p:blipFill>
        <p:spPr>
          <a:xfrm>
            <a:off x="3849688" y="3379262"/>
            <a:ext cx="306000" cy="306000"/>
          </a:xfrm>
          <a:prstGeom prst="rect">
            <a:avLst/>
          </a:prstGeom>
          <a:noFill/>
          <a:ln>
            <a:noFill/>
          </a:ln>
        </p:spPr>
      </p:pic>
      <p:sp>
        <p:nvSpPr>
          <p:cNvPr id="165" name="Google Shape;165;p21"/>
          <p:cNvSpPr txBox="1"/>
          <p:nvPr/>
        </p:nvSpPr>
        <p:spPr>
          <a:xfrm>
            <a:off x="4168238" y="339051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TIPOGRAFÍA</a:t>
            </a:r>
            <a:endParaRPr b="0" i="0" sz="700" u="none" cap="none" strike="noStrike">
              <a:solidFill>
                <a:srgbClr val="000000"/>
              </a:solidFill>
              <a:latin typeface="Helvetica Neue"/>
              <a:ea typeface="Helvetica Neue"/>
              <a:cs typeface="Helvetica Neue"/>
              <a:sym typeface="Helvetica Neue"/>
            </a:endParaRPr>
          </a:p>
        </p:txBody>
      </p:sp>
      <p:sp>
        <p:nvSpPr>
          <p:cNvPr id="166" name="Google Shape;166;p21"/>
          <p:cNvSpPr txBox="1"/>
          <p:nvPr/>
        </p:nvSpPr>
        <p:spPr>
          <a:xfrm>
            <a:off x="4176351" y="383297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ASIGNANDO ESTILOS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67" name="Google Shape;167;p21"/>
          <p:cNvPicPr preferRelativeResize="0"/>
          <p:nvPr/>
        </p:nvPicPr>
        <p:blipFill rotWithShape="1">
          <a:blip r:embed="rId7">
            <a:alphaModFix/>
          </a:blip>
          <a:srcRect b="0" l="0" r="0" t="0"/>
          <a:stretch/>
        </p:blipFill>
        <p:spPr>
          <a:xfrm>
            <a:off x="3857225" y="3816375"/>
            <a:ext cx="307150" cy="307150"/>
          </a:xfrm>
          <a:prstGeom prst="rect">
            <a:avLst/>
          </a:prstGeom>
          <a:noFill/>
          <a:ln>
            <a:noFill/>
          </a:ln>
        </p:spPr>
      </p:pic>
      <p:sp>
        <p:nvSpPr>
          <p:cNvPr id="168" name="Google Shape;168;p21"/>
          <p:cNvSpPr txBox="1"/>
          <p:nvPr/>
        </p:nvSpPr>
        <p:spPr>
          <a:xfrm>
            <a:off x="6527900" y="2995092"/>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Helvetica Neue"/>
                <a:ea typeface="Helvetica Neue"/>
                <a:cs typeface="Helvetica Neue"/>
                <a:sym typeface="Helvetica Neue"/>
              </a:rPr>
              <a:t>PRIMERA ENTREGA DEL PROYECTO FINAL</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69" name="Google Shape;169;p21"/>
          <p:cNvPicPr preferRelativeResize="0"/>
          <p:nvPr/>
        </p:nvPicPr>
        <p:blipFill rotWithShape="1">
          <a:blip r:embed="rId8">
            <a:alphaModFix/>
          </a:blip>
          <a:srcRect b="0" l="0" r="0" t="0"/>
          <a:stretch/>
        </p:blipFill>
        <p:spPr>
          <a:xfrm>
            <a:off x="6204225" y="3014516"/>
            <a:ext cx="306000" cy="3060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9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05" name="Google Shape;805;p93"/>
          <p:cNvSpPr txBox="1"/>
          <p:nvPr/>
        </p:nvSpPr>
        <p:spPr>
          <a:xfrm>
            <a:off x="1193397" y="4828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4000" u="none" cap="none" strike="noStrike">
                <a:solidFill>
                  <a:schemeClr val="dk1"/>
                </a:solidFill>
                <a:latin typeface="Anton"/>
                <a:ea typeface="Anton"/>
                <a:cs typeface="Anton"/>
                <a:sym typeface="Anton"/>
              </a:rPr>
              <a:t>¡BONUS!</a:t>
            </a:r>
            <a:endParaRPr b="0" i="0" sz="4000" u="none" cap="none" strike="noStrike">
              <a:solidFill>
                <a:schemeClr val="dk1"/>
              </a:solidFill>
              <a:latin typeface="Anton"/>
              <a:ea typeface="Anton"/>
              <a:cs typeface="Anton"/>
              <a:sym typeface="Anton"/>
            </a:endParaRPr>
          </a:p>
        </p:txBody>
      </p:sp>
      <p:pic>
        <p:nvPicPr>
          <p:cNvPr id="806" name="Google Shape;806;p93"/>
          <p:cNvPicPr preferRelativeResize="0"/>
          <p:nvPr/>
        </p:nvPicPr>
        <p:blipFill rotWithShape="1">
          <a:blip r:embed="rId4">
            <a:alphaModFix/>
          </a:blip>
          <a:srcRect b="0" l="0" r="0" t="0"/>
          <a:stretch/>
        </p:blipFill>
        <p:spPr>
          <a:xfrm>
            <a:off x="1949147" y="1180665"/>
            <a:ext cx="5185961" cy="365803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pic>
        <p:nvPicPr>
          <p:cNvPr id="811" name="Google Shape;811;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12" name="Google Shape;812;p94"/>
          <p:cNvSpPr txBox="1"/>
          <p:nvPr/>
        </p:nvSpPr>
        <p:spPr>
          <a:xfrm>
            <a:off x="1453047" y="482865"/>
            <a:ext cx="62379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300"/>
              </a:spcAft>
              <a:buClr>
                <a:srgbClr val="000000"/>
              </a:buClr>
              <a:buSzPts val="4000"/>
              <a:buFont typeface="Arial"/>
              <a:buNone/>
            </a:pPr>
            <a:r>
              <a:rPr b="0" i="1" lang="es" sz="4000" u="none" cap="none" strike="noStrike">
                <a:solidFill>
                  <a:schemeClr val="dk1"/>
                </a:solidFill>
                <a:latin typeface="Anton"/>
                <a:ea typeface="Anton"/>
                <a:cs typeface="Anton"/>
                <a:sym typeface="Anton"/>
              </a:rPr>
              <a:t>¡BONUS!</a:t>
            </a:r>
            <a:endParaRPr b="0" i="0" sz="4000" u="none" cap="none" strike="noStrike">
              <a:solidFill>
                <a:schemeClr val="dk1"/>
              </a:solidFill>
              <a:latin typeface="Anton"/>
              <a:ea typeface="Anton"/>
              <a:cs typeface="Anton"/>
              <a:sym typeface="Anton"/>
            </a:endParaRPr>
          </a:p>
        </p:txBody>
      </p:sp>
      <p:sp>
        <p:nvSpPr>
          <p:cNvPr id="813" name="Google Shape;813;p94"/>
          <p:cNvSpPr txBox="1"/>
          <p:nvPr/>
        </p:nvSpPr>
        <p:spPr>
          <a:xfrm>
            <a:off x="1092975" y="18927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h1</a:t>
            </a: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font-family</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A31515"/>
                </a:solidFill>
                <a:latin typeface="Consolas"/>
                <a:ea typeface="Consolas"/>
                <a:cs typeface="Consolas"/>
                <a:sym typeface="Consolas"/>
              </a:rPr>
              <a:t>'Roboto'</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451A5"/>
                </a:solidFill>
                <a:latin typeface="Consolas"/>
                <a:ea typeface="Consolas"/>
                <a:cs typeface="Consolas"/>
                <a:sym typeface="Consolas"/>
              </a:rPr>
              <a:t>sans-serif</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font-weight</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09885A"/>
                </a:solidFill>
                <a:latin typeface="Consolas"/>
                <a:ea typeface="Consolas"/>
                <a:cs typeface="Consolas"/>
                <a:sym typeface="Consolas"/>
              </a:rPr>
              <a:t>100</a:t>
            </a: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814" name="Google Shape;814;p94"/>
          <p:cNvSpPr txBox="1"/>
          <p:nvPr/>
        </p:nvSpPr>
        <p:spPr>
          <a:xfrm>
            <a:off x="1119125" y="1483300"/>
            <a:ext cx="11304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CSS</a:t>
            </a:r>
            <a:endParaRPr b="1" i="0" sz="2000" u="none" cap="none" strike="noStrike">
              <a:solidFill>
                <a:srgbClr val="000000"/>
              </a:solidFill>
              <a:latin typeface="Helvetica Neue"/>
              <a:ea typeface="Helvetica Neue"/>
              <a:cs typeface="Helvetica Neue"/>
              <a:sym typeface="Helvetica Neue"/>
            </a:endParaRPr>
          </a:p>
        </p:txBody>
      </p:sp>
      <p:sp>
        <p:nvSpPr>
          <p:cNvPr id="815" name="Google Shape;815;p94"/>
          <p:cNvSpPr txBox="1"/>
          <p:nvPr/>
        </p:nvSpPr>
        <p:spPr>
          <a:xfrm>
            <a:off x="6221963" y="1483300"/>
            <a:ext cx="13566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000000"/>
                </a:solidFill>
                <a:latin typeface="Helvetica Neue"/>
                <a:ea typeface="Helvetica Neue"/>
                <a:cs typeface="Helvetica Neue"/>
                <a:sym typeface="Helvetica Neue"/>
              </a:rPr>
              <a:t>HTML</a:t>
            </a:r>
            <a:endParaRPr b="1" i="0" sz="2000" u="none" cap="none" strike="noStrike">
              <a:solidFill>
                <a:srgbClr val="000000"/>
              </a:solidFill>
              <a:latin typeface="Helvetica Neue"/>
              <a:ea typeface="Helvetica Neue"/>
              <a:cs typeface="Helvetica Neue"/>
              <a:sym typeface="Helvetica Neue"/>
            </a:endParaRPr>
          </a:p>
        </p:txBody>
      </p:sp>
      <p:sp>
        <p:nvSpPr>
          <p:cNvPr id="816" name="Google Shape;816;p94"/>
          <p:cNvSpPr txBox="1"/>
          <p:nvPr/>
        </p:nvSpPr>
        <p:spPr>
          <a:xfrm>
            <a:off x="4911250" y="1929100"/>
            <a:ext cx="3530400" cy="2416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rgbClr val="800000"/>
                </a:solidFill>
                <a:latin typeface="Consolas"/>
                <a:ea typeface="Consolas"/>
                <a:cs typeface="Consolas"/>
                <a:sym typeface="Consolas"/>
              </a:rPr>
              <a:t>&lt;link</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href</a:t>
            </a:r>
            <a:r>
              <a:rPr b="0" i="0" lang="es" sz="1400" u="none" cap="none" strike="noStrike">
                <a:solidFill>
                  <a:schemeClr val="dk1"/>
                </a:solidFill>
                <a:latin typeface="Consolas"/>
                <a:ea typeface="Consolas"/>
                <a:cs typeface="Consolas"/>
                <a:sym typeface="Consolas"/>
              </a:rPr>
              <a:t>=</a:t>
            </a:r>
            <a:r>
              <a:rPr b="0" i="0" lang="es" sz="1400" u="none" cap="none" strike="noStrike">
                <a:solidFill>
                  <a:srgbClr val="0000FF"/>
                </a:solidFill>
                <a:latin typeface="Consolas"/>
                <a:ea typeface="Consolas"/>
                <a:cs typeface="Consolas"/>
                <a:sym typeface="Consolas"/>
              </a:rPr>
              <a:t>"https://fonts.googleapis.com/css?family=Roboto:100,300,400,500,700&amp;display=swap"</a:t>
            </a:r>
            <a:r>
              <a:rPr b="0" i="0" lang="es" sz="1400" u="none" cap="none" strike="noStrike">
                <a:solidFill>
                  <a:schemeClr val="dk1"/>
                </a:solidFill>
                <a:latin typeface="Consolas"/>
                <a:ea typeface="Consolas"/>
                <a:cs typeface="Consolas"/>
                <a:sym typeface="Consolas"/>
              </a:rPr>
              <a:t> </a:t>
            </a:r>
            <a:r>
              <a:rPr b="0" i="0" lang="es" sz="1400" u="none" cap="none" strike="noStrike">
                <a:solidFill>
                  <a:srgbClr val="FF0000"/>
                </a:solidFill>
                <a:latin typeface="Consolas"/>
                <a:ea typeface="Consolas"/>
                <a:cs typeface="Consolas"/>
                <a:sym typeface="Consolas"/>
              </a:rPr>
              <a:t>rel</a:t>
            </a:r>
            <a:r>
              <a:rPr b="0" i="0" lang="es" sz="1400" u="none" cap="none" strike="noStrike">
                <a:solidFill>
                  <a:schemeClr val="dk1"/>
                </a:solidFill>
                <a:latin typeface="Consolas"/>
                <a:ea typeface="Consolas"/>
                <a:cs typeface="Consolas"/>
                <a:sym typeface="Consolas"/>
              </a:rPr>
              <a:t>=</a:t>
            </a:r>
            <a:r>
              <a:rPr b="0" i="0" lang="es" sz="1400" u="none" cap="none" strike="noStrike">
                <a:solidFill>
                  <a:srgbClr val="0000FF"/>
                </a:solidFill>
                <a:latin typeface="Consolas"/>
                <a:ea typeface="Consolas"/>
                <a:cs typeface="Consolas"/>
                <a:sym typeface="Consolas"/>
              </a:rPr>
              <a:t>"stylesheet"</a:t>
            </a:r>
            <a:r>
              <a:rPr b="0" i="0" lang="es" sz="1400" u="none" cap="none" strike="noStrike">
                <a:solidFill>
                  <a:srgbClr val="800000"/>
                </a:solidFill>
                <a:latin typeface="Consolas"/>
                <a:ea typeface="Consolas"/>
                <a:cs typeface="Consolas"/>
                <a:sym typeface="Consolas"/>
              </a:rPr>
              <a:t>&gt;</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800000"/>
              </a:solidFill>
              <a:latin typeface="Consolas"/>
              <a:ea typeface="Consolas"/>
              <a:cs typeface="Consolas"/>
              <a:sym typeface="Consolas"/>
            </a:endParaRPr>
          </a:p>
        </p:txBody>
      </p:sp>
      <p:sp>
        <p:nvSpPr>
          <p:cNvPr id="817" name="Google Shape;817;p94"/>
          <p:cNvSpPr txBox="1"/>
          <p:nvPr/>
        </p:nvSpPr>
        <p:spPr>
          <a:xfrm>
            <a:off x="1101907" y="4309500"/>
            <a:ext cx="7683600" cy="330600"/>
          </a:xfrm>
          <a:prstGeom prst="rect">
            <a:avLst/>
          </a:prstGeom>
          <a:solidFill>
            <a:srgbClr val="E0FF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Helvetica Neue Light"/>
                <a:ea typeface="Helvetica Neue Light"/>
                <a:cs typeface="Helvetica Neue Light"/>
                <a:sym typeface="Helvetica Neue Light"/>
              </a:rPr>
              <a:t>Ver </a:t>
            </a:r>
            <a:r>
              <a:rPr b="0" i="0" lang="es" sz="1200" u="sng" cap="none" strike="noStrike">
                <a:solidFill>
                  <a:schemeClr val="hlink"/>
                </a:solidFill>
                <a:latin typeface="Helvetica Neue Light"/>
                <a:ea typeface="Helvetica Neue Light"/>
                <a:cs typeface="Helvetica Neue Light"/>
                <a:sym typeface="Helvetica Neue Light"/>
                <a:hlinkClick r:id="rId4"/>
              </a:rPr>
              <a:t>Google Fonts</a:t>
            </a:r>
            <a:endParaRPr b="0" i="0" sz="12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1" name="Shape 821"/>
        <p:cNvGrpSpPr/>
        <p:nvPr/>
      </p:nvGrpSpPr>
      <p:grpSpPr>
        <a:xfrm>
          <a:off x="0" y="0"/>
          <a:ext cx="0" cy="0"/>
          <a:chOff x="0" y="0"/>
          <a:chExt cx="0" cy="0"/>
        </a:xfrm>
      </p:grpSpPr>
      <p:sp>
        <p:nvSpPr>
          <p:cNvPr id="822" name="Google Shape;822;p95"/>
          <p:cNvSpPr txBox="1"/>
          <p:nvPr/>
        </p:nvSpPr>
        <p:spPr>
          <a:xfrm>
            <a:off x="3169638" y="1017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s"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sp>
        <p:nvSpPr>
          <p:cNvPr id="823" name="Google Shape;823;p95"/>
          <p:cNvSpPr txBox="1"/>
          <p:nvPr/>
        </p:nvSpPr>
        <p:spPr>
          <a:xfrm>
            <a:off x="1323450" y="2063850"/>
            <a:ext cx="6497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lt1"/>
                </a:solidFill>
                <a:latin typeface="Helvetica Neue Light"/>
                <a:ea typeface="Helvetica Neue Light"/>
                <a:cs typeface="Helvetica Neue Light"/>
                <a:sym typeface="Helvetica Neue Light"/>
              </a:rPr>
              <a:t>#CoderTip: Ingresa al </a:t>
            </a:r>
            <a:r>
              <a:rPr lang="es" sz="1800" u="sng">
                <a:solidFill>
                  <a:schemeClr val="hlink"/>
                </a:solidFill>
                <a:latin typeface="Helvetica Neue Light"/>
                <a:ea typeface="Helvetica Neue Light"/>
                <a:cs typeface="Helvetica Neue Light"/>
                <a:sym typeface="Helvetica Neue Light"/>
                <a:hlinkClick r:id="rId4"/>
              </a:rPr>
              <a:t>siguiente link</a:t>
            </a:r>
            <a:r>
              <a:rPr lang="es" sz="1800">
                <a:solidFill>
                  <a:schemeClr val="lt1"/>
                </a:solidFill>
                <a:latin typeface="Helvetica Neue Light"/>
                <a:ea typeface="Helvetica Neue Light"/>
                <a:cs typeface="Helvetica Neue Light"/>
                <a:sym typeface="Helvetica Neue Light"/>
              </a:rPr>
              <a:t> y revisa el material interactivo que preparamos sobre </a:t>
            </a:r>
            <a:r>
              <a:rPr b="1" lang="es" sz="1800">
                <a:solidFill>
                  <a:schemeClr val="lt1"/>
                </a:solidFill>
                <a:latin typeface="Helvetica Neue"/>
                <a:ea typeface="Helvetica Neue"/>
                <a:cs typeface="Helvetica Neue"/>
                <a:sym typeface="Helvetica Neue"/>
              </a:rPr>
              <a:t>Preguntas Frecuentes, </a:t>
            </a:r>
            <a:r>
              <a:rPr lang="es" sz="1800">
                <a:solidFill>
                  <a:schemeClr val="lt1"/>
                </a:solidFill>
                <a:latin typeface="Helvetica Neue Light"/>
                <a:ea typeface="Helvetica Neue Light"/>
                <a:cs typeface="Helvetica Neue Light"/>
                <a:sym typeface="Helvetica Neue Light"/>
              </a:rPr>
              <a:t>estamos seguros de que allí encontrarás algunas respuestas.</a:t>
            </a:r>
            <a:endParaRPr sz="1800">
              <a:solidFill>
                <a:schemeClr val="lt1"/>
              </a:solidFill>
              <a:latin typeface="Helvetica Neue Light"/>
              <a:ea typeface="Helvetica Neue Light"/>
              <a:cs typeface="Helvetica Neue Light"/>
              <a:sym typeface="Helvetica Neue Light"/>
            </a:endParaRPr>
          </a:p>
        </p:txBody>
      </p:sp>
      <p:sp>
        <p:nvSpPr>
          <p:cNvPr id="824" name="Google Shape;824;p95"/>
          <p:cNvSpPr txBox="1"/>
          <p:nvPr/>
        </p:nvSpPr>
        <p:spPr>
          <a:xfrm>
            <a:off x="4077600" y="3145300"/>
            <a:ext cx="9888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600"/>
              <a:t>📝</a:t>
            </a:r>
            <a:endParaRPr sz="66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8" name="Shape 828"/>
        <p:cNvGrpSpPr/>
        <p:nvPr/>
      </p:nvGrpSpPr>
      <p:grpSpPr>
        <a:xfrm>
          <a:off x="0" y="0"/>
          <a:ext cx="0" cy="0"/>
          <a:chOff x="0" y="0"/>
          <a:chExt cx="0" cy="0"/>
        </a:xfrm>
      </p:grpSpPr>
      <p:sp>
        <p:nvSpPr>
          <p:cNvPr id="829" name="Google Shape;829;p9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833" name="Shape 833"/>
        <p:cNvGrpSpPr/>
        <p:nvPr/>
      </p:nvGrpSpPr>
      <p:grpSpPr>
        <a:xfrm>
          <a:off x="0" y="0"/>
          <a:ext cx="0" cy="0"/>
          <a:chOff x="0" y="0"/>
          <a:chExt cx="0" cy="0"/>
        </a:xfrm>
      </p:grpSpPr>
      <p:pic>
        <p:nvPicPr>
          <p:cNvPr id="834" name="Google Shape;834;p9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35" name="Google Shape;835;p9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836" name="Google Shape;836;p97"/>
          <p:cNvSpPr txBox="1"/>
          <p:nvPr/>
        </p:nvSpPr>
        <p:spPr>
          <a:xfrm>
            <a:off x="1626300" y="2126100"/>
            <a:ext cx="58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 </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9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ATRIBUTOS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Agrega atributos a los archivos.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842" name="Google Shape;842;p9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43" name="Google Shape;843;p9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99"/>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849" name="Google Shape;849;p99"/>
          <p:cNvSpPr txBox="1"/>
          <p:nvPr/>
        </p:nvSpPr>
        <p:spPr>
          <a:xfrm>
            <a:off x="938100" y="1759950"/>
            <a:ext cx="7267800" cy="194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Al archivo HTML creado previamente, agrega un div con un párrafo lleno de texto, y asígnale la clase “desafio1”. Además, crea un archivo CSS con una clase llamada “desafio1”; y asígnale la propiedad color con valor naranja (orange). Tienes 15 minutos para completar la actividad.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850" name="Google Shape;850;p9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51" name="Google Shape;851;p99"/>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5" name="Shape 855"/>
        <p:cNvGrpSpPr/>
        <p:nvPr/>
      </p:nvGrpSpPr>
      <p:grpSpPr>
        <a:xfrm>
          <a:off x="0" y="0"/>
          <a:ext cx="0" cy="0"/>
          <a:chOff x="0" y="0"/>
          <a:chExt cx="0" cy="0"/>
        </a:xfrm>
      </p:grpSpPr>
      <p:sp>
        <p:nvSpPr>
          <p:cNvPr id="856" name="Google Shape;856;p10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857" name="Google Shape;857;p100"/>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861" name="Shape 861"/>
        <p:cNvGrpSpPr/>
        <p:nvPr/>
      </p:nvGrpSpPr>
      <p:grpSpPr>
        <a:xfrm>
          <a:off x="0" y="0"/>
          <a:ext cx="0" cy="0"/>
          <a:chOff x="0" y="0"/>
          <a:chExt cx="0" cy="0"/>
        </a:xfrm>
      </p:grpSpPr>
      <p:sp>
        <p:nvSpPr>
          <p:cNvPr id="862" name="Google Shape;862;p101"/>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863" name="Google Shape;863;p101"/>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864" name="Google Shape;864;p10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02"/>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rgbClr val="0451A5"/>
                </a:solidFill>
                <a:latin typeface="Helvetica Neue Light"/>
                <a:ea typeface="Helvetica Neue Light"/>
                <a:cs typeface="Helvetica Neue Light"/>
                <a:sym typeface="Helvetica Neue Light"/>
                <a:hlinkClick r:id="rId3">
                  <a:extLst>
                    <a:ext uri="{A12FA001-AC4F-418D-AE19-62706E023703}">
                      <ahyp:hlinkClr val="tx"/>
                    </a:ext>
                  </a:extLst>
                </a:hlinkClick>
              </a:rPr>
              <a:t>Patrones sutiles</a:t>
            </a:r>
            <a:r>
              <a:rPr b="0" i="0" lang="es" sz="1800" u="none" cap="none" strike="noStrike">
                <a:solidFill>
                  <a:srgbClr val="FF0000"/>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 </a:t>
            </a:r>
            <a:r>
              <a:rPr b="1" i="1" lang="es" sz="1800" u="none" cap="none" strike="noStrike">
                <a:solidFill>
                  <a:schemeClr val="dk1"/>
                </a:solidFill>
                <a:latin typeface="Helvetica Neue"/>
                <a:ea typeface="Helvetica Neue"/>
                <a:cs typeface="Helvetica Neue"/>
                <a:sym typeface="Helvetica Neue"/>
              </a:rPr>
              <a:t>Toptal</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rgbClr val="0451A5"/>
                </a:solidFill>
                <a:latin typeface="Helvetica Neue Light"/>
                <a:ea typeface="Helvetica Neue Light"/>
                <a:cs typeface="Helvetica Neue Light"/>
                <a:sym typeface="Helvetica Neue Light"/>
                <a:hlinkClick r:id="rId4">
                  <a:extLst>
                    <a:ext uri="{A12FA001-AC4F-418D-AE19-62706E023703}">
                      <ahyp:hlinkClr val="tx"/>
                    </a:ext>
                  </a:extLst>
                </a:hlinkClick>
              </a:rPr>
              <a:t>Recursos de Dominio Público</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Internet Archive</a:t>
            </a:r>
            <a:endParaRPr b="1" i="1" sz="1800" u="none" cap="none" strike="noStrike">
              <a:solidFill>
                <a:schemeClr val="dk1"/>
              </a:solidFill>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3CEFAB"/>
              </a:buClr>
              <a:buSzPts val="1800"/>
              <a:buFont typeface="Helvetica Neue"/>
              <a:buChar char="●"/>
            </a:pPr>
            <a:r>
              <a:rPr b="0" i="0" lang="es" sz="1800" u="sng" cap="none" strike="noStrike">
                <a:solidFill>
                  <a:srgbClr val="0451A5"/>
                </a:solidFill>
                <a:latin typeface="Helvetica Neue Light"/>
                <a:ea typeface="Helvetica Neue Light"/>
                <a:cs typeface="Helvetica Neue Light"/>
                <a:sym typeface="Helvetica Neue Light"/>
                <a:hlinkClick r:id="rId5">
                  <a:extLst>
                    <a:ext uri="{A12FA001-AC4F-418D-AE19-62706E023703}">
                      <ahyp:hlinkClr val="tx"/>
                    </a:ext>
                  </a:extLst>
                </a:hlinkClick>
              </a:rPr>
              <a:t>Jardin Zen CSS</a:t>
            </a:r>
            <a:r>
              <a:rPr b="1" i="1" lang="es" sz="1800" u="none" cap="none" strike="noStrike">
                <a:solidFill>
                  <a:schemeClr val="dk1"/>
                </a:solidFill>
                <a:latin typeface="Helvetica Neue"/>
                <a:ea typeface="Helvetica Neue"/>
                <a:cs typeface="Helvetica Neue"/>
                <a:sym typeface="Helvetica Neue"/>
              </a:rPr>
              <a:t> </a:t>
            </a:r>
            <a:r>
              <a:rPr b="0" i="0" lang="es" sz="1800" u="none" cap="none" strike="noStrike">
                <a:solidFill>
                  <a:schemeClr val="dk1"/>
                </a:solidFill>
                <a:latin typeface="Helvetica Neue Light"/>
                <a:ea typeface="Helvetica Neue Light"/>
                <a:cs typeface="Helvetica Neue Light"/>
                <a:sym typeface="Helvetica Neue Light"/>
              </a:rPr>
              <a:t>| </a:t>
            </a:r>
            <a:r>
              <a:rPr b="1" i="1" lang="es" sz="1800" u="none" cap="none" strike="noStrike">
                <a:solidFill>
                  <a:schemeClr val="dk1"/>
                </a:solidFill>
                <a:latin typeface="Helvetica Neue"/>
                <a:ea typeface="Helvetica Neue"/>
                <a:cs typeface="Helvetica Neue"/>
                <a:sym typeface="Helvetica Neue"/>
              </a:rPr>
              <a:t>CSS Zen Garden</a:t>
            </a:r>
            <a:endParaRPr b="1" i="1" sz="18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870" name="Google Shape;870;p102"/>
          <p:cNvPicPr preferRelativeResize="0"/>
          <p:nvPr/>
        </p:nvPicPr>
        <p:blipFill rotWithShape="1">
          <a:blip r:embed="rId6">
            <a:alphaModFix/>
          </a:blip>
          <a:srcRect b="0" l="0" r="0" t="0"/>
          <a:stretch/>
        </p:blipFill>
        <p:spPr>
          <a:xfrm>
            <a:off x="7567925" y="4659625"/>
            <a:ext cx="1186526" cy="330675"/>
          </a:xfrm>
          <a:prstGeom prst="rect">
            <a:avLst/>
          </a:prstGeom>
          <a:noFill/>
          <a:ln>
            <a:noFill/>
          </a:ln>
        </p:spPr>
      </p:pic>
      <p:pic>
        <p:nvPicPr>
          <p:cNvPr id="871" name="Google Shape;871;p102"/>
          <p:cNvPicPr preferRelativeResize="0"/>
          <p:nvPr/>
        </p:nvPicPr>
        <p:blipFill rotWithShape="1">
          <a:blip r:embed="rId7">
            <a:alphaModFix/>
          </a:blip>
          <a:srcRect b="0" l="0" r="0" t="0"/>
          <a:stretch/>
        </p:blipFill>
        <p:spPr>
          <a:xfrm>
            <a:off x="7411525" y="127700"/>
            <a:ext cx="1634174" cy="639850"/>
          </a:xfrm>
          <a:prstGeom prst="rect">
            <a:avLst/>
          </a:prstGeom>
          <a:noFill/>
          <a:ln>
            <a:noFill/>
          </a:ln>
        </p:spPr>
      </p:pic>
      <p:sp>
        <p:nvSpPr>
          <p:cNvPr id="872" name="Google Shape;872;p102"/>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3" name="Google Shape;873;p102"/>
          <p:cNvPicPr preferRelativeResize="0"/>
          <p:nvPr/>
        </p:nvPicPr>
        <p:blipFill rotWithShape="1">
          <a:blip r:embed="rId8">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3" name="Shape 173"/>
        <p:cNvGrpSpPr/>
        <p:nvPr/>
      </p:nvGrpSpPr>
      <p:grpSpPr>
        <a:xfrm>
          <a:off x="0" y="0"/>
          <a:ext cx="0" cy="0"/>
          <a:chOff x="0" y="0"/>
          <a:chExt cx="0" cy="0"/>
        </a:xfrm>
      </p:grpSpPr>
      <p:sp>
        <p:nvSpPr>
          <p:cNvPr id="174" name="Google Shape;174;p22"/>
          <p:cNvSpPr txBox="1"/>
          <p:nvPr/>
        </p:nvSpPr>
        <p:spPr>
          <a:xfrm>
            <a:off x="809550" y="18647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highlight>
                  <a:schemeClr val="accent6"/>
                </a:highlight>
                <a:latin typeface="Anton"/>
                <a:ea typeface="Anton"/>
                <a:cs typeface="Anton"/>
                <a:sym typeface="Anton"/>
              </a:rPr>
              <a:t>GUIÓN DE LA CLASE</a:t>
            </a:r>
            <a:endParaRPr b="0" i="1" sz="4000" u="none" cap="none" strike="noStrike">
              <a:solidFill>
                <a:srgbClr val="000000"/>
              </a:solidFill>
              <a:highlight>
                <a:schemeClr val="accent6"/>
              </a:highlight>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75" name="Google Shape;175;p22"/>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76" name="Google Shape;176;p22"/>
          <p:cNvPicPr preferRelativeResize="0"/>
          <p:nvPr/>
        </p:nvPicPr>
        <p:blipFill rotWithShape="1">
          <a:blip r:embed="rId5">
            <a:alphaModFix/>
          </a:blip>
          <a:srcRect b="0" l="0" r="0" t="0"/>
          <a:stretch/>
        </p:blipFill>
        <p:spPr>
          <a:xfrm>
            <a:off x="3978738" y="678250"/>
            <a:ext cx="1186525" cy="1186525"/>
          </a:xfrm>
          <a:prstGeom prst="rect">
            <a:avLst/>
          </a:prstGeom>
          <a:noFill/>
          <a:ln>
            <a:noFill/>
          </a:ln>
        </p:spPr>
      </p:pic>
      <p:pic>
        <p:nvPicPr>
          <p:cNvPr id="177" name="Google Shape;177;p22"/>
          <p:cNvPicPr preferRelativeResize="0"/>
          <p:nvPr/>
        </p:nvPicPr>
        <p:blipFill>
          <a:blip r:embed="rId6">
            <a:alphaModFix/>
          </a:blip>
          <a:stretch>
            <a:fillRect/>
          </a:stretch>
        </p:blipFill>
        <p:spPr>
          <a:xfrm>
            <a:off x="3289113" y="3042400"/>
            <a:ext cx="2565800" cy="14228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7" name="Shape 877"/>
        <p:cNvGrpSpPr/>
        <p:nvPr/>
      </p:nvGrpSpPr>
      <p:grpSpPr>
        <a:xfrm>
          <a:off x="0" y="0"/>
          <a:ext cx="0" cy="0"/>
          <a:chOff x="0" y="0"/>
          <a:chExt cx="0" cy="0"/>
        </a:xfrm>
      </p:grpSpPr>
      <p:sp>
        <p:nvSpPr>
          <p:cNvPr id="878" name="Google Shape;878;p103"/>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879" name="Google Shape;879;p103"/>
          <p:cNvSpPr txBox="1"/>
          <p:nvPr/>
        </p:nvSpPr>
        <p:spPr>
          <a:xfrm>
            <a:off x="2180400" y="2623175"/>
            <a:ext cx="49461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57200" marR="0" rtl="0" algn="ctr">
              <a:lnSpc>
                <a:spcPct val="115000"/>
              </a:lnSpc>
              <a:spcBef>
                <a:spcPts val="0"/>
              </a:spcBef>
              <a:spcAft>
                <a:spcPts val="0"/>
              </a:spcAft>
              <a:buClr>
                <a:srgbClr val="E0FF00"/>
              </a:buClr>
              <a:buSzPts val="1800"/>
              <a:buFont typeface="Helvetica Neue Light"/>
              <a:buChar char="-"/>
            </a:pPr>
            <a:r>
              <a:rPr b="0" i="0" lang="es" sz="1800" u="none" cap="none" strike="noStrike">
                <a:solidFill>
                  <a:srgbClr val="E0FF00"/>
                </a:solidFill>
                <a:latin typeface="Helvetica Neue Light"/>
                <a:ea typeface="Helvetica Neue Light"/>
                <a:cs typeface="Helvetica Neue Light"/>
                <a:sym typeface="Helvetica Neue Light"/>
              </a:rPr>
              <a:t>Multimedia con HTML.</a:t>
            </a:r>
            <a:endParaRPr b="0" i="0" sz="1800" u="none" cap="none" strike="noStrike">
              <a:solidFill>
                <a:srgbClr val="E0FF00"/>
              </a:solidFill>
              <a:latin typeface="Helvetica Neue Light"/>
              <a:ea typeface="Helvetica Neue Light"/>
              <a:cs typeface="Helvetica Neue Light"/>
              <a:sym typeface="Helvetica Neue Light"/>
            </a:endParaRPr>
          </a:p>
          <a:p>
            <a:pPr indent="-342900" lvl="0" marL="457200" marR="0" rtl="0" algn="ctr">
              <a:lnSpc>
                <a:spcPct val="115000"/>
              </a:lnSpc>
              <a:spcBef>
                <a:spcPts val="0"/>
              </a:spcBef>
              <a:spcAft>
                <a:spcPts val="0"/>
              </a:spcAft>
              <a:buClr>
                <a:srgbClr val="E0FF00"/>
              </a:buClr>
              <a:buSzPts val="1800"/>
              <a:buFont typeface="Helvetica Neue Light"/>
              <a:buChar char="-"/>
            </a:pPr>
            <a:r>
              <a:rPr b="0" i="0" lang="es" sz="1800" u="none" cap="none" strike="noStrike">
                <a:solidFill>
                  <a:srgbClr val="E0FF00"/>
                </a:solidFill>
                <a:latin typeface="Helvetica Neue Light"/>
                <a:ea typeface="Helvetica Neue Light"/>
                <a:cs typeface="Helvetica Neue Light"/>
                <a:sym typeface="Helvetica Neue Light"/>
              </a:rPr>
              <a:t>CSS: Sintaxis, Reglas, Atributos class &amp; ID.</a:t>
            </a:r>
            <a:endParaRPr b="0" i="0" sz="1800" u="none" cap="none" strike="noStrike">
              <a:solidFill>
                <a:srgbClr val="E0FF00"/>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3" name="Shape 883"/>
        <p:cNvGrpSpPr/>
        <p:nvPr/>
      </p:nvGrpSpPr>
      <p:grpSpPr>
        <a:xfrm>
          <a:off x="0" y="0"/>
          <a:ext cx="0" cy="0"/>
          <a:chOff x="0" y="0"/>
          <a:chExt cx="0" cy="0"/>
        </a:xfrm>
      </p:grpSpPr>
      <p:sp>
        <p:nvSpPr>
          <p:cNvPr id="884" name="Google Shape;884;p10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885" name="Google Shape;885;p104"/>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