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y="5143500" cx="9144000"/>
  <p:notesSz cx="6858000" cy="9144000"/>
  <p:embeddedFontLst>
    <p:embeddedFont>
      <p:font typeface="Anton"/>
      <p:regular r:id="rId73"/>
    </p:embeddedFont>
    <p:embeddedFont>
      <p:font typeface="Lato"/>
      <p:regular r:id="rId74"/>
      <p:bold r:id="rId75"/>
      <p:italic r:id="rId76"/>
      <p:boldItalic r:id="rId77"/>
    </p:embeddedFont>
    <p:embeddedFont>
      <p:font typeface="Didact Gothic"/>
      <p:regular r:id="rId78"/>
    </p:embeddedFont>
    <p:embeddedFont>
      <p:font typeface="Helvetica Neue"/>
      <p:regular r:id="rId79"/>
      <p:bold r:id="rId80"/>
      <p:italic r:id="rId81"/>
      <p:boldItalic r:id="rId82"/>
    </p:embeddedFont>
    <p:embeddedFont>
      <p:font typeface="Helvetica Neue Light"/>
      <p:regular r:id="rId83"/>
      <p:bold r:id="rId84"/>
      <p:italic r:id="rId85"/>
      <p:boldItalic r:id="rId8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9D751B-1ADB-416D-A91A-9649C60F98DF}">
  <a:tblStyle styleId="{AD9D751B-1ADB-416D-A91A-9649C60F98D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HelveticaNeueLight-bold.fntdata"/><Relationship Id="rId83" Type="http://schemas.openxmlformats.org/officeDocument/2006/relationships/font" Target="fonts/HelveticaNeueLight-regular.fntdata"/><Relationship Id="rId42" Type="http://schemas.openxmlformats.org/officeDocument/2006/relationships/slide" Target="slides/slide36.xml"/><Relationship Id="rId86" Type="http://schemas.openxmlformats.org/officeDocument/2006/relationships/font" Target="fonts/HelveticaNeueLight-boldItalic.fntdata"/><Relationship Id="rId41" Type="http://schemas.openxmlformats.org/officeDocument/2006/relationships/slide" Target="slides/slide35.xml"/><Relationship Id="rId85" Type="http://schemas.openxmlformats.org/officeDocument/2006/relationships/font" Target="fonts/HelveticaNeueLight-italic.fntdata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HelveticaNeue-bold.fntdata"/><Relationship Id="rId82" Type="http://schemas.openxmlformats.org/officeDocument/2006/relationships/font" Target="fonts/HelveticaNeue-boldItalic.fntdata"/><Relationship Id="rId81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Anton-regular.fntdata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Lato-bold.fntdata"/><Relationship Id="rId30" Type="http://schemas.openxmlformats.org/officeDocument/2006/relationships/slide" Target="slides/slide24.xml"/><Relationship Id="rId74" Type="http://schemas.openxmlformats.org/officeDocument/2006/relationships/font" Target="fonts/Lato-regular.fntdata"/><Relationship Id="rId33" Type="http://schemas.openxmlformats.org/officeDocument/2006/relationships/slide" Target="slides/slide27.xml"/><Relationship Id="rId77" Type="http://schemas.openxmlformats.org/officeDocument/2006/relationships/font" Target="fonts/Lato-boldItalic.fntdata"/><Relationship Id="rId32" Type="http://schemas.openxmlformats.org/officeDocument/2006/relationships/slide" Target="slides/slide26.xml"/><Relationship Id="rId76" Type="http://schemas.openxmlformats.org/officeDocument/2006/relationships/font" Target="fonts/Lato-italic.fntdata"/><Relationship Id="rId35" Type="http://schemas.openxmlformats.org/officeDocument/2006/relationships/slide" Target="slides/slide29.xml"/><Relationship Id="rId79" Type="http://schemas.openxmlformats.org/officeDocument/2006/relationships/font" Target="fonts/HelveticaNeue-regular.fntdata"/><Relationship Id="rId34" Type="http://schemas.openxmlformats.org/officeDocument/2006/relationships/slide" Target="slides/slide28.xml"/><Relationship Id="rId78" Type="http://schemas.openxmlformats.org/officeDocument/2006/relationships/font" Target="fonts/DidactGothic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309c5b7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f309c5b7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309c5b7b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f309c5b7b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309c5b7b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f309c5b7b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309c5b7b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f309c5b7b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309c5b7b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f309c5b7b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4292E"/>
                </a:solidFill>
                <a:latin typeface="Didact Gothic"/>
                <a:ea typeface="Didact Gothic"/>
                <a:cs typeface="Didact Gothic"/>
                <a:sym typeface="Didact Gothic"/>
              </a:rPr>
              <a:t>Las siguientes diapositivas se pasan velozmente o bien se omiten y muestran directamente en el editor de texto. Grafican las diferentes alternativas.</a:t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309c5b7b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f309c5b7b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309c5b7b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f309c5b7b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309c5b7b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f309c5b7b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309c5b7b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f309c5b7b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309c5b7b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f309c5b7b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309c5b7b3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f309c5b7b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309c5b7b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f309c5b7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309c5b7b3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f309c5b7b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>
                <a:solidFill>
                  <a:srgbClr val="24292E"/>
                </a:solidFill>
                <a:latin typeface="Didact Gothic"/>
                <a:ea typeface="Didact Gothic"/>
                <a:cs typeface="Didact Gothic"/>
                <a:sym typeface="Didact Gothic"/>
              </a:rPr>
              <a:t>Las siguientes diapositivas se pasan velozmente o bien se omiten y muestran directamente en el editor de texto. Grafican las diferentes alternativas.</a:t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309c5b7b3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f309c5b7b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309c5b7b3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f309c5b7b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309c5b7b3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f309c5b7b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309c5b7b3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f309c5b7b3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309c5b7b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f309c5b7b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309c5b7b3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f309c5b7b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f309c5b7b3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f309c5b7b3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309c5b7b3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f309c5b7b3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309c5b7b3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f309c5b7b3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309c5b7b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f309c5b7b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309c5b7b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f309c5b7b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f309c5b7b3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f309c5b7b3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f309c5b7b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f309c5b7b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f309c5b7b3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f309c5b7b3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f309c5b7b3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f309c5b7b3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f309c5b7b3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f309c5b7b3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f309c5b7b3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f309c5b7b3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f309c5b7b3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f309c5b7b3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309c5b7b3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f309c5b7b3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309c5b7b3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f309c5b7b3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4292E"/>
                </a:solidFill>
                <a:latin typeface="Didact Gothic"/>
                <a:ea typeface="Didact Gothic"/>
                <a:cs typeface="Didact Gothic"/>
                <a:sym typeface="Didact Gothic"/>
              </a:rPr>
              <a:t>Las siguientes diapositivas se pasan velozmente o bien se omiten y muestran directamente en el editor de texto. Grafican las diferentes alternativas.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09c5b7b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f309c5b7b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f309c5b7b3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f309c5b7b3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f309c5b7b3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gf309c5b7b3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f309c5b7b3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f309c5b7b3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f309c5b7b3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f309c5b7b3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309c5b7b3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gf309c5b7b3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f309c5b7b3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gf309c5b7b3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309c5b7b3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gf309c5b7b3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f309c5b7b3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gf309c5b7b3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f309c5b7b3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gf309c5b7b3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f309c5b7b3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f309c5b7b3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309c5b7b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f309c5b7b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f309c5b7b3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f309c5b7b3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f309c5b7b3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gf309c5b7b3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f309c5b7b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gf309c5b7b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f309c5b7b3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gf309c5b7b3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f309c5b7b3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gf309c5b7b3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309c5b7b3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gf309c5b7b3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f309c5b7b3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gf309c5b7b3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f309c5b7b3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gf309c5b7b3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f309c5b7b3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gf309c5b7b3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Desarrollo de un desafío entregable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f7f895fe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gf7f895fe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Desarrollo de un desafío entregable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309c5b7b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f309c5b7b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f309c5b7b3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gf309c5b7b3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309c5b7b3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gf309c5b7b3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f309c5b7b3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gf309c5b7b3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Obligatoria. Se sugiere ubicar al finalizar la explicación de algún tema, para abrir formalmente el espacio de preguntas y ordenar la interacción.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f309c5b7b3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gf309c5b7b3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f309c5b7b3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2" name="Google Shape;662;gf309c5b7b3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f309c5b7b3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7" name="Google Shape;667;gf309c5b7b3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Obligatoria siempre. En caso de cerrar con el “mapa de conceptos” se puede dejar solo “muchas gracias”.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f309c5b7b3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f309c5b7b3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309c5b7b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f309c5b7b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309c5b7b3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f309c5b7b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309c5b7b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f309c5b7b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26.png"/><Relationship Id="rId5" Type="http://schemas.openxmlformats.org/officeDocument/2006/relationships/image" Target="../media/image25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21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34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29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30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32.gif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31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33.gif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28.gif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36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26.png"/><Relationship Id="rId5" Type="http://schemas.openxmlformats.org/officeDocument/2006/relationships/image" Target="../media/image35.png"/><Relationship Id="rId6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3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38.gif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39.gif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2.gif"/><Relationship Id="rId4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6.gif"/><Relationship Id="rId4" Type="http://schemas.openxmlformats.org/officeDocument/2006/relationships/image" Target="../media/image2.png"/><Relationship Id="rId5" Type="http://schemas.openxmlformats.org/officeDocument/2006/relationships/image" Target="../media/image26.png"/><Relationship Id="rId6" Type="http://schemas.openxmlformats.org/officeDocument/2006/relationships/image" Target="../media/image1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Relationship Id="rId4" Type="http://schemas.openxmlformats.org/officeDocument/2006/relationships/image" Target="../media/image4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Relationship Id="rId4" Type="http://schemas.openxmlformats.org/officeDocument/2006/relationships/image" Target="../media/image43.gif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Relationship Id="rId4" Type="http://schemas.openxmlformats.org/officeDocument/2006/relationships/image" Target="../media/image26.png"/><Relationship Id="rId5" Type="http://schemas.openxmlformats.org/officeDocument/2006/relationships/image" Target="../media/image1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Relationship Id="rId4" Type="http://schemas.openxmlformats.org/officeDocument/2006/relationships/image" Target="../media/image26.png"/><Relationship Id="rId5" Type="http://schemas.openxmlformats.org/officeDocument/2006/relationships/image" Target="../media/image25.gif"/><Relationship Id="rId6" Type="http://schemas.openxmlformats.org/officeDocument/2006/relationships/image" Target="../media/image1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Relationship Id="rId4" Type="http://schemas.openxmlformats.org/officeDocument/2006/relationships/image" Target="../media/image47.gif"/><Relationship Id="rId5" Type="http://schemas.openxmlformats.org/officeDocument/2006/relationships/image" Target="../media/image1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Relationship Id="rId4" Type="http://schemas.openxmlformats.org/officeDocument/2006/relationships/hyperlink" Target="https://daneden.github.io/animate.css/" TargetMode="External"/><Relationship Id="rId5" Type="http://schemas.openxmlformats.org/officeDocument/2006/relationships/image" Target="../media/image4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Relationship Id="rId4" Type="http://schemas.openxmlformats.org/officeDocument/2006/relationships/hyperlink" Target="https://translate.googleusercontent.com/translate_c?depth=1&amp;hl=es&amp;rurl=translate.google.com&amp;sl=auto&amp;sp=nmt4&amp;tl=es&amp;u=https://daneden.github.io/animate.css/&amp;xid=17259,15700002,15700021,15700186,15700190,15700256,15700259,15700262,15700265,15700271,15700283&amp;usg=ALkJrhh-inVv05qfVnOPKfBjOCrrCGgDnw" TargetMode="External"/><Relationship Id="rId5" Type="http://schemas.openxmlformats.org/officeDocument/2006/relationships/image" Target="../media/image1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Relationship Id="rId4" Type="http://schemas.openxmlformats.org/officeDocument/2006/relationships/image" Target="../media/image4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png"/><Relationship Id="rId4" Type="http://schemas.openxmlformats.org/officeDocument/2006/relationships/image" Target="../media/image4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Relationship Id="rId4" Type="http://schemas.openxmlformats.org/officeDocument/2006/relationships/image" Target="../media/image49.png"/><Relationship Id="rId5" Type="http://schemas.openxmlformats.org/officeDocument/2006/relationships/image" Target="../media/image1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Relationship Id="rId4" Type="http://schemas.openxmlformats.org/officeDocument/2006/relationships/image" Target="../media/image5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1.png"/><Relationship Id="rId4" Type="http://schemas.openxmlformats.org/officeDocument/2006/relationships/image" Target="../media/image52.gif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1.png"/><Relationship Id="rId4" Type="http://schemas.openxmlformats.org/officeDocument/2006/relationships/hyperlink" Target="https://plataforma.coderhouse.com/continua-tu-carrera?utm_campaign=upselling&amp;utm_medium=sidebar&amp;utm_source=platform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h8ka1E_lgslENTJc43D_SFnaaMEuR1blJWDud8RyTj0/edit?usp=sharing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1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/>
        </p:nvSpPr>
        <p:spPr>
          <a:xfrm>
            <a:off x="357150" y="1156800"/>
            <a:ext cx="7945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entender los valores que debemos aplicar, es necesario comprender el concepto de los ejes.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1453047" y="34179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EJES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726050" y="2068400"/>
            <a:ext cx="4551900" cy="23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Arial"/>
              <a:buChar char="●"/>
            </a:pPr>
            <a:r>
              <a:rPr b="1" i="0" lang="e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0" lang="es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refiere a la posición horizontal, de izquierda a derecha.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Lato"/>
              <a:buChar char="●"/>
            </a:pPr>
            <a:r>
              <a:rPr b="1" i="0" lang="e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 </a:t>
            </a:r>
            <a:r>
              <a:rPr b="0" i="0" lang="es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refiere a la posición vertical, de arriba hacia abajo.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Lato"/>
              <a:buChar char="●"/>
            </a:pPr>
            <a:r>
              <a:rPr b="1" i="0" lang="e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 </a:t>
            </a:r>
            <a:r>
              <a:rPr b="0" i="0" lang="es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puedes también mover los elementos </a:t>
            </a:r>
            <a:r>
              <a:rPr b="0" i="0" lang="es" sz="17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hacia adelante o atrás</a:t>
            </a:r>
            <a:r>
              <a:rPr b="0" i="0" lang="es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el documento (2D), como si se tratara de un espacio 3D.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7950" y="1953194"/>
            <a:ext cx="3476501" cy="2628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FFBC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/>
        </p:nvSpPr>
        <p:spPr>
          <a:xfrm>
            <a:off x="872900" y="1268725"/>
            <a:ext cx="75819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b="1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CSS3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ha agregado la opción de crear gradientes (fondos en degradé) sin la necesidad de usar imágenes.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👉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gradientes en CSS son de </a:t>
            </a:r>
            <a:r>
              <a:rPr b="1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dos tipos: lineales (</a:t>
            </a:r>
            <a:r>
              <a:rPr b="1" i="1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linear-gradient</a:t>
            </a:r>
            <a:r>
              <a:rPr b="1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y radiales (</a:t>
            </a:r>
            <a:r>
              <a:rPr b="1" i="1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radial-gradient</a:t>
            </a:r>
            <a:r>
              <a:rPr b="1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 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el gradiente lineal, la transformación de color va avanzando línea a línea; mientras que en el radial, dicha transformación se produce debido a que sucesivos círculos concéntricos van cambiando de color.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8" name="Google Shape;18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/>
        </p:nvSpPr>
        <p:spPr>
          <a:xfrm>
            <a:off x="3251099" y="314400"/>
            <a:ext cx="26418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GRADIENTES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 txBox="1"/>
          <p:nvPr/>
        </p:nvSpPr>
        <p:spPr>
          <a:xfrm>
            <a:off x="234725" y="1002525"/>
            <a:ext cx="77643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gradiente normalmente se usa en la propiedad </a:t>
            </a:r>
            <a:r>
              <a:rPr b="0" i="1" lang="es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background</a:t>
            </a:r>
            <a:r>
              <a:rPr b="0" i="1" lang="es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1344322" y="30471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GRADIENTES</a:t>
            </a:r>
            <a:endParaRPr b="0" i="1" sz="4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1120975" y="2172138"/>
            <a:ext cx="6684600" cy="107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.clase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background-image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linear-gradient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(to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,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544375" y="1580250"/>
            <a:ext cx="31302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Gradientes lineales: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459250" y="3522075"/>
            <a:ext cx="75963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Puedes elegir el punto de inicio del gradiente. Los puntos de inicio pueden ser </a:t>
            </a:r>
            <a:r>
              <a:rPr b="1" i="1" lang="e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top, right, left o bottom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tu caja, o puedes escoger los grados de inclinación que quieres que tenga tu gradiente.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00" name="Google Shape;200;p24"/>
          <p:cNvCxnSpPr/>
          <p:nvPr/>
        </p:nvCxnSpPr>
        <p:spPr>
          <a:xfrm flipH="1" rot="10800000">
            <a:off x="4020900" y="2858500"/>
            <a:ext cx="1006800" cy="754200"/>
          </a:xfrm>
          <a:prstGeom prst="straightConnector1">
            <a:avLst/>
          </a:prstGeom>
          <a:noFill/>
          <a:ln cap="flat" cmpd="sng" w="28575">
            <a:solidFill>
              <a:srgbClr val="EF89D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01" name="Google Shape;20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/>
        </p:nvSpPr>
        <p:spPr>
          <a:xfrm>
            <a:off x="3751650" y="2954850"/>
            <a:ext cx="4993500" cy="1049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#grad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background-image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linear-gradient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3751650" y="3986050"/>
            <a:ext cx="4993500" cy="3873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 predeterminada: de arriba hacia abajo.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3173049" y="373225"/>
            <a:ext cx="2675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GRADIENTES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210" name="Google Shape;210;p25"/>
          <p:cNvCxnSpPr/>
          <p:nvPr/>
        </p:nvCxnSpPr>
        <p:spPr>
          <a:xfrm>
            <a:off x="3489625" y="1604250"/>
            <a:ext cx="0" cy="1350600"/>
          </a:xfrm>
          <a:prstGeom prst="straightConnector1">
            <a:avLst/>
          </a:prstGeom>
          <a:noFill/>
          <a:ln cap="flat" cmpd="sng" w="38100">
            <a:solidFill>
              <a:srgbClr val="EF89D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1" name="Google Shape;211;p25"/>
          <p:cNvSpPr txBox="1"/>
          <p:nvPr/>
        </p:nvSpPr>
        <p:spPr>
          <a:xfrm>
            <a:off x="3645650" y="989375"/>
            <a:ext cx="2919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Valor por defecto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726050" y="1926625"/>
            <a:ext cx="2220900" cy="280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b="0" i="0" lang="e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Lorem ipsum dolor sit amet, consectetur adipiscing elit.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726050" y="1439225"/>
            <a:ext cx="2919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</a:t>
            </a:r>
            <a:endParaRPr b="1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5650" y="1776050"/>
            <a:ext cx="5108799" cy="93091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pic>
      <p:pic>
        <p:nvPicPr>
          <p:cNvPr id="215" name="Google Shape;21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/>
        </p:nvSpPr>
        <p:spPr>
          <a:xfrm>
            <a:off x="1447800" y="3365600"/>
            <a:ext cx="6153000" cy="1049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#grad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background-image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linear-gradient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(to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,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1447800" y="4373775"/>
            <a:ext cx="6153000" cy="3873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Hacia la derecha, desde el rojo hacia el amarillo.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1453047" y="43934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GRADIENTES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4" name="Google Shape;22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0352" y="1840850"/>
            <a:ext cx="5948000" cy="1338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6"/>
          <p:cNvCxnSpPr/>
          <p:nvPr/>
        </p:nvCxnSpPr>
        <p:spPr>
          <a:xfrm flipH="1" rot="10800000">
            <a:off x="1664475" y="1528175"/>
            <a:ext cx="5648400" cy="13500"/>
          </a:xfrm>
          <a:prstGeom prst="straightConnector1">
            <a:avLst/>
          </a:prstGeom>
          <a:noFill/>
          <a:ln cap="flat" cmpd="sng" w="38100">
            <a:solidFill>
              <a:srgbClr val="EF89D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26" name="Google Shape;22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7"/>
          <p:cNvSpPr txBox="1"/>
          <p:nvPr/>
        </p:nvSpPr>
        <p:spPr>
          <a:xfrm>
            <a:off x="1637200" y="3137004"/>
            <a:ext cx="6342900" cy="1049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#grad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background-image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linear-gradient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(to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bottom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,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1637200" y="4145175"/>
            <a:ext cx="6342900" cy="3873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Hacia abajo, desde el rojo hacia el amarillo.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4" name="Google Shape;23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2911" y="1654425"/>
            <a:ext cx="6131219" cy="13322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27"/>
          <p:cNvCxnSpPr/>
          <p:nvPr/>
        </p:nvCxnSpPr>
        <p:spPr>
          <a:xfrm flipH="1">
            <a:off x="1448875" y="1663475"/>
            <a:ext cx="10500" cy="1336800"/>
          </a:xfrm>
          <a:prstGeom prst="straightConnector1">
            <a:avLst/>
          </a:prstGeom>
          <a:noFill/>
          <a:ln cap="flat" cmpd="sng" w="38100">
            <a:solidFill>
              <a:srgbClr val="EF89D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6" name="Google Shape;236;p27"/>
          <p:cNvSpPr txBox="1"/>
          <p:nvPr/>
        </p:nvSpPr>
        <p:spPr>
          <a:xfrm>
            <a:off x="3234299" y="373225"/>
            <a:ext cx="2675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GRADIENTES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7" name="Google Shape;23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8"/>
          <p:cNvSpPr txBox="1"/>
          <p:nvPr/>
        </p:nvSpPr>
        <p:spPr>
          <a:xfrm>
            <a:off x="1828800" y="3137005"/>
            <a:ext cx="5962200" cy="1049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#grad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background-image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linear-gradient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(to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,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1828800" y="4145176"/>
            <a:ext cx="5962200" cy="3873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Hacia la izquierda, desde el rojo hacia el amarillo.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5" name="Google Shape;24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8168" y="1664025"/>
            <a:ext cx="5763362" cy="1361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28"/>
          <p:cNvCxnSpPr/>
          <p:nvPr/>
        </p:nvCxnSpPr>
        <p:spPr>
          <a:xfrm flipH="1">
            <a:off x="1991850" y="1377975"/>
            <a:ext cx="5566500" cy="54600"/>
          </a:xfrm>
          <a:prstGeom prst="straightConnector1">
            <a:avLst/>
          </a:prstGeom>
          <a:noFill/>
          <a:ln cap="flat" cmpd="sng" w="38100">
            <a:solidFill>
              <a:srgbClr val="EF89D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7" name="Google Shape;247;p28"/>
          <p:cNvSpPr txBox="1"/>
          <p:nvPr/>
        </p:nvSpPr>
        <p:spPr>
          <a:xfrm>
            <a:off x="3234299" y="373225"/>
            <a:ext cx="2675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GRADIENTES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8" name="Google Shape;24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9"/>
          <p:cNvSpPr txBox="1"/>
          <p:nvPr/>
        </p:nvSpPr>
        <p:spPr>
          <a:xfrm>
            <a:off x="1905000" y="3137005"/>
            <a:ext cx="5798400" cy="1049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#grad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background-image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linear-gradient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(to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,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1905000" y="4145176"/>
            <a:ext cx="5798400" cy="3873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Hacia arriba, desde el rojo hacia el amarillo.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6" name="Google Shape;25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1640" y="1671925"/>
            <a:ext cx="5605096" cy="136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29"/>
          <p:cNvCxnSpPr/>
          <p:nvPr/>
        </p:nvCxnSpPr>
        <p:spPr>
          <a:xfrm flipH="1" rot="10800000">
            <a:off x="1623550" y="1773625"/>
            <a:ext cx="13800" cy="1200600"/>
          </a:xfrm>
          <a:prstGeom prst="straightConnector1">
            <a:avLst/>
          </a:prstGeom>
          <a:noFill/>
          <a:ln cap="flat" cmpd="sng" w="38100">
            <a:solidFill>
              <a:srgbClr val="EF89D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8" name="Google Shape;258;p29"/>
          <p:cNvSpPr txBox="1"/>
          <p:nvPr/>
        </p:nvSpPr>
        <p:spPr>
          <a:xfrm>
            <a:off x="3234299" y="373225"/>
            <a:ext cx="2675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GRADIENTES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9" name="Google Shape;259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0"/>
          <p:cNvSpPr txBox="1"/>
          <p:nvPr/>
        </p:nvSpPr>
        <p:spPr>
          <a:xfrm>
            <a:off x="1828950" y="2077200"/>
            <a:ext cx="548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/>
        </p:nvSpPr>
        <p:spPr>
          <a:xfrm>
            <a:off x="1398000" y="16561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TRANSFORMACIONES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105800" y="2009050"/>
            <a:ext cx="69324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ANIMACIONES, </a:t>
            </a:r>
            <a:r>
              <a:rPr b="0" i="1" lang="es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TRANSFORMACIONES Y TRANSICIONES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919550" y="1633175"/>
            <a:ext cx="5304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08. </a:t>
            </a:r>
            <a:r>
              <a:rPr b="0" i="0" lang="es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DESARROLLO WEB 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2"/>
          <p:cNvSpPr txBox="1"/>
          <p:nvPr/>
        </p:nvSpPr>
        <p:spPr>
          <a:xfrm>
            <a:off x="726150" y="1337150"/>
            <a:ext cx="8028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transformación es una modificación de la forma en que se muestra un elemento. Todo elemento transformado por CSS cambia la forma en que se ve, </a:t>
            </a:r>
            <a:r>
              <a:rPr i="0" lang="es" sz="1800" u="none" cap="none" strike="noStrike">
                <a:solidFill>
                  <a:srgbClr val="24292E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pero no el lugar que ocupa</a:t>
            </a:r>
            <a:r>
              <a:rPr b="0" i="0" lang="es" sz="18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Los efectos que se pueden lograr son:  </a:t>
            </a:r>
            <a:br>
              <a:rPr b="0" i="0" lang="es" sz="18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b="0" i="0" sz="1800" u="none" cap="none" strike="noStrike">
              <a:solidFill>
                <a:srgbClr val="24292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Mover un elemento de lugar (¡sin position!).  </a:t>
            </a:r>
            <a:endParaRPr b="0" i="0" sz="1800" u="none" cap="none" strike="noStrike">
              <a:solidFill>
                <a:srgbClr val="24292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Escalar el tamaño de un elemento.  </a:t>
            </a:r>
            <a:endParaRPr b="0" i="0" sz="1800" u="none" cap="none" strike="noStrike">
              <a:solidFill>
                <a:srgbClr val="24292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Voltear y girar elementos.  </a:t>
            </a:r>
            <a:endParaRPr b="0" i="0" sz="1800" u="none" cap="none" strike="noStrike">
              <a:solidFill>
                <a:srgbClr val="24292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Cambiar la perspectiva de un elemento.</a:t>
            </a:r>
            <a:endParaRPr b="0" i="0" sz="1800" u="none" cap="none" strike="noStrike">
              <a:solidFill>
                <a:srgbClr val="24292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1453047" y="53569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TRANSFORMACIONES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/>
        </p:nvSpPr>
        <p:spPr>
          <a:xfrm>
            <a:off x="557850" y="1216563"/>
            <a:ext cx="802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siguientes </a:t>
            </a:r>
            <a:r>
              <a:rPr b="1" i="0" lang="es" sz="1800" u="none" cap="none" strike="noStrike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ejemplos</a:t>
            </a:r>
            <a:r>
              <a:rPr b="0" i="0" lang="es" sz="18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veremos están animados (tema que veremos más adelante), para un entendimiento más simple.</a:t>
            </a:r>
            <a:endParaRPr b="0" i="0" sz="1800" u="none" cap="none" strike="noStrike">
              <a:solidFill>
                <a:srgbClr val="24292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85" name="Google Shape;28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793557">
            <a:off x="4817200" y="2416194"/>
            <a:ext cx="2338826" cy="16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2950" y="2415600"/>
            <a:ext cx="3202275" cy="22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3"/>
          <p:cNvSpPr txBox="1"/>
          <p:nvPr/>
        </p:nvSpPr>
        <p:spPr>
          <a:xfrm>
            <a:off x="1453047" y="47446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TRANSFORMACIONES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4"/>
          <p:cNvSpPr txBox="1"/>
          <p:nvPr/>
        </p:nvSpPr>
        <p:spPr>
          <a:xfrm>
            <a:off x="1453047" y="46791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TRASLADAR</a:t>
            </a:r>
            <a:r>
              <a:rPr i="1" lang="es" sz="4000">
                <a:latin typeface="Anton"/>
                <a:ea typeface="Anton"/>
                <a:cs typeface="Anton"/>
                <a:sym typeface="Anton"/>
              </a:rPr>
              <a:t>-</a:t>
            </a: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MOVER OBJETOS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4" name="Google Shape;294;p34"/>
          <p:cNvSpPr txBox="1"/>
          <p:nvPr/>
        </p:nvSpPr>
        <p:spPr>
          <a:xfrm>
            <a:off x="794700" y="1391125"/>
            <a:ext cx="75546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A6FFCA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Requiere dos números y su unidad, separados por una coma: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primero es el desplazamiento horizontal (eje X).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segundo el desplazamiento vertical (eje Y).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Valores positivos mueven a la derecha/abajo.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Valores negativos mueven a la izquierda/arriba.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Sí, existe translateX() y translateY(), cada uno sólo recibe un número con su unidad.</a:t>
            </a:r>
            <a:endParaRPr b="0" i="0" sz="1800" u="none" cap="none" strike="noStrike">
              <a:solidFill>
                <a:srgbClr val="24292E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4292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5" name="Google Shape;295;p34"/>
          <p:cNvSpPr txBox="1"/>
          <p:nvPr/>
        </p:nvSpPr>
        <p:spPr>
          <a:xfrm>
            <a:off x="524850" y="1258450"/>
            <a:ext cx="8094300" cy="568200"/>
          </a:xfrm>
          <a:prstGeom prst="rect">
            <a:avLst/>
          </a:prstGeom>
          <a:solidFill>
            <a:srgbClr val="A6FFC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s" sz="1800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transform:translate( )</a:t>
            </a:r>
            <a:r>
              <a:rPr lang="es" sz="1800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cambia la ubicación del objeto (como si fuese un position).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5"/>
          <p:cNvSpPr txBox="1"/>
          <p:nvPr/>
        </p:nvSpPr>
        <p:spPr>
          <a:xfrm>
            <a:off x="1453047" y="44486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TRANSFORM: TRANSLATE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2" name="Google Shape;302;p35"/>
          <p:cNvSpPr txBox="1"/>
          <p:nvPr/>
        </p:nvSpPr>
        <p:spPr>
          <a:xfrm>
            <a:off x="1098800" y="2635022"/>
            <a:ext cx="4820400" cy="136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translate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8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8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35"/>
          <p:cNvSpPr txBox="1"/>
          <p:nvPr/>
        </p:nvSpPr>
        <p:spPr>
          <a:xfrm>
            <a:off x="524850" y="1248725"/>
            <a:ext cx="8094300" cy="697800"/>
          </a:xfrm>
          <a:prstGeom prst="rect">
            <a:avLst/>
          </a:prstGeom>
          <a:solidFill>
            <a:srgbClr val="A6FFC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Valor: </a:t>
            </a:r>
            <a:r>
              <a:rPr b="1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translate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especificamos los eje X e Y a donde queremos que se mueva el elemento.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4" name="Google Shape;30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8850" y="2635013"/>
            <a:ext cx="15621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6"/>
          <p:cNvSpPr txBox="1"/>
          <p:nvPr/>
        </p:nvSpPr>
        <p:spPr>
          <a:xfrm>
            <a:off x="1453047" y="49301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ROTACIÓN DE OBJETOS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1" name="Google Shape;311;p36"/>
          <p:cNvSpPr txBox="1"/>
          <p:nvPr/>
        </p:nvSpPr>
        <p:spPr>
          <a:xfrm>
            <a:off x="703200" y="1397475"/>
            <a:ext cx="7737600" cy="30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rotación permite girar un objeto sin deformarlo. Se hace con el </a:t>
            </a:r>
            <a:b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1" lang="es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transform: rotate( )</a:t>
            </a: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1" i="0" lang="e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Recibe entre paréntesis un número que representa la cantidad de grados a girar el objeto: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es </a:t>
            </a:r>
            <a:r>
              <a:rPr b="1" i="0" lang="e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positivo</a:t>
            </a: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rota hacia la </a:t>
            </a:r>
            <a:r>
              <a:rPr b="1" i="0" lang="e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derecha</a:t>
            </a: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(en sentido horario).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es </a:t>
            </a:r>
            <a:r>
              <a:rPr b="1" i="0" lang="e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negativo</a:t>
            </a: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rota hacia la </a:t>
            </a:r>
            <a:r>
              <a:rPr b="1" i="0" lang="e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izquierda </a:t>
            </a: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(sentido antihorario).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tratarse de grados, la unidad que acompaña el número será </a:t>
            </a:r>
            <a:r>
              <a:rPr b="0" i="1" lang="es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deg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(degrees).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7"/>
          <p:cNvSpPr txBox="1"/>
          <p:nvPr/>
        </p:nvSpPr>
        <p:spPr>
          <a:xfrm>
            <a:off x="1453047" y="43558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TRANSFORM: ROTATE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8" name="Google Shape;318;p37"/>
          <p:cNvSpPr txBox="1"/>
          <p:nvPr/>
        </p:nvSpPr>
        <p:spPr>
          <a:xfrm>
            <a:off x="1149800" y="2772972"/>
            <a:ext cx="4238700" cy="140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rotate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8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360deg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37"/>
          <p:cNvSpPr txBox="1"/>
          <p:nvPr/>
        </p:nvSpPr>
        <p:spPr>
          <a:xfrm>
            <a:off x="659950" y="1391600"/>
            <a:ext cx="8094300" cy="496500"/>
          </a:xfrm>
          <a:prstGeom prst="rect">
            <a:avLst/>
          </a:prstGeom>
          <a:solidFill>
            <a:srgbClr val="A6FFC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highlight>
                  <a:srgbClr val="A6FFCA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Valor: rotate, se especifican los grados a rotar (máximo 360).</a:t>
            </a:r>
            <a:endParaRPr b="0" i="0" sz="1800" u="none" cap="none" strike="noStrike">
              <a:solidFill>
                <a:srgbClr val="000000"/>
              </a:solidFill>
              <a:highlight>
                <a:srgbClr val="A6FFCA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0" name="Google Shape;32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1925" y="25236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8"/>
          <p:cNvSpPr txBox="1"/>
          <p:nvPr/>
        </p:nvSpPr>
        <p:spPr>
          <a:xfrm>
            <a:off x="1453047" y="51898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TRANSFORM: ROTATEX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7" name="Google Shape;327;p38"/>
          <p:cNvSpPr txBox="1"/>
          <p:nvPr/>
        </p:nvSpPr>
        <p:spPr>
          <a:xfrm>
            <a:off x="1453050" y="2675847"/>
            <a:ext cx="4330500" cy="1355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rotateX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8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70deg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38"/>
          <p:cNvSpPr txBox="1"/>
          <p:nvPr/>
        </p:nvSpPr>
        <p:spPr>
          <a:xfrm>
            <a:off x="659950" y="1463025"/>
            <a:ext cx="8094300" cy="486300"/>
          </a:xfrm>
          <a:prstGeom prst="rect">
            <a:avLst/>
          </a:prstGeom>
          <a:solidFill>
            <a:srgbClr val="A6FFC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Valor: rotateX, rotar en X, especificando los grados.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9" name="Google Shape;32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0500" y="24418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9"/>
          <p:cNvSpPr txBox="1"/>
          <p:nvPr/>
        </p:nvSpPr>
        <p:spPr>
          <a:xfrm>
            <a:off x="1453047" y="41703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TRANSFORM: ROTATEY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6" name="Google Shape;336;p39"/>
          <p:cNvSpPr txBox="1"/>
          <p:nvPr/>
        </p:nvSpPr>
        <p:spPr>
          <a:xfrm>
            <a:off x="1453050" y="2580872"/>
            <a:ext cx="4228500" cy="1437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rotateY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8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70deg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Google Shape;337;p39"/>
          <p:cNvSpPr txBox="1"/>
          <p:nvPr/>
        </p:nvSpPr>
        <p:spPr>
          <a:xfrm>
            <a:off x="659950" y="1463025"/>
            <a:ext cx="8094300" cy="476100"/>
          </a:xfrm>
          <a:prstGeom prst="rect">
            <a:avLst/>
          </a:prstGeom>
          <a:solidFill>
            <a:srgbClr val="A6FFC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Valor: rotateY, rotar en Y, especificando los grados.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8" name="Google Shape;33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0105" y="24183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0"/>
          <p:cNvSpPr txBox="1"/>
          <p:nvPr/>
        </p:nvSpPr>
        <p:spPr>
          <a:xfrm>
            <a:off x="1453047" y="38926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TRANSFORM: ROTATEZ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5" name="Google Shape;345;p40"/>
          <p:cNvSpPr txBox="1"/>
          <p:nvPr/>
        </p:nvSpPr>
        <p:spPr>
          <a:xfrm>
            <a:off x="1453050" y="2686972"/>
            <a:ext cx="4085700" cy="1396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rotateZ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8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90deg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6" name="Google Shape;346;p40"/>
          <p:cNvSpPr txBox="1"/>
          <p:nvPr/>
        </p:nvSpPr>
        <p:spPr>
          <a:xfrm>
            <a:off x="659950" y="1463025"/>
            <a:ext cx="8094300" cy="455700"/>
          </a:xfrm>
          <a:prstGeom prst="rect">
            <a:avLst/>
          </a:prstGeom>
          <a:solidFill>
            <a:srgbClr val="A6FFC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Valor: </a:t>
            </a:r>
            <a:r>
              <a:rPr b="1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rotateZ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rotar en Z, especificando los grados.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7" name="Google Shape;34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7350" y="24325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1"/>
          <p:cNvSpPr txBox="1"/>
          <p:nvPr/>
        </p:nvSpPr>
        <p:spPr>
          <a:xfrm>
            <a:off x="1453047" y="41041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ESCALAR OBJETOS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4" name="Google Shape;354;p41"/>
          <p:cNvSpPr txBox="1"/>
          <p:nvPr/>
        </p:nvSpPr>
        <p:spPr>
          <a:xfrm>
            <a:off x="924325" y="1189700"/>
            <a:ext cx="7377000" cy="3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transform:scale( )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cambia la escala del objeto (como si fuese un zoom).  </a:t>
            </a:r>
            <a:endParaRPr b="0" i="0" sz="18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Requiere dos números separados por coma: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primero es el ancho (Escala en eje X).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segundo el es alto (Escala en eje Y).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Valores mayores a 1, agrandan.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Valores entre 1 y 0, achican.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Valores negativos, escalan dado vuelta.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solo se quiere cambiar un eje, existe scaleX() y scaleY(), cada uno solo recibe un número.</a:t>
            </a:r>
            <a:endParaRPr b="0" i="0" sz="1800" u="none" cap="none" strike="noStrike">
              <a:solidFill>
                <a:srgbClr val="24292E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Crear animaciones con CSS.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Agregar transformaciones a elementos.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Incorporar transiciones a elementos.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709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2"/>
          <p:cNvSpPr txBox="1"/>
          <p:nvPr/>
        </p:nvSpPr>
        <p:spPr>
          <a:xfrm>
            <a:off x="1453047" y="41706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TRANSFORM: SCALE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1" name="Google Shape;361;p42"/>
          <p:cNvSpPr txBox="1"/>
          <p:nvPr/>
        </p:nvSpPr>
        <p:spPr>
          <a:xfrm>
            <a:off x="1578450" y="2813771"/>
            <a:ext cx="3677400" cy="132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scale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8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2,1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2" name="Google Shape;362;p42"/>
          <p:cNvSpPr txBox="1"/>
          <p:nvPr/>
        </p:nvSpPr>
        <p:spPr>
          <a:xfrm>
            <a:off x="659950" y="1463025"/>
            <a:ext cx="8094300" cy="732000"/>
          </a:xfrm>
          <a:prstGeom prst="rect">
            <a:avLst/>
          </a:prstGeom>
          <a:solidFill>
            <a:srgbClr val="A6FFC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Valor: </a:t>
            </a:r>
            <a:r>
              <a:rPr b="1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scale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cuantas veces se va a escalar </a:t>
            </a:r>
            <a:r>
              <a:rPr b="0" i="1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(alto, ancho),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 puede poner un único valor.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63" name="Google Shape;36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3725" y="25717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3"/>
          <p:cNvSpPr txBox="1"/>
          <p:nvPr/>
        </p:nvSpPr>
        <p:spPr>
          <a:xfrm>
            <a:off x="1453047" y="46789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SESGAR ELEMENTO</a:t>
            </a:r>
            <a:endParaRPr b="0" i="1" sz="24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0" name="Google Shape;370;p43"/>
          <p:cNvSpPr txBox="1"/>
          <p:nvPr/>
        </p:nvSpPr>
        <p:spPr>
          <a:xfrm>
            <a:off x="692100" y="1165700"/>
            <a:ext cx="7759800" cy="30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transform:skew( )</a:t>
            </a: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deformar objetos en el CSS utilizamos el método </a:t>
            </a:r>
            <a:r>
              <a:rPr b="0" i="0" lang="es" sz="18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skew 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(sesgar).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Puede tener hasta dos números separados por coma: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Sus parámetros son los ángulos de deformación en grados sexagesimales (</a:t>
            </a:r>
            <a:r>
              <a:rPr b="1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deg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primero indica el eje  </a:t>
            </a:r>
            <a:r>
              <a:rPr b="1" i="0" lang="e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“X”</a:t>
            </a: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segundo indica el eje </a:t>
            </a:r>
            <a:r>
              <a:rPr b="1" i="0" lang="e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“Y”</a:t>
            </a: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*Sesgar: tocer.</a:t>
            </a:r>
            <a:endParaRPr b="0" i="0" sz="13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4"/>
          <p:cNvSpPr txBox="1"/>
          <p:nvPr/>
        </p:nvSpPr>
        <p:spPr>
          <a:xfrm>
            <a:off x="1453047" y="40778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TRANSFORM: SKEW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7" name="Google Shape;377;p44"/>
          <p:cNvSpPr txBox="1"/>
          <p:nvPr/>
        </p:nvSpPr>
        <p:spPr>
          <a:xfrm>
            <a:off x="1228525" y="2571750"/>
            <a:ext cx="4503900" cy="14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skew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8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20deg,10deg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44"/>
          <p:cNvSpPr txBox="1"/>
          <p:nvPr/>
        </p:nvSpPr>
        <p:spPr>
          <a:xfrm>
            <a:off x="524850" y="1463025"/>
            <a:ext cx="8094300" cy="527100"/>
          </a:xfrm>
          <a:prstGeom prst="rect">
            <a:avLst/>
          </a:prstGeom>
          <a:solidFill>
            <a:srgbClr val="A6FFC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Valor: </a:t>
            </a:r>
            <a:r>
              <a:rPr b="1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skewX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perspectiva en ambos ejes (X,Y).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79" name="Google Shape;379;p44"/>
          <p:cNvPicPr preferRelativeResize="0"/>
          <p:nvPr/>
        </p:nvPicPr>
        <p:blipFill rotWithShape="1">
          <a:blip r:embed="rId4">
            <a:alphaModFix/>
          </a:blip>
          <a:srcRect b="0" l="4000" r="-4000" t="0"/>
          <a:stretch/>
        </p:blipFill>
        <p:spPr>
          <a:xfrm>
            <a:off x="6351775" y="23723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5"/>
          <p:cNvSpPr txBox="1"/>
          <p:nvPr/>
        </p:nvSpPr>
        <p:spPr>
          <a:xfrm>
            <a:off x="1453047" y="40778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TRANSFORM: SKEWX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6" name="Google Shape;386;p45"/>
          <p:cNvSpPr txBox="1"/>
          <p:nvPr/>
        </p:nvSpPr>
        <p:spPr>
          <a:xfrm>
            <a:off x="1374350" y="2571748"/>
            <a:ext cx="3993600" cy="1508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skewX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8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20deg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7" name="Google Shape;387;p45"/>
          <p:cNvSpPr txBox="1"/>
          <p:nvPr/>
        </p:nvSpPr>
        <p:spPr>
          <a:xfrm>
            <a:off x="524850" y="1408350"/>
            <a:ext cx="8094300" cy="551100"/>
          </a:xfrm>
          <a:prstGeom prst="rect">
            <a:avLst/>
          </a:prstGeom>
          <a:solidFill>
            <a:srgbClr val="A6FFC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Valor: </a:t>
            </a:r>
            <a:r>
              <a:rPr b="1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skewX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perspectiva en X.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8" name="Google Shape;38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8589" y="24216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6"/>
          <p:cNvSpPr txBox="1"/>
          <p:nvPr/>
        </p:nvSpPr>
        <p:spPr>
          <a:xfrm>
            <a:off x="1453047" y="52003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TRANSFORM: SKEWY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95" name="Google Shape;395;p46"/>
          <p:cNvSpPr txBox="1"/>
          <p:nvPr/>
        </p:nvSpPr>
        <p:spPr>
          <a:xfrm>
            <a:off x="1527400" y="2523675"/>
            <a:ext cx="3769200" cy="152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skewY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8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20deg</a:t>
            </a: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" name="Google Shape;396;p46"/>
          <p:cNvSpPr txBox="1"/>
          <p:nvPr/>
        </p:nvSpPr>
        <p:spPr>
          <a:xfrm>
            <a:off x="524850" y="1495625"/>
            <a:ext cx="8094300" cy="449700"/>
          </a:xfrm>
          <a:prstGeom prst="rect">
            <a:avLst/>
          </a:prstGeom>
          <a:solidFill>
            <a:srgbClr val="A6FFC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Valor: </a:t>
            </a:r>
            <a:r>
              <a:rPr b="1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skewY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perspectiva en Y.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7" name="Google Shape;39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111" y="23910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7"/>
          <p:cNvSpPr txBox="1"/>
          <p:nvPr/>
        </p:nvSpPr>
        <p:spPr>
          <a:xfrm>
            <a:off x="1053147" y="47774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¿RECUERDAN EL EJEMPLO?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4" name="Google Shape;40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793560">
            <a:off x="6951369" y="1013186"/>
            <a:ext cx="1415813" cy="1006237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7"/>
          <p:cNvSpPr txBox="1"/>
          <p:nvPr/>
        </p:nvSpPr>
        <p:spPr>
          <a:xfrm>
            <a:off x="3077175" y="2187150"/>
            <a:ext cx="3936000" cy="2453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 {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rgba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(255,0,0,0.9);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skewY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(25deg)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47"/>
          <p:cNvSpPr txBox="1"/>
          <p:nvPr/>
        </p:nvSpPr>
        <p:spPr>
          <a:xfrm>
            <a:off x="181000" y="2168050"/>
            <a:ext cx="2793300" cy="2453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&lt;!-- Caja Roja --&gt;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47"/>
          <p:cNvSpPr txBox="1"/>
          <p:nvPr/>
        </p:nvSpPr>
        <p:spPr>
          <a:xfrm>
            <a:off x="535425" y="1709900"/>
            <a:ext cx="1186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8" name="Google Shape;408;p47"/>
          <p:cNvSpPr txBox="1"/>
          <p:nvPr/>
        </p:nvSpPr>
        <p:spPr>
          <a:xfrm>
            <a:off x="3301675" y="1709900"/>
            <a:ext cx="1186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CSS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9" name="Google Shape;409;p47"/>
          <p:cNvSpPr txBox="1"/>
          <p:nvPr/>
        </p:nvSpPr>
        <p:spPr>
          <a:xfrm>
            <a:off x="2340775" y="1114300"/>
            <a:ext cx="31083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Así empezamos...</a:t>
            </a:r>
            <a:endParaRPr b="0" i="0" sz="2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0" name="Google Shape;410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3175" y="2379575"/>
            <a:ext cx="1956300" cy="19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8"/>
          <p:cNvSpPr txBox="1"/>
          <p:nvPr/>
        </p:nvSpPr>
        <p:spPr>
          <a:xfrm>
            <a:off x="1828950" y="2077200"/>
            <a:ext cx="548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9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TRANSICIONES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0"/>
          <p:cNvSpPr txBox="1"/>
          <p:nvPr/>
        </p:nvSpPr>
        <p:spPr>
          <a:xfrm>
            <a:off x="591900" y="1474400"/>
            <a:ext cx="79602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 la propiedad </a:t>
            </a:r>
            <a:r>
              <a:rPr b="1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transition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 posible lograr que </a:t>
            </a:r>
            <a:r>
              <a:rPr b="0" i="0" lang="es" sz="18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pasar el mouse por el elemento, el mismo “haga una animación”. </a:t>
            </a:r>
            <a:endParaRPr b="0" i="0" sz="1800" u="none" cap="none" strike="noStrike">
              <a:solidFill>
                <a:srgbClr val="000000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Recuerda que para los enlaces se utiliza </a:t>
            </a:r>
            <a:r>
              <a:rPr b="0" i="1" lang="es" sz="18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a:hover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con el fin de que cambien sus estilos al pasar el mouse por encima. </a:t>
            </a:r>
            <a:r>
              <a:rPr b="0" i="1" lang="es" sz="18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:hover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puede utilizar con </a:t>
            </a:r>
            <a:r>
              <a:rPr b="1" i="0" lang="e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cualquier 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elemento sobre el cual quisieras ejecutar una transición, un div, span, párrafo, etc.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" sz="2200"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1" i="0" lang="e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eamos los ejemplos...</a:t>
            </a:r>
            <a:endParaRPr b="1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0" name="Google Shape;430;p50"/>
          <p:cNvSpPr txBox="1"/>
          <p:nvPr/>
        </p:nvSpPr>
        <p:spPr>
          <a:xfrm>
            <a:off x="643800" y="323900"/>
            <a:ext cx="78564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TRANSICIONES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1"/>
          <p:cNvSpPr txBox="1"/>
          <p:nvPr/>
        </p:nvSpPr>
        <p:spPr>
          <a:xfrm>
            <a:off x="532350" y="1112000"/>
            <a:ext cx="8079300" cy="821400"/>
          </a:xfrm>
          <a:prstGeom prst="rect">
            <a:avLst/>
          </a:prstGeom>
          <a:solidFill>
            <a:srgbClr val="A6FFC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Imaginemos que queremos que cambie su altura: debemos indicar </a:t>
            </a:r>
            <a:r>
              <a:rPr b="1" i="0" lang="es" sz="1800" u="none" cap="none" strike="noStrike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qué propiedad</a:t>
            </a:r>
            <a:r>
              <a:rPr b="0" i="0" lang="es" sz="18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queremos que se anime y </a:t>
            </a:r>
            <a:r>
              <a:rPr b="1" i="0" lang="es" sz="1800" u="none" cap="none" strike="noStrike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cuántos segundos</a:t>
            </a:r>
            <a:r>
              <a:rPr b="0" i="0" lang="es" sz="18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(2 segundos).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7" name="Google Shape;437;p51"/>
          <p:cNvSpPr txBox="1"/>
          <p:nvPr/>
        </p:nvSpPr>
        <p:spPr>
          <a:xfrm>
            <a:off x="643800" y="216625"/>
            <a:ext cx="78564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TRANSICIONES</a:t>
            </a:r>
            <a:endParaRPr b="0" i="1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8" name="Google Shape;438;p51"/>
          <p:cNvSpPr txBox="1"/>
          <p:nvPr/>
        </p:nvSpPr>
        <p:spPr>
          <a:xfrm>
            <a:off x="1556375" y="2127175"/>
            <a:ext cx="3476100" cy="27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transition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height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2s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s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propiedad duración */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div:hover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9" name="Google Shape;439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2475" y="2418025"/>
            <a:ext cx="2614382" cy="21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4835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CSS Grid:</a:t>
            </a:r>
            <a:r>
              <a:rPr b="0" i="0" lang="e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el sistema de maquetación más potente que hay disponible. Se trata de un sistema en 2D que permite definir filas y columnas (a diferencia de, por ejemplo, Flexbox, el cual funciona en una única dimensión). 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Diseño responsive:</a:t>
            </a:r>
            <a:r>
              <a:rPr b="0" i="0" lang="e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refiere a la idea de que un sitio web debería mostrarse igual de bien en todo tipo de dispositivo, desde monitores de pantalla panorámica hasta teléfonos móviles. 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diseño responsive se logra a través de "Media Queries" de CSS. Pensemos en las Media Queries como una forma de aplicar condicionales a las reglas de CSS.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96487" y="129075"/>
            <a:ext cx="8423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GLOSARIO: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" sz="2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Clase </a:t>
            </a:r>
            <a:r>
              <a:rPr i="1" lang="es" sz="2000">
                <a:latin typeface="Anton"/>
                <a:ea typeface="Anton"/>
                <a:cs typeface="Anton"/>
                <a:sym typeface="Anton"/>
              </a:rPr>
              <a:t>7</a:t>
            </a:r>
            <a:endParaRPr b="0" i="1" sz="2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7507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Mobile First:</a:t>
            </a:r>
            <a:r>
              <a:rPr b="0" i="0" lang="es" sz="14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significa crear el código primero para los dispositivos más pequeños que los usuarios probablemente tengan, como teléfonos o tabletas. Implica trabajar en el dispositivo más pequeño, y luego acumular desde allí todo en el mismo código y el mismo proyecto, en lugar de hacer uno nuevo para cada tamaño de pantalla. 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Meta viewport:</a:t>
            </a:r>
            <a:r>
              <a:rPr b="0" i="0" lang="es" sz="14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etiqueta &lt;meta&gt; viewport da al navegador las instrucciones sobre cómo controlar las dimensiones, y el ajuste a escala de la página.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709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52"/>
          <p:cNvSpPr txBox="1"/>
          <p:nvPr/>
        </p:nvSpPr>
        <p:spPr>
          <a:xfrm>
            <a:off x="643800" y="262675"/>
            <a:ext cx="78564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TRANSICIONES</a:t>
            </a:r>
            <a:endParaRPr b="0" i="1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46" name="Google Shape;446;p52"/>
          <p:cNvSpPr txBox="1"/>
          <p:nvPr/>
        </p:nvSpPr>
        <p:spPr>
          <a:xfrm>
            <a:off x="1329125" y="1941925"/>
            <a:ext cx="3882600" cy="2671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transition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height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2s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width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1s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     </a:t>
            </a:r>
            <a:endParaRPr b="0" i="0" sz="1400" u="none" cap="none" strike="noStrik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div:hover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47" name="Google Shape;447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0350" y="2437275"/>
            <a:ext cx="3429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52"/>
          <p:cNvSpPr txBox="1"/>
          <p:nvPr/>
        </p:nvSpPr>
        <p:spPr>
          <a:xfrm>
            <a:off x="959300" y="1094975"/>
            <a:ext cx="7317300" cy="486900"/>
          </a:xfrm>
          <a:prstGeom prst="rect">
            <a:avLst/>
          </a:prstGeom>
          <a:solidFill>
            <a:srgbClr val="A6FFC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se puede especificar más de una propiedad: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53"/>
          <p:cNvSpPr txBox="1"/>
          <p:nvPr/>
        </p:nvSpPr>
        <p:spPr>
          <a:xfrm>
            <a:off x="1077400" y="262675"/>
            <a:ext cx="78564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TRANSICIONES</a:t>
            </a:r>
            <a:endParaRPr b="0" i="1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55" name="Google Shape;455;p53"/>
          <p:cNvSpPr txBox="1"/>
          <p:nvPr/>
        </p:nvSpPr>
        <p:spPr>
          <a:xfrm>
            <a:off x="1403950" y="1742300"/>
            <a:ext cx="3882600" cy="29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transition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all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2s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     </a:t>
            </a:r>
            <a:endParaRPr b="0" i="0" sz="1400" u="none" cap="none" strike="noStrik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div:hover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cyan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53"/>
          <p:cNvSpPr txBox="1"/>
          <p:nvPr/>
        </p:nvSpPr>
        <p:spPr>
          <a:xfrm>
            <a:off x="828100" y="1081650"/>
            <a:ext cx="7509600" cy="540900"/>
          </a:xfrm>
          <a:prstGeom prst="rect">
            <a:avLst/>
          </a:prstGeom>
          <a:solidFill>
            <a:srgbClr val="A6FFC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Aplicar transición </a:t>
            </a:r>
            <a:r>
              <a:rPr b="1" i="0" lang="e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toda propiedad </a:t>
            </a:r>
            <a:r>
              <a:rPr b="0"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haya variado: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57" name="Google Shape;457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6700" y="2515250"/>
            <a:ext cx="3254895" cy="18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8150" y="2914525"/>
            <a:ext cx="31051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54"/>
          <p:cNvSpPr txBox="1"/>
          <p:nvPr/>
        </p:nvSpPr>
        <p:spPr>
          <a:xfrm>
            <a:off x="1005725" y="2283775"/>
            <a:ext cx="3882600" cy="263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transition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all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2s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     </a:t>
            </a:r>
            <a:endParaRPr b="0" i="0" sz="1400" u="none" cap="none" strike="noStrik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input:focus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24px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54"/>
          <p:cNvSpPr txBox="1"/>
          <p:nvPr/>
        </p:nvSpPr>
        <p:spPr>
          <a:xfrm>
            <a:off x="478350" y="359425"/>
            <a:ext cx="8187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¿Sólo con la propiedad “</a:t>
            </a:r>
            <a:r>
              <a:rPr b="1" i="0" lang="e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:hover</a:t>
            </a:r>
            <a:r>
              <a:rPr b="1" i="0" lang="e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 funciona? </a:t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</a:t>
            </a:r>
            <a:r>
              <a:rPr b="0" i="0" lang="es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también lo hace con cualquier propiedad del elemento que aplique cambios en él. 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 con la propiedad </a:t>
            </a:r>
            <a:r>
              <a:rPr b="0" i="1" lang="es" sz="17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focus</a:t>
            </a:r>
            <a:r>
              <a:rPr b="0" i="0" lang="es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la cual indica que el elemento tiene el foco. Generalmente se activa cuando el usuario hace clic, toca un elemento o lo selecciona con la tecla "Tab" del teclado.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6400" y="2456592"/>
            <a:ext cx="2571125" cy="173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5"/>
          <p:cNvSpPr txBox="1"/>
          <p:nvPr/>
        </p:nvSpPr>
        <p:spPr>
          <a:xfrm>
            <a:off x="1053147" y="36104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¿RECUERDAN EL EJEMPLO?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73" name="Google Shape;473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793560">
            <a:off x="7034057" y="1041824"/>
            <a:ext cx="1415813" cy="1006237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5"/>
          <p:cNvSpPr txBox="1"/>
          <p:nvPr/>
        </p:nvSpPr>
        <p:spPr>
          <a:xfrm>
            <a:off x="748350" y="1710850"/>
            <a:ext cx="5520600" cy="3227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 {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rgba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(255,0,0,0.9);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1px;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div:</a:t>
            </a:r>
            <a:r>
              <a:rPr b="0" i="0" lang="e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hover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skewY</a:t>
            </a: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(25deg)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Google Shape;475;p55"/>
          <p:cNvSpPr txBox="1"/>
          <p:nvPr/>
        </p:nvSpPr>
        <p:spPr>
          <a:xfrm>
            <a:off x="2321800" y="1219550"/>
            <a:ext cx="31083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Ahora lo transformamos</a:t>
            </a:r>
            <a:endParaRPr b="0" i="0" sz="21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76" name="Google Shape;476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6"/>
          <p:cNvSpPr txBox="1"/>
          <p:nvPr/>
        </p:nvSpPr>
        <p:spPr>
          <a:xfrm>
            <a:off x="1398000" y="16561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ANIMACIONES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6438" y="623875"/>
            <a:ext cx="5191125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57"/>
          <p:cNvSpPr/>
          <p:nvPr/>
        </p:nvSpPr>
        <p:spPr>
          <a:xfrm>
            <a:off x="1976400" y="623850"/>
            <a:ext cx="5191200" cy="3895800"/>
          </a:xfrm>
          <a:prstGeom prst="rect">
            <a:avLst/>
          </a:prstGeom>
          <a:noFill/>
          <a:ln cap="flat" cmpd="sng" w="28575">
            <a:solidFill>
              <a:srgbClr val="E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8"/>
          <p:cNvSpPr txBox="1"/>
          <p:nvPr/>
        </p:nvSpPr>
        <p:spPr>
          <a:xfrm>
            <a:off x="658200" y="745175"/>
            <a:ext cx="78276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4292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b="0" i="0" lang="es" sz="20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diferencia de la transición, una animación es un efecto que se loopea tantas veces como </a:t>
            </a:r>
            <a:r>
              <a:rPr lang="es" sz="2000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quiera</a:t>
            </a:r>
            <a:r>
              <a:rPr b="0" i="0" lang="es" sz="20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2000" u="none" cap="none" strike="noStrike">
              <a:solidFill>
                <a:srgbClr val="24292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24292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b="0" i="0" lang="es" sz="20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depende del cambio de estado (el elemento se animará desde la carga de la web).  </a:t>
            </a:r>
            <a:endParaRPr b="0" i="0" sz="2000" u="none" cap="none" strike="noStrike">
              <a:solidFill>
                <a:srgbClr val="24292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24292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b="1" i="0" lang="es" sz="2000" u="none" cap="none" strike="noStrike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la unión de dos partes:</a:t>
            </a:r>
            <a:r>
              <a:rPr b="0" i="0" lang="es" sz="2000" u="none" cap="none" strike="noStrike">
                <a:solidFill>
                  <a:srgbClr val="2429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por un lado, una línea de tiempo (llamada keyframe) con la información de los cambios; por otro, aplicar ese keyframe a un elemento que será el que se verá animado.</a:t>
            </a:r>
            <a:endParaRPr b="0" i="0" sz="2000" u="none" cap="none" strike="noStrike">
              <a:solidFill>
                <a:srgbClr val="24292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4292E"/>
              </a:solidFill>
              <a:highlight>
                <a:srgbClr val="3DFFBC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5" name="Google Shape;495;p58"/>
          <p:cNvSpPr txBox="1"/>
          <p:nvPr/>
        </p:nvSpPr>
        <p:spPr>
          <a:xfrm>
            <a:off x="2000950" y="207125"/>
            <a:ext cx="530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ANIMACI</a:t>
            </a:r>
            <a:r>
              <a:rPr i="1" lang="es" sz="4000">
                <a:latin typeface="Anton"/>
                <a:ea typeface="Anton"/>
                <a:cs typeface="Anton"/>
                <a:sym typeface="Anton"/>
              </a:rPr>
              <a:t>ONES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9"/>
          <p:cNvSpPr txBox="1"/>
          <p:nvPr/>
        </p:nvSpPr>
        <p:spPr>
          <a:xfrm>
            <a:off x="643950" y="1283525"/>
            <a:ext cx="78564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900"/>
              <a:buFont typeface="Helvetica Neue Light"/>
              <a:buChar char="●"/>
            </a:pPr>
            <a:r>
              <a:rPr b="0" i="0" lang="es" sz="1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 elemento</a:t>
            </a:r>
            <a:r>
              <a:rPr b="0" i="1" lang="es" sz="1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1" lang="es" sz="19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@keyframes leo {aca iria el codigo css}</a:t>
            </a:r>
            <a:r>
              <a:rPr b="0" i="0" lang="es" sz="1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 un nombre. Luego del nombre y entre llaves, se definen los puntos donde cambiará el CSS.  </a:t>
            </a:r>
            <a:endParaRPr b="0" i="0" sz="19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900"/>
              <a:buFont typeface="Helvetica Neue Light"/>
              <a:buChar char="●"/>
            </a:pPr>
            <a:r>
              <a:rPr b="0" i="0" lang="es" sz="1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cambio pasa en un porcentaje de la animación. Por cada punto de inflexión, y entre llaves, van las reglas CSS que se aplicarán en ese momento. </a:t>
            </a:r>
            <a:endParaRPr b="0" i="0" sz="19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9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900"/>
              <a:buFont typeface="Helvetica Neue Light"/>
              <a:buChar char="●"/>
            </a:pPr>
            <a:r>
              <a:rPr b="0" i="0" lang="es" sz="1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cambio es paulatino de un porcentaje al otro.</a:t>
            </a:r>
            <a:endParaRPr b="0" i="0" sz="19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2" name="Google Shape;502;p59"/>
          <p:cNvSpPr/>
          <p:nvPr/>
        </p:nvSpPr>
        <p:spPr>
          <a:xfrm>
            <a:off x="3512650" y="148875"/>
            <a:ext cx="842700" cy="830400"/>
          </a:xfrm>
          <a:prstGeom prst="ellipse">
            <a:avLst/>
          </a:prstGeom>
          <a:solidFill>
            <a:srgbClr val="EEEEEE"/>
          </a:solidFill>
          <a:ln cap="flat" cmpd="sng" w="28575">
            <a:solidFill>
              <a:srgbClr val="EE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nton"/>
                <a:ea typeface="Anton"/>
                <a:cs typeface="Anton"/>
                <a:sym typeface="Anton"/>
              </a:rPr>
              <a:t>😦</a:t>
            </a:r>
            <a:endParaRPr sz="3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03" name="Google Shape;503;p59"/>
          <p:cNvSpPr txBox="1"/>
          <p:nvPr/>
        </p:nvSpPr>
        <p:spPr>
          <a:xfrm>
            <a:off x="-76200" y="215175"/>
            <a:ext cx="3794400" cy="6978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" sz="3500">
                <a:latin typeface="Anton"/>
                <a:ea typeface="Anton"/>
                <a:cs typeface="Anton"/>
                <a:sym typeface="Anton"/>
              </a:rPr>
              <a:t> LINEA DE TIEMPO</a:t>
            </a:r>
            <a:endParaRPr i="1" sz="3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04" name="Google Shape;504;p59"/>
          <p:cNvSpPr/>
          <p:nvPr/>
        </p:nvSpPr>
        <p:spPr>
          <a:xfrm>
            <a:off x="3512650" y="148875"/>
            <a:ext cx="842700" cy="830400"/>
          </a:xfrm>
          <a:prstGeom prst="ellipse">
            <a:avLst/>
          </a:prstGeom>
          <a:solidFill>
            <a:srgbClr val="EEEEEE"/>
          </a:solidFill>
          <a:ln cap="flat" cmpd="sng" w="28575">
            <a:solidFill>
              <a:srgbClr val="EE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nton"/>
                <a:ea typeface="Anton"/>
                <a:cs typeface="Anton"/>
                <a:sym typeface="Anton"/>
              </a:rPr>
              <a:t>⌛</a:t>
            </a:r>
            <a:endParaRPr sz="30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0"/>
          <p:cNvSpPr txBox="1"/>
          <p:nvPr/>
        </p:nvSpPr>
        <p:spPr>
          <a:xfrm>
            <a:off x="694825" y="1352975"/>
            <a:ext cx="3783900" cy="3259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@keyframes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un_efecto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0%{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0.2s{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25%{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50%{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75%{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100%{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4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0" i="0" lang="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s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1" name="Google Shape;511;p60"/>
          <p:cNvSpPr txBox="1"/>
          <p:nvPr/>
        </p:nvSpPr>
        <p:spPr>
          <a:xfrm>
            <a:off x="4716300" y="1352975"/>
            <a:ext cx="3783900" cy="3259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2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2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2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animation-name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un_efecto;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animation-iteration-count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2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infinite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animation-timing-function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2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ease-in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animation-duration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2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2s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animation-delay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2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10s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2" name="Google Shape;512;p60"/>
          <p:cNvSpPr txBox="1"/>
          <p:nvPr/>
        </p:nvSpPr>
        <p:spPr>
          <a:xfrm>
            <a:off x="-76200" y="215175"/>
            <a:ext cx="3794400" cy="6978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" sz="3500">
                <a:latin typeface="Anton"/>
                <a:ea typeface="Anton"/>
                <a:cs typeface="Anton"/>
                <a:sym typeface="Anton"/>
              </a:rPr>
              <a:t> LINEA DE TIEMPO</a:t>
            </a:r>
            <a:endParaRPr i="1" sz="3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13" name="Google Shape;513;p60"/>
          <p:cNvSpPr/>
          <p:nvPr/>
        </p:nvSpPr>
        <p:spPr>
          <a:xfrm>
            <a:off x="3512650" y="148875"/>
            <a:ext cx="842700" cy="830400"/>
          </a:xfrm>
          <a:prstGeom prst="ellipse">
            <a:avLst/>
          </a:prstGeom>
          <a:solidFill>
            <a:srgbClr val="EEEEEE"/>
          </a:solidFill>
          <a:ln cap="flat" cmpd="sng" w="28575">
            <a:solidFill>
              <a:srgbClr val="EE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nton"/>
                <a:ea typeface="Anton"/>
                <a:cs typeface="Anton"/>
                <a:sym typeface="Anton"/>
              </a:rPr>
              <a:t>⌛</a:t>
            </a:r>
            <a:endParaRPr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14" name="Google Shape;514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6750" y="1730658"/>
            <a:ext cx="5532175" cy="244365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61"/>
          <p:cNvSpPr txBox="1"/>
          <p:nvPr/>
        </p:nvSpPr>
        <p:spPr>
          <a:xfrm>
            <a:off x="3230325" y="417300"/>
            <a:ext cx="3794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 EJEMPLO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22" name="Google Shape;522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709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2"/>
          <p:cNvSpPr txBox="1"/>
          <p:nvPr/>
        </p:nvSpPr>
        <p:spPr>
          <a:xfrm>
            <a:off x="1053147" y="57276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¿RECUERDAN EL EJEMPLO?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29" name="Google Shape;529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793560">
            <a:off x="6466694" y="418561"/>
            <a:ext cx="1415813" cy="1006237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62"/>
          <p:cNvSpPr txBox="1"/>
          <p:nvPr/>
        </p:nvSpPr>
        <p:spPr>
          <a:xfrm>
            <a:off x="41475" y="2130300"/>
            <a:ext cx="2907900" cy="2319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div.</a:t>
            </a:r>
            <a:r>
              <a:rPr b="0" i="0" lang="es" sz="1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animame</a:t>
            </a: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0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rgba</a:t>
            </a: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(255,0,0,0.9);</a:t>
            </a:r>
            <a:endParaRPr b="0" i="0" sz="10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1px;</a:t>
            </a:r>
            <a:endParaRPr b="0" i="0" sz="10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0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 {</a:t>
            </a:r>
            <a:endParaRPr b="0" i="0" sz="10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relative</a:t>
            </a: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s" sz="1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200px</a:t>
            </a: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s" sz="1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50px</a:t>
            </a: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0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62"/>
          <p:cNvSpPr txBox="1"/>
          <p:nvPr/>
        </p:nvSpPr>
        <p:spPr>
          <a:xfrm>
            <a:off x="2549275" y="1242825"/>
            <a:ext cx="31083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i="0" lang="es" sz="21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Ahora lo animamos</a:t>
            </a:r>
            <a:r>
              <a:rPr b="0" i="0" lang="es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...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2" name="Google Shape;532;p62"/>
          <p:cNvSpPr txBox="1"/>
          <p:nvPr/>
        </p:nvSpPr>
        <p:spPr>
          <a:xfrm>
            <a:off x="3055050" y="2130300"/>
            <a:ext cx="1769400" cy="2319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div:</a:t>
            </a:r>
            <a:r>
              <a:rPr b="0" i="0" lang="es" sz="1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not(.animame)</a:t>
            </a: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0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border: </a:t>
            </a:r>
            <a:r>
              <a:rPr b="0" i="0" lang="es" sz="1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solid 1px</a:t>
            </a:r>
            <a:r>
              <a:rPr b="0" i="0" lang="e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width: </a:t>
            </a:r>
            <a:r>
              <a:rPr b="0" i="0" lang="es" sz="1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height: </a:t>
            </a:r>
            <a:r>
              <a:rPr b="0" i="0" lang="es" sz="1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position: </a:t>
            </a:r>
            <a:r>
              <a:rPr b="0" i="0" lang="es" sz="1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absolute</a:t>
            </a:r>
            <a:r>
              <a:rPr b="0" i="0" lang="e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left:</a:t>
            </a:r>
            <a:r>
              <a:rPr b="0" i="0" lang="es" sz="1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207px</a:t>
            </a:r>
            <a:r>
              <a:rPr b="0" i="0" lang="e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top:</a:t>
            </a:r>
            <a:r>
              <a:rPr b="0" i="0" lang="es" sz="1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57px</a:t>
            </a:r>
            <a:r>
              <a:rPr b="0" i="0" lang="e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0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3" name="Google Shape;533;p62"/>
          <p:cNvSpPr txBox="1"/>
          <p:nvPr/>
        </p:nvSpPr>
        <p:spPr>
          <a:xfrm>
            <a:off x="4930125" y="2130300"/>
            <a:ext cx="4173000" cy="2319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@keyframes animacion {</a:t>
            </a:r>
            <a:endParaRPr b="0" i="0" sz="10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{ }</a:t>
            </a:r>
            <a:endParaRPr b="0" i="0" sz="10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0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	/* probar propiedades */</a:t>
            </a:r>
            <a:endParaRPr b="0" i="0" sz="10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skewY</a:t>
            </a: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(25deg)</a:t>
            </a:r>
            <a:endParaRPr b="0" i="0" sz="10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0" i="0" sz="10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} /* configuracion inicial */</a:t>
            </a:r>
            <a:endParaRPr b="0" i="0" sz="10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.animame {</a:t>
            </a:r>
            <a:endParaRPr b="0" i="0" sz="10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animation</a:t>
            </a: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animacion 1s linear 3s infinite alternate</a:t>
            </a:r>
            <a:r>
              <a:rPr b="0" i="0" lang="e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 b="0" i="0" sz="10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34" name="Google Shape;534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63"/>
          <p:cNvSpPr txBox="1"/>
          <p:nvPr/>
        </p:nvSpPr>
        <p:spPr>
          <a:xfrm>
            <a:off x="1053147" y="57276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¿RECUERDAN EL EJEMPLO?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41" name="Google Shape;541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793560">
            <a:off x="6377007" y="837724"/>
            <a:ext cx="1415813" cy="1006237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63"/>
          <p:cNvSpPr txBox="1"/>
          <p:nvPr/>
        </p:nvSpPr>
        <p:spPr>
          <a:xfrm>
            <a:off x="2362625" y="1175550"/>
            <a:ext cx="31083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i="0" lang="es" sz="21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Ahora lo animamos...</a:t>
            </a:r>
            <a:endParaRPr i="0" sz="21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43" name="Google Shape;543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3775" y="2118350"/>
            <a:ext cx="3202275" cy="22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63"/>
          <p:cNvSpPr txBox="1"/>
          <p:nvPr/>
        </p:nvSpPr>
        <p:spPr>
          <a:xfrm>
            <a:off x="1609900" y="2390788"/>
            <a:ext cx="2793300" cy="2136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&lt;!-- Caja Blanca --&gt;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&lt;!-- Caja Roja --&gt;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 class="animame"&gt;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i="0" sz="14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63"/>
          <p:cNvSpPr txBox="1"/>
          <p:nvPr/>
        </p:nvSpPr>
        <p:spPr>
          <a:xfrm>
            <a:off x="1609900" y="1932638"/>
            <a:ext cx="1186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HTML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46" name="Google Shape;546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64"/>
          <p:cNvSpPr txBox="1"/>
          <p:nvPr/>
        </p:nvSpPr>
        <p:spPr>
          <a:xfrm>
            <a:off x="1828950" y="2077200"/>
            <a:ext cx="548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65"/>
          <p:cNvSpPr txBox="1"/>
          <p:nvPr/>
        </p:nvSpPr>
        <p:spPr>
          <a:xfrm>
            <a:off x="1720650" y="1252250"/>
            <a:ext cx="57027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Puedes hacer animaciones con texto: </a:t>
            </a:r>
            <a:endParaRPr b="0" i="0" sz="21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0" name="Google Shape;560;p65"/>
          <p:cNvSpPr txBox="1"/>
          <p:nvPr/>
        </p:nvSpPr>
        <p:spPr>
          <a:xfrm>
            <a:off x="1309050" y="1875425"/>
            <a:ext cx="3588900" cy="304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animation-duration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2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2s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animation-name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aparecer;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animation-iteration-count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2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infinite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@keyframes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aparecer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0%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0" i="0" lang="e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opacity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2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100%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0" i="0" lang="e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opacity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s" sz="12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61" name="Google Shape;561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3800" y="2713325"/>
            <a:ext cx="310515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65"/>
          <p:cNvSpPr txBox="1"/>
          <p:nvPr/>
        </p:nvSpPr>
        <p:spPr>
          <a:xfrm>
            <a:off x="-76200" y="215175"/>
            <a:ext cx="3794400" cy="6978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" sz="3500">
                <a:latin typeface="Anton"/>
                <a:ea typeface="Anton"/>
                <a:cs typeface="Anton"/>
                <a:sym typeface="Anton"/>
              </a:rPr>
              <a:t> LINEA DE TIEMPO</a:t>
            </a:r>
            <a:endParaRPr i="1" sz="3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63" name="Google Shape;563;p65"/>
          <p:cNvSpPr/>
          <p:nvPr/>
        </p:nvSpPr>
        <p:spPr>
          <a:xfrm>
            <a:off x="3512650" y="148875"/>
            <a:ext cx="842700" cy="830400"/>
          </a:xfrm>
          <a:prstGeom prst="ellipse">
            <a:avLst/>
          </a:prstGeom>
          <a:solidFill>
            <a:srgbClr val="EEEEEE"/>
          </a:solidFill>
          <a:ln cap="flat" cmpd="sng" w="28575">
            <a:solidFill>
              <a:srgbClr val="EE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nton"/>
                <a:ea typeface="Anton"/>
                <a:cs typeface="Anton"/>
                <a:sym typeface="Anton"/>
              </a:rPr>
              <a:t>⌛</a:t>
            </a:r>
            <a:endParaRPr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64" name="Google Shape;564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66"/>
          <p:cNvSpPr txBox="1"/>
          <p:nvPr/>
        </p:nvSpPr>
        <p:spPr>
          <a:xfrm>
            <a:off x="736950" y="1182600"/>
            <a:ext cx="76701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Puedes usar lo siguiente para poner las animaciones que quieras,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haz clic sobre la imagen para ver la página web: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71" name="Google Shape;571;p6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72549" y="2216825"/>
            <a:ext cx="5398899" cy="26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66"/>
          <p:cNvSpPr txBox="1"/>
          <p:nvPr/>
        </p:nvSpPr>
        <p:spPr>
          <a:xfrm>
            <a:off x="-76200" y="215175"/>
            <a:ext cx="3794400" cy="6978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" sz="3500">
                <a:latin typeface="Anton"/>
                <a:ea typeface="Anton"/>
                <a:cs typeface="Anton"/>
                <a:sym typeface="Anton"/>
              </a:rPr>
              <a:t> LINEA DE TIEMPO</a:t>
            </a:r>
            <a:endParaRPr i="1" sz="3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73" name="Google Shape;573;p66"/>
          <p:cNvSpPr/>
          <p:nvPr/>
        </p:nvSpPr>
        <p:spPr>
          <a:xfrm>
            <a:off x="3512650" y="148875"/>
            <a:ext cx="842700" cy="830400"/>
          </a:xfrm>
          <a:prstGeom prst="ellipse">
            <a:avLst/>
          </a:prstGeom>
          <a:solidFill>
            <a:srgbClr val="EEEEEE"/>
          </a:solidFill>
          <a:ln cap="flat" cmpd="sng" w="28575">
            <a:solidFill>
              <a:srgbClr val="EE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nton"/>
                <a:ea typeface="Anton"/>
                <a:cs typeface="Anton"/>
                <a:sym typeface="Anton"/>
              </a:rPr>
              <a:t>⌛</a:t>
            </a:r>
            <a:endParaRPr sz="30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Google Shape;57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9" name="Google Shape;579;p67"/>
          <p:cNvCxnSpPr>
            <a:stCxn id="580" idx="6"/>
          </p:cNvCxnSpPr>
          <p:nvPr/>
        </p:nvCxnSpPr>
        <p:spPr>
          <a:xfrm>
            <a:off x="2249350" y="1601250"/>
            <a:ext cx="4578300" cy="0"/>
          </a:xfrm>
          <a:prstGeom prst="straightConnector1">
            <a:avLst/>
          </a:prstGeom>
          <a:noFill/>
          <a:ln cap="flat" cmpd="sng" w="19050">
            <a:solidFill>
              <a:srgbClr val="EF89D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0" name="Google Shape;580;p67"/>
          <p:cNvSpPr/>
          <p:nvPr/>
        </p:nvSpPr>
        <p:spPr>
          <a:xfrm>
            <a:off x="1635250" y="1294200"/>
            <a:ext cx="614100" cy="614100"/>
          </a:xfrm>
          <a:prstGeom prst="ellipse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67"/>
          <p:cNvSpPr/>
          <p:nvPr/>
        </p:nvSpPr>
        <p:spPr>
          <a:xfrm>
            <a:off x="6550955" y="1294200"/>
            <a:ext cx="614100" cy="614100"/>
          </a:xfrm>
          <a:prstGeom prst="ellipse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67"/>
          <p:cNvSpPr txBox="1"/>
          <p:nvPr/>
        </p:nvSpPr>
        <p:spPr>
          <a:xfrm>
            <a:off x="530675" y="2038950"/>
            <a:ext cx="29493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231F2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Enlace a la biblioteca de animación CSS (dentro de </a:t>
            </a:r>
            <a:r>
              <a:rPr b="1" i="0" lang="es" sz="1800" u="none" cap="none" strike="noStrike">
                <a:solidFill>
                  <a:srgbClr val="231F20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&lt;head&gt;</a:t>
            </a:r>
            <a:r>
              <a:rPr b="1" i="0" lang="es" sz="1800" u="none" cap="none" strike="noStrike">
                <a:solidFill>
                  <a:srgbClr val="231F2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endParaRPr b="1" i="0" sz="1800" u="none" cap="none" strike="noStrike">
              <a:solidFill>
                <a:srgbClr val="231F2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3" name="Google Shape;583;p67"/>
          <p:cNvSpPr txBox="1"/>
          <p:nvPr/>
        </p:nvSpPr>
        <p:spPr>
          <a:xfrm>
            <a:off x="5349100" y="2116025"/>
            <a:ext cx="27762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231F2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Enlace y activar wow.js (poner antes del cierre de </a:t>
            </a:r>
            <a:r>
              <a:rPr b="1" i="0" lang="es" sz="1800" u="none" cap="none" strike="noStrike">
                <a:solidFill>
                  <a:srgbClr val="231F20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&lt;body&gt;</a:t>
            </a:r>
            <a:r>
              <a:rPr b="1" i="0" lang="es" sz="1800" u="none" cap="none" strike="noStrike">
                <a:solidFill>
                  <a:srgbClr val="231F2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4" name="Google Shape;584;p67"/>
          <p:cNvSpPr txBox="1"/>
          <p:nvPr/>
        </p:nvSpPr>
        <p:spPr>
          <a:xfrm>
            <a:off x="1749186" y="1330274"/>
            <a:ext cx="270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5" name="Google Shape;585;p67"/>
          <p:cNvSpPr txBox="1"/>
          <p:nvPr/>
        </p:nvSpPr>
        <p:spPr>
          <a:xfrm>
            <a:off x="6689387" y="1321139"/>
            <a:ext cx="270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6" name="Google Shape;586;p67"/>
          <p:cNvSpPr txBox="1"/>
          <p:nvPr/>
        </p:nvSpPr>
        <p:spPr>
          <a:xfrm>
            <a:off x="1311600" y="394575"/>
            <a:ext cx="65208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¿CÓMO LO INSTALO?</a:t>
            </a:r>
            <a:endParaRPr b="0" i="1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87" name="Google Shape;587;p67"/>
          <p:cNvSpPr txBox="1"/>
          <p:nvPr/>
        </p:nvSpPr>
        <p:spPr>
          <a:xfrm>
            <a:off x="297475" y="3084900"/>
            <a:ext cx="4155000" cy="135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3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&lt;link</a:t>
            </a:r>
            <a:r>
              <a:rPr b="0" i="0" lang="es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b="0" i="0" lang="es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3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b="0" i="0" lang="es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i="0" lang="es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3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"https://raw.github.com/daneden/animate.css/master/animate.css"</a:t>
            </a:r>
            <a:r>
              <a:rPr b="0" i="0" lang="es" sz="13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8" name="Google Shape;588;p67"/>
          <p:cNvSpPr txBox="1"/>
          <p:nvPr/>
        </p:nvSpPr>
        <p:spPr>
          <a:xfrm>
            <a:off x="4626850" y="3084900"/>
            <a:ext cx="4220700" cy="135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3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&lt;script</a:t>
            </a:r>
            <a:r>
              <a:rPr b="0" i="0" lang="es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i="0" lang="es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3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"js/wow.min.js"</a:t>
            </a:r>
            <a:r>
              <a:rPr b="0" i="0" lang="es" sz="13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&gt;&lt;/script&gt;</a:t>
            </a:r>
            <a:endParaRPr b="0" i="0" sz="13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3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 b="0" i="0" sz="13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" sz="13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s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3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WOW</a:t>
            </a:r>
            <a:r>
              <a:rPr b="0" i="0" lang="es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b="0" i="0" lang="es" sz="13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b="0" i="0" lang="es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3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 b="0" i="0" sz="13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231F2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89" name="Google Shape;589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Google Shape;594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5" name="Google Shape;595;p68"/>
          <p:cNvCxnSpPr/>
          <p:nvPr/>
        </p:nvCxnSpPr>
        <p:spPr>
          <a:xfrm>
            <a:off x="2554150" y="1601250"/>
            <a:ext cx="4578300" cy="0"/>
          </a:xfrm>
          <a:prstGeom prst="straightConnector1">
            <a:avLst/>
          </a:prstGeom>
          <a:noFill/>
          <a:ln cap="flat" cmpd="sng" w="19050">
            <a:solidFill>
              <a:srgbClr val="EF89D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6" name="Google Shape;596;p68"/>
          <p:cNvSpPr/>
          <p:nvPr/>
        </p:nvSpPr>
        <p:spPr>
          <a:xfrm>
            <a:off x="2168650" y="1294200"/>
            <a:ext cx="614100" cy="614100"/>
          </a:xfrm>
          <a:prstGeom prst="ellipse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68"/>
          <p:cNvSpPr/>
          <p:nvPr/>
        </p:nvSpPr>
        <p:spPr>
          <a:xfrm>
            <a:off x="6550955" y="1294200"/>
            <a:ext cx="614100" cy="614100"/>
          </a:xfrm>
          <a:prstGeom prst="ellipse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68"/>
          <p:cNvSpPr txBox="1"/>
          <p:nvPr/>
        </p:nvSpPr>
        <p:spPr>
          <a:xfrm>
            <a:off x="1441150" y="1915392"/>
            <a:ext cx="20691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231F2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Haz un elemento revelable</a:t>
            </a:r>
            <a:endParaRPr b="1" i="0" sz="1800" u="none" cap="none" strike="noStrike">
              <a:solidFill>
                <a:srgbClr val="231F2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9" name="Google Shape;599;p68"/>
          <p:cNvSpPr txBox="1"/>
          <p:nvPr/>
        </p:nvSpPr>
        <p:spPr>
          <a:xfrm>
            <a:off x="5823450" y="1968825"/>
            <a:ext cx="20691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231F2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Elige el estilo de animación</a:t>
            </a:r>
            <a:endParaRPr b="1" i="0" sz="1800" u="none" cap="none" strike="noStrike">
              <a:solidFill>
                <a:srgbClr val="231F2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0" name="Google Shape;600;p68"/>
          <p:cNvSpPr txBox="1"/>
          <p:nvPr/>
        </p:nvSpPr>
        <p:spPr>
          <a:xfrm>
            <a:off x="2282586" y="1330274"/>
            <a:ext cx="270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1" name="Google Shape;601;p68"/>
          <p:cNvSpPr txBox="1"/>
          <p:nvPr/>
        </p:nvSpPr>
        <p:spPr>
          <a:xfrm>
            <a:off x="6689387" y="1321139"/>
            <a:ext cx="270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2" name="Google Shape;602;p68"/>
          <p:cNvSpPr txBox="1"/>
          <p:nvPr/>
        </p:nvSpPr>
        <p:spPr>
          <a:xfrm>
            <a:off x="1311600" y="394575"/>
            <a:ext cx="65208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¿CÓMO LO USO?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03" name="Google Shape;603;p68"/>
          <p:cNvSpPr txBox="1"/>
          <p:nvPr/>
        </p:nvSpPr>
        <p:spPr>
          <a:xfrm>
            <a:off x="412625" y="3672025"/>
            <a:ext cx="3879600" cy="987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3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i="0" lang="es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3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"wow tipoAnimacion"</a:t>
            </a:r>
            <a:r>
              <a:rPr b="0" i="0" lang="es" sz="13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Contenido para revelar aquí</a:t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3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i="0" sz="13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4" name="Google Shape;604;p68"/>
          <p:cNvSpPr txBox="1"/>
          <p:nvPr/>
        </p:nvSpPr>
        <p:spPr>
          <a:xfrm>
            <a:off x="4874800" y="3702325"/>
            <a:ext cx="3879600" cy="927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i="0" lang="es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3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"wow bounceInUp"</a:t>
            </a:r>
            <a:r>
              <a:rPr b="0" i="0" lang="es" sz="13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Contenido para revelar aquí</a:t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i="0" sz="1300" u="none" cap="none" strike="noStrike">
              <a:solidFill>
                <a:srgbClr val="231F2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5" name="Google Shape;605;p68"/>
          <p:cNvSpPr txBox="1"/>
          <p:nvPr/>
        </p:nvSpPr>
        <p:spPr>
          <a:xfrm>
            <a:off x="337175" y="2704000"/>
            <a:ext cx="40305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231F2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Agregue la clase CSS .wow a un elemento HTML: será invisible hasta que el usuario se desplace para revelarlo.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6" name="Google Shape;606;p68"/>
          <p:cNvSpPr txBox="1"/>
          <p:nvPr/>
        </p:nvSpPr>
        <p:spPr>
          <a:xfrm>
            <a:off x="4884725" y="2689600"/>
            <a:ext cx="38796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231F2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Elija un estilo de animación en </a:t>
            </a:r>
            <a:r>
              <a:rPr b="0" i="0" lang="es" sz="1600" u="none" cap="none" strike="noStrike">
                <a:solidFill>
                  <a:srgbClr val="231F20"/>
                </a:solidFill>
                <a:highlight>
                  <a:srgbClr val="FFFFFF"/>
                </a:highlight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Animate.css</a:t>
            </a:r>
            <a:r>
              <a:rPr b="0" i="0" lang="es" sz="1600" u="none" cap="none" strike="noStrike">
                <a:solidFill>
                  <a:srgbClr val="231F2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, luego agregue la clase CSS al elemento HTML.</a:t>
            </a:r>
            <a:endParaRPr b="0" i="0" sz="1600" u="none" cap="none" strike="noStrike">
              <a:solidFill>
                <a:srgbClr val="231F2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07" name="Google Shape;607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9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APLICANDO GRIDS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13" name="Google Shape;613;p69"/>
          <p:cNvSpPr txBox="1"/>
          <p:nvPr/>
        </p:nvSpPr>
        <p:spPr>
          <a:xfrm>
            <a:off x="938100" y="3509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Aplica GRIDS </a:t>
            </a:r>
            <a:r>
              <a:rPr lang="es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+ Flexbox en una página de tu sitio web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14" name="Google Shape;614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69"/>
          <p:cNvSpPr/>
          <p:nvPr/>
        </p:nvSpPr>
        <p:spPr>
          <a:xfrm>
            <a:off x="4879825" y="103747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1" name="Google Shape;621;p70"/>
          <p:cNvGraphicFramePr/>
          <p:nvPr/>
        </p:nvGraphicFramePr>
        <p:xfrm>
          <a:off x="153251" y="5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{AD9D751B-1ADB-416D-A91A-9649C60F98DF}</a:tableStyleId>
              </a:tblPr>
              <a:tblGrid>
                <a:gridCol w="2945825"/>
                <a:gridCol w="3822275"/>
                <a:gridCol w="2069375"/>
              </a:tblGrid>
              <a:tr h="5364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s" sz="24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APLICANDO GRIDS + Flexbox</a:t>
                      </a:r>
                      <a:endParaRPr i="1" sz="2400" u="none" cap="none" strike="noStrike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6759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s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Archivo html y css</a:t>
                      </a:r>
                      <a:endParaRPr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s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Carpeta en formato zip o rar con el/los archivos html y css.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4585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br>
                        <a:rPr b="1" lang="es" sz="200" u="none" cap="none" strike="noStrike">
                          <a:solidFill>
                            <a:srgbClr val="4D5156"/>
                          </a:solidFill>
                        </a:rPr>
                      </a:br>
                      <a:endParaRPr b="1" sz="200" u="none" cap="none" strike="noStrike">
                        <a:solidFill>
                          <a:srgbClr val="4D5156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b="1" lang="es" sz="1700" u="none" cap="none" strike="noStrike">
                          <a:highlight>
                            <a:srgbClr val="3CEFAB"/>
                          </a:highlight>
                        </a:rPr>
                        <a:t>&gt;&gt;</a:t>
                      </a:r>
                      <a:r>
                        <a:rPr b="1" lang="es" sz="1700" u="none" cap="none" strike="noStrike">
                          <a:solidFill>
                            <a:srgbClr val="4D5156"/>
                          </a:solidFill>
                          <a:highlight>
                            <a:srgbClr val="3CEFAB"/>
                          </a:highlight>
                        </a:rPr>
                        <a:t> </a:t>
                      </a:r>
                      <a:r>
                        <a:rPr b="1" lang="es" sz="1700" u="none" cap="none" strike="noStrike">
                          <a:highlight>
                            <a:srgbClr val="3CEFAB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endParaRPr b="1" sz="1700">
                        <a:highlight>
                          <a:srgbClr val="3CEFAB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Generar que el index y una página más a elección de nuestro proyecto sea totalmente responsive utilizando grids para el layout, flexbox para los componentes y box modeling para terminar de acomodar los elementos. Es necesaria la utilización de media queries.</a:t>
                      </a:r>
                      <a:endParaRPr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622" name="Google Shape;622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33045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8" name="Google Shape;628;p71"/>
          <p:cNvGraphicFramePr/>
          <p:nvPr/>
        </p:nvGraphicFramePr>
        <p:xfrm>
          <a:off x="153263" y="11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{AD9D751B-1ADB-416D-A91A-9649C60F98DF}</a:tableStyleId>
              </a:tblPr>
              <a:tblGrid>
                <a:gridCol w="2945825"/>
                <a:gridCol w="3822275"/>
                <a:gridCol w="2069375"/>
              </a:tblGrid>
              <a:tr h="7347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s" sz="24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APLICANDO GRIDS + Flexbox</a:t>
                      </a:r>
                      <a:endParaRPr i="1" sz="2400" u="none" cap="none" strike="noStrike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253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s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Archivo html y css</a:t>
                      </a:r>
                      <a:endParaRPr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s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Carpeta en formato zip o rar con el/los archivos html y css.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3674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700">
                          <a:solidFill>
                            <a:schemeClr val="dk1"/>
                          </a:solidFill>
                          <a:highlight>
                            <a:srgbClr val="3DFFBC"/>
                          </a:highlight>
                        </a:rPr>
                        <a:t>&gt;&gt;</a:t>
                      </a:r>
                      <a:r>
                        <a:rPr b="1" lang="es" sz="1700">
                          <a:solidFill>
                            <a:srgbClr val="4D5156"/>
                          </a:solidFill>
                          <a:highlight>
                            <a:srgbClr val="3DFFBC"/>
                          </a:highlight>
                        </a:rPr>
                        <a:t> </a:t>
                      </a:r>
                      <a:r>
                        <a:rPr b="1" lang="es" sz="1700">
                          <a:solidFill>
                            <a:schemeClr val="dk1"/>
                          </a:solidFill>
                          <a:highlight>
                            <a:srgbClr val="3DFFB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Recomendaciones:</a:t>
                      </a:r>
                      <a:endParaRPr b="1" sz="1700">
                        <a:solidFill>
                          <a:schemeClr val="dk1"/>
                        </a:solidFill>
                        <a:highlight>
                          <a:srgbClr val="3DFFBC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 el html, generar estructura de grid-contenedor-padre e grid-item-hijo para poder trabajar desde el CSS con grid-area.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Dentro de esos grid-item-hijo deberemos agregar etiquetas para generar los componentes (ej: nav - footer - content - etc) a los cuales acomodaremos aplicando flexbox.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Si es necesario, aplicamos box modeling para terminar de acomodar y generar nuestro layout completo para la vista desktop.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Deberás repetir este proceso pero dentro de una media querie mobile.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629" name="Google Shape;629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014075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s" sz="2000">
                <a:latin typeface="Anton"/>
                <a:ea typeface="Anton"/>
                <a:cs typeface="Anton"/>
                <a:sym typeface="Anton"/>
              </a:rPr>
              <a:t>MAPA DE CONCEPTOS CLASE 8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8"/>
          <p:cNvCxnSpPr/>
          <p:nvPr/>
        </p:nvCxnSpPr>
        <p:spPr>
          <a:xfrm>
            <a:off x="1353025" y="1775166"/>
            <a:ext cx="0" cy="684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4" name="Google Shape;94;p18"/>
          <p:cNvSpPr/>
          <p:nvPr/>
        </p:nvSpPr>
        <p:spPr>
          <a:xfrm>
            <a:off x="618500" y="1152978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Gradientes</a:t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618500" y="2479550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Transformaciones </a:t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6" name="Google Shape;96;p18"/>
          <p:cNvCxnSpPr/>
          <p:nvPr/>
        </p:nvCxnSpPr>
        <p:spPr>
          <a:xfrm>
            <a:off x="2081300" y="2740638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7" name="Google Shape;97;p18"/>
          <p:cNvSpPr/>
          <p:nvPr/>
        </p:nvSpPr>
        <p:spPr>
          <a:xfrm>
            <a:off x="3017100" y="2591449"/>
            <a:ext cx="13731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es una transformación?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8" name="Google Shape;98;p18"/>
          <p:cNvCxnSpPr/>
          <p:nvPr/>
        </p:nvCxnSpPr>
        <p:spPr>
          <a:xfrm>
            <a:off x="2071400" y="1462263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9" name="Google Shape;99;p18"/>
          <p:cNvSpPr/>
          <p:nvPr/>
        </p:nvSpPr>
        <p:spPr>
          <a:xfrm>
            <a:off x="3007208" y="1305384"/>
            <a:ext cx="1373100" cy="298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0" name="Google Shape;100;p18"/>
          <p:cNvCxnSpPr/>
          <p:nvPr/>
        </p:nvCxnSpPr>
        <p:spPr>
          <a:xfrm>
            <a:off x="2157414" y="1454843"/>
            <a:ext cx="849600" cy="389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01" name="Google Shape;101;p18"/>
          <p:cNvSpPr/>
          <p:nvPr/>
        </p:nvSpPr>
        <p:spPr>
          <a:xfrm>
            <a:off x="3007208" y="1696753"/>
            <a:ext cx="1373100" cy="298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son? 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2" name="Google Shape;102;p18"/>
          <p:cNvCxnSpPr/>
          <p:nvPr/>
        </p:nvCxnSpPr>
        <p:spPr>
          <a:xfrm>
            <a:off x="4378700" y="1853625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03" name="Google Shape;103;p18"/>
          <p:cNvSpPr/>
          <p:nvPr/>
        </p:nvSpPr>
        <p:spPr>
          <a:xfrm>
            <a:off x="5314508" y="1696746"/>
            <a:ext cx="1373100" cy="298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Gradiente lineal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>
            <a:off x="4464714" y="1846205"/>
            <a:ext cx="849600" cy="389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05" name="Google Shape;105;p18"/>
          <p:cNvSpPr/>
          <p:nvPr/>
        </p:nvSpPr>
        <p:spPr>
          <a:xfrm>
            <a:off x="5314508" y="2088116"/>
            <a:ext cx="1373100" cy="298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Gradiente radial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6" name="Google Shape;106;p18"/>
          <p:cNvCxnSpPr/>
          <p:nvPr/>
        </p:nvCxnSpPr>
        <p:spPr>
          <a:xfrm>
            <a:off x="1361100" y="3101716"/>
            <a:ext cx="0" cy="332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07" name="Google Shape;107;p18"/>
          <p:cNvSpPr/>
          <p:nvPr/>
        </p:nvSpPr>
        <p:spPr>
          <a:xfrm>
            <a:off x="618500" y="3454200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Transiciones </a:t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>
            <a:off x="2063325" y="3739288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09" name="Google Shape;109;p18"/>
          <p:cNvSpPr/>
          <p:nvPr/>
        </p:nvSpPr>
        <p:spPr>
          <a:xfrm>
            <a:off x="2999125" y="3590099"/>
            <a:ext cx="13731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Propiedad transition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0" name="Google Shape;110;p18"/>
          <p:cNvCxnSpPr/>
          <p:nvPr/>
        </p:nvCxnSpPr>
        <p:spPr>
          <a:xfrm>
            <a:off x="1377250" y="4076366"/>
            <a:ext cx="0" cy="332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1" name="Google Shape;111;p18"/>
          <p:cNvSpPr/>
          <p:nvPr/>
        </p:nvSpPr>
        <p:spPr>
          <a:xfrm>
            <a:off x="634650" y="4428850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Animaciones</a:t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2" name="Google Shape;112;p18"/>
          <p:cNvCxnSpPr/>
          <p:nvPr/>
        </p:nvCxnSpPr>
        <p:spPr>
          <a:xfrm>
            <a:off x="2087550" y="4705738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3" name="Google Shape;113;p18"/>
          <p:cNvSpPr/>
          <p:nvPr/>
        </p:nvSpPr>
        <p:spPr>
          <a:xfrm>
            <a:off x="3023350" y="4556549"/>
            <a:ext cx="13731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es una animación?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4" name="Google Shape;114;p18"/>
          <p:cNvCxnSpPr/>
          <p:nvPr/>
        </p:nvCxnSpPr>
        <p:spPr>
          <a:xfrm>
            <a:off x="4410425" y="4705750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5" name="Google Shape;115;p18"/>
          <p:cNvCxnSpPr/>
          <p:nvPr/>
        </p:nvCxnSpPr>
        <p:spPr>
          <a:xfrm flipH="1" rot="10800000">
            <a:off x="4402927" y="4316955"/>
            <a:ext cx="985500" cy="38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16" name="Google Shape;116;p18"/>
          <p:cNvSpPr/>
          <p:nvPr/>
        </p:nvSpPr>
        <p:spPr>
          <a:xfrm>
            <a:off x="5394900" y="4098250"/>
            <a:ext cx="13731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Animaciones con texto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5394900" y="4564750"/>
            <a:ext cx="13731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Animaciones con imagen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2"/>
          <p:cNvSpPr txBox="1"/>
          <p:nvPr/>
        </p:nvSpPr>
        <p:spPr>
          <a:xfrm>
            <a:off x="823500" y="2520825"/>
            <a:ext cx="7497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FULL RESPONSIVE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36" name="Google Shape;636;p72"/>
          <p:cNvSpPr txBox="1"/>
          <p:nvPr/>
        </p:nvSpPr>
        <p:spPr>
          <a:xfrm>
            <a:off x="938100" y="3509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Generar que todo nuestro proyecto sea totalmente responsive para desktop y mobile.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37" name="Google Shape;63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24300" y="931325"/>
            <a:ext cx="12954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4" name="Google Shape;644;p73"/>
          <p:cNvGraphicFramePr/>
          <p:nvPr/>
        </p:nvGraphicFramePr>
        <p:xfrm>
          <a:off x="153263" y="3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{AD9D751B-1ADB-416D-A91A-9649C60F98DF}</a:tableStyleId>
              </a:tblPr>
              <a:tblGrid>
                <a:gridCol w="2945825"/>
                <a:gridCol w="3822275"/>
                <a:gridCol w="2069375"/>
              </a:tblGrid>
              <a:tr h="7347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s" sz="24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TRANSFORMACIONES Y ANIMACIONES </a:t>
                      </a:r>
                      <a:endParaRPr sz="2400" u="none" cap="none" strike="noStrike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</a:tr>
              <a:tr h="8253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s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archivo HTML y CSS. Debe tener el nombre </a:t>
                      </a:r>
                      <a:r>
                        <a:rPr lang="es" sz="1600" u="none" cap="none" strike="noStrike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“Idea+Apellido”</a:t>
                      </a:r>
                      <a:r>
                        <a:rPr lang="es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s" sz="16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carpeta en formato zip o rar con el/los archivos html y css.</a:t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4117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b="1" lang="es" sz="1700" u="none" cap="none" strike="noStrike"/>
                        <a:t>&gt;&gt;</a:t>
                      </a:r>
                      <a:r>
                        <a:rPr b="1" lang="es" sz="1700" u="none" cap="none" strike="noStrike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s" sz="1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s" sz="17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endParaRPr sz="17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lang="es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Generar todo nuestro </a:t>
                      </a:r>
                      <a:r>
                        <a:rPr b="1" lang="es" sz="17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proyecto responsive</a:t>
                      </a:r>
                      <a:r>
                        <a:rPr lang="es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utilizando </a:t>
                      </a:r>
                      <a:r>
                        <a:rPr lang="es" sz="1700">
                          <a:solidFill>
                            <a:schemeClr val="dk1"/>
                          </a:solidFill>
                          <a:highlight>
                            <a:srgbClr val="CCCCCC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grids para el layout</a:t>
                      </a:r>
                      <a:r>
                        <a:rPr lang="es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</a:t>
                      </a:r>
                      <a:r>
                        <a:rPr lang="es" sz="1700">
                          <a:solidFill>
                            <a:schemeClr val="dk1"/>
                          </a:solidFill>
                          <a:highlight>
                            <a:srgbClr val="CCCCCC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flexbox para los componentes</a:t>
                      </a:r>
                      <a:r>
                        <a:rPr lang="es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y </a:t>
                      </a:r>
                      <a:r>
                        <a:rPr lang="es" sz="1700">
                          <a:solidFill>
                            <a:schemeClr val="dk1"/>
                          </a:solidFill>
                          <a:highlight>
                            <a:srgbClr val="CCCCCC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box modeling para terminar de acomodar los elementos</a:t>
                      </a:r>
                      <a:r>
                        <a:rPr lang="es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lang="es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Es necesaria la utilización de </a:t>
                      </a:r>
                      <a:r>
                        <a:rPr lang="es" sz="1700">
                          <a:solidFill>
                            <a:schemeClr val="dk1"/>
                          </a:solidFill>
                          <a:highlight>
                            <a:srgbClr val="CCCCCC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media queries</a:t>
                      </a:r>
                      <a:r>
                        <a:rPr lang="es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645" name="Google Shape;645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5175" y="1181775"/>
            <a:ext cx="1804700" cy="7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4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652" name="Google Shape;652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5"/>
          <p:cNvSpPr txBox="1"/>
          <p:nvPr/>
        </p:nvSpPr>
        <p:spPr>
          <a:xfrm>
            <a:off x="1260150" y="450163"/>
            <a:ext cx="6623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¡DESCUENTO EXCLUSIVO!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58" name="Google Shape;658;p75"/>
          <p:cNvSpPr/>
          <p:nvPr/>
        </p:nvSpPr>
        <p:spPr>
          <a:xfrm>
            <a:off x="3436038" y="4125438"/>
            <a:ext cx="2271900" cy="56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u="sng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action="ppaction://hlinkshowjump?jump=nextslide"/>
              </a:rPr>
              <a:t>Quiero saber más</a:t>
            </a:r>
            <a:endParaRPr b="0" i="0" sz="1800" u="none" cap="none" strike="noStrike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59" name="Google Shape;659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9375" y="1420184"/>
            <a:ext cx="3524260" cy="25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6"/>
          <p:cNvSpPr txBox="1"/>
          <p:nvPr/>
        </p:nvSpPr>
        <p:spPr>
          <a:xfrm>
            <a:off x="545550" y="1175400"/>
            <a:ext cx="80529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s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¡Completa tu carrera y potencia tu desarrollo profesional! </a:t>
            </a:r>
            <a:endParaRPr i="1" sz="24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s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Ingresando el cupón </a:t>
            </a:r>
            <a:r>
              <a:rPr b="1" i="1" lang="es" sz="2400">
                <a:solidFill>
                  <a:srgbClr val="E0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CONTINUATUCARRERA</a:t>
            </a:r>
            <a:r>
              <a:rPr i="1" lang="es" sz="24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i="1" lang="es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tendrás un descuento para inscribirte en el próximo nivel. Puedes acceder directamente desde la plataforma, entrando en la sección </a:t>
            </a:r>
            <a:r>
              <a:rPr i="1" lang="es" sz="24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"Cursos y Carreras"</a:t>
            </a:r>
            <a:r>
              <a:rPr i="1" lang="es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4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7"/>
          <p:cNvSpPr txBox="1"/>
          <p:nvPr/>
        </p:nvSpPr>
        <p:spPr>
          <a:xfrm>
            <a:off x="1956450" y="930600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70" name="Google Shape;670;p77"/>
          <p:cNvSpPr txBox="1"/>
          <p:nvPr/>
        </p:nvSpPr>
        <p:spPr>
          <a:xfrm>
            <a:off x="2180400" y="1919700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Crear animaciones con CSS.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Agregar transformaciones a objetos.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Agregar transiciones a elementos.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8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76" name="Google Shape;67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3609600" y="1202750"/>
            <a:ext cx="2157900" cy="33228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14047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7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6" name="Google Shape;126;p19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9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19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0" name="Google Shape;13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/>
          <p:nvPr/>
        </p:nvSpPr>
        <p:spPr>
          <a:xfrm>
            <a:off x="1208850" y="1202750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19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19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19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6" name="Google Shape;13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39406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8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0" name="Google Shape;140;p19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1344025" y="1776338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Grids v2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1679800" y="2446263"/>
            <a:ext cx="1186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PRÁCTICAS DE LO VISTO EN CLASE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44000" y="2465688"/>
            <a:ext cx="365625" cy="3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2413" y="300062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/>
        </p:nvSpPr>
        <p:spPr>
          <a:xfrm>
            <a:off x="3782425" y="1776350"/>
            <a:ext cx="1905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Animaciones, transformaciones y transiciones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4194400" y="2446263"/>
            <a:ext cx="1186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PRÁCTICAS DE LO VISTO EN CLASE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8600" y="2465688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6556663" y="2545551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TRANSFORMACIONES Y ANIMACIONES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9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6144625" y="1776350"/>
            <a:ext cx="1905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45025" y="2974786"/>
            <a:ext cx="306000" cy="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/>
        </p:nvSpPr>
        <p:spPr>
          <a:xfrm>
            <a:off x="6568700" y="2955363"/>
            <a:ext cx="1186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SEGUNDA ENTREGA DEL PROYECTO FINAL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94238" y="3470201"/>
            <a:ext cx="283500" cy="2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/>
        </p:nvSpPr>
        <p:spPr>
          <a:xfrm>
            <a:off x="4142125" y="3454438"/>
            <a:ext cx="1186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" sz="700">
                <a:latin typeface="Helvetica Neue"/>
                <a:ea typeface="Helvetica Neue"/>
                <a:cs typeface="Helvetica Neue"/>
                <a:sym typeface="Helvetica Neue"/>
              </a:rPr>
              <a:t>FULL RESPONSIVE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4212638" y="2996701"/>
            <a:ext cx="1186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" sz="700">
                <a:latin typeface="Helvetica Neue"/>
                <a:ea typeface="Helvetica Neue"/>
                <a:cs typeface="Helvetica Neue"/>
                <a:sym typeface="Helvetica Neue"/>
              </a:rPr>
              <a:t>APLICANDO GRIDS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/>
        </p:nvSpPr>
        <p:spPr>
          <a:xfrm>
            <a:off x="809538" y="1613775"/>
            <a:ext cx="75249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GUIÓN DE LA CLASE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Accede al material complementario </a:t>
            </a:r>
            <a:r>
              <a:rPr b="0" i="0" lang="es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aquí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8400" y="4727300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725" y="427250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ad bart simpson GIF" id="168" name="Google Shape;16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0900" y="2669000"/>
            <a:ext cx="23622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GRADIENTES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