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92" r:id="rId3"/>
    <p:sldId id="303" r:id="rId4"/>
    <p:sldId id="304" r:id="rId5"/>
    <p:sldId id="305" r:id="rId6"/>
    <p:sldId id="306" r:id="rId7"/>
    <p:sldId id="307" r:id="rId8"/>
    <p:sldId id="308" r:id="rId9"/>
    <p:sldId id="309" r:id="rId10"/>
    <p:sldId id="310" r:id="rId11"/>
    <p:sldId id="312" r:id="rId12"/>
    <p:sldId id="311"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hiDVaCu4voZ+yiRth0BzBtJ/sE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FF"/>
    <a:srgbClr val="9933FF"/>
    <a:srgbClr val="6600FF"/>
    <a:srgbClr val="31078C"/>
    <a:srgbClr val="9900FF"/>
    <a:srgbClr val="FFCC00"/>
    <a:srgbClr val="CC0099"/>
    <a:srgbClr val="05ADD5"/>
    <a:srgbClr val="FA00FA"/>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929F9F4-4A8F-4326-A1B4-22849713DDAB}" styleName="Estilo oscuro 1 - Énfasis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Estilo temático 2 - Énfasis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291" autoAdjust="0"/>
  </p:normalViewPr>
  <p:slideViewPr>
    <p:cSldViewPr snapToGrid="0">
      <p:cViewPr varScale="1">
        <p:scale>
          <a:sx n="72" d="100"/>
          <a:sy n="72" d="100"/>
        </p:scale>
        <p:origin x="6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33"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A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5"/>
        <p:cNvGrpSpPr/>
        <p:nvPr/>
      </p:nvGrpSpPr>
      <p:grpSpPr>
        <a:xfrm>
          <a:off x="0" y="0"/>
          <a:ext cx="0" cy="0"/>
          <a:chOff x="0" y="0"/>
          <a:chExt cx="0" cy="0"/>
        </a:xfrm>
      </p:grpSpPr>
      <p:sp>
        <p:nvSpPr>
          <p:cNvPr id="16" name="Google Shape;1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1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Google Shape;5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0">
            <a:alphaModFix/>
          </a:blip>
          <a:stretch>
            <a:fillRect/>
          </a:stretch>
        </a:blip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 id="2147483657" r:id="rId6"/>
    <p:sldLayoutId id="2147483658" r:id="rId7"/>
    <p:sldLayoutId id="2147483659" r:id="rId8"/>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title"/>
          </p:nvPr>
        </p:nvSpPr>
        <p:spPr>
          <a:xfrm>
            <a:off x="1" y="1968843"/>
            <a:ext cx="121920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Arial"/>
              <a:buNone/>
            </a:pPr>
            <a:r>
              <a:rPr lang="es-AR" sz="6000" b="1" dirty="0">
                <a:latin typeface="Arial"/>
                <a:ea typeface="Arial"/>
                <a:cs typeface="Arial"/>
                <a:sym typeface="Arial"/>
              </a:rPr>
              <a:t>Clase 15</a:t>
            </a:r>
            <a:endParaRPr dirty="0"/>
          </a:p>
        </p:txBody>
      </p:sp>
      <p:sp>
        <p:nvSpPr>
          <p:cNvPr id="89" name="Google Shape;89;p1"/>
          <p:cNvSpPr txBox="1"/>
          <p:nvPr/>
        </p:nvSpPr>
        <p:spPr>
          <a:xfrm>
            <a:off x="0" y="2905780"/>
            <a:ext cx="1219200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s-AR" sz="2800" b="0" i="0" u="none" strike="noStrike" cap="none" dirty="0">
                <a:solidFill>
                  <a:schemeClr val="dk1"/>
                </a:solidFill>
                <a:latin typeface="Calibri"/>
                <a:ea typeface="Calibri"/>
                <a:cs typeface="Calibri"/>
                <a:sym typeface="Calibri"/>
              </a:rPr>
              <a:t>JavaScript Parte 3</a:t>
            </a:r>
            <a:endParaRPr lang="es-AR" sz="1400" b="0" i="0" u="none" strike="noStrike" cap="none" dirty="0">
              <a:solidFill>
                <a:srgbClr val="000000"/>
              </a:solidFill>
              <a:latin typeface="Arial"/>
              <a:ea typeface="Arial"/>
              <a:cs typeface="Arial"/>
              <a:sym typeface="Arial"/>
            </a:endParaRPr>
          </a:p>
        </p:txBody>
      </p:sp>
      <p:pic>
        <p:nvPicPr>
          <p:cNvPr id="8" name="Imagen 7">
            <a:extLst>
              <a:ext uri="{FF2B5EF4-FFF2-40B4-BE49-F238E27FC236}">
                <a16:creationId xmlns:a16="http://schemas.microsoft.com/office/drawing/2014/main" id="{677316DD-9D3E-4D4A-AD2E-FF9EDD4A7617}"/>
              </a:ext>
            </a:extLst>
          </p:cNvPr>
          <p:cNvPicPr>
            <a:picLocks noChangeAspect="1"/>
          </p:cNvPicPr>
          <p:nvPr/>
        </p:nvPicPr>
        <p:blipFill rotWithShape="1">
          <a:blip r:embed="rId3"/>
          <a:srcRect l="34218" r="34218" b="24698"/>
          <a:stretch/>
        </p:blipFill>
        <p:spPr>
          <a:xfrm>
            <a:off x="5283043" y="3429000"/>
            <a:ext cx="1625911" cy="2269435"/>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err="1">
                <a:effectLst>
                  <a:outerShdw blurRad="38100" dist="38100" dir="2700000" algn="tl">
                    <a:srgbClr val="000000">
                      <a:alpha val="43137"/>
                    </a:srgbClr>
                  </a:outerShdw>
                </a:effectLst>
              </a:rPr>
              <a:t>Scope</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3170099"/>
          </a:xfrm>
          <a:prstGeom prst="rect">
            <a:avLst/>
          </a:prstGeom>
          <a:noFill/>
        </p:spPr>
        <p:txBody>
          <a:bodyPr wrap="square" rtlCol="0">
            <a:spAutoFit/>
          </a:bodyPr>
          <a:lstStyle/>
          <a:p>
            <a:pPr algn="l"/>
            <a:r>
              <a:rPr lang="es-AR" sz="4000" dirty="0">
                <a:solidFill>
                  <a:schemeClr val="tx1"/>
                </a:solidFill>
              </a:rPr>
              <a:t>El </a:t>
            </a:r>
            <a:r>
              <a:rPr lang="es-AR" sz="4000" dirty="0" err="1">
                <a:solidFill>
                  <a:schemeClr val="tx1"/>
                </a:solidFill>
              </a:rPr>
              <a:t>scope</a:t>
            </a:r>
            <a:r>
              <a:rPr lang="es-AR" sz="4000" dirty="0">
                <a:solidFill>
                  <a:schemeClr val="tx1"/>
                </a:solidFill>
              </a:rPr>
              <a:t> es el alcance de una variable, puede ser de dos tipos, global y local. Una variable cuyo </a:t>
            </a:r>
            <a:r>
              <a:rPr lang="es-AR" sz="4000" dirty="0" err="1">
                <a:solidFill>
                  <a:schemeClr val="tx1"/>
                </a:solidFill>
              </a:rPr>
              <a:t>Scope</a:t>
            </a:r>
            <a:r>
              <a:rPr lang="es-AR" sz="4000" dirty="0">
                <a:solidFill>
                  <a:schemeClr val="tx1"/>
                </a:solidFill>
              </a:rPr>
              <a:t> es global se puede acceder desde cualquier parte del código, una local solo desde la función que la contiene.</a:t>
            </a:r>
          </a:p>
        </p:txBody>
      </p:sp>
    </p:spTree>
    <p:extLst>
      <p:ext uri="{BB962C8B-B14F-4D97-AF65-F5344CB8AC3E}">
        <p14:creationId xmlns:p14="http://schemas.microsoft.com/office/powerpoint/2010/main" val="2284376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err="1">
                <a:effectLst>
                  <a:outerShdw blurRad="38100" dist="38100" dir="2700000" algn="tl">
                    <a:srgbClr val="000000">
                      <a:alpha val="43137"/>
                    </a:srgbClr>
                  </a:outerShdw>
                </a:effectLst>
              </a:rPr>
              <a:t>Scope</a:t>
            </a:r>
            <a:r>
              <a:rPr lang="es-AR" sz="4400" b="1" dirty="0">
                <a:effectLst>
                  <a:outerShdw blurRad="38100" dist="38100" dir="2700000" algn="tl">
                    <a:srgbClr val="000000">
                      <a:alpha val="43137"/>
                    </a:srgbClr>
                  </a:outerShdw>
                </a:effectLst>
              </a:rPr>
              <a:t> Global</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3477875"/>
          </a:xfrm>
          <a:prstGeom prst="rect">
            <a:avLst/>
          </a:prstGeom>
          <a:noFill/>
        </p:spPr>
        <p:txBody>
          <a:bodyPr wrap="square" rtlCol="0">
            <a:spAutoFit/>
          </a:bodyPr>
          <a:lstStyle/>
          <a:p>
            <a:pPr algn="l"/>
            <a:r>
              <a:rPr lang="es-AR" sz="4400" dirty="0">
                <a:solidFill>
                  <a:schemeClr val="tx1"/>
                </a:solidFill>
              </a:rPr>
              <a:t>Una variable esta en el </a:t>
            </a:r>
            <a:r>
              <a:rPr lang="es-AR" sz="4400" dirty="0" err="1">
                <a:solidFill>
                  <a:schemeClr val="tx1"/>
                </a:solidFill>
              </a:rPr>
              <a:t>scope</a:t>
            </a:r>
            <a:r>
              <a:rPr lang="es-AR" sz="4400" dirty="0">
                <a:solidFill>
                  <a:schemeClr val="tx1"/>
                </a:solidFill>
              </a:rPr>
              <a:t> global si se define afuera de una función. Las variables que se encuentran dentro de este </a:t>
            </a:r>
            <a:r>
              <a:rPr lang="es-AR" sz="4400" dirty="0" err="1">
                <a:solidFill>
                  <a:schemeClr val="tx1"/>
                </a:solidFill>
              </a:rPr>
              <a:t>scope</a:t>
            </a:r>
            <a:r>
              <a:rPr lang="es-AR" sz="4400" dirty="0">
                <a:solidFill>
                  <a:schemeClr val="tx1"/>
                </a:solidFill>
              </a:rPr>
              <a:t> pueden ser accedidas y alteradas en cualquier otro </a:t>
            </a:r>
            <a:r>
              <a:rPr lang="es-AR" sz="4400" dirty="0" err="1">
                <a:solidFill>
                  <a:schemeClr val="tx1"/>
                </a:solidFill>
              </a:rPr>
              <a:t>scope</a:t>
            </a:r>
            <a:r>
              <a:rPr lang="es-AR" sz="4400" dirty="0">
                <a:solidFill>
                  <a:schemeClr val="tx1"/>
                </a:solidFill>
              </a:rPr>
              <a:t>.</a:t>
            </a:r>
          </a:p>
        </p:txBody>
      </p:sp>
    </p:spTree>
    <p:extLst>
      <p:ext uri="{BB962C8B-B14F-4D97-AF65-F5344CB8AC3E}">
        <p14:creationId xmlns:p14="http://schemas.microsoft.com/office/powerpoint/2010/main" val="19263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err="1">
                <a:effectLst>
                  <a:outerShdw blurRad="38100" dist="38100" dir="2700000" algn="tl">
                    <a:srgbClr val="000000">
                      <a:alpha val="43137"/>
                    </a:srgbClr>
                  </a:outerShdw>
                </a:effectLst>
              </a:rPr>
              <a:t>Scope</a:t>
            </a:r>
            <a:r>
              <a:rPr lang="es-AR" sz="4400" b="1" dirty="0">
                <a:effectLst>
                  <a:outerShdw blurRad="38100" dist="38100" dir="2700000" algn="tl">
                    <a:srgbClr val="000000">
                      <a:alpha val="43137"/>
                    </a:srgbClr>
                  </a:outerShdw>
                </a:effectLst>
              </a:rPr>
              <a:t> Local</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3785652"/>
          </a:xfrm>
          <a:prstGeom prst="rect">
            <a:avLst/>
          </a:prstGeom>
          <a:noFill/>
        </p:spPr>
        <p:txBody>
          <a:bodyPr wrap="square" rtlCol="0">
            <a:spAutoFit/>
          </a:bodyPr>
          <a:lstStyle/>
          <a:p>
            <a:pPr algn="l"/>
            <a:r>
              <a:rPr lang="es-AR" sz="4000" dirty="0">
                <a:solidFill>
                  <a:schemeClr val="tx1"/>
                </a:solidFill>
              </a:rPr>
              <a:t>Son las variables definidas dentro de una función y tienen un </a:t>
            </a:r>
            <a:r>
              <a:rPr lang="es-AR" sz="4000" dirty="0" err="1">
                <a:solidFill>
                  <a:schemeClr val="tx1"/>
                </a:solidFill>
              </a:rPr>
              <a:t>scope</a:t>
            </a:r>
            <a:r>
              <a:rPr lang="es-AR" sz="4000" dirty="0">
                <a:solidFill>
                  <a:schemeClr val="tx1"/>
                </a:solidFill>
              </a:rPr>
              <a:t> diferente por cada llamada de esa función. Esto es porque esas variables están ligadas a sus respectivas funciones, cada una tienen diferente </a:t>
            </a:r>
            <a:r>
              <a:rPr lang="es-AR" sz="4000" dirty="0" err="1">
                <a:solidFill>
                  <a:schemeClr val="tx1"/>
                </a:solidFill>
              </a:rPr>
              <a:t>scope</a:t>
            </a:r>
            <a:r>
              <a:rPr lang="es-AR" sz="4000" dirty="0">
                <a:solidFill>
                  <a:schemeClr val="tx1"/>
                </a:solidFill>
              </a:rPr>
              <a:t> y no pueden acceder desde otra función.</a:t>
            </a:r>
          </a:p>
        </p:txBody>
      </p:sp>
    </p:spTree>
    <p:extLst>
      <p:ext uri="{BB962C8B-B14F-4D97-AF65-F5344CB8AC3E}">
        <p14:creationId xmlns:p14="http://schemas.microsoft.com/office/powerpoint/2010/main" val="413893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Funciones</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4524315"/>
          </a:xfrm>
          <a:prstGeom prst="rect">
            <a:avLst/>
          </a:prstGeom>
          <a:noFill/>
        </p:spPr>
        <p:txBody>
          <a:bodyPr wrap="square" rtlCol="0">
            <a:spAutoFit/>
          </a:bodyPr>
          <a:lstStyle/>
          <a:p>
            <a:pPr marL="0" indent="0">
              <a:buNone/>
            </a:pPr>
            <a:r>
              <a:rPr lang="es-AR" sz="3200" dirty="0">
                <a:solidFill>
                  <a:schemeClr val="tx1"/>
                </a:solidFill>
              </a:rPr>
              <a:t>Las </a:t>
            </a:r>
            <a:r>
              <a:rPr lang="es-AR" sz="3200" b="1" dirty="0">
                <a:solidFill>
                  <a:schemeClr val="tx1"/>
                </a:solidFill>
              </a:rPr>
              <a:t>funciones </a:t>
            </a:r>
            <a:r>
              <a:rPr lang="es-AR" sz="3200" dirty="0">
                <a:solidFill>
                  <a:schemeClr val="tx1"/>
                </a:solidFill>
              </a:rPr>
              <a:t>son una manera de encapsular una funcionalidad que queremos reutilizar, de manera que podemos llamar</a:t>
            </a:r>
            <a:r>
              <a:rPr lang="es-AR" sz="3200" b="1" dirty="0">
                <a:solidFill>
                  <a:schemeClr val="tx1"/>
                </a:solidFill>
              </a:rPr>
              <a:t> </a:t>
            </a:r>
            <a:r>
              <a:rPr lang="es-AR" sz="3200" dirty="0">
                <a:solidFill>
                  <a:schemeClr val="tx1"/>
                </a:solidFill>
              </a:rPr>
              <a:t>a esa función con un solo nombre, sin tener que escribir el código entero cada vez que la usemos.</a:t>
            </a:r>
          </a:p>
          <a:p>
            <a:pPr marL="0" indent="0">
              <a:buNone/>
            </a:pPr>
            <a:r>
              <a:rPr lang="es-AR" sz="3200" dirty="0">
                <a:solidFill>
                  <a:schemeClr val="tx1"/>
                </a:solidFill>
              </a:rPr>
              <a:t>Una función JavaScript es un bloque de código diseñado para realizar una tarea en particular, y se ejecuta cada vez que lo llamamos. </a:t>
            </a:r>
            <a:endParaRPr lang="es-AR" sz="36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p:txBody>
      </p:sp>
      <p:pic>
        <p:nvPicPr>
          <p:cNvPr id="3" name="Imagen 2">
            <a:extLst>
              <a:ext uri="{FF2B5EF4-FFF2-40B4-BE49-F238E27FC236}">
                <a16:creationId xmlns:a16="http://schemas.microsoft.com/office/drawing/2014/main" id="{F03089B7-FE29-4480-A91F-D92878B05C19}"/>
              </a:ext>
            </a:extLst>
          </p:cNvPr>
          <p:cNvPicPr>
            <a:picLocks noChangeAspect="1"/>
          </p:cNvPicPr>
          <p:nvPr/>
        </p:nvPicPr>
        <p:blipFill rotWithShape="1">
          <a:blip r:embed="rId2" cstate="print"/>
          <a:srcRect l="5577" t="15191" r="7103" b="22747"/>
          <a:stretch/>
        </p:blipFill>
        <p:spPr>
          <a:xfrm>
            <a:off x="1961320" y="5215923"/>
            <a:ext cx="7560000" cy="103816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52310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Funciones</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4647426"/>
          </a:xfrm>
          <a:prstGeom prst="rect">
            <a:avLst/>
          </a:prstGeom>
          <a:noFill/>
        </p:spPr>
        <p:txBody>
          <a:bodyPr wrap="square" rtlCol="0">
            <a:spAutoFit/>
          </a:bodyPr>
          <a:lstStyle/>
          <a:p>
            <a:pPr algn="l"/>
            <a:r>
              <a:rPr lang="es-AR" sz="2400" dirty="0">
                <a:solidFill>
                  <a:schemeClr val="tx1"/>
                </a:solidFill>
                <a:effectLst/>
                <a:latin typeface="+mj-lt"/>
              </a:rPr>
              <a:t>En </a:t>
            </a:r>
            <a:r>
              <a:rPr lang="es-AR" sz="2400" dirty="0" err="1">
                <a:solidFill>
                  <a:schemeClr val="tx1"/>
                </a:solidFill>
                <a:effectLst/>
                <a:latin typeface="+mj-lt"/>
              </a:rPr>
              <a:t>Javascript</a:t>
            </a:r>
            <a:r>
              <a:rPr lang="es-AR" sz="2400" dirty="0">
                <a:solidFill>
                  <a:schemeClr val="tx1"/>
                </a:solidFill>
                <a:effectLst/>
                <a:latin typeface="+mj-lt"/>
              </a:rPr>
              <a:t> para declarar funciones tenemos que hacerlo mediante la palabra reservada </a:t>
            </a:r>
            <a:r>
              <a:rPr lang="es-AR" sz="2400" b="1" dirty="0" err="1">
                <a:solidFill>
                  <a:schemeClr val="tx1"/>
                </a:solidFill>
                <a:effectLst/>
                <a:latin typeface="+mj-lt"/>
              </a:rPr>
              <a:t>function</a:t>
            </a:r>
            <a:r>
              <a:rPr lang="es-AR" sz="2400" dirty="0">
                <a:solidFill>
                  <a:schemeClr val="tx1"/>
                </a:solidFill>
                <a:effectLst/>
                <a:latin typeface="+mj-lt"/>
              </a:rPr>
              <a:t>, luego de eso va el nombre de la función, que puede ser el que nosotros queramos. Después viene la parte de los paréntesis, más adelante vamos a ver para que sirven, pero por ahora hay que saber que siempre hay que escribirlos. Después de los paréntesis vienen las llaves, que representan un bloque de código. Una vez dentro de las llaves debes escribir las instrucciones a realizar.</a:t>
            </a:r>
          </a:p>
          <a:p>
            <a:pPr algn="l"/>
            <a:r>
              <a:rPr lang="es-AR" sz="2400" dirty="0">
                <a:solidFill>
                  <a:schemeClr val="tx1"/>
                </a:solidFill>
                <a:latin typeface="+mj-lt"/>
              </a:rPr>
              <a:t>En este ejemplo tenemos </a:t>
            </a:r>
            <a:r>
              <a:rPr lang="es-AR" sz="2400" b="1" dirty="0">
                <a:solidFill>
                  <a:schemeClr val="tx1"/>
                </a:solidFill>
                <a:effectLst/>
                <a:latin typeface="+mj-lt"/>
              </a:rPr>
              <a:t>una función declarada o declarativa</a:t>
            </a:r>
            <a:r>
              <a:rPr lang="es-AR" sz="2400" dirty="0">
                <a:solidFill>
                  <a:schemeClr val="tx1"/>
                </a:solidFill>
                <a:effectLst/>
                <a:latin typeface="+mj-lt"/>
              </a:rPr>
              <a:t>.</a:t>
            </a: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p:txBody>
      </p:sp>
      <p:pic>
        <p:nvPicPr>
          <p:cNvPr id="1026" name="Picture 2" descr="Image for post">
            <a:extLst>
              <a:ext uri="{FF2B5EF4-FFF2-40B4-BE49-F238E27FC236}">
                <a16:creationId xmlns:a16="http://schemas.microsoft.com/office/drawing/2014/main" id="{D77860BC-B01F-444E-8FA8-E13418B2D5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773" y="4373217"/>
            <a:ext cx="8978957" cy="226198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97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Funciones</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3416320"/>
          </a:xfrm>
          <a:prstGeom prst="rect">
            <a:avLst/>
          </a:prstGeom>
          <a:noFill/>
        </p:spPr>
        <p:txBody>
          <a:bodyPr wrap="square" rtlCol="0">
            <a:spAutoFit/>
          </a:bodyPr>
          <a:lstStyle/>
          <a:p>
            <a:pPr algn="l"/>
            <a:r>
              <a:rPr lang="es-AR" sz="2400" dirty="0">
                <a:solidFill>
                  <a:schemeClr val="tx1"/>
                </a:solidFill>
                <a:effectLst/>
                <a:latin typeface="+mj-lt"/>
              </a:rPr>
              <a:t>Ahora, en el siguiente ejemplo tenemos una</a:t>
            </a:r>
            <a:r>
              <a:rPr lang="es-AR" sz="2400" b="1" dirty="0">
                <a:solidFill>
                  <a:schemeClr val="tx1"/>
                </a:solidFill>
                <a:effectLst/>
                <a:latin typeface="+mj-lt"/>
              </a:rPr>
              <a:t> función expresada </a:t>
            </a:r>
            <a:r>
              <a:rPr lang="es-AR" sz="2400" dirty="0">
                <a:solidFill>
                  <a:schemeClr val="tx1"/>
                </a:solidFill>
                <a:effectLst/>
                <a:latin typeface="+mj-lt"/>
              </a:rPr>
              <a:t>donde guardamos a la función en una variable y luego la llamamos por el nombre de la variable, por lo tanto quedaría una función anónima, es decir, una función sin nombre. La diferencia radica, además del formato, en el </a:t>
            </a:r>
            <a:r>
              <a:rPr lang="es-AR" sz="2400" dirty="0" err="1">
                <a:solidFill>
                  <a:schemeClr val="tx1"/>
                </a:solidFill>
                <a:effectLst/>
                <a:latin typeface="+mj-lt"/>
              </a:rPr>
              <a:t>hoisting</a:t>
            </a:r>
            <a:r>
              <a:rPr lang="es-AR" sz="2400" dirty="0">
                <a:solidFill>
                  <a:schemeClr val="tx1"/>
                </a:solidFill>
                <a:effectLst/>
                <a:latin typeface="+mj-lt"/>
              </a:rPr>
              <a:t>, que es cuando hacemos referencia a una variable declarada más tarde</a:t>
            </a:r>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p:txBody>
      </p:sp>
      <p:pic>
        <p:nvPicPr>
          <p:cNvPr id="3" name="Picture 4" descr="Image for post">
            <a:extLst>
              <a:ext uri="{FF2B5EF4-FFF2-40B4-BE49-F238E27FC236}">
                <a16:creationId xmlns:a16="http://schemas.microsoft.com/office/drawing/2014/main" id="{0758D025-6CDE-4B5D-86E5-D0D15CEC91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564" y="3753226"/>
            <a:ext cx="8978956" cy="249766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140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Funciones</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3231654"/>
          </a:xfrm>
          <a:prstGeom prst="rect">
            <a:avLst/>
          </a:prstGeom>
          <a:noFill/>
        </p:spPr>
        <p:txBody>
          <a:bodyPr wrap="square" rtlCol="0">
            <a:spAutoFit/>
          </a:bodyPr>
          <a:lstStyle/>
          <a:p>
            <a:pPr algn="l"/>
            <a:r>
              <a:rPr lang="es-AR" sz="2800" b="1" dirty="0" err="1">
                <a:solidFill>
                  <a:schemeClr val="tx1"/>
                </a:solidFill>
                <a:effectLst/>
                <a:highlight>
                  <a:srgbClr val="FFFF00"/>
                </a:highlight>
                <a:latin typeface="+mj-lt"/>
              </a:rPr>
              <a:t>Return</a:t>
            </a:r>
            <a:endParaRPr lang="es-AR" sz="2800" b="1" dirty="0">
              <a:solidFill>
                <a:schemeClr val="tx1"/>
              </a:solidFill>
              <a:effectLst/>
              <a:highlight>
                <a:srgbClr val="FFFF00"/>
              </a:highlight>
              <a:latin typeface="+mj-lt"/>
            </a:endParaRPr>
          </a:p>
          <a:p>
            <a:pPr algn="l"/>
            <a:r>
              <a:rPr lang="es-AR" sz="2800" dirty="0" err="1">
                <a:solidFill>
                  <a:schemeClr val="tx1"/>
                </a:solidFill>
                <a:effectLst/>
                <a:latin typeface="+mj-lt"/>
              </a:rPr>
              <a:t>Return</a:t>
            </a:r>
            <a:r>
              <a:rPr lang="es-AR" sz="2800" dirty="0">
                <a:solidFill>
                  <a:schemeClr val="tx1"/>
                </a:solidFill>
                <a:effectLst/>
                <a:latin typeface="+mj-lt"/>
              </a:rPr>
              <a:t> significa retorno/retornar, es decir, devolver un dato. Por lo tanto una función realiza un conjunto de instrucciones con el fin de retornar un valor, el </a:t>
            </a:r>
            <a:r>
              <a:rPr lang="es-AR" sz="2800" dirty="0" err="1">
                <a:solidFill>
                  <a:schemeClr val="tx1"/>
                </a:solidFill>
                <a:effectLst/>
                <a:latin typeface="+mj-lt"/>
              </a:rPr>
              <a:t>return</a:t>
            </a:r>
            <a:r>
              <a:rPr lang="es-AR" sz="2800" dirty="0">
                <a:solidFill>
                  <a:schemeClr val="tx1"/>
                </a:solidFill>
                <a:effectLst/>
                <a:latin typeface="+mj-lt"/>
              </a:rPr>
              <a:t> no imprime nada en consola o en pantalla, solo devuelve un valor.</a:t>
            </a:r>
            <a:endParaRPr lang="es-AR" sz="36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p:txBody>
      </p:sp>
      <p:pic>
        <p:nvPicPr>
          <p:cNvPr id="6" name="Picture 4" descr="Image for post">
            <a:extLst>
              <a:ext uri="{FF2B5EF4-FFF2-40B4-BE49-F238E27FC236}">
                <a16:creationId xmlns:a16="http://schemas.microsoft.com/office/drawing/2014/main" id="{6131A49F-D29B-4AB5-B116-7C4A52150F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7583" y="3723861"/>
            <a:ext cx="8571146" cy="28129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916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Funciones</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3231654"/>
          </a:xfrm>
          <a:prstGeom prst="rect">
            <a:avLst/>
          </a:prstGeom>
          <a:noFill/>
        </p:spPr>
        <p:txBody>
          <a:bodyPr wrap="square" rtlCol="0">
            <a:spAutoFit/>
          </a:bodyPr>
          <a:lstStyle/>
          <a:p>
            <a:pPr algn="l"/>
            <a:r>
              <a:rPr lang="es-AR" sz="2800" b="1" dirty="0">
                <a:solidFill>
                  <a:schemeClr val="tx1"/>
                </a:solidFill>
                <a:effectLst/>
                <a:highlight>
                  <a:srgbClr val="FFFF00"/>
                </a:highlight>
                <a:latin typeface="+mj-lt"/>
              </a:rPr>
              <a:t>Parámetros y argumentos</a:t>
            </a:r>
          </a:p>
          <a:p>
            <a:pPr algn="l"/>
            <a:r>
              <a:rPr lang="es-AR" sz="2400" dirty="0">
                <a:solidFill>
                  <a:schemeClr val="tx1"/>
                </a:solidFill>
                <a:effectLst/>
                <a:latin typeface="+mj-lt"/>
              </a:rPr>
              <a:t>Cuando definimos una función, dentro los paréntesis podemos escribir los parámetros que vamos a pedir, es decir, una información extra para que nuestra función realice ciertas operaciones. El parámetro es el valor que se pide y el argumento es el valor que se le pasa. En siguiente ejemplo pedimos un nombre por parámetro para devolverlo, luego imprimimos lo que nos devuelve la función con el nombre que nosotros introducimos en los paréntesis al llamarla.</a:t>
            </a:r>
            <a:endParaRPr lang="es-AR" sz="2800" dirty="0">
              <a:solidFill>
                <a:srgbClr val="31078C"/>
              </a:solidFill>
              <a:effectLst>
                <a:outerShdw blurRad="38100" dist="38100" dir="2700000" algn="tl">
                  <a:srgbClr val="000000">
                    <a:alpha val="43137"/>
                  </a:srgbClr>
                </a:outerShdw>
              </a:effectLst>
            </a:endParaRPr>
          </a:p>
          <a:p>
            <a:endParaRPr lang="es-AR" sz="3200" dirty="0">
              <a:solidFill>
                <a:srgbClr val="31078C"/>
              </a:solidFill>
              <a:effectLst>
                <a:outerShdw blurRad="38100" dist="38100" dir="2700000" algn="tl">
                  <a:srgbClr val="000000">
                    <a:alpha val="43137"/>
                  </a:srgbClr>
                </a:outerShdw>
              </a:effectLst>
            </a:endParaRPr>
          </a:p>
        </p:txBody>
      </p:sp>
      <p:pic>
        <p:nvPicPr>
          <p:cNvPr id="3" name="Picture 2" descr="Image for post">
            <a:extLst>
              <a:ext uri="{FF2B5EF4-FFF2-40B4-BE49-F238E27FC236}">
                <a16:creationId xmlns:a16="http://schemas.microsoft.com/office/drawing/2014/main" id="{4B4769E5-4FE3-4EE6-B756-3BCAAC2E73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4329" y="4400159"/>
            <a:ext cx="8978956" cy="2294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5901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err="1">
                <a:effectLst>
                  <a:outerShdw blurRad="38100" dist="38100" dir="2700000" algn="tl">
                    <a:srgbClr val="000000">
                      <a:alpha val="43137"/>
                    </a:srgbClr>
                  </a:outerShdw>
                </a:effectLst>
              </a:rPr>
              <a:t>Callback</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4524315"/>
          </a:xfrm>
          <a:prstGeom prst="rect">
            <a:avLst/>
          </a:prstGeom>
          <a:noFill/>
        </p:spPr>
        <p:txBody>
          <a:bodyPr wrap="square" rtlCol="0">
            <a:spAutoFit/>
          </a:bodyPr>
          <a:lstStyle/>
          <a:p>
            <a:pPr algn="l"/>
            <a:r>
              <a:rPr lang="es-AR" sz="3200" b="0" i="0" dirty="0">
                <a:solidFill>
                  <a:schemeClr val="tx1"/>
                </a:solidFill>
                <a:effectLst/>
                <a:latin typeface="+mn-lt"/>
              </a:rPr>
              <a:t>Cuando pasamos una función como parámetro a otra función estamos hablando de </a:t>
            </a:r>
            <a:r>
              <a:rPr lang="es-AR" sz="3200" b="0" i="0" dirty="0" err="1">
                <a:solidFill>
                  <a:schemeClr val="tx1"/>
                </a:solidFill>
                <a:effectLst/>
                <a:latin typeface="+mn-lt"/>
              </a:rPr>
              <a:t>callback</a:t>
            </a:r>
            <a:r>
              <a:rPr lang="es-AR" sz="3200" b="0" i="0" dirty="0">
                <a:solidFill>
                  <a:schemeClr val="tx1"/>
                </a:solidFill>
                <a:effectLst/>
                <a:latin typeface="+mn-lt"/>
              </a:rPr>
              <a:t>, en funciones sincrónicas estas funciones se ejecutan inmediatamente al ejecutar dicha función, sin embargo cuando hablamos de funciones asincrónicas el </a:t>
            </a:r>
            <a:r>
              <a:rPr lang="es-AR" sz="3200" b="0" i="0" dirty="0" err="1">
                <a:solidFill>
                  <a:schemeClr val="tx1"/>
                </a:solidFill>
                <a:effectLst/>
                <a:latin typeface="+mn-lt"/>
              </a:rPr>
              <a:t>callback</a:t>
            </a:r>
            <a:r>
              <a:rPr lang="es-AR" sz="3200" b="0" i="0" dirty="0">
                <a:solidFill>
                  <a:schemeClr val="tx1"/>
                </a:solidFill>
                <a:effectLst/>
                <a:latin typeface="+mn-lt"/>
              </a:rPr>
              <a:t> es la forma que tenemos para saber cuando termino y como termino dicha función. A menudo, las </a:t>
            </a:r>
            <a:r>
              <a:rPr lang="es-AR" sz="3200" b="0" i="0" dirty="0" err="1">
                <a:solidFill>
                  <a:schemeClr val="tx1"/>
                </a:solidFill>
                <a:effectLst/>
                <a:latin typeface="+mn-lt"/>
              </a:rPr>
              <a:t>callbacks</a:t>
            </a:r>
            <a:r>
              <a:rPr lang="es-AR" sz="3200" b="0" i="0" dirty="0">
                <a:solidFill>
                  <a:schemeClr val="tx1"/>
                </a:solidFill>
                <a:effectLst/>
                <a:latin typeface="+mn-lt"/>
              </a:rPr>
              <a:t> se utilizan para continuar con la ejecución del código después de que se haya completado una operación asincrónica.</a:t>
            </a:r>
          </a:p>
          <a:p>
            <a:endParaRPr lang="es-AR" sz="3200" dirty="0">
              <a:solidFill>
                <a:srgbClr val="31078C"/>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79712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err="1">
                <a:effectLst>
                  <a:outerShdw blurRad="38100" dist="38100" dir="2700000" algn="tl">
                    <a:srgbClr val="000000">
                      <a:alpha val="43137"/>
                    </a:srgbClr>
                  </a:outerShdw>
                </a:effectLst>
              </a:rPr>
              <a:t>Clousure</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3970318"/>
          </a:xfrm>
          <a:prstGeom prst="rect">
            <a:avLst/>
          </a:prstGeom>
          <a:noFill/>
        </p:spPr>
        <p:txBody>
          <a:bodyPr wrap="square" rtlCol="0">
            <a:spAutoFit/>
          </a:bodyPr>
          <a:lstStyle/>
          <a:p>
            <a:pPr algn="l"/>
            <a:r>
              <a:rPr lang="es-AR" sz="3600" b="0" i="0" dirty="0">
                <a:solidFill>
                  <a:schemeClr val="tx1"/>
                </a:solidFill>
                <a:effectLst/>
                <a:latin typeface="+mn-lt"/>
              </a:rPr>
              <a:t>Una </a:t>
            </a:r>
            <a:r>
              <a:rPr lang="es-AR" sz="3600" b="0" i="0" dirty="0" err="1">
                <a:solidFill>
                  <a:schemeClr val="tx1"/>
                </a:solidFill>
                <a:effectLst/>
                <a:latin typeface="+mn-lt"/>
              </a:rPr>
              <a:t>closure</a:t>
            </a:r>
            <a:r>
              <a:rPr lang="es-AR" sz="3600" b="0" i="0" dirty="0">
                <a:solidFill>
                  <a:schemeClr val="tx1"/>
                </a:solidFill>
                <a:effectLst/>
                <a:latin typeface="+mn-lt"/>
              </a:rPr>
              <a:t> es una función que guarda referencias del estado adyacente. En otras palabras, permite acceder al ámbito de una función exterior desde una función interior.</a:t>
            </a:r>
          </a:p>
          <a:p>
            <a:pPr algn="l"/>
            <a:r>
              <a:rPr lang="es-AR" sz="3600" b="0" i="0" dirty="0">
                <a:solidFill>
                  <a:schemeClr val="tx1"/>
                </a:solidFill>
                <a:effectLst/>
                <a:latin typeface="+mn-lt"/>
              </a:rPr>
              <a:t>Son funciones definidas dentro de otra funciones, estos </a:t>
            </a:r>
            <a:r>
              <a:rPr lang="es-AR" sz="3600" b="0" i="0" dirty="0" err="1">
                <a:solidFill>
                  <a:schemeClr val="tx1"/>
                </a:solidFill>
                <a:effectLst/>
                <a:latin typeface="+mn-lt"/>
              </a:rPr>
              <a:t>closures</a:t>
            </a:r>
            <a:r>
              <a:rPr lang="es-AR" sz="3600" b="0" i="0" dirty="0">
                <a:solidFill>
                  <a:schemeClr val="tx1"/>
                </a:solidFill>
                <a:effectLst/>
                <a:latin typeface="+mn-lt"/>
              </a:rPr>
              <a:t> manejan sus propias variables y pueden “reciclar” las variables de la funciones padre. </a:t>
            </a:r>
            <a:endParaRPr lang="es-AR" sz="3600" dirty="0">
              <a:solidFill>
                <a:schemeClr val="tx1"/>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3807144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Arrow </a:t>
            </a:r>
            <a:r>
              <a:rPr lang="es-AR" sz="4400" b="1" dirty="0" err="1">
                <a:effectLst>
                  <a:outerShdw blurRad="38100" dist="38100" dir="2700000" algn="tl">
                    <a:srgbClr val="000000">
                      <a:alpha val="43137"/>
                    </a:srgbClr>
                  </a:outerShdw>
                </a:effectLst>
              </a:rPr>
              <a:t>Functions</a:t>
            </a:r>
            <a:endParaRPr lang="es-AR" b="1" dirty="0">
              <a:effectLst>
                <a:outerShdw blurRad="38100" dist="38100" dir="2700000" algn="tl">
                  <a:srgbClr val="000000">
                    <a:alpha val="43137"/>
                  </a:srgbClr>
                </a:outerShdw>
              </a:effectLst>
            </a:endParaRPr>
          </a:p>
        </p:txBody>
      </p:sp>
      <p:sp>
        <p:nvSpPr>
          <p:cNvPr id="2" name="CuadroTexto 1">
            <a:extLst>
              <a:ext uri="{FF2B5EF4-FFF2-40B4-BE49-F238E27FC236}">
                <a16:creationId xmlns:a16="http://schemas.microsoft.com/office/drawing/2014/main" id="{092B734E-C369-4C32-B1F4-7E1B5C87DE40}"/>
              </a:ext>
            </a:extLst>
          </p:cNvPr>
          <p:cNvSpPr txBox="1"/>
          <p:nvPr/>
        </p:nvSpPr>
        <p:spPr>
          <a:xfrm>
            <a:off x="225287" y="1458375"/>
            <a:ext cx="11767930" cy="4524315"/>
          </a:xfrm>
          <a:prstGeom prst="rect">
            <a:avLst/>
          </a:prstGeom>
          <a:noFill/>
        </p:spPr>
        <p:txBody>
          <a:bodyPr wrap="square" rtlCol="0">
            <a:spAutoFit/>
          </a:bodyPr>
          <a:lstStyle/>
          <a:p>
            <a:pPr algn="l"/>
            <a:r>
              <a:rPr lang="es-AR" sz="3200" b="0" i="0" dirty="0">
                <a:solidFill>
                  <a:schemeClr val="tx1"/>
                </a:solidFill>
                <a:effectLst/>
                <a:latin typeface="+mn-lt"/>
              </a:rPr>
              <a:t>Las funciones flecha o </a:t>
            </a:r>
            <a:r>
              <a:rPr lang="es-AR" sz="3200" b="0" i="0" dirty="0" err="1">
                <a:solidFill>
                  <a:schemeClr val="tx1"/>
                </a:solidFill>
                <a:effectLst/>
                <a:latin typeface="+mn-lt"/>
              </a:rPr>
              <a:t>arrow</a:t>
            </a:r>
            <a:r>
              <a:rPr lang="es-AR" sz="3200" b="0" i="0" dirty="0">
                <a:solidFill>
                  <a:schemeClr val="tx1"/>
                </a:solidFill>
                <a:effectLst/>
                <a:latin typeface="+mn-lt"/>
              </a:rPr>
              <a:t> </a:t>
            </a:r>
            <a:r>
              <a:rPr lang="es-AR" sz="3200" b="0" i="0" dirty="0" err="1">
                <a:solidFill>
                  <a:schemeClr val="tx1"/>
                </a:solidFill>
                <a:effectLst/>
                <a:latin typeface="+mn-lt"/>
              </a:rPr>
              <a:t>functions</a:t>
            </a:r>
            <a:r>
              <a:rPr lang="es-AR" sz="3200" b="0" i="0" dirty="0">
                <a:solidFill>
                  <a:schemeClr val="tx1"/>
                </a:solidFill>
                <a:effectLst/>
                <a:latin typeface="+mn-lt"/>
              </a:rPr>
              <a:t> son funciones anónimas con una sintaxis más compacta, estas funciones no llevan ni la palabra </a:t>
            </a:r>
            <a:r>
              <a:rPr lang="es-AR" sz="3200" b="0" i="0" dirty="0" err="1">
                <a:solidFill>
                  <a:schemeClr val="tx1"/>
                </a:solidFill>
                <a:effectLst/>
                <a:latin typeface="+mn-lt"/>
              </a:rPr>
              <a:t>function</a:t>
            </a:r>
            <a:r>
              <a:rPr lang="es-AR" sz="3200" b="0" i="0" dirty="0">
                <a:solidFill>
                  <a:schemeClr val="tx1"/>
                </a:solidFill>
                <a:effectLst/>
                <a:latin typeface="+mn-lt"/>
              </a:rPr>
              <a:t> ni ninguna otra, la forma por la que vamos a ver que es una función flecha es porque va a tener el operador flecha =&gt; entre los parámetros y el cuerpo de la función, por lo tanto la primera sintaxis posible para nuestra función flecha es sustituir </a:t>
            </a:r>
            <a:r>
              <a:rPr lang="es-AR" sz="3200" b="0" i="0" dirty="0" err="1">
                <a:solidFill>
                  <a:schemeClr val="tx1"/>
                </a:solidFill>
                <a:effectLst/>
                <a:latin typeface="+mn-lt"/>
              </a:rPr>
              <a:t>function</a:t>
            </a:r>
            <a:r>
              <a:rPr lang="es-AR" sz="3200" b="0" i="0" dirty="0">
                <a:solidFill>
                  <a:schemeClr val="tx1"/>
                </a:solidFill>
                <a:effectLst/>
                <a:latin typeface="+mn-lt"/>
              </a:rPr>
              <a:t> por =&gt;. Como son anónimas </a:t>
            </a:r>
            <a:r>
              <a:rPr lang="es-AR" sz="3200" dirty="0">
                <a:solidFill>
                  <a:schemeClr val="tx1"/>
                </a:solidFill>
              </a:rPr>
              <a:t>si queremos poder llamar a nuestra función debemos asignársela a una variable.</a:t>
            </a:r>
          </a:p>
        </p:txBody>
      </p:sp>
    </p:spTree>
    <p:extLst>
      <p:ext uri="{BB962C8B-B14F-4D97-AF65-F5344CB8AC3E}">
        <p14:creationId xmlns:p14="http://schemas.microsoft.com/office/powerpoint/2010/main" val="558280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5596</TotalTime>
  <Words>726</Words>
  <Application>Microsoft Office PowerPoint</Application>
  <PresentationFormat>Panorámica</PresentationFormat>
  <Paragraphs>32</Paragraphs>
  <Slides>12</Slides>
  <Notes>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12</vt:i4>
      </vt:variant>
    </vt:vector>
  </HeadingPairs>
  <TitlesOfParts>
    <vt:vector size="15" baseType="lpstr">
      <vt:lpstr>Arial</vt:lpstr>
      <vt:lpstr>Calibri</vt:lpstr>
      <vt:lpstr>Tema de Office</vt:lpstr>
      <vt:lpstr>Clase 15</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Clase 4</dc:title>
  <dc:creator>Aylén Romero</dc:creator>
  <cp:lastModifiedBy>Aylén Romero</cp:lastModifiedBy>
  <cp:revision>235</cp:revision>
  <dcterms:created xsi:type="dcterms:W3CDTF">2020-08-07T01:51:21Z</dcterms:created>
  <dcterms:modified xsi:type="dcterms:W3CDTF">2020-09-29T11:20:55Z</dcterms:modified>
</cp:coreProperties>
</file>