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d9YrMXvT1ouYgljmN1feNo5CQ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8D6985-A3B0-4E86-A939-90E9C7114975}">
  <a:tblStyle styleId="{B08D6985-A3B0-4E86-A939-90E9C711497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4E6"/>
          </a:solidFill>
        </a:fill>
      </a:tcStyle>
    </a:wholeTbl>
    <a:band1H>
      <a:tcTxStyle/>
      <a:tcStyle>
        <a:fill>
          <a:solidFill>
            <a:srgbClr val="FFE8CA"/>
          </a:solidFill>
        </a:fill>
      </a:tcStyle>
    </a:band1H>
    <a:band2H>
      <a:tcTxStyle/>
    </a:band2H>
    <a:band1V>
      <a:tcTxStyle/>
      <a:tcStyle>
        <a:fill>
          <a:solidFill>
            <a:srgbClr val="FFE8CA"/>
          </a:solidFill>
        </a:fill>
      </a:tcStyle>
    </a:band1V>
    <a:band2V>
      <a:tcTxStyle/>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 name="Google Shape;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1" name="Shape 21"/>
        <p:cNvGrpSpPr/>
        <p:nvPr/>
      </p:nvGrpSpPr>
      <p:grpSpPr>
        <a:xfrm>
          <a:off x="0" y="0"/>
          <a:ext cx="0" cy="0"/>
          <a:chOff x="0" y="0"/>
          <a:chExt cx="0" cy="0"/>
        </a:xfrm>
      </p:grpSpPr>
      <p:sp>
        <p:nvSpPr>
          <p:cNvPr id="22" name="Google Shape;22;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 name="Google Shape;24;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0" name="Shape 30"/>
        <p:cNvGrpSpPr/>
        <p:nvPr/>
      </p:nvGrpSpPr>
      <p:grpSpPr>
        <a:xfrm>
          <a:off x="0" y="0"/>
          <a:ext cx="0" cy="0"/>
          <a:chOff x="0" y="0"/>
          <a:chExt cx="0" cy="0"/>
        </a:xfrm>
      </p:grpSpPr>
      <p:sp>
        <p:nvSpPr>
          <p:cNvPr id="31" name="Google Shape;3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5" name="Shape 35"/>
        <p:cNvGrpSpPr/>
        <p:nvPr/>
      </p:nvGrpSpPr>
      <p:grpSpPr>
        <a:xfrm>
          <a:off x="0" y="0"/>
          <a:ext cx="0" cy="0"/>
          <a:chOff x="0" y="0"/>
          <a:chExt cx="0" cy="0"/>
        </a:xfrm>
      </p:grpSpPr>
      <p:sp>
        <p:nvSpPr>
          <p:cNvPr id="36" name="Google Shape;3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9" name="Shape 39"/>
        <p:cNvGrpSpPr/>
        <p:nvPr/>
      </p:nvGrpSpPr>
      <p:grpSpPr>
        <a:xfrm>
          <a:off x="0" y="0"/>
          <a:ext cx="0" cy="0"/>
          <a:chOff x="0" y="0"/>
          <a:chExt cx="0" cy="0"/>
        </a:xfrm>
      </p:grpSpPr>
      <p:sp>
        <p:nvSpPr>
          <p:cNvPr id="40" name="Google Shape;40;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2" name="Google Shape;42;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6" name="Shape 46"/>
        <p:cNvGrpSpPr/>
        <p:nvPr/>
      </p:nvGrpSpPr>
      <p:grpSpPr>
        <a:xfrm>
          <a:off x="0" y="0"/>
          <a:ext cx="0" cy="0"/>
          <a:chOff x="0" y="0"/>
          <a:chExt cx="0" cy="0"/>
        </a:xfrm>
      </p:grpSpPr>
      <p:sp>
        <p:nvSpPr>
          <p:cNvPr id="47" name="Google Shape;47;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p:nvPr>
            <p:ph idx="2" type="pic"/>
          </p:nvPr>
        </p:nvSpPr>
        <p:spPr>
          <a:xfrm>
            <a:off x="5183188" y="987425"/>
            <a:ext cx="6172200" cy="4873625"/>
          </a:xfrm>
          <a:prstGeom prst="rect">
            <a:avLst/>
          </a:prstGeom>
          <a:noFill/>
          <a:ln>
            <a:noFill/>
          </a:ln>
        </p:spPr>
      </p:sp>
      <p:sp>
        <p:nvSpPr>
          <p:cNvPr id="49" name="Google Shape;49;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3" name="Shape 53"/>
        <p:cNvGrpSpPr/>
        <p:nvPr/>
      </p:nvGrpSpPr>
      <p:grpSpPr>
        <a:xfrm>
          <a:off x="0" y="0"/>
          <a:ext cx="0" cy="0"/>
          <a:chOff x="0" y="0"/>
          <a:chExt cx="0" cy="0"/>
        </a:xfrm>
      </p:grpSpPr>
      <p:sp>
        <p:nvSpPr>
          <p:cNvPr id="54" name="Google Shape;5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9" name="Shape 59"/>
        <p:cNvGrpSpPr/>
        <p:nvPr/>
      </p:nvGrpSpPr>
      <p:grpSpPr>
        <a:xfrm>
          <a:off x="0" y="0"/>
          <a:ext cx="0" cy="0"/>
          <a:chOff x="0" y="0"/>
          <a:chExt cx="0" cy="0"/>
        </a:xfrm>
      </p:grpSpPr>
      <p:sp>
        <p:nvSpPr>
          <p:cNvPr id="60" name="Google Shape;60;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eveloper.mozilla.org/en-US/docs/Web/JavaScript/Reference/Lexical_grammar#Keywor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title"/>
          </p:nvPr>
        </p:nvSpPr>
        <p:spPr>
          <a:xfrm>
            <a:off x="1" y="1968843"/>
            <a:ext cx="121920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b="1" lang="es-AR" sz="6000">
                <a:latin typeface="Arial"/>
                <a:ea typeface="Arial"/>
                <a:cs typeface="Arial"/>
                <a:sym typeface="Arial"/>
              </a:rPr>
              <a:t>Clase 13</a:t>
            </a:r>
            <a:endParaRPr/>
          </a:p>
        </p:txBody>
      </p:sp>
      <p:sp>
        <p:nvSpPr>
          <p:cNvPr id="70" name="Google Shape;70;p1"/>
          <p:cNvSpPr txBox="1"/>
          <p:nvPr/>
        </p:nvSpPr>
        <p:spPr>
          <a:xfrm>
            <a:off x="0" y="2905780"/>
            <a:ext cx="1219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s-AR" sz="2800" u="none" cap="none" strike="noStrike">
                <a:solidFill>
                  <a:schemeClr val="dk1"/>
                </a:solidFill>
                <a:latin typeface="Calibri"/>
                <a:ea typeface="Calibri"/>
                <a:cs typeface="Calibri"/>
                <a:sym typeface="Calibri"/>
              </a:rPr>
              <a:t>JavaScript</a:t>
            </a:r>
            <a:endParaRPr b="0" i="0" sz="1400" u="none" cap="none" strike="noStrike">
              <a:solidFill>
                <a:srgbClr val="000000"/>
              </a:solidFill>
              <a:latin typeface="Arial"/>
              <a:ea typeface="Arial"/>
              <a:cs typeface="Arial"/>
              <a:sym typeface="Arial"/>
            </a:endParaRPr>
          </a:p>
        </p:txBody>
      </p:sp>
      <p:pic>
        <p:nvPicPr>
          <p:cNvPr id="71" name="Google Shape;71;p1"/>
          <p:cNvPicPr preferRelativeResize="0"/>
          <p:nvPr/>
        </p:nvPicPr>
        <p:blipFill rotWithShape="1">
          <a:blip r:embed="rId3">
            <a:alphaModFix/>
          </a:blip>
          <a:srcRect b="24698" l="34218" r="34218" t="0"/>
          <a:stretch/>
        </p:blipFill>
        <p:spPr>
          <a:xfrm>
            <a:off x="5283043" y="3429000"/>
            <a:ext cx="1625911" cy="2269435"/>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Variables</a:t>
            </a:r>
            <a:endParaRPr b="1" i="0" sz="1400" u="none" cap="none" strike="noStrike">
              <a:solidFill>
                <a:srgbClr val="000000"/>
              </a:solidFill>
              <a:latin typeface="Arial"/>
              <a:ea typeface="Arial"/>
              <a:cs typeface="Arial"/>
              <a:sym typeface="Arial"/>
            </a:endParaRPr>
          </a:p>
        </p:txBody>
      </p:sp>
      <p:sp>
        <p:nvSpPr>
          <p:cNvPr id="127" name="Google Shape;127;p22"/>
          <p:cNvSpPr txBox="1"/>
          <p:nvPr/>
        </p:nvSpPr>
        <p:spPr>
          <a:xfrm>
            <a:off x="225287" y="1458375"/>
            <a:ext cx="11767930" cy="7478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Las variables se usan como nombres simbólicos para valores en nuestra aplicación. Los nombres de las variables se rigen por ciertas reglas: tienen que comenzar por una letra, un guion bajo o el símbolo de $, los valores subsiguientes pueden ser números, JavaScript diferencia entre mayúsculas y minúsculas, por lo tanto las letras incluyen desde la "A a la "Z" y desde la "a" a la "z".</a:t>
            </a:r>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Variables</a:t>
            </a:r>
            <a:endParaRPr b="1" i="0" sz="1400" u="none" cap="none" strike="noStrike">
              <a:solidFill>
                <a:srgbClr val="000000"/>
              </a:solidFill>
              <a:latin typeface="Arial"/>
              <a:ea typeface="Arial"/>
              <a:cs typeface="Arial"/>
              <a:sym typeface="Arial"/>
            </a:endParaRPr>
          </a:p>
        </p:txBody>
      </p:sp>
      <p:sp>
        <p:nvSpPr>
          <p:cNvPr id="133" name="Google Shape;133;p23"/>
          <p:cNvSpPr txBox="1"/>
          <p:nvPr/>
        </p:nvSpPr>
        <p:spPr>
          <a:xfrm>
            <a:off x="225287" y="1458375"/>
            <a:ext cx="11767930" cy="70480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Para asignarle un nombre a las variables o constantes (llamados también identificadores), deben cumplir las siguientes reglas:</a:t>
            </a:r>
            <a:endParaRPr/>
          </a:p>
          <a:p>
            <a:pPr indent="-457200" lvl="0" marL="457200" marR="0" rtl="0" algn="l">
              <a:lnSpc>
                <a:spcPct val="100000"/>
              </a:lnSpc>
              <a:spcBef>
                <a:spcPts val="0"/>
              </a:spcBef>
              <a:spcAft>
                <a:spcPts val="0"/>
              </a:spcAft>
              <a:buClr>
                <a:srgbClr val="000000"/>
              </a:buClr>
              <a:buSzPts val="3600"/>
              <a:buFont typeface="Noto Sans Symbols"/>
              <a:buChar char="✔"/>
            </a:pPr>
            <a:r>
              <a:rPr b="0" i="0" lang="es-AR" sz="3600" u="none" cap="none" strike="noStrike">
                <a:solidFill>
                  <a:schemeClr val="dk1"/>
                </a:solidFill>
                <a:latin typeface="Arial"/>
                <a:ea typeface="Arial"/>
                <a:cs typeface="Arial"/>
                <a:sym typeface="Arial"/>
              </a:rPr>
              <a:t>El nombre debe contener solo letras, dígitos o los símbolos $y _.</a:t>
            </a:r>
            <a:endParaRPr/>
          </a:p>
          <a:p>
            <a:pPr indent="-457200" lvl="0" marL="457200" marR="0" rtl="0" algn="l">
              <a:lnSpc>
                <a:spcPct val="100000"/>
              </a:lnSpc>
              <a:spcBef>
                <a:spcPts val="0"/>
              </a:spcBef>
              <a:spcAft>
                <a:spcPts val="0"/>
              </a:spcAft>
              <a:buClr>
                <a:srgbClr val="000000"/>
              </a:buClr>
              <a:buSzPts val="3600"/>
              <a:buFont typeface="Noto Sans Symbols"/>
              <a:buChar char="✔"/>
            </a:pPr>
            <a:r>
              <a:rPr b="0" i="0" lang="es-AR" sz="3600" u="none" cap="none" strike="noStrike">
                <a:solidFill>
                  <a:schemeClr val="dk1"/>
                </a:solidFill>
                <a:latin typeface="Arial"/>
                <a:ea typeface="Arial"/>
                <a:cs typeface="Arial"/>
                <a:sym typeface="Arial"/>
              </a:rPr>
              <a:t>El primer carácter no debe ser un número.</a:t>
            </a:r>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Nombres reservados:</a:t>
            </a:r>
            <a:endParaRPr/>
          </a:p>
          <a:p>
            <a:pPr indent="-457200" lvl="0" marL="457200" marR="0" rtl="0" algn="l">
              <a:lnSpc>
                <a:spcPct val="100000"/>
              </a:lnSpc>
              <a:spcBef>
                <a:spcPts val="0"/>
              </a:spcBef>
              <a:spcAft>
                <a:spcPts val="0"/>
              </a:spcAft>
              <a:buClr>
                <a:srgbClr val="000000"/>
              </a:buClr>
              <a:buSzPts val="3600"/>
              <a:buFont typeface="Noto Sans Symbols"/>
              <a:buChar char="✔"/>
            </a:pPr>
            <a:r>
              <a:rPr b="0" i="0" lang="es-AR" sz="3600" u="none" cap="none" strike="noStrike">
                <a:solidFill>
                  <a:schemeClr val="dk1"/>
                </a:solidFill>
                <a:latin typeface="Arial"/>
                <a:ea typeface="Arial"/>
                <a:cs typeface="Arial"/>
                <a:sym typeface="Arial"/>
              </a:rPr>
              <a:t>ver </a:t>
            </a:r>
            <a:r>
              <a:rPr b="0" i="0" lang="es-AR" sz="3600" u="sng" cap="none" strike="noStrike">
                <a:solidFill>
                  <a:schemeClr val="dk1"/>
                </a:solidFill>
                <a:latin typeface="Arial"/>
                <a:ea typeface="Arial"/>
                <a:cs typeface="Arial"/>
                <a:sym typeface="Arial"/>
                <a:hlinkClick r:id="rId3">
                  <a:extLst>
                    <a:ext uri="{A12FA001-AC4F-418D-AE19-62706E023703}">
                      <ahyp:hlinkClr val="tx"/>
                    </a:ext>
                  </a:extLst>
                </a:hlinkClick>
              </a:rPr>
              <a:t>acá</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Variables</a:t>
            </a:r>
            <a:endParaRPr b="1" i="0" sz="1400" u="none" cap="none" strike="noStrike">
              <a:solidFill>
                <a:srgbClr val="000000"/>
              </a:solidFill>
              <a:latin typeface="Arial"/>
              <a:ea typeface="Arial"/>
              <a:cs typeface="Arial"/>
              <a:sym typeface="Arial"/>
            </a:endParaRPr>
          </a:p>
        </p:txBody>
      </p:sp>
      <p:sp>
        <p:nvSpPr>
          <p:cNvPr id="139" name="Google Shape;139;p24"/>
          <p:cNvSpPr txBox="1"/>
          <p:nvPr/>
        </p:nvSpPr>
        <p:spPr>
          <a:xfrm>
            <a:off x="225287" y="1458375"/>
            <a:ext cx="11767930" cy="80945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400" u="none" cap="none" strike="noStrike">
                <a:solidFill>
                  <a:schemeClr val="dk1"/>
                </a:solidFill>
                <a:latin typeface="Arial"/>
                <a:ea typeface="Arial"/>
                <a:cs typeface="Arial"/>
                <a:sym typeface="Arial"/>
              </a:rPr>
              <a:t>Hay 3 tipos de variables en JavaScript: </a:t>
            </a:r>
            <a:endParaRPr/>
          </a:p>
          <a:p>
            <a:pPr indent="-457200" lvl="0" marL="4572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highlight>
                  <a:srgbClr val="FFFF00"/>
                </a:highlight>
                <a:latin typeface="Arial"/>
                <a:ea typeface="Arial"/>
                <a:cs typeface="Arial"/>
                <a:sym typeface="Arial"/>
              </a:rPr>
              <a:t>var:</a:t>
            </a:r>
            <a:r>
              <a:rPr b="0" i="0" lang="es-AR" sz="3400" u="none" cap="none" strike="noStrike">
                <a:solidFill>
                  <a:schemeClr val="dk1"/>
                </a:solidFill>
                <a:latin typeface="Arial"/>
                <a:ea typeface="Arial"/>
                <a:cs typeface="Arial"/>
                <a:sym typeface="Arial"/>
              </a:rPr>
              <a:t> declara una variable, iniciándola opcionalmente a un valor. Podrá cambiar el mismo y su scope es global o de función.</a:t>
            </a:r>
            <a:endParaRPr/>
          </a:p>
          <a:p>
            <a:pPr indent="-457200" lvl="0" marL="4572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highlight>
                  <a:srgbClr val="FFFF00"/>
                </a:highlight>
                <a:latin typeface="Arial"/>
                <a:ea typeface="Arial"/>
                <a:cs typeface="Arial"/>
                <a:sym typeface="Arial"/>
              </a:rPr>
              <a:t>let:</a:t>
            </a:r>
            <a:r>
              <a:rPr b="0" i="0" lang="es-AR" sz="3400" u="none" cap="none" strike="noStrike">
                <a:solidFill>
                  <a:schemeClr val="dk1"/>
                </a:solidFill>
                <a:latin typeface="Arial"/>
                <a:ea typeface="Arial"/>
                <a:cs typeface="Arial"/>
                <a:sym typeface="Arial"/>
              </a:rPr>
              <a:t> declara una variable en un bloque de ámbito, iniciándola opcionalmente a un valor. Podrá cambiar su valor.</a:t>
            </a:r>
            <a:endParaRPr/>
          </a:p>
          <a:p>
            <a:pPr indent="-457200" lvl="0" marL="4572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highlight>
                  <a:srgbClr val="FFFF00"/>
                </a:highlight>
                <a:latin typeface="Arial"/>
                <a:ea typeface="Arial"/>
                <a:cs typeface="Arial"/>
                <a:sym typeface="Arial"/>
              </a:rPr>
              <a:t>const:</a:t>
            </a:r>
            <a:r>
              <a:rPr b="0" i="0" lang="es-AR" sz="3400" u="none" cap="none" strike="noStrike">
                <a:solidFill>
                  <a:schemeClr val="dk1"/>
                </a:solidFill>
                <a:latin typeface="Arial"/>
                <a:ea typeface="Arial"/>
                <a:cs typeface="Arial"/>
                <a:sym typeface="Arial"/>
              </a:rPr>
              <a:t> declara una constante de sólo lectura en un bloque de ámbito. No será posible cambiar su valor mediante la asignación.</a:t>
            </a:r>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Var</a:t>
            </a:r>
            <a:endParaRPr b="1" i="0" sz="1400" u="none" cap="none" strike="noStrike">
              <a:solidFill>
                <a:srgbClr val="000000"/>
              </a:solidFill>
              <a:latin typeface="Arial"/>
              <a:ea typeface="Arial"/>
              <a:cs typeface="Arial"/>
              <a:sym typeface="Arial"/>
            </a:endParaRPr>
          </a:p>
        </p:txBody>
      </p:sp>
      <p:sp>
        <p:nvSpPr>
          <p:cNvPr id="145" name="Google Shape;145;p25"/>
          <p:cNvSpPr txBox="1"/>
          <p:nvPr/>
        </p:nvSpPr>
        <p:spPr>
          <a:xfrm>
            <a:off x="225287" y="1458375"/>
            <a:ext cx="11767930" cy="32316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800" u="none" cap="none" strike="noStrike">
                <a:solidFill>
                  <a:schemeClr val="dk1"/>
                </a:solidFill>
                <a:latin typeface="Arial"/>
                <a:ea typeface="Arial"/>
                <a:cs typeface="Arial"/>
                <a:sym typeface="Arial"/>
              </a:rPr>
              <a:t>var</a:t>
            </a:r>
            <a:r>
              <a:rPr b="0" i="0" lang="es-AR" sz="2800" u="none" cap="none" strike="noStrike">
                <a:solidFill>
                  <a:schemeClr val="dk1"/>
                </a:solidFill>
                <a:latin typeface="Arial"/>
                <a:ea typeface="Arial"/>
                <a:cs typeface="Arial"/>
                <a:sym typeface="Arial"/>
              </a:rPr>
              <a:t>: las variables se hacen visibles en el ámbito global, es decir, que sin importar donde se definan, puede ser accedida desde cualquier parte del documento y permite que su valor pueda ser reasignado. El uso de ésta, puede dar a resultados inesperados, por eso, hay que tener cuidado de cómo se usa.</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pic>
        <p:nvPicPr>
          <p:cNvPr descr="Image for post" id="146" name="Google Shape;146;p25"/>
          <p:cNvPicPr preferRelativeResize="0"/>
          <p:nvPr/>
        </p:nvPicPr>
        <p:blipFill rotWithShape="1">
          <a:blip r:embed="rId3">
            <a:alphaModFix/>
          </a:blip>
          <a:srcRect b="0" l="0" r="0" t="0"/>
          <a:stretch/>
        </p:blipFill>
        <p:spPr>
          <a:xfrm>
            <a:off x="6109252" y="3391344"/>
            <a:ext cx="2985361" cy="3131176"/>
          </a:xfrm>
          <a:prstGeom prst="rect">
            <a:avLst/>
          </a:prstGeom>
          <a:noFill/>
          <a:ln>
            <a:noFill/>
          </a:ln>
          <a:effectLst>
            <a:outerShdw blurRad="292100" rotWithShape="0" algn="tl" dir="2700000" dist="139700">
              <a:srgbClr val="333333">
                <a:alpha val="64705"/>
              </a:srgbClr>
            </a:outerShdw>
          </a:effectLst>
        </p:spPr>
      </p:pic>
      <p:pic>
        <p:nvPicPr>
          <p:cNvPr descr="Image for post" id="147" name="Google Shape;147;p25"/>
          <p:cNvPicPr preferRelativeResize="0"/>
          <p:nvPr/>
        </p:nvPicPr>
        <p:blipFill rotWithShape="1">
          <a:blip r:embed="rId4">
            <a:alphaModFix/>
          </a:blip>
          <a:srcRect b="23243" l="17461" r="18134" t="22537"/>
          <a:stretch/>
        </p:blipFill>
        <p:spPr>
          <a:xfrm>
            <a:off x="225287" y="3918743"/>
            <a:ext cx="4260265" cy="2517226"/>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Let</a:t>
            </a:r>
            <a:endParaRPr b="1" i="0" sz="1400" u="none" cap="none" strike="noStrike">
              <a:solidFill>
                <a:srgbClr val="000000"/>
              </a:solidFill>
              <a:latin typeface="Arial"/>
              <a:ea typeface="Arial"/>
              <a:cs typeface="Arial"/>
              <a:sym typeface="Arial"/>
            </a:endParaRPr>
          </a:p>
        </p:txBody>
      </p:sp>
      <p:sp>
        <p:nvSpPr>
          <p:cNvPr id="153" name="Google Shape;153;p26"/>
          <p:cNvSpPr txBox="1"/>
          <p:nvPr/>
        </p:nvSpPr>
        <p:spPr>
          <a:xfrm>
            <a:off x="225287" y="1458375"/>
            <a:ext cx="11767930"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200" u="none" cap="none" strike="noStrike">
                <a:solidFill>
                  <a:schemeClr val="dk1"/>
                </a:solidFill>
                <a:latin typeface="Arial"/>
                <a:ea typeface="Arial"/>
                <a:cs typeface="Arial"/>
                <a:sym typeface="Arial"/>
              </a:rPr>
              <a:t>let: el alcance de estas variables, es que solo pueden ser accedidas dentro del bloque donde se definen. También, permiten que su valor pueda ser reasignado.</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pic>
        <p:nvPicPr>
          <p:cNvPr descr="Image for post" id="154" name="Google Shape;154;p26"/>
          <p:cNvPicPr preferRelativeResize="0"/>
          <p:nvPr/>
        </p:nvPicPr>
        <p:blipFill rotWithShape="1">
          <a:blip r:embed="rId3">
            <a:alphaModFix/>
          </a:blip>
          <a:srcRect b="0" l="0" r="0" t="0"/>
          <a:stretch/>
        </p:blipFill>
        <p:spPr>
          <a:xfrm>
            <a:off x="5406887" y="3217952"/>
            <a:ext cx="3988903" cy="2574822"/>
          </a:xfrm>
          <a:prstGeom prst="rect">
            <a:avLst/>
          </a:prstGeom>
          <a:noFill/>
          <a:ln>
            <a:noFill/>
          </a:ln>
          <a:effectLst>
            <a:outerShdw blurRad="292100" rotWithShape="0" algn="tl" dir="2700000" dist="139700">
              <a:srgbClr val="333333">
                <a:alpha val="64705"/>
              </a:srgbClr>
            </a:outerShdw>
          </a:effectLst>
        </p:spPr>
      </p:pic>
      <p:pic>
        <p:nvPicPr>
          <p:cNvPr descr="Image for post" id="155" name="Google Shape;155;p26"/>
          <p:cNvPicPr preferRelativeResize="0"/>
          <p:nvPr/>
        </p:nvPicPr>
        <p:blipFill rotWithShape="1">
          <a:blip r:embed="rId4">
            <a:alphaModFix/>
          </a:blip>
          <a:srcRect b="20447" l="14285" r="16239" t="20322"/>
          <a:stretch/>
        </p:blipFill>
        <p:spPr>
          <a:xfrm>
            <a:off x="225287" y="3524477"/>
            <a:ext cx="4306958" cy="2495578"/>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Const</a:t>
            </a:r>
            <a:endParaRPr b="1" i="0" sz="1400" u="none" cap="none" strike="noStrike">
              <a:solidFill>
                <a:srgbClr val="000000"/>
              </a:solidFill>
              <a:latin typeface="Arial"/>
              <a:ea typeface="Arial"/>
              <a:cs typeface="Arial"/>
              <a:sym typeface="Arial"/>
            </a:endParaRPr>
          </a:p>
        </p:txBody>
      </p:sp>
      <p:sp>
        <p:nvSpPr>
          <p:cNvPr id="161" name="Google Shape;161;p27"/>
          <p:cNvSpPr txBox="1"/>
          <p:nvPr/>
        </p:nvSpPr>
        <p:spPr>
          <a:xfrm>
            <a:off x="225287" y="1458375"/>
            <a:ext cx="11767930" cy="29238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2800" u="none" cap="none" strike="noStrike">
                <a:solidFill>
                  <a:schemeClr val="dk1"/>
                </a:solidFill>
                <a:latin typeface="Arial"/>
                <a:ea typeface="Arial"/>
                <a:cs typeface="Arial"/>
                <a:sym typeface="Arial"/>
              </a:rPr>
              <a:t>const</a:t>
            </a:r>
            <a:r>
              <a:rPr b="0" i="0" lang="es-AR" sz="2800" u="none" cap="none" strike="noStrike">
                <a:solidFill>
                  <a:schemeClr val="dk1"/>
                </a:solidFill>
                <a:latin typeface="Arial"/>
                <a:ea typeface="Arial"/>
                <a:cs typeface="Arial"/>
                <a:sym typeface="Arial"/>
              </a:rPr>
              <a:t>: estas variables (al igual que “let”) solo pueden ser accedidas dentro del bloque donde están definidas, pero no permite que su valor sea reasignado, es decir, la variable se vuelve inmutable.</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pic>
        <p:nvPicPr>
          <p:cNvPr descr="Image for post" id="162" name="Google Shape;162;p27"/>
          <p:cNvPicPr preferRelativeResize="0"/>
          <p:nvPr/>
        </p:nvPicPr>
        <p:blipFill rotWithShape="1">
          <a:blip r:embed="rId3">
            <a:alphaModFix/>
          </a:blip>
          <a:srcRect b="0" l="0" r="0" t="0"/>
          <a:stretch/>
        </p:blipFill>
        <p:spPr>
          <a:xfrm>
            <a:off x="6550648" y="3212071"/>
            <a:ext cx="2160105" cy="2626491"/>
          </a:xfrm>
          <a:prstGeom prst="rect">
            <a:avLst/>
          </a:prstGeom>
          <a:noFill/>
          <a:ln>
            <a:noFill/>
          </a:ln>
          <a:effectLst>
            <a:outerShdw blurRad="292100" rotWithShape="0" algn="tl" dir="2700000" dist="139700">
              <a:srgbClr val="333333">
                <a:alpha val="64705"/>
              </a:srgbClr>
            </a:outerShdw>
          </a:effectLst>
        </p:spPr>
      </p:pic>
      <p:pic>
        <p:nvPicPr>
          <p:cNvPr descr="Image for post" id="163" name="Google Shape;163;p27"/>
          <p:cNvPicPr preferRelativeResize="0"/>
          <p:nvPr/>
        </p:nvPicPr>
        <p:blipFill rotWithShape="1">
          <a:blip r:embed="rId4">
            <a:alphaModFix/>
          </a:blip>
          <a:srcRect b="22968" l="13271" r="13947" t="23089"/>
          <a:stretch/>
        </p:blipFill>
        <p:spPr>
          <a:xfrm>
            <a:off x="318053" y="3429000"/>
            <a:ext cx="4243248" cy="2527665"/>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Ejemplos de variables</a:t>
            </a:r>
            <a:endParaRPr b="1" i="0" sz="1400" u="none" cap="none" strike="noStrike">
              <a:solidFill>
                <a:srgbClr val="000000"/>
              </a:solidFill>
              <a:latin typeface="Arial"/>
              <a:ea typeface="Arial"/>
              <a:cs typeface="Arial"/>
              <a:sym typeface="Arial"/>
            </a:endParaRPr>
          </a:p>
        </p:txBody>
      </p:sp>
      <p:pic>
        <p:nvPicPr>
          <p:cNvPr id="169" name="Google Shape;169;p28"/>
          <p:cNvPicPr preferRelativeResize="0"/>
          <p:nvPr/>
        </p:nvPicPr>
        <p:blipFill rotWithShape="1">
          <a:blip r:embed="rId3">
            <a:alphaModFix/>
          </a:blip>
          <a:srcRect b="0" l="0" r="0" t="0"/>
          <a:stretch/>
        </p:blipFill>
        <p:spPr>
          <a:xfrm>
            <a:off x="6109252" y="2099601"/>
            <a:ext cx="5791200" cy="392119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70" name="Google Shape;170;p28"/>
          <p:cNvPicPr preferRelativeResize="0"/>
          <p:nvPr/>
        </p:nvPicPr>
        <p:blipFill rotWithShape="1">
          <a:blip r:embed="rId4">
            <a:alphaModFix/>
          </a:blip>
          <a:srcRect b="0" l="0" r="0" t="0"/>
          <a:stretch/>
        </p:blipFill>
        <p:spPr>
          <a:xfrm>
            <a:off x="291548" y="2099601"/>
            <a:ext cx="5574581" cy="3921198"/>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Ámbito de una variable</a:t>
            </a:r>
            <a:endParaRPr b="1" i="0" sz="1400" u="none" cap="none" strike="noStrike">
              <a:solidFill>
                <a:srgbClr val="000000"/>
              </a:solidFill>
              <a:latin typeface="Arial"/>
              <a:ea typeface="Arial"/>
              <a:cs typeface="Arial"/>
              <a:sym typeface="Arial"/>
            </a:endParaRPr>
          </a:p>
        </p:txBody>
      </p:sp>
      <p:sp>
        <p:nvSpPr>
          <p:cNvPr id="176" name="Google Shape;176;p29"/>
          <p:cNvSpPr txBox="1"/>
          <p:nvPr/>
        </p:nvSpPr>
        <p:spPr>
          <a:xfrm>
            <a:off x="225287" y="1458375"/>
            <a:ext cx="11767930" cy="64940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200" u="none" cap="none" strike="noStrike">
                <a:solidFill>
                  <a:schemeClr val="dk1"/>
                </a:solidFill>
                <a:latin typeface="Arial"/>
                <a:ea typeface="Arial"/>
                <a:cs typeface="Arial"/>
                <a:sym typeface="Arial"/>
              </a:rPr>
              <a:t>Cuando declaramos una variable fuera de una función se la denomina variable global. Cuando declaramos una variable dentro de una función se la denomina variable local, porque está disponible solo dentro de esa función donde fue creada.</a:t>
            </a:r>
            <a:endParaRPr/>
          </a:p>
          <a:p>
            <a:pPr indent="0" lvl="0" marL="0" marR="0" rtl="0" algn="l">
              <a:lnSpc>
                <a:spcPct val="100000"/>
              </a:lnSpc>
              <a:spcBef>
                <a:spcPts val="0"/>
              </a:spcBef>
              <a:spcAft>
                <a:spcPts val="0"/>
              </a:spcAft>
              <a:buNone/>
            </a:pPr>
            <a:r>
              <a:rPr b="0" i="0" lang="es-AR" sz="3200" u="none" cap="none" strike="noStrike">
                <a:solidFill>
                  <a:schemeClr val="dk1"/>
                </a:solidFill>
                <a:latin typeface="Arial"/>
                <a:ea typeface="Arial"/>
                <a:cs typeface="Arial"/>
                <a:sym typeface="Arial"/>
              </a:rPr>
              <a:t>Las variables en JavaScript pueden hacer referencia a una variable declarada más tarde. Este concepto se lo conoce como </a:t>
            </a:r>
            <a:r>
              <a:rPr b="1" i="0" lang="es-AR" sz="3200" u="none" cap="none" strike="noStrike">
                <a:solidFill>
                  <a:schemeClr val="dk1"/>
                </a:solidFill>
                <a:latin typeface="Arial"/>
                <a:ea typeface="Arial"/>
                <a:cs typeface="Arial"/>
                <a:sym typeface="Arial"/>
              </a:rPr>
              <a:t>hoisting</a:t>
            </a:r>
            <a:r>
              <a:rPr b="0" i="0" lang="es-AR" sz="3200" u="none" cap="none" strike="noStrike">
                <a:solidFill>
                  <a:schemeClr val="dk1"/>
                </a:solidFill>
                <a:latin typeface="Arial"/>
                <a:ea typeface="Arial"/>
                <a:cs typeface="Arial"/>
                <a:sym typeface="Arial"/>
              </a:rPr>
              <a:t>. Las variables son "elevadas" a la parte superior de la función, las variables que no se han inicializado todavía devolverán un valor </a:t>
            </a:r>
            <a:r>
              <a:rPr b="1" i="0" lang="es-AR" sz="3200" u="none" cap="none" strike="noStrike">
                <a:solidFill>
                  <a:schemeClr val="dk1"/>
                </a:solidFill>
                <a:latin typeface="Arial"/>
                <a:ea typeface="Arial"/>
                <a:cs typeface="Arial"/>
                <a:sym typeface="Arial"/>
              </a:rPr>
              <a:t>undefined</a:t>
            </a:r>
            <a:r>
              <a:rPr b="0" i="0" lang="es-AR" sz="3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Tipos de Datos</a:t>
            </a:r>
            <a:endParaRPr b="1" i="0" sz="1400" u="none" cap="none" strike="noStrike">
              <a:solidFill>
                <a:srgbClr val="000000"/>
              </a:solidFill>
              <a:latin typeface="Arial"/>
              <a:ea typeface="Arial"/>
              <a:cs typeface="Arial"/>
              <a:sym typeface="Arial"/>
            </a:endParaRPr>
          </a:p>
        </p:txBody>
      </p:sp>
      <p:sp>
        <p:nvSpPr>
          <p:cNvPr id="182" name="Google Shape;182;p30"/>
          <p:cNvSpPr txBox="1"/>
          <p:nvPr/>
        </p:nvSpPr>
        <p:spPr>
          <a:xfrm>
            <a:off x="225287" y="1458375"/>
            <a:ext cx="11767930" cy="7325082"/>
          </a:xfrm>
          <a:prstGeom prst="rect">
            <a:avLst/>
          </a:prstGeom>
          <a:noFill/>
          <a:ln>
            <a:noFill/>
          </a:ln>
        </p:spPr>
        <p:txBody>
          <a:bodyPr anchorCtr="0" anchor="t" bIns="45700" lIns="91425" spcFirstLastPara="1" rIns="91425" wrap="square" tIns="45700">
            <a:spAutoFit/>
          </a:bodyPr>
          <a:lstStyle/>
          <a:p>
            <a:pPr indent="-571500" lvl="0" marL="5715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latin typeface="Arial"/>
                <a:ea typeface="Arial"/>
                <a:cs typeface="Arial"/>
                <a:sym typeface="Arial"/>
              </a:rPr>
              <a:t>String: </a:t>
            </a:r>
            <a:r>
              <a:rPr b="0" i="0" lang="es-AR" sz="3400" u="none" cap="none" strike="noStrike">
                <a:solidFill>
                  <a:schemeClr val="dk1"/>
                </a:solidFill>
                <a:latin typeface="Arial"/>
                <a:ea typeface="Arial"/>
                <a:cs typeface="Arial"/>
                <a:sym typeface="Arial"/>
              </a:rPr>
              <a:t>Secuencia de caracteres que representan un valor. </a:t>
            </a:r>
            <a:endParaRPr/>
          </a:p>
          <a:p>
            <a:pPr indent="-571500" lvl="0" marL="5715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latin typeface="Arial"/>
                <a:ea typeface="Arial"/>
                <a:cs typeface="Arial"/>
                <a:sym typeface="Arial"/>
              </a:rPr>
              <a:t>Number: </a:t>
            </a:r>
            <a:r>
              <a:rPr b="0" i="0" lang="es-AR" sz="3400" u="none" cap="none" strike="noStrike">
                <a:solidFill>
                  <a:schemeClr val="dk1"/>
                </a:solidFill>
                <a:latin typeface="Arial"/>
                <a:ea typeface="Arial"/>
                <a:cs typeface="Arial"/>
                <a:sym typeface="Arial"/>
              </a:rPr>
              <a:t>Valor numérico, entero, decimal, etc.</a:t>
            </a:r>
            <a:endParaRPr/>
          </a:p>
          <a:p>
            <a:pPr indent="-571500" lvl="0" marL="5715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latin typeface="Arial"/>
                <a:ea typeface="Arial"/>
                <a:cs typeface="Arial"/>
                <a:sym typeface="Arial"/>
              </a:rPr>
              <a:t>Boolean:</a:t>
            </a:r>
            <a:r>
              <a:rPr b="0" i="0" lang="es-AR" sz="3400" u="none" cap="none" strike="noStrike">
                <a:solidFill>
                  <a:schemeClr val="dk1"/>
                </a:solidFill>
                <a:latin typeface="Arial"/>
                <a:ea typeface="Arial"/>
                <a:cs typeface="Arial"/>
                <a:sym typeface="Arial"/>
              </a:rPr>
              <a:t> Valores true o false. </a:t>
            </a:r>
            <a:endParaRPr/>
          </a:p>
          <a:p>
            <a:pPr indent="-571500" lvl="0" marL="5715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latin typeface="Arial"/>
                <a:ea typeface="Arial"/>
                <a:cs typeface="Arial"/>
                <a:sym typeface="Arial"/>
              </a:rPr>
              <a:t>Null: </a:t>
            </a:r>
            <a:r>
              <a:rPr b="0" i="0" lang="es-AR" sz="3400" u="none" cap="none" strike="noStrike">
                <a:solidFill>
                  <a:schemeClr val="dk1"/>
                </a:solidFill>
                <a:latin typeface="Arial"/>
                <a:ea typeface="Arial"/>
                <a:cs typeface="Arial"/>
                <a:sym typeface="Arial"/>
              </a:rPr>
              <a:t>Valor nulo.</a:t>
            </a:r>
            <a:endParaRPr/>
          </a:p>
          <a:p>
            <a:pPr indent="-571500" lvl="0" marL="5715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latin typeface="Arial"/>
                <a:ea typeface="Arial"/>
                <a:cs typeface="Arial"/>
                <a:sym typeface="Arial"/>
              </a:rPr>
              <a:t>Undefined: </a:t>
            </a:r>
            <a:r>
              <a:rPr b="0" i="0" lang="es-AR" sz="3400" u="none" cap="none" strike="noStrike">
                <a:solidFill>
                  <a:schemeClr val="dk1"/>
                </a:solidFill>
                <a:latin typeface="Arial"/>
                <a:ea typeface="Arial"/>
                <a:cs typeface="Arial"/>
                <a:sym typeface="Arial"/>
              </a:rPr>
              <a:t>Valor sin definir.</a:t>
            </a:r>
            <a:endParaRPr/>
          </a:p>
          <a:p>
            <a:pPr indent="-571500" lvl="0" marL="5715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latin typeface="Arial"/>
                <a:ea typeface="Arial"/>
                <a:cs typeface="Arial"/>
                <a:sym typeface="Arial"/>
              </a:rPr>
              <a:t>Symbol: </a:t>
            </a:r>
            <a:r>
              <a:rPr b="0" i="0" lang="es-AR" sz="3400" u="none" cap="none" strike="noStrike">
                <a:solidFill>
                  <a:schemeClr val="dk1"/>
                </a:solidFill>
                <a:latin typeface="Arial"/>
                <a:ea typeface="Arial"/>
                <a:cs typeface="Arial"/>
                <a:sym typeface="Arial"/>
              </a:rPr>
              <a:t>Tipo de dato cuyos casos son únicos e inmutables.</a:t>
            </a:r>
            <a:endParaRPr/>
          </a:p>
          <a:p>
            <a:pPr indent="-571500" lvl="0" marL="571500" marR="0" rtl="0" algn="l">
              <a:lnSpc>
                <a:spcPct val="100000"/>
              </a:lnSpc>
              <a:spcBef>
                <a:spcPts val="0"/>
              </a:spcBef>
              <a:spcAft>
                <a:spcPts val="0"/>
              </a:spcAft>
              <a:buClr>
                <a:srgbClr val="000000"/>
              </a:buClr>
              <a:buSzPts val="3400"/>
              <a:buFont typeface="Noto Sans Symbols"/>
              <a:buChar char="✔"/>
            </a:pPr>
            <a:r>
              <a:rPr b="1" i="0" lang="es-AR" sz="3400" u="none" cap="none" strike="noStrike">
                <a:solidFill>
                  <a:schemeClr val="dk1"/>
                </a:solidFill>
                <a:latin typeface="Arial"/>
                <a:ea typeface="Arial"/>
                <a:cs typeface="Arial"/>
                <a:sym typeface="Arial"/>
              </a:rPr>
              <a:t>Object: </a:t>
            </a:r>
            <a:r>
              <a:rPr b="0" i="0" lang="es-AR" sz="3400" u="none" cap="none" strike="noStrike">
                <a:solidFill>
                  <a:schemeClr val="dk1"/>
                </a:solidFill>
                <a:latin typeface="Arial"/>
                <a:ea typeface="Arial"/>
                <a:cs typeface="Arial"/>
                <a:sym typeface="Arial"/>
              </a:rPr>
              <a:t>Objeto. {} Puede contener más variables en su interior.</a:t>
            </a:r>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nvSpPr>
        <p:spPr>
          <a:xfrm>
            <a:off x="1" y="422031"/>
            <a:ext cx="1219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000" u="none" cap="none" strike="noStrike">
                <a:solidFill>
                  <a:schemeClr val="dk1"/>
                </a:solidFill>
                <a:latin typeface="Arial"/>
                <a:ea typeface="Arial"/>
                <a:cs typeface="Arial"/>
                <a:sym typeface="Arial"/>
              </a:rPr>
              <a:t>Funciones String</a:t>
            </a:r>
            <a:endParaRPr b="1" i="0" sz="1200" u="none" cap="none" strike="noStrike">
              <a:solidFill>
                <a:srgbClr val="000000"/>
              </a:solidFill>
              <a:latin typeface="Arial"/>
              <a:ea typeface="Arial"/>
              <a:cs typeface="Arial"/>
              <a:sym typeface="Arial"/>
            </a:endParaRPr>
          </a:p>
        </p:txBody>
      </p:sp>
      <p:sp>
        <p:nvSpPr>
          <p:cNvPr id="188" name="Google Shape;188;p31"/>
          <p:cNvSpPr/>
          <p:nvPr/>
        </p:nvSpPr>
        <p:spPr>
          <a:xfrm>
            <a:off x="584979" y="2470149"/>
            <a:ext cx="14848000" cy="553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189" name="Google Shape;189;p31"/>
          <p:cNvGraphicFramePr/>
          <p:nvPr/>
        </p:nvGraphicFramePr>
        <p:xfrm>
          <a:off x="2292823" y="1496792"/>
          <a:ext cx="3000000" cy="3000000"/>
        </p:xfrm>
        <a:graphic>
          <a:graphicData uri="http://schemas.openxmlformats.org/drawingml/2006/table">
            <a:tbl>
              <a:tblPr bandRow="1" firstRow="1">
                <a:noFill/>
                <a:tableStyleId>{B08D6985-A3B0-4E86-A939-90E9C7114975}</a:tableStyleId>
              </a:tblPr>
              <a:tblGrid>
                <a:gridCol w="4323725"/>
                <a:gridCol w="4323725"/>
              </a:tblGrid>
              <a:tr h="647300">
                <a:tc>
                  <a:txBody>
                    <a:bodyPr/>
                    <a:lstStyle/>
                    <a:p>
                      <a:pPr indent="0" lvl="0" marL="0" marR="0" rtl="0" algn="ctr">
                        <a:lnSpc>
                          <a:spcPct val="100000"/>
                        </a:lnSpc>
                        <a:spcBef>
                          <a:spcPts val="0"/>
                        </a:spcBef>
                        <a:spcAft>
                          <a:spcPts val="0"/>
                        </a:spcAft>
                        <a:buNone/>
                      </a:pPr>
                      <a:r>
                        <a:rPr lang="es-AR" sz="2400" u="none" cap="none" strike="noStrike">
                          <a:latin typeface="Arial"/>
                          <a:ea typeface="Arial"/>
                          <a:cs typeface="Arial"/>
                          <a:sym typeface="Arial"/>
                        </a:rPr>
                        <a:t>Funciones / Propiedad</a:t>
                      </a:r>
                      <a:endParaRPr/>
                    </a:p>
                  </a:txBody>
                  <a:tcPr marT="45725" marB="45725" marR="91450" marL="91450"/>
                </a:tc>
                <a:tc>
                  <a:txBody>
                    <a:bodyPr/>
                    <a:lstStyle/>
                    <a:p>
                      <a:pPr indent="0" lvl="0" marL="0" marR="0" rtl="0" algn="ctr">
                        <a:lnSpc>
                          <a:spcPct val="100000"/>
                        </a:lnSpc>
                        <a:spcBef>
                          <a:spcPts val="0"/>
                        </a:spcBef>
                        <a:spcAft>
                          <a:spcPts val="0"/>
                        </a:spcAft>
                        <a:buNone/>
                      </a:pPr>
                      <a:r>
                        <a:rPr lang="es-AR" sz="2400" u="none" cap="none" strike="noStrike">
                          <a:latin typeface="Arial"/>
                          <a:ea typeface="Arial"/>
                          <a:cs typeface="Arial"/>
                          <a:sym typeface="Arial"/>
                        </a:rPr>
                        <a:t>Descripción</a:t>
                      </a:r>
                      <a:endParaRPr/>
                    </a:p>
                  </a:txBody>
                  <a:tcPr marT="45725" marB="45725" marR="91450" marL="91450"/>
                </a:tc>
              </a:tr>
              <a:tr h="958575">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string.toUpperCase()</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Retorna el mismo texto (string) con las letras en mayúsculas</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r>
              <a:tr h="958575">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string.toLowerCase()</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Retorna el mismo texto (string) con las letras en minúsculas</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r>
              <a:tr h="958575">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string.length</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Retorna la cantidad de letras del texto (string)</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r>
              <a:tr h="668100">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string.repeat(n)</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Retorna un texto repetido n veces</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r>
              <a:tr h="958575">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string.replace(str1,str2)</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Retorna un texto reemplazando el texto str1 con str2</a:t>
                      </a:r>
                      <a:endParaRPr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sz="1800" u="none" cap="none" strike="noStrike">
                        <a:latin typeface="Arial"/>
                        <a:ea typeface="Arial"/>
                        <a:cs typeface="Arial"/>
                        <a:sym typeface="Arial"/>
                      </a:endParaRPr>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¿Qué es? </a:t>
            </a:r>
            <a:endParaRPr b="1" i="0" sz="1400" u="none" cap="none" strike="noStrike">
              <a:solidFill>
                <a:srgbClr val="000000"/>
              </a:solidFill>
              <a:latin typeface="Arial"/>
              <a:ea typeface="Arial"/>
              <a:cs typeface="Arial"/>
              <a:sym typeface="Arial"/>
            </a:endParaRPr>
          </a:p>
        </p:txBody>
      </p:sp>
      <p:sp>
        <p:nvSpPr>
          <p:cNvPr id="77" name="Google Shape;77;p2"/>
          <p:cNvSpPr txBox="1"/>
          <p:nvPr/>
        </p:nvSpPr>
        <p:spPr>
          <a:xfrm>
            <a:off x="225287" y="1458375"/>
            <a:ext cx="11767930" cy="73558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rgbClr val="000000"/>
                </a:solidFill>
                <a:latin typeface="Arial"/>
                <a:ea typeface="Arial"/>
                <a:cs typeface="Arial"/>
                <a:sym typeface="Arial"/>
              </a:rPr>
              <a:t>JavaScript es el lenguaje de programación del lado del cliente, esto significa que el navegador es quien lo interpreta. A diferencia de HTML y CSS, JavaScript no es estático, si no que es dinámico y le aporta funcionalidad a nuestra página.</a:t>
            </a:r>
            <a:endParaRPr/>
          </a:p>
          <a:p>
            <a:pPr indent="0" lvl="0" marL="0" marR="0" rtl="0" algn="l">
              <a:lnSpc>
                <a:spcPct val="100000"/>
              </a:lnSpc>
              <a:spcBef>
                <a:spcPts val="0"/>
              </a:spcBef>
              <a:spcAft>
                <a:spcPts val="0"/>
              </a:spcAft>
              <a:buNone/>
            </a:pPr>
            <a:r>
              <a:rPr b="0" i="0" lang="es-AR" sz="4000" u="none" cap="none" strike="noStrike">
                <a:solidFill>
                  <a:srgbClr val="000000"/>
                </a:solidFill>
                <a:latin typeface="Arial"/>
                <a:ea typeface="Arial"/>
                <a:cs typeface="Arial"/>
                <a:sym typeface="Arial"/>
              </a:rPr>
              <a:t>JavaScript es un lenguaje de scripting multiparadigma y débilmente tipado. </a:t>
            </a:r>
            <a:endParaRPr b="0" i="0" sz="4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nvSpPr>
        <p:spPr>
          <a:xfrm>
            <a:off x="1" y="422031"/>
            <a:ext cx="1219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000" u="none" cap="none" strike="noStrike">
                <a:solidFill>
                  <a:schemeClr val="dk1"/>
                </a:solidFill>
                <a:latin typeface="Arial"/>
                <a:ea typeface="Arial"/>
                <a:cs typeface="Arial"/>
                <a:sym typeface="Arial"/>
              </a:rPr>
              <a:t>      parseInt() y parseFloat()</a:t>
            </a:r>
            <a:endParaRPr b="1" i="0" sz="1200" u="none" cap="none" strike="noStrike">
              <a:solidFill>
                <a:srgbClr val="000000"/>
              </a:solidFill>
              <a:latin typeface="Arial"/>
              <a:ea typeface="Arial"/>
              <a:cs typeface="Arial"/>
              <a:sym typeface="Arial"/>
            </a:endParaRPr>
          </a:p>
        </p:txBody>
      </p:sp>
      <p:sp>
        <p:nvSpPr>
          <p:cNvPr id="195" name="Google Shape;195;p32"/>
          <p:cNvSpPr txBox="1"/>
          <p:nvPr/>
        </p:nvSpPr>
        <p:spPr>
          <a:xfrm>
            <a:off x="225287" y="1458375"/>
            <a:ext cx="11767930" cy="71404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parseInt() y parseFloat() son funciones creadas para analizar un string y devolver un número si es posible. JavaScript analiza la cadena para extraer las cifras que encuentre al principio, estas cifras al principio del string son las que se transforman a tipo numérico. Cuando se encuentra el primer carácter no numérico se ignora el resto de la cadena. Si el primer carácter encontrado no es convertible a número, el resultado será NaN (Not a Number).</a:t>
            </a:r>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nvSpPr>
        <p:spPr>
          <a:xfrm>
            <a:off x="1" y="422031"/>
            <a:ext cx="1219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000" u="none" cap="none" strike="noStrike">
                <a:solidFill>
                  <a:schemeClr val="dk1"/>
                </a:solidFill>
                <a:latin typeface="Arial"/>
                <a:ea typeface="Arial"/>
                <a:cs typeface="Arial"/>
                <a:sym typeface="Arial"/>
              </a:rPr>
              <a:t> Number</a:t>
            </a:r>
            <a:endParaRPr b="1" i="0" sz="1200" u="none" cap="none" strike="noStrike">
              <a:solidFill>
                <a:srgbClr val="000000"/>
              </a:solidFill>
              <a:latin typeface="Arial"/>
              <a:ea typeface="Arial"/>
              <a:cs typeface="Arial"/>
              <a:sym typeface="Arial"/>
            </a:endParaRPr>
          </a:p>
        </p:txBody>
      </p:sp>
      <p:sp>
        <p:nvSpPr>
          <p:cNvPr id="201" name="Google Shape;201;p33"/>
          <p:cNvSpPr txBox="1"/>
          <p:nvPr/>
        </p:nvSpPr>
        <p:spPr>
          <a:xfrm>
            <a:off x="225287" y="1458375"/>
            <a:ext cx="1176793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Ignora los espacios al principio y al final, pero, diferencia de los métodos anteriores, cuando un string contiene caracteres no convertibles a números el resultado siempre es NaN, no trata de 'extraer' la parte numérica. Con Number() podemos convertir booleans en números, false siempre se convierte en 0 y true en 1.</a:t>
            </a:r>
            <a:endParaRPr b="0" i="0" sz="44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nvSpPr>
        <p:spPr>
          <a:xfrm>
            <a:off x="1" y="422031"/>
            <a:ext cx="1219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000" u="none" cap="none" strike="noStrike">
                <a:solidFill>
                  <a:schemeClr val="dk1"/>
                </a:solidFill>
                <a:latin typeface="Arial"/>
                <a:ea typeface="Arial"/>
                <a:cs typeface="Arial"/>
                <a:sym typeface="Arial"/>
              </a:rPr>
              <a:t>       Conversion implicita '+'</a:t>
            </a:r>
            <a:endParaRPr b="1" i="0" sz="1200" u="none" cap="none" strike="noStrike">
              <a:solidFill>
                <a:srgbClr val="000000"/>
              </a:solidFill>
              <a:latin typeface="Arial"/>
              <a:ea typeface="Arial"/>
              <a:cs typeface="Arial"/>
              <a:sym typeface="Arial"/>
            </a:endParaRPr>
          </a:p>
        </p:txBody>
      </p:sp>
      <p:sp>
        <p:nvSpPr>
          <p:cNvPr id="207" name="Google Shape;207;p34"/>
          <p:cNvSpPr txBox="1"/>
          <p:nvPr/>
        </p:nvSpPr>
        <p:spPr>
          <a:xfrm>
            <a:off x="225287" y="1458375"/>
            <a:ext cx="1176793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La conversión implícita es una forma de conversión rápida a número. Este tipo de conversión, igual que Number(), devuelve NaN si el string contiene caracteres no numéricos.</a:t>
            </a:r>
            <a:endParaRPr/>
          </a:p>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Number() y '+' convierten el string vacio en 0.</a:t>
            </a:r>
            <a:endParaRPr/>
          </a:p>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Number() y '+' de un boolean devuelven 0 para false y 1 para true.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¿Qué es? </a:t>
            </a:r>
            <a:endParaRPr b="1" i="0" sz="1400" u="none" cap="none" strike="noStrike">
              <a:solidFill>
                <a:srgbClr val="000000"/>
              </a:solidFill>
              <a:latin typeface="Arial"/>
              <a:ea typeface="Arial"/>
              <a:cs typeface="Arial"/>
              <a:sym typeface="Arial"/>
            </a:endParaRPr>
          </a:p>
        </p:txBody>
      </p:sp>
      <p:sp>
        <p:nvSpPr>
          <p:cNvPr id="83" name="Google Shape;83;p3"/>
          <p:cNvSpPr txBox="1"/>
          <p:nvPr/>
        </p:nvSpPr>
        <p:spPr>
          <a:xfrm>
            <a:off x="225287" y="1458375"/>
            <a:ext cx="11767930" cy="66171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400" u="none" cap="none" strike="noStrike">
                <a:solidFill>
                  <a:schemeClr val="dk1"/>
                </a:solidFill>
                <a:latin typeface="Arial"/>
                <a:ea typeface="Arial"/>
                <a:cs typeface="Arial"/>
                <a:sym typeface="Arial"/>
              </a:rPr>
              <a:t>Los programas escritos en este lenguaje se llaman scripts, se ejecutan en un navegador como texto sin formato y se van interpretando a medida que carga la página, el navegador es quien se encarga de compilar el código a medida que lo interpreta línea a línea. </a:t>
            </a:r>
            <a:endParaRPr b="0" i="0" sz="40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¿Para qué es? </a:t>
            </a:r>
            <a:endParaRPr b="1" i="0" sz="1400" u="none" cap="none" strike="noStrike">
              <a:solidFill>
                <a:srgbClr val="000000"/>
              </a:solidFill>
              <a:latin typeface="Arial"/>
              <a:ea typeface="Arial"/>
              <a:cs typeface="Arial"/>
              <a:sym typeface="Arial"/>
            </a:endParaRPr>
          </a:p>
        </p:txBody>
      </p:sp>
      <p:sp>
        <p:nvSpPr>
          <p:cNvPr id="89" name="Google Shape;89;p4"/>
          <p:cNvSpPr txBox="1"/>
          <p:nvPr/>
        </p:nvSpPr>
        <p:spPr>
          <a:xfrm>
            <a:off x="225287" y="1458375"/>
            <a:ext cx="11767930" cy="79714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3200" u="none" cap="none" strike="noStrike">
                <a:solidFill>
                  <a:schemeClr val="dk1"/>
                </a:solidFill>
                <a:latin typeface="Arial"/>
                <a:ea typeface="Arial"/>
                <a:cs typeface="Arial"/>
                <a:sym typeface="Arial"/>
              </a:rPr>
              <a:t>JavaScript en el navegador</a:t>
            </a:r>
            <a:r>
              <a:rPr b="0" i="0" lang="es-AR" sz="3200" u="none" cap="none" strike="noStrike">
                <a:solidFill>
                  <a:schemeClr val="dk1"/>
                </a:solidFill>
                <a:latin typeface="Arial"/>
                <a:ea typeface="Arial"/>
                <a:cs typeface="Arial"/>
                <a:sym typeface="Arial"/>
              </a:rPr>
              <a:t> puede hacer todo lo relacionado con la </a:t>
            </a:r>
            <a:r>
              <a:rPr b="1" i="0" lang="es-AR" sz="3200" u="none" cap="none" strike="noStrike">
                <a:solidFill>
                  <a:schemeClr val="dk1"/>
                </a:solidFill>
                <a:latin typeface="Arial"/>
                <a:ea typeface="Arial"/>
                <a:cs typeface="Arial"/>
                <a:sym typeface="Arial"/>
              </a:rPr>
              <a:t>manipulación de la página web</a:t>
            </a:r>
            <a:r>
              <a:rPr b="0" i="0" lang="es-AR" sz="3200" u="none" cap="none" strike="noStrike">
                <a:solidFill>
                  <a:schemeClr val="dk1"/>
                </a:solidFill>
                <a:latin typeface="Arial"/>
                <a:ea typeface="Arial"/>
                <a:cs typeface="Arial"/>
                <a:sym typeface="Arial"/>
              </a:rPr>
              <a:t>, la interacción con el usuario y el servidor.</a:t>
            </a:r>
            <a:endParaRPr/>
          </a:p>
          <a:p>
            <a:pPr indent="-571500" lvl="0" marL="571500" marR="0" rtl="0" algn="l">
              <a:lnSpc>
                <a:spcPct val="100000"/>
              </a:lnSpc>
              <a:spcBef>
                <a:spcPts val="0"/>
              </a:spcBef>
              <a:spcAft>
                <a:spcPts val="0"/>
              </a:spcAft>
              <a:buClr>
                <a:srgbClr val="000000"/>
              </a:buClr>
              <a:buSzPts val="3200"/>
              <a:buFont typeface="Noto Sans Symbols"/>
              <a:buChar char="✔"/>
            </a:pPr>
            <a:r>
              <a:rPr b="0" i="0" lang="es-AR" sz="3200" u="none" cap="none" strike="noStrike">
                <a:solidFill>
                  <a:schemeClr val="dk1"/>
                </a:solidFill>
                <a:latin typeface="Arial"/>
                <a:ea typeface="Arial"/>
                <a:cs typeface="Arial"/>
                <a:sym typeface="Arial"/>
              </a:rPr>
              <a:t>Cambiar todo el contenido de una página web (tipo de letra, colores, animaciones, etc.)</a:t>
            </a:r>
            <a:endParaRPr/>
          </a:p>
          <a:p>
            <a:pPr indent="-571500" lvl="0" marL="571500" marR="0" rtl="0" algn="l">
              <a:lnSpc>
                <a:spcPct val="100000"/>
              </a:lnSpc>
              <a:spcBef>
                <a:spcPts val="0"/>
              </a:spcBef>
              <a:spcAft>
                <a:spcPts val="0"/>
              </a:spcAft>
              <a:buClr>
                <a:srgbClr val="000000"/>
              </a:buClr>
              <a:buSzPts val="3200"/>
              <a:buFont typeface="Noto Sans Symbols"/>
              <a:buChar char="✔"/>
            </a:pPr>
            <a:r>
              <a:rPr b="0" i="0" lang="es-AR" sz="3200" u="none" cap="none" strike="noStrike">
                <a:solidFill>
                  <a:schemeClr val="dk1"/>
                </a:solidFill>
                <a:latin typeface="Arial"/>
                <a:ea typeface="Arial"/>
                <a:cs typeface="Arial"/>
                <a:sym typeface="Arial"/>
              </a:rPr>
              <a:t>Enviar información a través de la red a servidores remotos, descargar archivos.</a:t>
            </a:r>
            <a:endParaRPr/>
          </a:p>
          <a:p>
            <a:pPr indent="-571500" lvl="0" marL="571500" marR="0" rtl="0" algn="l">
              <a:lnSpc>
                <a:spcPct val="100000"/>
              </a:lnSpc>
              <a:spcBef>
                <a:spcPts val="0"/>
              </a:spcBef>
              <a:spcAft>
                <a:spcPts val="0"/>
              </a:spcAft>
              <a:buClr>
                <a:srgbClr val="000000"/>
              </a:buClr>
              <a:buSzPts val="3200"/>
              <a:buFont typeface="Noto Sans Symbols"/>
              <a:buChar char="✔"/>
            </a:pPr>
            <a:r>
              <a:rPr b="0" i="0" lang="es-AR" sz="3200" u="none" cap="none" strike="noStrike">
                <a:solidFill>
                  <a:schemeClr val="dk1"/>
                </a:solidFill>
                <a:latin typeface="Arial"/>
                <a:ea typeface="Arial"/>
                <a:cs typeface="Arial"/>
                <a:sym typeface="Arial"/>
              </a:rPr>
              <a:t>Almacenamiento local en el navegador (recuperar, almacenar información durante la ejecución y visualización de la página web).</a:t>
            </a:r>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¿Para qué NO es? </a:t>
            </a:r>
            <a:endParaRPr b="1" i="0" sz="1400" u="none" cap="none" strike="noStrike">
              <a:solidFill>
                <a:srgbClr val="000000"/>
              </a:solidFill>
              <a:latin typeface="Arial"/>
              <a:ea typeface="Arial"/>
              <a:cs typeface="Arial"/>
              <a:sym typeface="Arial"/>
            </a:endParaRPr>
          </a:p>
        </p:txBody>
      </p:sp>
      <p:sp>
        <p:nvSpPr>
          <p:cNvPr id="95" name="Google Shape;95;p5"/>
          <p:cNvSpPr txBox="1"/>
          <p:nvPr/>
        </p:nvSpPr>
        <p:spPr>
          <a:xfrm>
            <a:off x="225287" y="1458375"/>
            <a:ext cx="11767930" cy="6986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3200" u="none" cap="none" strike="noStrike">
                <a:solidFill>
                  <a:schemeClr val="dk1"/>
                </a:solidFill>
                <a:latin typeface="Arial"/>
                <a:ea typeface="Arial"/>
                <a:cs typeface="Arial"/>
                <a:sym typeface="Arial"/>
              </a:rPr>
              <a:t>JavaScript</a:t>
            </a:r>
            <a:r>
              <a:rPr b="0" i="0" lang="es-AR" sz="3200" u="none" cap="none" strike="noStrike">
                <a:solidFill>
                  <a:schemeClr val="dk1"/>
                </a:solidFill>
                <a:latin typeface="Arial"/>
                <a:ea typeface="Arial"/>
                <a:cs typeface="Arial"/>
                <a:sym typeface="Arial"/>
              </a:rPr>
              <a:t> no puede acceder a las circuitos integrados de una computadora tales como:</a:t>
            </a:r>
            <a:endParaRPr/>
          </a:p>
          <a:p>
            <a:pPr indent="-457200" lvl="0" marL="457200" marR="0" rtl="0" algn="l">
              <a:lnSpc>
                <a:spcPct val="100000"/>
              </a:lnSpc>
              <a:spcBef>
                <a:spcPts val="0"/>
              </a:spcBef>
              <a:spcAft>
                <a:spcPts val="0"/>
              </a:spcAft>
              <a:buClr>
                <a:srgbClr val="000000"/>
              </a:buClr>
              <a:buSzPts val="3200"/>
              <a:buFont typeface="Noto Sans Symbols"/>
              <a:buChar char="✔"/>
            </a:pPr>
            <a:r>
              <a:rPr b="0" i="0" lang="es-AR" sz="3200" u="none" cap="none" strike="noStrike">
                <a:solidFill>
                  <a:schemeClr val="dk1"/>
                </a:solidFill>
                <a:latin typeface="Arial"/>
                <a:ea typeface="Arial"/>
                <a:cs typeface="Arial"/>
                <a:sym typeface="Arial"/>
              </a:rPr>
              <a:t>Disco Duro (Acceso a eliminar información, modificar o leer).</a:t>
            </a:r>
            <a:endParaRPr/>
          </a:p>
          <a:p>
            <a:pPr indent="-457200" lvl="0" marL="457200" marR="0" rtl="0" algn="l">
              <a:lnSpc>
                <a:spcPct val="100000"/>
              </a:lnSpc>
              <a:spcBef>
                <a:spcPts val="0"/>
              </a:spcBef>
              <a:spcAft>
                <a:spcPts val="0"/>
              </a:spcAft>
              <a:buClr>
                <a:srgbClr val="000000"/>
              </a:buClr>
              <a:buSzPts val="3200"/>
              <a:buFont typeface="Noto Sans Symbols"/>
              <a:buChar char="✔"/>
            </a:pPr>
            <a:r>
              <a:rPr b="0" i="0" lang="es-AR" sz="3200" u="none" cap="none" strike="noStrike">
                <a:solidFill>
                  <a:schemeClr val="dk1"/>
                </a:solidFill>
                <a:latin typeface="Arial"/>
                <a:ea typeface="Arial"/>
                <a:cs typeface="Arial"/>
                <a:sym typeface="Arial"/>
              </a:rPr>
              <a:t>Acceso a la memoria RAM, ROM.</a:t>
            </a:r>
            <a:endParaRPr/>
          </a:p>
          <a:p>
            <a:pPr indent="-457200" lvl="0" marL="457200" marR="0" rtl="0" algn="l">
              <a:lnSpc>
                <a:spcPct val="100000"/>
              </a:lnSpc>
              <a:spcBef>
                <a:spcPts val="0"/>
              </a:spcBef>
              <a:spcAft>
                <a:spcPts val="0"/>
              </a:spcAft>
              <a:buClr>
                <a:srgbClr val="000000"/>
              </a:buClr>
              <a:buSzPts val="3200"/>
              <a:buFont typeface="Noto Sans Symbols"/>
              <a:buChar char="✔"/>
            </a:pPr>
            <a:r>
              <a:rPr b="0" i="0" lang="es-AR" sz="3200" u="none" cap="none" strike="noStrike">
                <a:solidFill>
                  <a:schemeClr val="dk1"/>
                </a:solidFill>
                <a:latin typeface="Arial"/>
                <a:ea typeface="Arial"/>
                <a:cs typeface="Arial"/>
                <a:sym typeface="Arial"/>
              </a:rPr>
              <a:t>Acceso a la tarjeta de RED o Procesadores.</a:t>
            </a:r>
            <a:endParaRPr/>
          </a:p>
          <a:p>
            <a:pPr indent="-254000" lvl="0" marL="457200" marR="0" rtl="0" algn="l">
              <a:lnSpc>
                <a:spcPct val="100000"/>
              </a:lnSpc>
              <a:spcBef>
                <a:spcPts val="0"/>
              </a:spcBef>
              <a:spcAft>
                <a:spcPts val="0"/>
              </a:spcAft>
              <a:buClr>
                <a:srgbClr val="000000"/>
              </a:buClr>
              <a:buSzPts val="3200"/>
              <a:buFont typeface="Noto Sans Symbols"/>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AR" sz="3200" u="none" cap="none" strike="noStrike">
                <a:solidFill>
                  <a:schemeClr val="dk1"/>
                </a:solidFill>
                <a:latin typeface="Arial"/>
                <a:ea typeface="Arial"/>
                <a:cs typeface="Arial"/>
                <a:sym typeface="Arial"/>
              </a:rPr>
              <a:t>El objetivo de </a:t>
            </a:r>
            <a:r>
              <a:rPr b="1" i="0" lang="es-AR" sz="3200" u="none" cap="none" strike="noStrike">
                <a:solidFill>
                  <a:schemeClr val="dk1"/>
                </a:solidFill>
                <a:latin typeface="Arial"/>
                <a:ea typeface="Arial"/>
                <a:cs typeface="Arial"/>
                <a:sym typeface="Arial"/>
              </a:rPr>
              <a:t>JavaScript</a:t>
            </a:r>
            <a:r>
              <a:rPr b="0" i="0" lang="es-AR" sz="3200" u="none" cap="none" strike="noStrike">
                <a:solidFill>
                  <a:schemeClr val="dk1"/>
                </a:solidFill>
                <a:latin typeface="Arial"/>
                <a:ea typeface="Arial"/>
                <a:cs typeface="Arial"/>
                <a:sym typeface="Arial"/>
              </a:rPr>
              <a:t> en el navegador solo se limita al uso exclusivo a lo que una </a:t>
            </a:r>
            <a:r>
              <a:rPr b="1" i="0" lang="es-AR" sz="3200" u="none" cap="none" strike="noStrike">
                <a:solidFill>
                  <a:schemeClr val="dk1"/>
                </a:solidFill>
                <a:latin typeface="Arial"/>
                <a:ea typeface="Arial"/>
                <a:cs typeface="Arial"/>
                <a:sym typeface="Arial"/>
              </a:rPr>
              <a:t>página web</a:t>
            </a:r>
            <a:r>
              <a:rPr b="0" i="0" lang="es-AR" sz="3200" u="none" cap="none" strike="noStrike">
                <a:solidFill>
                  <a:schemeClr val="dk1"/>
                </a:solidFill>
                <a:latin typeface="Arial"/>
                <a:ea typeface="Arial"/>
                <a:cs typeface="Arial"/>
                <a:sym typeface="Arial"/>
              </a:rPr>
              <a:t> te puede brindar.</a:t>
            </a:r>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Consola</a:t>
            </a:r>
            <a:endParaRPr b="1" i="0" sz="1400" u="none" cap="none" strike="noStrike">
              <a:solidFill>
                <a:srgbClr val="000000"/>
              </a:solidFill>
              <a:latin typeface="Arial"/>
              <a:ea typeface="Arial"/>
              <a:cs typeface="Arial"/>
              <a:sym typeface="Arial"/>
            </a:endParaRPr>
          </a:p>
        </p:txBody>
      </p:sp>
      <p:sp>
        <p:nvSpPr>
          <p:cNvPr id="101" name="Google Shape;101;p6"/>
          <p:cNvSpPr txBox="1"/>
          <p:nvPr/>
        </p:nvSpPr>
        <p:spPr>
          <a:xfrm>
            <a:off x="212035" y="1442333"/>
            <a:ext cx="11767930"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4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Ahora, abrimos la consola en el navegador y ejecutamos nuestro primer script: </a:t>
            </a:r>
            <a:endParaRPr/>
          </a:p>
          <a:p>
            <a:pPr indent="0" lvl="0" marL="0" marR="0" rtl="0" algn="ctr">
              <a:lnSpc>
                <a:spcPct val="100000"/>
              </a:lnSpc>
              <a:spcBef>
                <a:spcPts val="0"/>
              </a:spcBef>
              <a:spcAft>
                <a:spcPts val="0"/>
              </a:spcAft>
              <a:buNone/>
            </a:pPr>
            <a:r>
              <a:rPr b="1" i="0" lang="es-AR" sz="4000" u="none" cap="none" strike="noStrike">
                <a:solidFill>
                  <a:schemeClr val="dk1"/>
                </a:solidFill>
                <a:highlight>
                  <a:srgbClr val="FFFF00"/>
                </a:highlight>
                <a:latin typeface="Arial"/>
                <a:ea typeface="Arial"/>
                <a:cs typeface="Arial"/>
                <a:sym typeface="Arial"/>
              </a:rPr>
              <a:t>alert( 'Hola, mundo!’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0" y="438074"/>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Consola</a:t>
            </a:r>
            <a:endParaRPr b="1" i="0" sz="1400" u="none" cap="none" strike="noStrike">
              <a:solidFill>
                <a:srgbClr val="000000"/>
              </a:solidFill>
              <a:latin typeface="Arial"/>
              <a:ea typeface="Arial"/>
              <a:cs typeface="Arial"/>
              <a:sym typeface="Arial"/>
            </a:endParaRPr>
          </a:p>
        </p:txBody>
      </p:sp>
      <p:sp>
        <p:nvSpPr>
          <p:cNvPr id="107" name="Google Shape;107;p19"/>
          <p:cNvSpPr txBox="1"/>
          <p:nvPr/>
        </p:nvSpPr>
        <p:spPr>
          <a:xfrm>
            <a:off x="212035" y="1442333"/>
            <a:ext cx="1176793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Lo que hicimos con anterioridad (ejecutar JavaScript desde la consola del desarrollador) no es la forma correcta para hacer proyectos de desarrollo de software.</a:t>
            </a:r>
            <a:endParaRPr/>
          </a:p>
          <a:p>
            <a:pPr indent="0" lvl="0" marL="0" marR="0" rtl="0" algn="l">
              <a:lnSpc>
                <a:spcPct val="100000"/>
              </a:lnSpc>
              <a:spcBef>
                <a:spcPts val="0"/>
              </a:spcBef>
              <a:spcAft>
                <a:spcPts val="0"/>
              </a:spcAft>
              <a:buNone/>
            </a:pPr>
            <a:r>
              <a:rPr b="0" i="0" lang="es-AR" sz="4000" u="none" cap="none" strike="noStrike">
                <a:solidFill>
                  <a:schemeClr val="dk1"/>
                </a:solidFill>
                <a:latin typeface="Arial"/>
                <a:ea typeface="Arial"/>
                <a:cs typeface="Arial"/>
                <a:sym typeface="Arial"/>
              </a:rPr>
              <a:t>La consola del desarrollador, sirve para los casos que necesitamos ir tras esos errores de programación difícil de encontrar.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      Vincular JS con HTML</a:t>
            </a:r>
            <a:endParaRPr b="1" i="0" sz="1400" u="none" cap="none" strike="noStrike">
              <a:solidFill>
                <a:srgbClr val="000000"/>
              </a:solidFill>
              <a:latin typeface="Arial"/>
              <a:ea typeface="Arial"/>
              <a:cs typeface="Arial"/>
              <a:sym typeface="Arial"/>
            </a:endParaRPr>
          </a:p>
        </p:txBody>
      </p:sp>
      <p:sp>
        <p:nvSpPr>
          <p:cNvPr id="113" name="Google Shape;113;p20"/>
          <p:cNvSpPr txBox="1"/>
          <p:nvPr/>
        </p:nvSpPr>
        <p:spPr>
          <a:xfrm>
            <a:off x="424070" y="1524636"/>
            <a:ext cx="11767930" cy="60016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Hay dos formas de incluir nuestro código JavaScript en nuestro documento HTML.</a:t>
            </a:r>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Noto Sans Symbols"/>
              <a:buChar char="✔"/>
            </a:pPr>
            <a:r>
              <a:rPr b="0" i="0" lang="es-AR" sz="3600" u="none" cap="none" strike="noStrike">
                <a:solidFill>
                  <a:schemeClr val="dk1"/>
                </a:solidFill>
                <a:latin typeface="Arial"/>
                <a:ea typeface="Arial"/>
                <a:cs typeface="Arial"/>
                <a:sym typeface="Arial"/>
              </a:rPr>
              <a:t> Insertar JavaScript en HTML utilizando la etiqueta:</a:t>
            </a:r>
            <a:endParaRPr/>
          </a:p>
          <a:p>
            <a:pPr indent="-228600" lvl="0" marL="457200" marR="0" rtl="0" algn="l">
              <a:lnSpc>
                <a:spcPct val="100000"/>
              </a:lnSpc>
              <a:spcBef>
                <a:spcPts val="0"/>
              </a:spcBef>
              <a:spcAft>
                <a:spcPts val="0"/>
              </a:spcAft>
              <a:buClr>
                <a:srgbClr val="000000"/>
              </a:buClr>
              <a:buSzPts val="3600"/>
              <a:buFont typeface="Noto Sans Symbols"/>
              <a:buNone/>
            </a:pPr>
            <a:r>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3600"/>
              <a:buFont typeface="Noto Sans Symbols"/>
              <a:buChar char="✔"/>
            </a:pPr>
            <a:r>
              <a:rPr b="0" i="0" lang="es-AR" sz="3600" u="none" cap="none" strike="noStrike">
                <a:solidFill>
                  <a:schemeClr val="dk1"/>
                </a:solidFill>
                <a:latin typeface="Arial"/>
                <a:ea typeface="Arial"/>
                <a:cs typeface="Arial"/>
                <a:sym typeface="Arial"/>
              </a:rPr>
              <a:t> Agregar código JavaScript en un archivo externo:</a:t>
            </a:r>
            <a:endParaRPr/>
          </a:p>
          <a:p>
            <a:pPr indent="-241300" lvl="0" marL="457200" marR="0" rtl="0" algn="l">
              <a:lnSpc>
                <a:spcPct val="100000"/>
              </a:lnSpc>
              <a:spcBef>
                <a:spcPts val="0"/>
              </a:spcBef>
              <a:spcAft>
                <a:spcPts val="0"/>
              </a:spcAft>
              <a:buClr>
                <a:srgbClr val="000000"/>
              </a:buClr>
              <a:buSzPts val="3400"/>
              <a:buFont typeface="Noto Sans Symbols"/>
              <a:buNone/>
            </a:pPr>
            <a:r>
              <a:t/>
            </a:r>
            <a:endParaRPr b="0" i="0" sz="3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4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pic>
        <p:nvPicPr>
          <p:cNvPr descr="Image for post" id="114" name="Google Shape;114;p20"/>
          <p:cNvPicPr preferRelativeResize="0"/>
          <p:nvPr/>
        </p:nvPicPr>
        <p:blipFill rotWithShape="1">
          <a:blip r:embed="rId3">
            <a:alphaModFix/>
          </a:blip>
          <a:srcRect b="0" l="0" r="0" t="0"/>
          <a:stretch/>
        </p:blipFill>
        <p:spPr>
          <a:xfrm>
            <a:off x="2606536" y="3934907"/>
            <a:ext cx="6210300" cy="590550"/>
          </a:xfrm>
          <a:prstGeom prst="rect">
            <a:avLst/>
          </a:prstGeom>
          <a:noFill/>
          <a:ln>
            <a:noFill/>
          </a:ln>
          <a:effectLst>
            <a:outerShdw blurRad="292100" rotWithShape="0" algn="tl" dir="2700000" dist="139700">
              <a:srgbClr val="333333">
                <a:alpha val="64705"/>
              </a:srgbClr>
            </a:outerShdw>
          </a:effectLst>
        </p:spPr>
      </p:pic>
      <p:pic>
        <p:nvPicPr>
          <p:cNvPr descr="Image for post" id="115" name="Google Shape;115;p20"/>
          <p:cNvPicPr preferRelativeResize="0"/>
          <p:nvPr/>
        </p:nvPicPr>
        <p:blipFill rotWithShape="1">
          <a:blip r:embed="rId4">
            <a:alphaModFix/>
          </a:blip>
          <a:srcRect b="0" l="0" r="0" t="0"/>
          <a:stretch/>
        </p:blipFill>
        <p:spPr>
          <a:xfrm>
            <a:off x="2606536" y="5730593"/>
            <a:ext cx="5648325" cy="590550"/>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nvSpPr>
        <p:spPr>
          <a:xfrm>
            <a:off x="1" y="422031"/>
            <a:ext cx="1219200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AR" sz="4400" u="none" cap="none" strike="noStrike">
                <a:solidFill>
                  <a:srgbClr val="000000"/>
                </a:solidFill>
                <a:latin typeface="Arial"/>
                <a:ea typeface="Arial"/>
                <a:cs typeface="Arial"/>
                <a:sym typeface="Arial"/>
              </a:rPr>
              <a:t>Variables</a:t>
            </a:r>
            <a:endParaRPr b="1" i="0" sz="1400" u="none" cap="none" strike="noStrike">
              <a:solidFill>
                <a:srgbClr val="000000"/>
              </a:solidFill>
              <a:latin typeface="Arial"/>
              <a:ea typeface="Arial"/>
              <a:cs typeface="Arial"/>
              <a:sym typeface="Arial"/>
            </a:endParaRPr>
          </a:p>
        </p:txBody>
      </p:sp>
      <p:sp>
        <p:nvSpPr>
          <p:cNvPr id="121" name="Google Shape;121;p21"/>
          <p:cNvSpPr txBox="1"/>
          <p:nvPr/>
        </p:nvSpPr>
        <p:spPr>
          <a:xfrm>
            <a:off x="225287" y="1458375"/>
            <a:ext cx="11767930" cy="58785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Una Variable es un valor que puede cambiar con el tiempo (mutable), al contrario de una Constante que no cambia una vez definida (inmutable).</a:t>
            </a:r>
            <a:endParaRPr/>
          </a:p>
          <a:p>
            <a:pPr indent="0" lvl="0" marL="0" marR="0" rtl="0" algn="l">
              <a:lnSpc>
                <a:spcPct val="100000"/>
              </a:lnSpc>
              <a:spcBef>
                <a:spcPts val="0"/>
              </a:spcBef>
              <a:spcAft>
                <a:spcPts val="0"/>
              </a:spcAft>
              <a:buNone/>
            </a:pPr>
            <a:r>
              <a:rPr b="0" i="0" lang="es-AR" sz="3600" u="none" cap="none" strike="noStrike">
                <a:solidFill>
                  <a:schemeClr val="dk1"/>
                </a:solidFill>
                <a:latin typeface="Arial"/>
                <a:ea typeface="Arial"/>
                <a:cs typeface="Arial"/>
                <a:sym typeface="Arial"/>
              </a:rPr>
              <a:t>Tanto las variables como las constantes en JavaScript son almacenamiento con nombre y sirven para guardar información (valores, datos).</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200" u="none" cap="none" strike="noStrike">
              <a:solidFill>
                <a:srgbClr val="31078C"/>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2020-08-07T01:51:21Z</dcterms:created>
  <dc:creator>Aylén Romero</dc:creator>
</cp:coreProperties>
</file>