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10287000" cx="18288000"/>
  <p:notesSz cx="6858000" cy="9144000"/>
  <p:embeddedFontLst>
    <p:embeddedFont>
      <p:font typeface="Plus Jakarta Sans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Plus Jakarta Sans SemiBold"/>
      <p:regular r:id="rId33"/>
      <p:bold r:id="rId34"/>
      <p:italic r:id="rId35"/>
      <p:boldItalic r:id="rId36"/>
    </p:embeddedFont>
    <p:embeddedFont>
      <p:font typeface="Plus Jakarta Sans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000000"/>
          </p15:clr>
        </p15:guide>
        <p15:guide id="2" pos="2777">
          <p15:clr>
            <a:srgbClr val="000000"/>
          </p15:clr>
        </p15:guide>
        <p15:guide id="3" pos="5760">
          <p15:clr>
            <a:srgbClr val="747775"/>
          </p15:clr>
        </p15:guide>
        <p15:guide id="4" pos="8640">
          <p15:clr>
            <a:srgbClr val="747775"/>
          </p15:clr>
        </p15:guide>
        <p15:guide id="5" orient="horz" pos="4951">
          <p15:clr>
            <a:srgbClr val="747775"/>
          </p15:clr>
        </p15:guide>
      </p15:sldGuideLst>
    </p:ext>
    <p:ext uri="GoogleSlidesCustomDataVersion2">
      <go:slidesCustomData xmlns:go="http://customooxmlschemas.google.com/" r:id="rId41" roundtripDataSignature="AMtx7mgLNduwiXzPm3qcMeiLr3goF/Ci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2777"/>
        <p:guide pos="5760"/>
        <p:guide pos="8640"/>
        <p:guide pos="495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lusJakartaSansLight-boldItalic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usJakartaSans-bold.fntdata"/><Relationship Id="rId25" Type="http://schemas.openxmlformats.org/officeDocument/2006/relationships/font" Target="fonts/PlusJakartaSans-regular.fntdata"/><Relationship Id="rId28" Type="http://schemas.openxmlformats.org/officeDocument/2006/relationships/font" Target="fonts/PlusJakartaSans-boldItalic.fntdata"/><Relationship Id="rId27" Type="http://schemas.openxmlformats.org/officeDocument/2006/relationships/font" Target="fonts/PlusJakarta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PlusJakartaSansSemiBold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PlusJakartaSansSemiBold-italic.fntdata"/><Relationship Id="rId12" Type="http://schemas.openxmlformats.org/officeDocument/2006/relationships/slide" Target="slides/slide7.xml"/><Relationship Id="rId34" Type="http://schemas.openxmlformats.org/officeDocument/2006/relationships/font" Target="fonts/PlusJakartaSansSemiBold-bold.fntdata"/><Relationship Id="rId15" Type="http://schemas.openxmlformats.org/officeDocument/2006/relationships/slide" Target="slides/slide10.xml"/><Relationship Id="rId37" Type="http://schemas.openxmlformats.org/officeDocument/2006/relationships/font" Target="fonts/PlusJakartaSansLight-regular.fntdata"/><Relationship Id="rId14" Type="http://schemas.openxmlformats.org/officeDocument/2006/relationships/slide" Target="slides/slide9.xml"/><Relationship Id="rId36" Type="http://schemas.openxmlformats.org/officeDocument/2006/relationships/font" Target="fonts/PlusJakartaSansSemiBold-boldItalic.fntdata"/><Relationship Id="rId17" Type="http://schemas.openxmlformats.org/officeDocument/2006/relationships/slide" Target="slides/slide12.xml"/><Relationship Id="rId39" Type="http://schemas.openxmlformats.org/officeDocument/2006/relationships/font" Target="fonts/PlusJakartaSansLight-italic.fntdata"/><Relationship Id="rId16" Type="http://schemas.openxmlformats.org/officeDocument/2006/relationships/slide" Target="slides/slide11.xml"/><Relationship Id="rId38" Type="http://schemas.openxmlformats.org/officeDocument/2006/relationships/font" Target="fonts/PlusJakartaSans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96c3793f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3296c3793f4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294a6ba347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3294a6ba347_2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294a6ba347_2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294a6ba347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294a6ba347_2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294a6ba347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Tocando el logo de Olist podemos ir directo a la web</a:t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idx="10" type="dt"/>
          </p:nvPr>
        </p:nvSpPr>
        <p:spPr>
          <a:xfrm>
            <a:off x="4664175" y="6534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7331175" y="65347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10760175" y="6534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4664175" y="453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4664175" y="6534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7331175" y="65347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10760175" y="6534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4664175" y="6534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7331175" y="65347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10760175" y="6534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4664175" y="6534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7331175" y="65347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10760175" y="6534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4664175" y="453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4664175" y="1778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4664175" y="6534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7331175" y="65347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10760175" y="6534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4664175" y="6534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7331175" y="65347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10760175" y="6534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4664175" y="453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4664175" y="6534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7331175" y="65347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10760175" y="6534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4664175" y="453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4664175" y="6534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7331175" y="65347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10760175" y="6534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4664175" y="453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4664175" y="6534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7331175" y="65347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10760175" y="6534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4664175" y="6534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7331175" y="65347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10760175" y="6534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4664175" y="6534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7331175" y="65347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10760175" y="6534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4664175" y="453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001647"/>
              </a:buClr>
              <a:buSzPts val="4400"/>
              <a:buFont typeface="Plus Jakarta Sans SemiBold"/>
              <a:buNone/>
              <a:defRPr i="0" sz="4400" u="none" cap="none" strike="noStrike">
                <a:solidFill>
                  <a:srgbClr val="001647"/>
                </a:solidFill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4664175" y="1778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algn="l">
              <a:spcBef>
                <a:spcPts val="640"/>
              </a:spcBef>
              <a:spcAft>
                <a:spcPts val="0"/>
              </a:spcAft>
              <a:buClr>
                <a:srgbClr val="001647"/>
              </a:buClr>
              <a:buSzPts val="3200"/>
              <a:buFont typeface="Plus Jakarta Sans"/>
              <a:buChar char="•"/>
              <a:defRPr i="0" sz="3200" u="none" cap="none" strike="noStrike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indent="-406400" lvl="1" marL="914400" marR="0" algn="l">
              <a:spcBef>
                <a:spcPts val="560"/>
              </a:spcBef>
              <a:spcAft>
                <a:spcPts val="0"/>
              </a:spcAft>
              <a:buClr>
                <a:srgbClr val="001647"/>
              </a:buClr>
              <a:buSzPts val="2800"/>
              <a:buFont typeface="Plus Jakarta Sans"/>
              <a:buChar char="–"/>
              <a:defRPr i="0" sz="2800" u="none" cap="none" strike="noStrike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indent="-381000" lvl="2" marL="1371600" marR="0" algn="l">
              <a:spcBef>
                <a:spcPts val="480"/>
              </a:spcBef>
              <a:spcAft>
                <a:spcPts val="0"/>
              </a:spcAft>
              <a:buClr>
                <a:srgbClr val="001647"/>
              </a:buClr>
              <a:buSzPts val="2400"/>
              <a:buFont typeface="Plus Jakarta Sans"/>
              <a:buChar char="•"/>
              <a:defRPr i="0" sz="2400" u="none" cap="none" strike="noStrike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rgbClr val="001647"/>
              </a:buClr>
              <a:buSzPts val="2000"/>
              <a:buFont typeface="Plus Jakarta Sans"/>
              <a:buChar char="–"/>
              <a:defRPr i="0" sz="2000" u="none" cap="none" strike="noStrike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rgbClr val="001647"/>
              </a:buClr>
              <a:buSzPts val="2000"/>
              <a:buFont typeface="Plus Jakarta Sans"/>
              <a:buChar char="»"/>
              <a:defRPr i="0" sz="2000" u="none" cap="none" strike="noStrike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4664175" y="6534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7331175" y="65347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10760175" y="6534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list.com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olist.com/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7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6.png"/><Relationship Id="rId5" Type="http://schemas.openxmlformats.org/officeDocument/2006/relationships/image" Target="../media/image17.png"/><Relationship Id="rId6" Type="http://schemas.openxmlformats.org/officeDocument/2006/relationships/image" Target="../media/image12.png"/><Relationship Id="rId7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hyperlink" Target="https://www.kaggle.com/datasets/olistbr/brazilian-ecommerce?select=olist_customers_dataset.csv" TargetMode="External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>
            <a:off x="7001127" y="3251499"/>
            <a:ext cx="4285746" cy="2043736"/>
          </a:xfrm>
          <a:custGeom>
            <a:rect b="b" l="l" r="r" t="t"/>
            <a:pathLst>
              <a:path extrusionOk="0" h="2043736" w="4285746">
                <a:moveTo>
                  <a:pt x="0" y="0"/>
                </a:moveTo>
                <a:lnTo>
                  <a:pt x="4285746" y="0"/>
                </a:lnTo>
                <a:lnTo>
                  <a:pt x="4285746" y="2043737"/>
                </a:lnTo>
                <a:lnTo>
                  <a:pt x="0" y="20437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 txBox="1"/>
          <p:nvPr/>
        </p:nvSpPr>
        <p:spPr>
          <a:xfrm>
            <a:off x="4572000" y="5295225"/>
            <a:ext cx="914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E-Commerce Analysis</a:t>
            </a:r>
            <a:endParaRPr sz="480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94375"/>
            <a:ext cx="2732600" cy="9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/>
          <p:nvPr/>
        </p:nvSpPr>
        <p:spPr>
          <a:xfrm>
            <a:off x="462429" y="441390"/>
            <a:ext cx="17363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7000" u="none" cap="none" strike="noStrike">
                <a:solidFill>
                  <a:srgbClr val="001647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CREACIÓN </a:t>
            </a:r>
            <a:r>
              <a:rPr lang="en-US" sz="7000">
                <a:solidFill>
                  <a:srgbClr val="001647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DE</a:t>
            </a:r>
            <a:r>
              <a:rPr i="0" lang="en-US" sz="7000" u="none" cap="none" strike="noStrike">
                <a:solidFill>
                  <a:srgbClr val="001647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 LA BASE DE DATOS</a:t>
            </a:r>
            <a:endParaRPr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  <p:sp>
        <p:nvSpPr>
          <p:cNvPr id="182" name="Google Shape;182;p9"/>
          <p:cNvSpPr txBox="1"/>
          <p:nvPr/>
        </p:nvSpPr>
        <p:spPr>
          <a:xfrm>
            <a:off x="897175" y="1770900"/>
            <a:ext cx="16299600" cy="75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0850" lvl="0" marL="457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1647"/>
              </a:buClr>
              <a:buSzPts val="3500"/>
              <a:buFont typeface="Plus Jakarta Sans Light"/>
              <a:buChar char="●"/>
            </a:pPr>
            <a:r>
              <a:rPr b="1" lang="en-US" sz="3500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Carga y Diseño:</a:t>
            </a:r>
            <a:br>
              <a:rPr lang="en-US" sz="3500">
                <a:solidFill>
                  <a:srgbClr val="001647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</a:br>
            <a:r>
              <a:rPr lang="en-US" sz="3500">
                <a:solidFill>
                  <a:srgbClr val="001647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Los datos se cargaron en olist_raw para preservarlos, y luego se transformaron en la base de datos olist, asegurando formatos consistentes y eliminando duplicados.</a:t>
            </a:r>
            <a:endParaRPr sz="3500">
              <a:solidFill>
                <a:srgbClr val="001647"/>
              </a:solidFill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  <a:p>
            <a:pPr indent="-450850" lvl="0" marL="457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1647"/>
              </a:buClr>
              <a:buSzPts val="3500"/>
              <a:buFont typeface="Plus Jakarta Sans Light"/>
              <a:buChar char="●"/>
            </a:pPr>
            <a:r>
              <a:rPr b="1" lang="en-US" sz="3500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Modelo Entidad-Relación (MER):</a:t>
            </a:r>
            <a:br>
              <a:rPr lang="en-US" sz="3500">
                <a:solidFill>
                  <a:srgbClr val="001647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</a:br>
            <a:r>
              <a:rPr lang="en-US" sz="3500">
                <a:solidFill>
                  <a:srgbClr val="001647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Se definieron claves primarias y foráneas, y se creó el MER en MySQL para validar la estructura de los datos.</a:t>
            </a:r>
            <a:endParaRPr sz="3500">
              <a:solidFill>
                <a:srgbClr val="001647"/>
              </a:solidFill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  <a:p>
            <a:pPr indent="-450850" lvl="0" marL="457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1647"/>
              </a:buClr>
              <a:buSzPts val="3500"/>
              <a:buFont typeface="Plus Jakarta Sans Light"/>
              <a:buChar char="●"/>
            </a:pPr>
            <a:r>
              <a:rPr b="1" lang="en-US" sz="3500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Validación:</a:t>
            </a:r>
            <a:br>
              <a:rPr lang="en-US" sz="3500">
                <a:solidFill>
                  <a:srgbClr val="001647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</a:br>
            <a:r>
              <a:rPr lang="en-US" sz="3500">
                <a:solidFill>
                  <a:srgbClr val="001647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Se realizaron consultas de prueba para asegurar el funcionamiento de la base</a:t>
            </a:r>
            <a:r>
              <a:rPr lang="en-US" sz="3500"/>
              <a:t>.</a:t>
            </a:r>
            <a:endParaRPr sz="3500">
              <a:solidFill>
                <a:srgbClr val="001647"/>
              </a:solidFill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296c3793f4_0_12"/>
          <p:cNvSpPr txBox="1"/>
          <p:nvPr/>
        </p:nvSpPr>
        <p:spPr>
          <a:xfrm>
            <a:off x="462429" y="441390"/>
            <a:ext cx="17363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001647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MODELO ENTIDAD-RELACIÓN</a:t>
            </a:r>
            <a:endParaRPr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  <p:pic>
        <p:nvPicPr>
          <p:cNvPr id="188" name="Google Shape;188;g3296c3793f4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825" y="1518990"/>
            <a:ext cx="8963025" cy="8134350"/>
          </a:xfrm>
          <a:prstGeom prst="rect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/>
          <p:nvPr/>
        </p:nvSpPr>
        <p:spPr>
          <a:xfrm>
            <a:off x="462429" y="441390"/>
            <a:ext cx="17363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7000" u="none" cap="none" strike="noStrike">
                <a:solidFill>
                  <a:srgbClr val="001647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CONEXIÓN </a:t>
            </a:r>
            <a:r>
              <a:rPr lang="en-US" sz="7000">
                <a:solidFill>
                  <a:srgbClr val="001647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A POWER BI</a:t>
            </a:r>
            <a:endParaRPr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  <p:pic>
        <p:nvPicPr>
          <p:cNvPr id="194" name="Google Shape;19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825" y="2111773"/>
            <a:ext cx="10239448" cy="666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94a6ba347_2_13"/>
          <p:cNvSpPr txBox="1"/>
          <p:nvPr/>
        </p:nvSpPr>
        <p:spPr>
          <a:xfrm>
            <a:off x="462429" y="441390"/>
            <a:ext cx="17363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001647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DISEÑO DEL TEMA</a:t>
            </a:r>
            <a:endParaRPr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  <p:pic>
        <p:nvPicPr>
          <p:cNvPr id="200" name="Google Shape;200;g3294a6ba347_2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1800" y="2908899"/>
            <a:ext cx="8283376" cy="526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3294a6ba347_2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363" y="6665023"/>
            <a:ext cx="6744076" cy="268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3294a6ba347_2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2513" y="2327887"/>
            <a:ext cx="6429950" cy="3856651"/>
          </a:xfrm>
          <a:prstGeom prst="rect">
            <a:avLst/>
          </a:prstGeom>
          <a:noFill/>
          <a:ln cap="flat" cmpd="sng" w="9525">
            <a:solidFill>
              <a:srgbClr val="00164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294a6ba347_2_21"/>
          <p:cNvSpPr txBox="1"/>
          <p:nvPr/>
        </p:nvSpPr>
        <p:spPr>
          <a:xfrm>
            <a:off x="462429" y="441390"/>
            <a:ext cx="17363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001647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POWER QUERY</a:t>
            </a:r>
            <a:endParaRPr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  <p:pic>
        <p:nvPicPr>
          <p:cNvPr id="208" name="Google Shape;208;g3294a6ba347_2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325" y="2111825"/>
            <a:ext cx="3691955" cy="683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3294a6ba347_2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7400" y="2111833"/>
            <a:ext cx="2765925" cy="61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3294a6ba347_2_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35825" y="2111825"/>
            <a:ext cx="2835079" cy="6188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g3294a6ba347_2_21"/>
          <p:cNvCxnSpPr/>
          <p:nvPr/>
        </p:nvCxnSpPr>
        <p:spPr>
          <a:xfrm flipH="1" rot="10800000">
            <a:off x="11419525" y="3774950"/>
            <a:ext cx="1730100" cy="1667400"/>
          </a:xfrm>
          <a:prstGeom prst="curvedConnector3">
            <a:avLst>
              <a:gd fmla="val 50000" name="adj1"/>
            </a:avLst>
          </a:prstGeom>
          <a:noFill/>
          <a:ln cap="rnd" cmpd="sng" w="28575">
            <a:solidFill>
              <a:srgbClr val="001647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2" name="Google Shape;212;g3294a6ba347_2_21"/>
          <p:cNvSpPr txBox="1"/>
          <p:nvPr/>
        </p:nvSpPr>
        <p:spPr>
          <a:xfrm>
            <a:off x="8985300" y="8452975"/>
            <a:ext cx="17301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Antes</a:t>
            </a:r>
            <a:endParaRPr sz="3200">
              <a:solidFill>
                <a:srgbClr val="001647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13" name="Google Shape;213;g3294a6ba347_2_21"/>
          <p:cNvSpPr txBox="1"/>
          <p:nvPr/>
        </p:nvSpPr>
        <p:spPr>
          <a:xfrm>
            <a:off x="13794413" y="8452975"/>
            <a:ext cx="19179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Después</a:t>
            </a:r>
            <a:endParaRPr sz="3200">
              <a:solidFill>
                <a:srgbClr val="001647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294a6ba347_2_35"/>
          <p:cNvSpPr txBox="1"/>
          <p:nvPr/>
        </p:nvSpPr>
        <p:spPr>
          <a:xfrm>
            <a:off x="462429" y="441390"/>
            <a:ext cx="17363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001647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RELACIONES + TABLA CALENDARIO</a:t>
            </a:r>
            <a:endParaRPr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  <p:pic>
        <p:nvPicPr>
          <p:cNvPr id="219" name="Google Shape;219;g3294a6ba347_2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551" y="1653176"/>
            <a:ext cx="10796899" cy="812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3294a6ba347_2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3334600" y="7613000"/>
            <a:ext cx="3381251" cy="20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"/>
          <p:cNvSpPr/>
          <p:nvPr/>
        </p:nvSpPr>
        <p:spPr>
          <a:xfrm>
            <a:off x="7056212" y="1518992"/>
            <a:ext cx="1251126" cy="1251126"/>
          </a:xfrm>
          <a:custGeom>
            <a:rect b="b" l="l" r="r" t="t"/>
            <a:pathLst>
              <a:path extrusionOk="0" h="1251126" w="1251126">
                <a:moveTo>
                  <a:pt x="0" y="0"/>
                </a:moveTo>
                <a:lnTo>
                  <a:pt x="1251127" y="0"/>
                </a:lnTo>
                <a:lnTo>
                  <a:pt x="1251127" y="1251126"/>
                </a:lnTo>
                <a:lnTo>
                  <a:pt x="0" y="12511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6" name="Google Shape;226;p12"/>
          <p:cNvSpPr txBox="1"/>
          <p:nvPr/>
        </p:nvSpPr>
        <p:spPr>
          <a:xfrm>
            <a:off x="462429" y="441390"/>
            <a:ext cx="17363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7000" u="none" cap="none" strike="noStrike">
                <a:solidFill>
                  <a:srgbClr val="001647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PROCESO DE ANÁLISIS</a:t>
            </a:r>
            <a:endParaRPr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  <p:sp>
        <p:nvSpPr>
          <p:cNvPr id="227" name="Google Shape;227;p12"/>
          <p:cNvSpPr txBox="1"/>
          <p:nvPr/>
        </p:nvSpPr>
        <p:spPr>
          <a:xfrm>
            <a:off x="8118900" y="1881925"/>
            <a:ext cx="2050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500" u="none" cap="none" strike="noStrike">
                <a:solidFill>
                  <a:srgbClr val="001647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Sales</a:t>
            </a:r>
            <a:endParaRPr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  <p:sp>
        <p:nvSpPr>
          <p:cNvPr id="228" name="Google Shape;228;p12"/>
          <p:cNvSpPr txBox="1"/>
          <p:nvPr/>
        </p:nvSpPr>
        <p:spPr>
          <a:xfrm>
            <a:off x="849550" y="3136800"/>
            <a:ext cx="16384800" cy="79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Patrones destacados:</a:t>
            </a:r>
            <a:endParaRPr b="1" sz="3000">
              <a:solidFill>
                <a:srgbClr val="001647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1647"/>
              </a:buClr>
              <a:buSzPts val="3000"/>
              <a:buChar char="●"/>
            </a:pPr>
            <a:r>
              <a:rPr lang="en-US" sz="3000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Predominio de pagos con </a:t>
            </a:r>
            <a:r>
              <a:rPr b="1" lang="en-US" sz="3000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tarjeta de crédito</a:t>
            </a:r>
            <a:r>
              <a:rPr lang="en-US" sz="3000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.</a:t>
            </a:r>
            <a:endParaRPr sz="3000">
              <a:solidFill>
                <a:srgbClr val="001647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647"/>
              </a:buClr>
              <a:buSzPts val="3000"/>
              <a:buChar char="●"/>
            </a:pPr>
            <a:r>
              <a:rPr lang="en-US" sz="3000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Cliente recurrente principal: </a:t>
            </a:r>
            <a:r>
              <a:rPr b="1" lang="en-US" sz="3000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14.000 dólares en compras</a:t>
            </a:r>
            <a:r>
              <a:rPr lang="en-US" sz="3000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.</a:t>
            </a:r>
            <a:endParaRPr sz="3000">
              <a:solidFill>
                <a:srgbClr val="001647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647"/>
              </a:buClr>
              <a:buSzPts val="3000"/>
              <a:buChar char="●"/>
            </a:pPr>
            <a:r>
              <a:rPr lang="en-US" sz="3000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Categorías más rentables: </a:t>
            </a:r>
            <a:r>
              <a:rPr b="1" lang="en-US" sz="3000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Belleza y salud</a:t>
            </a:r>
            <a:r>
              <a:rPr lang="en-US" sz="3000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, </a:t>
            </a:r>
            <a:r>
              <a:rPr b="1" lang="en-US" sz="3000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regalos</a:t>
            </a:r>
            <a:r>
              <a:rPr lang="en-US" sz="3000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, </a:t>
            </a:r>
            <a:r>
              <a:rPr b="1" lang="en-US" sz="3000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cama, mesa y baño</a:t>
            </a:r>
            <a:r>
              <a:rPr lang="en-US" sz="3000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.</a:t>
            </a:r>
            <a:endParaRPr sz="3000">
              <a:solidFill>
                <a:srgbClr val="001647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647"/>
              </a:buClr>
              <a:buSzPts val="3000"/>
              <a:buChar char="●"/>
            </a:pPr>
            <a:r>
              <a:rPr lang="en-US" sz="3000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En 2018: </a:t>
            </a:r>
            <a:r>
              <a:rPr b="1" lang="en-US" sz="3000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54.011 pedidos</a:t>
            </a:r>
            <a:r>
              <a:rPr lang="en-US" sz="3000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por </a:t>
            </a:r>
            <a:r>
              <a:rPr b="1" lang="en-US" sz="3000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52.749 clientes</a:t>
            </a:r>
            <a:r>
              <a:rPr lang="en-US" sz="3000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(promedio: </a:t>
            </a:r>
            <a:r>
              <a:rPr b="1" lang="en-US" sz="3000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1,02 pedidos/cliente</a:t>
            </a:r>
            <a:r>
              <a:rPr lang="en-US" sz="3000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).</a:t>
            </a:r>
            <a:endParaRPr sz="3000">
              <a:solidFill>
                <a:srgbClr val="001647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647"/>
              </a:buClr>
              <a:buSzPts val="3000"/>
              <a:buFont typeface="Plus Jakarta Sans"/>
              <a:buChar char="●"/>
            </a:pPr>
            <a:r>
              <a:rPr lang="en-US" sz="3000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Crecimiento significativo de las ventas, duplicando ingresos en algunos períodos.</a:t>
            </a:r>
            <a:endParaRPr sz="3000">
              <a:solidFill>
                <a:srgbClr val="001647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Recomendaciones:</a:t>
            </a:r>
            <a:endParaRPr b="1" sz="3000">
              <a:solidFill>
                <a:srgbClr val="001647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1647"/>
              </a:buClr>
              <a:buSzPts val="3000"/>
              <a:buFont typeface="Plus Jakarta Sans"/>
              <a:buChar char="●"/>
            </a:pPr>
            <a:r>
              <a:rPr lang="en-US" sz="3000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Focalizar campañas en categorías clave.</a:t>
            </a:r>
            <a:endParaRPr sz="3000">
              <a:solidFill>
                <a:srgbClr val="001647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647"/>
              </a:buClr>
              <a:buSzPts val="3000"/>
              <a:buFont typeface="Plus Jakarta Sans"/>
              <a:buChar char="●"/>
            </a:pPr>
            <a:r>
              <a:rPr lang="en-US" sz="3000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Programas de fidelización y promociones para aumentar la recurrencia.</a:t>
            </a:r>
            <a:endParaRPr sz="3000">
              <a:solidFill>
                <a:srgbClr val="001647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647"/>
              </a:buClr>
              <a:buSzPts val="3000"/>
              <a:buFont typeface="Plus Jakarta Sans"/>
              <a:buChar char="●"/>
            </a:pPr>
            <a:r>
              <a:rPr lang="en-US" sz="3000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Diversificar métodos de pago, incluyendo billeteras digitales.</a:t>
            </a:r>
            <a:endParaRPr sz="3000">
              <a:solidFill>
                <a:srgbClr val="001647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001647"/>
              </a:solidFill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3300" u="none" cap="none" strike="noStrike">
              <a:solidFill>
                <a:srgbClr val="001647"/>
              </a:solidFill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3300" u="none" cap="none" strike="noStrike">
              <a:solidFill>
                <a:srgbClr val="001647"/>
              </a:solidFill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"/>
          <p:cNvSpPr/>
          <p:nvPr/>
        </p:nvSpPr>
        <p:spPr>
          <a:xfrm>
            <a:off x="6596262" y="1403994"/>
            <a:ext cx="1397157" cy="1397157"/>
          </a:xfrm>
          <a:custGeom>
            <a:rect b="b" l="l" r="r" t="t"/>
            <a:pathLst>
              <a:path extrusionOk="0" h="1397157" w="1397157">
                <a:moveTo>
                  <a:pt x="0" y="0"/>
                </a:moveTo>
                <a:lnTo>
                  <a:pt x="1397157" y="0"/>
                </a:lnTo>
                <a:lnTo>
                  <a:pt x="1397157" y="1397156"/>
                </a:lnTo>
                <a:lnTo>
                  <a:pt x="0" y="13971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4" name="Google Shape;234;p13"/>
          <p:cNvSpPr txBox="1"/>
          <p:nvPr/>
        </p:nvSpPr>
        <p:spPr>
          <a:xfrm>
            <a:off x="462429" y="441390"/>
            <a:ext cx="17363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7000" u="none" cap="none" strike="noStrike">
                <a:solidFill>
                  <a:srgbClr val="001647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PROCESO DE ANÁLISIS</a:t>
            </a:r>
            <a:endParaRPr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  <p:sp>
        <p:nvSpPr>
          <p:cNvPr id="235" name="Google Shape;235;p13"/>
          <p:cNvSpPr txBox="1"/>
          <p:nvPr/>
        </p:nvSpPr>
        <p:spPr>
          <a:xfrm>
            <a:off x="7629150" y="1832425"/>
            <a:ext cx="3029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500" u="none" cap="none" strike="noStrike">
                <a:solidFill>
                  <a:srgbClr val="001647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Delivery</a:t>
            </a:r>
            <a:endParaRPr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  <p:sp>
        <p:nvSpPr>
          <p:cNvPr id="236" name="Google Shape;236;p13"/>
          <p:cNvSpPr txBox="1"/>
          <p:nvPr/>
        </p:nvSpPr>
        <p:spPr>
          <a:xfrm>
            <a:off x="998275" y="2686175"/>
            <a:ext cx="16607700" cy="72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Plus Jakarta Sans"/>
                <a:ea typeface="Plus Jakarta Sans"/>
                <a:cs typeface="Plus Jakarta Sans"/>
                <a:sym typeface="Plus Jakarta Sans"/>
              </a:rPr>
              <a:t>Datos clave:</a:t>
            </a:r>
            <a:endParaRPr b="1" sz="3000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Char char="●"/>
            </a:pPr>
            <a:r>
              <a:rPr b="1" lang="en-US" sz="3000">
                <a:latin typeface="Plus Jakarta Sans"/>
                <a:ea typeface="Plus Jakarta Sans"/>
                <a:cs typeface="Plus Jakarta Sans"/>
                <a:sym typeface="Plus Jakarta Sans"/>
              </a:rPr>
              <a:t>94%</a:t>
            </a:r>
            <a:r>
              <a:rPr lang="en-US" sz="3000">
                <a:latin typeface="Plus Jakarta Sans"/>
                <a:ea typeface="Plus Jakarta Sans"/>
                <a:cs typeface="Plus Jakarta Sans"/>
                <a:sym typeface="Plus Jakarta Sans"/>
              </a:rPr>
              <a:t> de entregas puntuales.</a:t>
            </a:r>
            <a:endParaRPr sz="3000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>
                <a:latin typeface="Plus Jakarta Sans"/>
                <a:ea typeface="Plus Jakarta Sans"/>
                <a:cs typeface="Plus Jakarta Sans"/>
                <a:sym typeface="Plus Jakarta Sans"/>
              </a:rPr>
              <a:t>Incremento de retrasos entre </a:t>
            </a:r>
            <a:r>
              <a:rPr b="1" lang="en-US" sz="3000">
                <a:latin typeface="Plus Jakarta Sans"/>
                <a:ea typeface="Plus Jakarta Sans"/>
                <a:cs typeface="Plus Jakarta Sans"/>
                <a:sym typeface="Plus Jakarta Sans"/>
              </a:rPr>
              <a:t>noviembre 2017 y marzo 2018</a:t>
            </a:r>
            <a:r>
              <a:rPr lang="en-US" sz="3000">
                <a:latin typeface="Plus Jakarta Sans"/>
                <a:ea typeface="Plus Jakarta Sans"/>
                <a:cs typeface="Plus Jakarta Sans"/>
                <a:sym typeface="Plus Jakarta Sans"/>
              </a:rPr>
              <a:t>.</a:t>
            </a:r>
            <a:endParaRPr sz="3000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>
                <a:latin typeface="Plus Jakarta Sans"/>
                <a:ea typeface="Plus Jakarta Sans"/>
                <a:cs typeface="Plus Jakarta Sans"/>
                <a:sym typeface="Plus Jakarta Sans"/>
              </a:rPr>
              <a:t>Tiempo medio de entrega: </a:t>
            </a:r>
            <a:r>
              <a:rPr b="1" lang="en-US" sz="3000">
                <a:latin typeface="Plus Jakarta Sans"/>
                <a:ea typeface="Plus Jakarta Sans"/>
                <a:cs typeface="Plus Jakarta Sans"/>
                <a:sym typeface="Plus Jakarta Sans"/>
              </a:rPr>
              <a:t>11,5 días</a:t>
            </a:r>
            <a:r>
              <a:rPr lang="en-US" sz="3000">
                <a:latin typeface="Plus Jakarta Sans"/>
                <a:ea typeface="Plus Jakarta Sans"/>
                <a:cs typeface="Plus Jakarta Sans"/>
                <a:sym typeface="Plus Jakarta Sans"/>
              </a:rPr>
              <a:t>.</a:t>
            </a:r>
            <a:endParaRPr sz="3000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000">
                <a:latin typeface="Plus Jakarta Sans"/>
                <a:ea typeface="Plus Jakarta Sans"/>
                <a:cs typeface="Plus Jakarta Sans"/>
                <a:sym typeface="Plus Jakarta Sans"/>
              </a:rPr>
              <a:t>Recomendaciones:</a:t>
            </a:r>
            <a:endParaRPr b="1" sz="3000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Font typeface="Plus Jakarta Sans"/>
              <a:buChar char="●"/>
            </a:pPr>
            <a:r>
              <a:rPr lang="en-US" sz="3000">
                <a:latin typeface="Plus Jakarta Sans"/>
                <a:ea typeface="Plus Jakarta Sans"/>
                <a:cs typeface="Plus Jakarta Sans"/>
                <a:sym typeface="Plus Jakarta Sans"/>
              </a:rPr>
              <a:t>Analizar y mejorar la cadena logística en períodos de alta demanda.</a:t>
            </a:r>
            <a:endParaRPr sz="3000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us Jakarta Sans"/>
              <a:buChar char="●"/>
            </a:pPr>
            <a:r>
              <a:rPr lang="en-US" sz="3000">
                <a:latin typeface="Plus Jakarta Sans"/>
                <a:ea typeface="Plus Jakarta Sans"/>
                <a:cs typeface="Plus Jakarta Sans"/>
                <a:sym typeface="Plus Jakarta Sans"/>
              </a:rPr>
              <a:t>Implementar seguimiento en tiempo real para prevenir retrasos.</a:t>
            </a:r>
            <a:endParaRPr sz="3000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us Jakarta Sans"/>
              <a:buChar char="●"/>
            </a:pPr>
            <a:r>
              <a:rPr lang="en-US" sz="3000">
                <a:latin typeface="Plus Jakarta Sans"/>
                <a:ea typeface="Plus Jakarta Sans"/>
                <a:cs typeface="Plus Jakarta Sans"/>
                <a:sym typeface="Plus Jakarta Sans"/>
              </a:rPr>
              <a:t>Establecer acuerdos más estrictos con transportistas.</a:t>
            </a:r>
            <a:endParaRPr sz="3000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us Jakarta Sans"/>
              <a:buChar char="●"/>
            </a:pPr>
            <a:r>
              <a:rPr lang="en-US" sz="3000">
                <a:latin typeface="Plus Jakarta Sans"/>
                <a:ea typeface="Plus Jakarta Sans"/>
                <a:cs typeface="Plus Jakarta Sans"/>
                <a:sym typeface="Plus Jakarta Sans"/>
              </a:rPr>
              <a:t>Mantener una comunicación proactiva con los clientes.</a:t>
            </a:r>
            <a:endParaRPr sz="3000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1647"/>
              </a:solidFill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900" u="none" cap="none" strike="noStrike">
              <a:solidFill>
                <a:srgbClr val="001647"/>
              </a:solidFill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900" u="none" cap="none" strike="noStrike">
              <a:solidFill>
                <a:srgbClr val="001647"/>
              </a:solidFill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"/>
          <p:cNvSpPr/>
          <p:nvPr/>
        </p:nvSpPr>
        <p:spPr>
          <a:xfrm>
            <a:off x="6602057" y="1440465"/>
            <a:ext cx="1437721" cy="1437721"/>
          </a:xfrm>
          <a:custGeom>
            <a:rect b="b" l="l" r="r" t="t"/>
            <a:pathLst>
              <a:path extrusionOk="0" h="1437721" w="1437721">
                <a:moveTo>
                  <a:pt x="0" y="0"/>
                </a:moveTo>
                <a:lnTo>
                  <a:pt x="1437721" y="0"/>
                </a:lnTo>
                <a:lnTo>
                  <a:pt x="1437721" y="1437720"/>
                </a:lnTo>
                <a:lnTo>
                  <a:pt x="0" y="14377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2" name="Google Shape;242;p14"/>
          <p:cNvSpPr txBox="1"/>
          <p:nvPr/>
        </p:nvSpPr>
        <p:spPr>
          <a:xfrm>
            <a:off x="462429" y="441390"/>
            <a:ext cx="17363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7000" u="none" cap="none" strike="noStrike">
                <a:solidFill>
                  <a:srgbClr val="001647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PROCESO DE ANÁLISIS</a:t>
            </a:r>
            <a:endParaRPr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  <p:sp>
        <p:nvSpPr>
          <p:cNvPr id="243" name="Google Shape;243;p14"/>
          <p:cNvSpPr txBox="1"/>
          <p:nvPr/>
        </p:nvSpPr>
        <p:spPr>
          <a:xfrm>
            <a:off x="7511076" y="1812975"/>
            <a:ext cx="3265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500" u="none" cap="none" strike="noStrike">
                <a:solidFill>
                  <a:srgbClr val="001647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Reviews</a:t>
            </a:r>
            <a:endParaRPr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  <p:sp>
        <p:nvSpPr>
          <p:cNvPr id="244" name="Google Shape;244;p14"/>
          <p:cNvSpPr txBox="1"/>
          <p:nvPr/>
        </p:nvSpPr>
        <p:spPr>
          <a:xfrm>
            <a:off x="1156475" y="3060175"/>
            <a:ext cx="16766400" cy="72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Plus Jakarta Sans"/>
                <a:ea typeface="Plus Jakarta Sans"/>
                <a:cs typeface="Plus Jakarta Sans"/>
                <a:sym typeface="Plus Jakarta Sans"/>
              </a:rPr>
              <a:t>Aspectos destacados:</a:t>
            </a:r>
            <a:endParaRPr b="1" sz="3000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Font typeface="Plus Jakarta Sans"/>
              <a:buChar char="●"/>
            </a:pPr>
            <a:r>
              <a:rPr lang="en-US" sz="3000">
                <a:latin typeface="Plus Jakarta Sans"/>
                <a:ea typeface="Plus Jakarta Sans"/>
                <a:cs typeface="Plus Jakarta Sans"/>
                <a:sym typeface="Plus Jakarta Sans"/>
              </a:rPr>
              <a:t>Crecimiento constante del volumen de reseñas.</a:t>
            </a:r>
            <a:endParaRPr sz="3000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-US" sz="3000">
                <a:latin typeface="Plus Jakarta Sans"/>
                <a:ea typeface="Plus Jakarta Sans"/>
                <a:cs typeface="Plus Jakarta Sans"/>
                <a:sym typeface="Plus Jakarta Sans"/>
              </a:rPr>
              <a:t>Alta satisfacción</a:t>
            </a:r>
            <a:r>
              <a:rPr lang="en-US" sz="3000">
                <a:latin typeface="Plus Jakarta Sans"/>
                <a:ea typeface="Plus Jakarta Sans"/>
                <a:cs typeface="Plus Jakarta Sans"/>
                <a:sym typeface="Plus Jakarta Sans"/>
              </a:rPr>
              <a:t>: mayoría de valoraciones de </a:t>
            </a:r>
            <a:r>
              <a:rPr b="1" lang="en-US" sz="3000">
                <a:latin typeface="Plus Jakarta Sans"/>
                <a:ea typeface="Plus Jakarta Sans"/>
                <a:cs typeface="Plus Jakarta Sans"/>
                <a:sym typeface="Plus Jakarta Sans"/>
              </a:rPr>
              <a:t>5 estrellas</a:t>
            </a:r>
            <a:r>
              <a:rPr lang="en-US" sz="3000">
                <a:latin typeface="Plus Jakarta Sans"/>
                <a:ea typeface="Plus Jakarta Sans"/>
                <a:cs typeface="Plus Jakarta Sans"/>
                <a:sym typeface="Plus Jakarta Sans"/>
              </a:rPr>
              <a:t> (media: </a:t>
            </a:r>
            <a:r>
              <a:rPr b="1" lang="en-US" sz="3000">
                <a:latin typeface="Plus Jakarta Sans"/>
                <a:ea typeface="Plus Jakarta Sans"/>
                <a:cs typeface="Plus Jakarta Sans"/>
                <a:sym typeface="Plus Jakarta Sans"/>
              </a:rPr>
              <a:t>4 estrellas</a:t>
            </a:r>
            <a:r>
              <a:rPr lang="en-US" sz="3000">
                <a:latin typeface="Plus Jakarta Sans"/>
                <a:ea typeface="Plus Jakarta Sans"/>
                <a:cs typeface="Plus Jakarta Sans"/>
                <a:sym typeface="Plus Jakarta Sans"/>
              </a:rPr>
              <a:t>).</a:t>
            </a:r>
            <a:endParaRPr sz="3000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us Jakarta Sans"/>
              <a:buChar char="●"/>
            </a:pPr>
            <a:r>
              <a:rPr lang="en-US" sz="3000">
                <a:latin typeface="Plus Jakarta Sans"/>
                <a:ea typeface="Plus Jakarta Sans"/>
                <a:cs typeface="Plus Jakarta Sans"/>
                <a:sym typeface="Plus Jakarta Sans"/>
              </a:rPr>
              <a:t>Relación directa entre puntualidad en entregas y satisfacción.</a:t>
            </a:r>
            <a:endParaRPr sz="3000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>
                <a:latin typeface="Plus Jakarta Sans"/>
                <a:ea typeface="Plus Jakarta Sans"/>
                <a:cs typeface="Plus Jakarta Sans"/>
                <a:sym typeface="Plus Jakarta Sans"/>
              </a:rPr>
              <a:t>Tiempo medio de respuesta a reseñas: </a:t>
            </a:r>
            <a:r>
              <a:rPr b="1" lang="en-US" sz="3000">
                <a:latin typeface="Plus Jakarta Sans"/>
                <a:ea typeface="Plus Jakarta Sans"/>
                <a:cs typeface="Plus Jakarta Sans"/>
                <a:sym typeface="Plus Jakarta Sans"/>
              </a:rPr>
              <a:t>75 horas</a:t>
            </a:r>
            <a:r>
              <a:rPr lang="en-US" sz="3000">
                <a:latin typeface="Plus Jakarta Sans"/>
                <a:ea typeface="Plus Jakarta Sans"/>
                <a:cs typeface="Plus Jakarta Sans"/>
                <a:sym typeface="Plus Jakarta Sans"/>
              </a:rPr>
              <a:t>.</a:t>
            </a:r>
            <a:endParaRPr sz="3000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000">
                <a:latin typeface="Plus Jakarta Sans"/>
                <a:ea typeface="Plus Jakarta Sans"/>
                <a:cs typeface="Plus Jakarta Sans"/>
                <a:sym typeface="Plus Jakarta Sans"/>
              </a:rPr>
              <a:t>Recomendaciones:</a:t>
            </a:r>
            <a:endParaRPr b="1" sz="3000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Font typeface="Plus Jakarta Sans"/>
              <a:buChar char="●"/>
            </a:pPr>
            <a:r>
              <a:rPr lang="en-US" sz="3000">
                <a:latin typeface="Plus Jakarta Sans"/>
                <a:ea typeface="Plus Jakarta Sans"/>
                <a:cs typeface="Plus Jakarta Sans"/>
                <a:sym typeface="Plus Jakarta Sans"/>
              </a:rPr>
              <a:t>Incentivar reseñas con recordatorios y beneficios.</a:t>
            </a:r>
            <a:endParaRPr sz="3000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>
                <a:latin typeface="Plus Jakarta Sans"/>
                <a:ea typeface="Plus Jakarta Sans"/>
                <a:cs typeface="Plus Jakarta Sans"/>
                <a:sym typeface="Plus Jakarta Sans"/>
              </a:rPr>
              <a:t>Reducir el tiempo de respuesta a menos de </a:t>
            </a:r>
            <a:r>
              <a:rPr b="1" lang="en-US" sz="3000">
                <a:latin typeface="Plus Jakarta Sans"/>
                <a:ea typeface="Plus Jakarta Sans"/>
                <a:cs typeface="Plus Jakarta Sans"/>
                <a:sym typeface="Plus Jakarta Sans"/>
              </a:rPr>
              <a:t>24 horas</a:t>
            </a:r>
            <a:r>
              <a:rPr lang="en-US" sz="3000">
                <a:latin typeface="Plus Jakarta Sans"/>
                <a:ea typeface="Plus Jakarta Sans"/>
                <a:cs typeface="Plus Jakarta Sans"/>
                <a:sym typeface="Plus Jakarta Sans"/>
              </a:rPr>
              <a:t>.</a:t>
            </a:r>
            <a:endParaRPr sz="3000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us Jakarta Sans"/>
              <a:buChar char="●"/>
            </a:pPr>
            <a:r>
              <a:rPr lang="en-US" sz="3000">
                <a:latin typeface="Plus Jakarta Sans"/>
                <a:ea typeface="Plus Jakarta Sans"/>
                <a:cs typeface="Plus Jakarta Sans"/>
                <a:sym typeface="Plus Jakarta Sans"/>
              </a:rPr>
              <a:t>Gestionar rápidamente las reseñas negativas con soluciones concretas.</a:t>
            </a:r>
            <a:endParaRPr sz="3000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1647"/>
              </a:solidFill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00" u="none" cap="none" strike="noStrike">
              <a:solidFill>
                <a:srgbClr val="00164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00" u="none" cap="none" strike="noStrike">
              <a:solidFill>
                <a:srgbClr val="0016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"/>
          <p:cNvSpPr txBox="1"/>
          <p:nvPr/>
        </p:nvSpPr>
        <p:spPr>
          <a:xfrm>
            <a:off x="2375125" y="2453800"/>
            <a:ext cx="138261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MUCHAS GRACIAS</a:t>
            </a:r>
            <a:r>
              <a:rPr b="1" lang="en-US" sz="12000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!!!</a:t>
            </a:r>
            <a:endParaRPr b="1" sz="1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62429" y="441390"/>
            <a:ext cx="17363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7000" u="none" cap="none" strike="noStrike">
                <a:solidFill>
                  <a:srgbClr val="001647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PRESENTACIÓN</a:t>
            </a:r>
            <a:endParaRPr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1048275" y="3914725"/>
            <a:ext cx="163605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Transformando Desafíos en Oportunidades:</a:t>
            </a:r>
            <a:endParaRPr sz="600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 El Poder del </a:t>
            </a:r>
            <a:r>
              <a:rPr b="1" i="1" lang="en-US" sz="60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Análisis de Datos</a:t>
            </a:r>
            <a:r>
              <a:rPr lang="en-US" sz="60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en</a:t>
            </a:r>
            <a:r>
              <a:rPr lang="en-US" sz="6000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 ____ 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2">
            <a:hlinkClick r:id="rId3"/>
          </p:cNvPr>
          <p:cNvSpPr/>
          <p:nvPr/>
        </p:nvSpPr>
        <p:spPr>
          <a:xfrm>
            <a:off x="14298031" y="4858443"/>
            <a:ext cx="2033537" cy="992366"/>
          </a:xfrm>
          <a:custGeom>
            <a:rect b="b" l="l" r="r" t="t"/>
            <a:pathLst>
              <a:path extrusionOk="0" h="992366" w="2033537">
                <a:moveTo>
                  <a:pt x="0" y="0"/>
                </a:moveTo>
                <a:lnTo>
                  <a:pt x="2033538" y="0"/>
                </a:lnTo>
                <a:lnTo>
                  <a:pt x="2033538" y="992366"/>
                </a:lnTo>
                <a:lnTo>
                  <a:pt x="0" y="9923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/>
          <p:nvPr/>
        </p:nvSpPr>
        <p:spPr>
          <a:xfrm>
            <a:off x="462429" y="322887"/>
            <a:ext cx="17363138" cy="9641225"/>
          </a:xfrm>
          <a:custGeom>
            <a:rect b="b" l="l" r="r" t="t"/>
            <a:pathLst>
              <a:path extrusionOk="0" h="2539253" w="4573008">
                <a:moveTo>
                  <a:pt x="44588" y="0"/>
                </a:moveTo>
                <a:lnTo>
                  <a:pt x="4528420" y="0"/>
                </a:lnTo>
                <a:cubicBezTo>
                  <a:pt x="4553046" y="0"/>
                  <a:pt x="4573008" y="19963"/>
                  <a:pt x="4573008" y="44588"/>
                </a:cubicBezTo>
                <a:lnTo>
                  <a:pt x="4573008" y="2494665"/>
                </a:lnTo>
                <a:cubicBezTo>
                  <a:pt x="4573008" y="2519290"/>
                  <a:pt x="4553046" y="2539253"/>
                  <a:pt x="4528420" y="2539253"/>
                </a:cubicBezTo>
                <a:lnTo>
                  <a:pt x="44588" y="2539253"/>
                </a:lnTo>
                <a:cubicBezTo>
                  <a:pt x="19963" y="2539253"/>
                  <a:pt x="0" y="2519290"/>
                  <a:pt x="0" y="2494665"/>
                </a:cubicBezTo>
                <a:lnTo>
                  <a:pt x="0" y="44588"/>
                </a:lnTo>
                <a:cubicBezTo>
                  <a:pt x="0" y="19963"/>
                  <a:pt x="19963" y="0"/>
                  <a:pt x="4458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"/>
          <p:cNvSpPr txBox="1"/>
          <p:nvPr/>
        </p:nvSpPr>
        <p:spPr>
          <a:xfrm>
            <a:off x="462429" y="441390"/>
            <a:ext cx="17363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001647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ÍNDICE</a:t>
            </a:r>
            <a:endParaRPr/>
          </a:p>
        </p:txBody>
      </p:sp>
      <p:sp>
        <p:nvSpPr>
          <p:cNvPr id="101" name="Google Shape;101;p3"/>
          <p:cNvSpPr txBox="1"/>
          <p:nvPr/>
        </p:nvSpPr>
        <p:spPr>
          <a:xfrm>
            <a:off x="4572000" y="1694550"/>
            <a:ext cx="9144000" cy="6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0894" lvl="1" marL="7125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1647"/>
              </a:buClr>
              <a:buSzPts val="2900"/>
              <a:buFont typeface="Plus Jakarta Sans"/>
              <a:buAutoNum type="arabicPeriod"/>
            </a:pPr>
            <a:r>
              <a:rPr i="0" lang="en-US" sz="2900" u="none" cap="none" strike="noStrike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Presentación </a:t>
            </a:r>
            <a:endParaRPr sz="1000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30894" lvl="1" marL="7125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1647"/>
              </a:buClr>
              <a:buSzPts val="2900"/>
              <a:buFont typeface="Plus Jakarta Sans"/>
              <a:buAutoNum type="arabicPeriod"/>
            </a:pPr>
            <a:r>
              <a:rPr i="0" lang="en-US" sz="2900" u="none" cap="none" strike="noStrike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Objetivo del proyecto</a:t>
            </a:r>
            <a:endParaRPr sz="1000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30894" lvl="1" marL="7125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1647"/>
              </a:buClr>
              <a:buSzPts val="2900"/>
              <a:buFont typeface="Plus Jakarta Sans"/>
              <a:buAutoNum type="arabicPeriod"/>
            </a:pPr>
            <a:r>
              <a:rPr i="0" lang="en-US" sz="2900" u="none" cap="none" strike="noStrike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Descripción del problema</a:t>
            </a:r>
            <a:endParaRPr sz="1000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30894" lvl="1" marL="7125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1647"/>
              </a:buClr>
              <a:buSzPts val="2900"/>
              <a:buFont typeface="Plus Jakarta Sans"/>
              <a:buAutoNum type="arabicPeriod"/>
            </a:pPr>
            <a:r>
              <a:rPr i="0" lang="en-US" sz="2900" u="none" cap="none" strike="noStrike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Solución propuesta</a:t>
            </a:r>
            <a:endParaRPr sz="1000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30894" lvl="1" marL="7125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1647"/>
              </a:buClr>
              <a:buSzPts val="2900"/>
              <a:buFont typeface="Plus Jakarta Sans"/>
              <a:buAutoNum type="arabicPeriod"/>
            </a:pPr>
            <a:r>
              <a:rPr i="0" lang="en-US" sz="2900" u="none" cap="none" strike="noStrike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Análisis del negocio</a:t>
            </a:r>
            <a:endParaRPr sz="1000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30894" lvl="1" marL="7125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1647"/>
              </a:buClr>
              <a:buSzPts val="2900"/>
              <a:buFont typeface="Plus Jakarta Sans"/>
              <a:buAutoNum type="arabicPeriod"/>
            </a:pPr>
            <a:r>
              <a:rPr i="0" lang="en-US" sz="2900" u="none" cap="none" strike="noStrike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Metodología</a:t>
            </a:r>
            <a:endParaRPr sz="1000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30894" lvl="1" marL="7125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1647"/>
              </a:buClr>
              <a:buSzPts val="2900"/>
              <a:buFont typeface="Plus Jakarta Sans"/>
              <a:buAutoNum type="arabicPeriod"/>
            </a:pPr>
            <a:r>
              <a:rPr i="0" lang="en-US" sz="2900" u="none" cap="none" strike="noStrike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29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Uso de Python</a:t>
            </a:r>
            <a:endParaRPr sz="1000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30894" lvl="1" marL="7125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1647"/>
              </a:buClr>
              <a:buSzPts val="2900"/>
              <a:buFont typeface="Plus Jakarta Sans"/>
              <a:buAutoNum type="arabicPeriod"/>
            </a:pPr>
            <a:r>
              <a:rPr lang="en-US" sz="29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Creación de la base de datos</a:t>
            </a:r>
            <a:endParaRPr sz="1000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30894" lvl="1" marL="7125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1647"/>
              </a:buClr>
              <a:buSzPts val="2900"/>
              <a:buFont typeface="Plus Jakarta Sans"/>
              <a:buAutoNum type="arabicPeriod"/>
            </a:pPr>
            <a:r>
              <a:rPr i="0" lang="en-US" sz="2900" u="none" cap="none" strike="noStrike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Conexión </a:t>
            </a:r>
            <a:r>
              <a:rPr lang="en-US" sz="2900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 Power BI</a:t>
            </a:r>
            <a:endParaRPr sz="1000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30894" lvl="1" marL="7125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1647"/>
              </a:buClr>
              <a:buSzPts val="2900"/>
              <a:buFont typeface="Plus Jakarta Sans"/>
              <a:buAutoNum type="arabicPeriod"/>
            </a:pPr>
            <a:r>
              <a:rPr i="0" lang="en-US" sz="2900" u="none" cap="none" strike="noStrike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Análisis de los dashboard</a:t>
            </a:r>
            <a:endParaRPr sz="1000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30894" lvl="1" marL="7125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1647"/>
              </a:buClr>
              <a:buSzPts val="2900"/>
              <a:buFont typeface="Plus Jakarta Sans"/>
              <a:buAutoNum type="arabicPeriod"/>
            </a:pPr>
            <a:r>
              <a:rPr i="0" lang="en-US" sz="2900" u="none" cap="none" strike="noStrike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Conclusiones</a:t>
            </a:r>
            <a:endParaRPr sz="100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>
            <a:hlinkClick r:id="rId3"/>
          </p:cNvPr>
          <p:cNvSpPr/>
          <p:nvPr/>
        </p:nvSpPr>
        <p:spPr>
          <a:xfrm>
            <a:off x="8127231" y="4937118"/>
            <a:ext cx="2033537" cy="992366"/>
          </a:xfrm>
          <a:custGeom>
            <a:rect b="b" l="l" r="r" t="t"/>
            <a:pathLst>
              <a:path extrusionOk="0" h="992366" w="2033537">
                <a:moveTo>
                  <a:pt x="0" y="0"/>
                </a:moveTo>
                <a:lnTo>
                  <a:pt x="2033538" y="0"/>
                </a:lnTo>
                <a:lnTo>
                  <a:pt x="2033538" y="992366"/>
                </a:lnTo>
                <a:lnTo>
                  <a:pt x="0" y="9923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7" name="Google Shape;107;p4"/>
          <p:cNvSpPr txBox="1"/>
          <p:nvPr/>
        </p:nvSpPr>
        <p:spPr>
          <a:xfrm>
            <a:off x="462429" y="441390"/>
            <a:ext cx="17363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001647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CONTEXTO</a:t>
            </a:r>
            <a:endParaRPr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462429" y="1558979"/>
            <a:ext cx="17363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500" u="none" cap="none" strike="noStrike">
                <a:solidFill>
                  <a:srgbClr val="001647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Objetivo del proyecto</a:t>
            </a:r>
            <a:endParaRPr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1803463" y="2999107"/>
            <a:ext cx="6077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500" u="none" cap="none" strike="noStrike">
                <a:solidFill>
                  <a:srgbClr val="001647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Comercio electrónico</a:t>
            </a:r>
            <a:endParaRPr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9757067" y="2999107"/>
            <a:ext cx="6807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500" u="none" cap="none" strike="noStrike">
                <a:solidFill>
                  <a:srgbClr val="001647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Crecimiento exponencial</a:t>
            </a:r>
            <a:endParaRPr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6105513" y="6805784"/>
            <a:ext cx="60771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00" u="none" cap="none" strike="noStrike">
                <a:solidFill>
                  <a:srgbClr val="001647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i="0" lang="en-US" sz="4500" u="none" cap="none" strike="noStrike">
                <a:solidFill>
                  <a:srgbClr val="001647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onecta a múltiples </a:t>
            </a:r>
            <a:r>
              <a:rPr b="1" i="0" lang="en-US" sz="4500" u="none" cap="none" strike="noStrike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vendedores </a:t>
            </a:r>
            <a:r>
              <a:rPr i="0" lang="en-US" sz="4500" u="none" cap="none" strike="noStrike">
                <a:solidFill>
                  <a:srgbClr val="001647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con </a:t>
            </a:r>
            <a:r>
              <a:rPr b="1" i="0" lang="en-US" sz="4500" u="none" cap="none" strike="noStrike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clientes </a:t>
            </a:r>
            <a:r>
              <a:rPr i="0" lang="en-US" sz="4500" u="none" cap="none" strike="noStrike">
                <a:solidFill>
                  <a:srgbClr val="001647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de todo Brasil</a:t>
            </a:r>
            <a:endParaRPr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  <p:cxnSp>
        <p:nvCxnSpPr>
          <p:cNvPr id="112" name="Google Shape;112;p4"/>
          <p:cNvCxnSpPr/>
          <p:nvPr/>
        </p:nvCxnSpPr>
        <p:spPr>
          <a:xfrm>
            <a:off x="9144000" y="5929484"/>
            <a:ext cx="0" cy="962025"/>
          </a:xfrm>
          <a:prstGeom prst="straightConnector1">
            <a:avLst/>
          </a:prstGeom>
          <a:noFill/>
          <a:ln cap="rnd" cmpd="sng" w="28575">
            <a:solidFill>
              <a:srgbClr val="00164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3" name="Google Shape;113;p4"/>
          <p:cNvCxnSpPr>
            <a:stCxn id="109" idx="2"/>
          </p:cNvCxnSpPr>
          <p:nvPr/>
        </p:nvCxnSpPr>
        <p:spPr>
          <a:xfrm flipH="1" rot="-5400000">
            <a:off x="5313013" y="3220807"/>
            <a:ext cx="2049300" cy="2991300"/>
          </a:xfrm>
          <a:prstGeom prst="curvedConnector2">
            <a:avLst/>
          </a:prstGeom>
          <a:noFill/>
          <a:ln cap="rnd" cmpd="sng" w="28575">
            <a:solidFill>
              <a:srgbClr val="00164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4" name="Google Shape;114;p4"/>
          <p:cNvCxnSpPr>
            <a:stCxn id="109" idx="3"/>
            <a:endCxn id="110" idx="1"/>
          </p:cNvCxnSpPr>
          <p:nvPr/>
        </p:nvCxnSpPr>
        <p:spPr>
          <a:xfrm>
            <a:off x="7880563" y="3345457"/>
            <a:ext cx="1876500" cy="0"/>
          </a:xfrm>
          <a:prstGeom prst="straightConnector1">
            <a:avLst/>
          </a:prstGeom>
          <a:noFill/>
          <a:ln cap="rnd" cmpd="sng" w="28575">
            <a:solidFill>
              <a:srgbClr val="001647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057789">
            <a:off x="11149080" y="4722573"/>
            <a:ext cx="841840" cy="841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5"/>
          <p:cNvPicPr preferRelativeResize="0"/>
          <p:nvPr/>
        </p:nvPicPr>
        <p:blipFill rotWithShape="1">
          <a:blip r:embed="rId4">
            <a:alphaModFix/>
          </a:blip>
          <a:srcRect b="60889" l="0" r="0" t="6269"/>
          <a:stretch/>
        </p:blipFill>
        <p:spPr>
          <a:xfrm>
            <a:off x="4282625" y="5418450"/>
            <a:ext cx="4244875" cy="139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5"/>
          <p:cNvSpPr txBox="1"/>
          <p:nvPr/>
        </p:nvSpPr>
        <p:spPr>
          <a:xfrm>
            <a:off x="462429" y="441390"/>
            <a:ext cx="17363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001647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CONTEXTO</a:t>
            </a:r>
            <a:endParaRPr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  <p:sp>
        <p:nvSpPr>
          <p:cNvPr id="122" name="Google Shape;122;p5"/>
          <p:cNvSpPr txBox="1"/>
          <p:nvPr/>
        </p:nvSpPr>
        <p:spPr>
          <a:xfrm>
            <a:off x="462429" y="1558979"/>
            <a:ext cx="17363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500" u="none" cap="none" strike="noStrike">
                <a:solidFill>
                  <a:srgbClr val="001647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Descripción del problema</a:t>
            </a:r>
            <a:endParaRPr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876706" y="4647318"/>
            <a:ext cx="2033537" cy="992366"/>
          </a:xfrm>
          <a:custGeom>
            <a:rect b="b" l="l" r="r" t="t"/>
            <a:pathLst>
              <a:path extrusionOk="0" h="992366" w="2033537">
                <a:moveTo>
                  <a:pt x="0" y="0"/>
                </a:moveTo>
                <a:lnTo>
                  <a:pt x="2033538" y="0"/>
                </a:lnTo>
                <a:lnTo>
                  <a:pt x="2033538" y="992366"/>
                </a:lnTo>
                <a:lnTo>
                  <a:pt x="0" y="9923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24" name="Google Shape;124;p5"/>
          <p:cNvCxnSpPr/>
          <p:nvPr/>
        </p:nvCxnSpPr>
        <p:spPr>
          <a:xfrm>
            <a:off x="3021888" y="5256082"/>
            <a:ext cx="1118400" cy="11100"/>
          </a:xfrm>
          <a:prstGeom prst="straightConnector1">
            <a:avLst/>
          </a:prstGeom>
          <a:noFill/>
          <a:ln cap="rnd" cmpd="sng" w="28575">
            <a:solidFill>
              <a:srgbClr val="001647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5" name="Google Shape;125;p5"/>
          <p:cNvSpPr txBox="1"/>
          <p:nvPr/>
        </p:nvSpPr>
        <p:spPr>
          <a:xfrm>
            <a:off x="4103025" y="4149975"/>
            <a:ext cx="46041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001647"/>
                </a:solidFill>
                <a:latin typeface="Montserrat"/>
                <a:ea typeface="Montserrat"/>
                <a:cs typeface="Montserrat"/>
                <a:sym typeface="Montserrat"/>
              </a:rPr>
              <a:t>Mejorar la experiencia del</a:t>
            </a:r>
            <a:endParaRPr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12733450" y="3965763"/>
            <a:ext cx="4420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001647"/>
                </a:solidFill>
                <a:latin typeface="Montserrat"/>
                <a:ea typeface="Montserrat"/>
                <a:cs typeface="Montserrat"/>
                <a:sym typeface="Montserrat"/>
              </a:rPr>
              <a:t>Patrones de compra</a:t>
            </a:r>
            <a:endParaRPr sz="200"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12733450" y="4689363"/>
            <a:ext cx="4868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001647"/>
                </a:solidFill>
                <a:latin typeface="Montserrat"/>
                <a:ea typeface="Montserrat"/>
                <a:cs typeface="Montserrat"/>
                <a:sym typeface="Montserrat"/>
              </a:rPr>
              <a:t>Nivel de satisfacción</a:t>
            </a:r>
            <a:endParaRPr sz="200"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12733450" y="5412963"/>
            <a:ext cx="4420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001647"/>
                </a:solidFill>
                <a:latin typeface="Montserrat"/>
                <a:ea typeface="Montserrat"/>
                <a:cs typeface="Montserrat"/>
                <a:sym typeface="Montserrat"/>
              </a:rPr>
              <a:t>Tiempos de entrega</a:t>
            </a:r>
            <a:endParaRPr sz="200"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12733450" y="6118138"/>
            <a:ext cx="3845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001647"/>
                </a:solidFill>
                <a:latin typeface="Montserrat"/>
                <a:ea typeface="Montserrat"/>
                <a:cs typeface="Montserrat"/>
                <a:sym typeface="Montserrat"/>
              </a:rPr>
              <a:t>Gestión de pagos</a:t>
            </a:r>
            <a:endParaRPr sz="200"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11959775" y="3418050"/>
            <a:ext cx="1118400" cy="3755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rnd" cmpd="sng" w="28575">
            <a:solidFill>
              <a:srgbClr val="001647"/>
            </a:solidFill>
            <a:prstDash val="solid"/>
            <a:round/>
            <a:headEnd len="sm" w="sm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"/>
          <p:cNvSpPr txBox="1"/>
          <p:nvPr/>
        </p:nvSpPr>
        <p:spPr>
          <a:xfrm>
            <a:off x="9144000" y="5022963"/>
            <a:ext cx="22428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001647"/>
                </a:solidFill>
                <a:latin typeface="Montserrat"/>
                <a:ea typeface="Montserrat"/>
                <a:cs typeface="Montserrat"/>
                <a:sym typeface="Montserrat"/>
              </a:rPr>
              <a:t>Analizando</a:t>
            </a:r>
            <a:endParaRPr sz="100"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  <p:cxnSp>
        <p:nvCxnSpPr>
          <p:cNvPr id="132" name="Google Shape;132;p5"/>
          <p:cNvCxnSpPr/>
          <p:nvPr/>
        </p:nvCxnSpPr>
        <p:spPr>
          <a:xfrm>
            <a:off x="8601175" y="5260575"/>
            <a:ext cx="506700" cy="2100"/>
          </a:xfrm>
          <a:prstGeom prst="straightConnector1">
            <a:avLst/>
          </a:prstGeom>
          <a:noFill/>
          <a:ln cap="rnd" cmpd="sng" w="28575">
            <a:solidFill>
              <a:srgbClr val="001647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/>
        </p:nvSpPr>
        <p:spPr>
          <a:xfrm>
            <a:off x="462429" y="441390"/>
            <a:ext cx="17363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001647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CONTEXTO</a:t>
            </a:r>
            <a:endParaRPr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462429" y="1558979"/>
            <a:ext cx="17363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500" u="none" cap="none" strike="noStrike">
                <a:solidFill>
                  <a:srgbClr val="001647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Solución propuesta</a:t>
            </a:r>
            <a:endParaRPr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6045925" y="4054950"/>
            <a:ext cx="1342500" cy="141510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11165175" y="3973350"/>
            <a:ext cx="1632900" cy="15783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141" name="Google Shape;14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4388" y="2994375"/>
            <a:ext cx="2848201" cy="2848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6"/>
          <p:cNvSpPr txBox="1"/>
          <p:nvPr/>
        </p:nvSpPr>
        <p:spPr>
          <a:xfrm>
            <a:off x="12798075" y="3941700"/>
            <a:ext cx="47514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001647"/>
                </a:solidFill>
                <a:latin typeface="Montserrat"/>
                <a:ea typeface="Montserrat"/>
                <a:cs typeface="Montserrat"/>
                <a:sym typeface="Montserrat"/>
              </a:rPr>
              <a:t>Decisiones Informadas</a:t>
            </a:r>
            <a:endParaRPr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  <p:cxnSp>
        <p:nvCxnSpPr>
          <p:cNvPr id="143" name="Google Shape;143;p6"/>
          <p:cNvCxnSpPr/>
          <p:nvPr/>
        </p:nvCxnSpPr>
        <p:spPr>
          <a:xfrm>
            <a:off x="15083263" y="5554457"/>
            <a:ext cx="11700" cy="810000"/>
          </a:xfrm>
          <a:prstGeom prst="straightConnector1">
            <a:avLst/>
          </a:prstGeom>
          <a:noFill/>
          <a:ln cap="rnd" cmpd="sng" w="28575">
            <a:solidFill>
              <a:srgbClr val="001647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44" name="Google Shape;14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0287" y="4440100"/>
            <a:ext cx="1986849" cy="198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1452" y="4440100"/>
            <a:ext cx="2329325" cy="255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44775" y="2480250"/>
            <a:ext cx="3176653" cy="16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 txBox="1"/>
          <p:nvPr/>
        </p:nvSpPr>
        <p:spPr>
          <a:xfrm rot="-777684">
            <a:off x="7314187" y="3683435"/>
            <a:ext cx="1163648" cy="3231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CC384B"/>
                </a:solidFill>
                <a:latin typeface="Montserrat"/>
                <a:ea typeface="Montserrat"/>
                <a:cs typeface="Montserrat"/>
                <a:sym typeface="Montserrat"/>
              </a:rPr>
              <a:t>Ventas</a:t>
            </a:r>
            <a:endParaRPr b="1" sz="100">
              <a:solidFill>
                <a:srgbClr val="CC384B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48" name="Google Shape;148;p6"/>
          <p:cNvSpPr txBox="1"/>
          <p:nvPr/>
        </p:nvSpPr>
        <p:spPr>
          <a:xfrm rot="1320318">
            <a:off x="9788110" y="4610610"/>
            <a:ext cx="1189776" cy="323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CC384B"/>
                </a:solidFill>
                <a:latin typeface="Montserrat"/>
                <a:ea typeface="Montserrat"/>
                <a:cs typeface="Montserrat"/>
                <a:sym typeface="Montserrat"/>
              </a:rPr>
              <a:t>Reviews</a:t>
            </a:r>
            <a:endParaRPr sz="100"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  <p:sp>
        <p:nvSpPr>
          <p:cNvPr id="149" name="Google Shape;149;p6"/>
          <p:cNvSpPr txBox="1"/>
          <p:nvPr/>
        </p:nvSpPr>
        <p:spPr>
          <a:xfrm rot="-343712">
            <a:off x="7605401" y="5710415"/>
            <a:ext cx="1430645" cy="3232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CC384B"/>
                </a:solidFill>
                <a:latin typeface="Montserrat"/>
                <a:ea typeface="Montserrat"/>
                <a:cs typeface="Montserrat"/>
                <a:sym typeface="Montserrat"/>
              </a:rPr>
              <a:t>Delivery</a:t>
            </a:r>
            <a:endParaRPr b="1" sz="2100">
              <a:solidFill>
                <a:srgbClr val="CC38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0" name="Google Shape;150;p6"/>
          <p:cNvPicPr preferRelativeResize="0"/>
          <p:nvPr/>
        </p:nvPicPr>
        <p:blipFill rotWithShape="1">
          <a:blip r:embed="rId7">
            <a:alphaModFix/>
          </a:blip>
          <a:srcRect b="33426" l="33391" r="0" t="0"/>
          <a:stretch/>
        </p:blipFill>
        <p:spPr>
          <a:xfrm>
            <a:off x="13749678" y="6488000"/>
            <a:ext cx="2848200" cy="28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/>
          <p:nvPr/>
        </p:nvSpPr>
        <p:spPr>
          <a:xfrm>
            <a:off x="462429" y="441390"/>
            <a:ext cx="17363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001647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ANÁLISIS</a:t>
            </a:r>
            <a:r>
              <a:rPr i="0" lang="en-US" sz="7000" u="none" cap="none" strike="noStrike">
                <a:solidFill>
                  <a:srgbClr val="001647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 </a:t>
            </a:r>
            <a:r>
              <a:rPr lang="en-US" sz="7000">
                <a:solidFill>
                  <a:srgbClr val="001647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DEL</a:t>
            </a:r>
            <a:r>
              <a:rPr i="0" lang="en-US" sz="7000" u="none" cap="none" strike="noStrike">
                <a:solidFill>
                  <a:srgbClr val="001647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 NEGOCIO</a:t>
            </a:r>
            <a:endParaRPr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  <p:sp>
        <p:nvSpPr>
          <p:cNvPr id="156" name="Google Shape;156;p7"/>
          <p:cNvSpPr txBox="1"/>
          <p:nvPr/>
        </p:nvSpPr>
        <p:spPr>
          <a:xfrm>
            <a:off x="2689725" y="2878475"/>
            <a:ext cx="14037300" cy="1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300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7"/>
          <p:cNvSpPr txBox="1"/>
          <p:nvPr/>
        </p:nvSpPr>
        <p:spPr>
          <a:xfrm>
            <a:off x="1883425" y="2595925"/>
            <a:ext cx="15021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Retos al comenzar el proyecto ….</a:t>
            </a:r>
            <a:endParaRPr/>
          </a:p>
        </p:txBody>
      </p:sp>
      <p:sp>
        <p:nvSpPr>
          <p:cNvPr id="158" name="Google Shape;158;p7"/>
          <p:cNvSpPr txBox="1"/>
          <p:nvPr/>
        </p:nvSpPr>
        <p:spPr>
          <a:xfrm>
            <a:off x="2689725" y="5358150"/>
            <a:ext cx="5145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Datos ficticios?</a:t>
            </a:r>
            <a:endParaRPr sz="5000">
              <a:solidFill>
                <a:schemeClr val="dk1"/>
              </a:solidFill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  <p:cxnSp>
        <p:nvCxnSpPr>
          <p:cNvPr id="159" name="Google Shape;159;p7"/>
          <p:cNvCxnSpPr/>
          <p:nvPr/>
        </p:nvCxnSpPr>
        <p:spPr>
          <a:xfrm flipH="1" rot="10800000">
            <a:off x="7977713" y="5828257"/>
            <a:ext cx="2332500" cy="14100"/>
          </a:xfrm>
          <a:prstGeom prst="straightConnector1">
            <a:avLst/>
          </a:prstGeom>
          <a:noFill/>
          <a:ln cap="rnd" cmpd="sng" w="28575">
            <a:solidFill>
              <a:srgbClr val="001647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0" name="Google Shape;160;p7"/>
          <p:cNvSpPr txBox="1"/>
          <p:nvPr/>
        </p:nvSpPr>
        <p:spPr>
          <a:xfrm>
            <a:off x="10887425" y="5358150"/>
            <a:ext cx="5145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Alternativas?</a:t>
            </a:r>
            <a:endParaRPr sz="5000">
              <a:solidFill>
                <a:schemeClr val="dk1"/>
              </a:solidFill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  <p:sp>
        <p:nvSpPr>
          <p:cNvPr id="161" name="Google Shape;161;p7"/>
          <p:cNvSpPr txBox="1"/>
          <p:nvPr/>
        </p:nvSpPr>
        <p:spPr>
          <a:xfrm>
            <a:off x="7583275" y="7383000"/>
            <a:ext cx="5145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Kaggle</a:t>
            </a:r>
            <a:endParaRPr sz="5000">
              <a:solidFill>
                <a:schemeClr val="dk1"/>
              </a:solidFill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/>
          <p:nvPr/>
        </p:nvSpPr>
        <p:spPr>
          <a:xfrm>
            <a:off x="368029" y="724515"/>
            <a:ext cx="17363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001647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METODOLOGÍA</a:t>
            </a:r>
            <a:endParaRPr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  <p:pic>
        <p:nvPicPr>
          <p:cNvPr id="167" name="Google Shape;16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4150" y="3727338"/>
            <a:ext cx="8852350" cy="4294125"/>
          </a:xfrm>
          <a:prstGeom prst="rect">
            <a:avLst/>
          </a:prstGeom>
          <a:noFill/>
          <a:ln cap="flat" cmpd="sng" w="381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8" name="Google Shape;168;p8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99138" y="2034336"/>
            <a:ext cx="2485074" cy="13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8"/>
          <p:cNvSpPr txBox="1"/>
          <p:nvPr/>
        </p:nvSpPr>
        <p:spPr>
          <a:xfrm>
            <a:off x="764925" y="4023363"/>
            <a:ext cx="7285800" cy="30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69900" lvl="0" marL="457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1647"/>
              </a:buClr>
              <a:buSzPts val="3800"/>
              <a:buFont typeface="Plus Jakarta Sans Light"/>
              <a:buChar char="●"/>
            </a:pPr>
            <a:r>
              <a:rPr lang="en-US" sz="3800">
                <a:solidFill>
                  <a:srgbClr val="001647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Descarga de archivos </a:t>
            </a:r>
            <a:r>
              <a:rPr b="1" lang="en-US" sz="3800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csv</a:t>
            </a:r>
            <a:r>
              <a:rPr lang="en-US" sz="3800">
                <a:solidFill>
                  <a:srgbClr val="001647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.</a:t>
            </a:r>
            <a:endParaRPr sz="3800">
              <a:solidFill>
                <a:srgbClr val="001647"/>
              </a:solidFill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  <a:p>
            <a:pPr indent="-469900" lvl="0" marL="457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1647"/>
              </a:buClr>
              <a:buSzPts val="3800"/>
              <a:buFont typeface="Plus Jakarta Sans Light"/>
              <a:buChar char="●"/>
            </a:pPr>
            <a:r>
              <a:rPr b="1" lang="en-US" sz="3800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Análisis </a:t>
            </a:r>
            <a:r>
              <a:rPr lang="en-US" sz="3800">
                <a:solidFill>
                  <a:srgbClr val="001647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de las tablas. </a:t>
            </a:r>
            <a:endParaRPr sz="3800">
              <a:solidFill>
                <a:srgbClr val="001647"/>
              </a:solidFill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  <a:p>
            <a:pPr indent="-469900" lvl="0" marL="457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1647"/>
              </a:buClr>
              <a:buSzPts val="3800"/>
              <a:buFont typeface="Plus Jakarta Sans Light"/>
              <a:buChar char="●"/>
            </a:pPr>
            <a:r>
              <a:rPr lang="en-US" sz="3800">
                <a:solidFill>
                  <a:srgbClr val="001647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Bosquejo de la </a:t>
            </a:r>
            <a:r>
              <a:rPr b="1" lang="en-US" sz="3800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base de datos</a:t>
            </a:r>
            <a:r>
              <a:rPr lang="en-US" sz="3800">
                <a:solidFill>
                  <a:srgbClr val="001647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 en Excel. </a:t>
            </a:r>
            <a:endParaRPr sz="3800">
              <a:solidFill>
                <a:srgbClr val="001647"/>
              </a:solidFill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/>
        </p:nvSpPr>
        <p:spPr>
          <a:xfrm>
            <a:off x="242254" y="881840"/>
            <a:ext cx="17363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7000" u="none" cap="none" strike="noStrike">
                <a:solidFill>
                  <a:srgbClr val="001647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USO DE PYTHON</a:t>
            </a:r>
            <a:endParaRPr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  <p:sp>
        <p:nvSpPr>
          <p:cNvPr id="175" name="Google Shape;175;p10"/>
          <p:cNvSpPr txBox="1"/>
          <p:nvPr/>
        </p:nvSpPr>
        <p:spPr>
          <a:xfrm>
            <a:off x="1972825" y="2641875"/>
            <a:ext cx="14660100" cy="6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69900" lvl="0" marL="457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1647"/>
              </a:buClr>
              <a:buSzPts val="3800"/>
              <a:buFont typeface="Plus Jakarta Sans Light"/>
              <a:buChar char="●"/>
            </a:pPr>
            <a:r>
              <a:rPr lang="en-US" sz="3800">
                <a:solidFill>
                  <a:srgbClr val="001647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Generación de</a:t>
            </a:r>
            <a:r>
              <a:rPr lang="en-US" sz="3800">
                <a:solidFill>
                  <a:srgbClr val="001647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 </a:t>
            </a:r>
            <a:r>
              <a:rPr b="1" lang="en-US" sz="3800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datos ficticios</a:t>
            </a:r>
            <a:r>
              <a:rPr lang="en-US" sz="3800">
                <a:solidFill>
                  <a:srgbClr val="001647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 (nombres, correos, teléfonos) con la librería Faker.</a:t>
            </a:r>
            <a:endParaRPr sz="3800">
              <a:solidFill>
                <a:srgbClr val="001647"/>
              </a:solidFill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  <a:p>
            <a:pPr indent="-469900" lvl="0" marL="457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1647"/>
              </a:buClr>
              <a:buSzPts val="3800"/>
              <a:buFont typeface="Plus Jakarta Sans Light"/>
              <a:buChar char="●"/>
            </a:pPr>
            <a:r>
              <a:rPr b="1" lang="en-US" sz="3800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Limpieza y enriquecimiento</a:t>
            </a:r>
            <a:r>
              <a:rPr lang="en-US" sz="3800">
                <a:solidFill>
                  <a:srgbClr val="001647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 de datos: eliminación de caracteres especiales, ajustes a emails realistas, limitación de número de teléfonos brasileños.</a:t>
            </a:r>
            <a:endParaRPr sz="3800">
              <a:solidFill>
                <a:srgbClr val="001647"/>
              </a:solidFill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  <a:p>
            <a:pPr indent="-469900" lvl="0" marL="457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1647"/>
              </a:buClr>
              <a:buSzPts val="3800"/>
              <a:buFont typeface="Plus Jakarta Sans Light"/>
              <a:buChar char="●"/>
            </a:pPr>
            <a:r>
              <a:rPr b="1" lang="en-US" sz="3800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Combinación</a:t>
            </a:r>
            <a:r>
              <a:rPr lang="en-US" sz="3800">
                <a:solidFill>
                  <a:srgbClr val="001647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 de los nuevos datos con la tabla original (Pandas).</a:t>
            </a:r>
            <a:endParaRPr sz="3800">
              <a:solidFill>
                <a:srgbClr val="001647"/>
              </a:solidFill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  <a:p>
            <a:pPr indent="-469900" lvl="0" marL="457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1647"/>
              </a:buClr>
              <a:buSzPts val="3800"/>
              <a:buFont typeface="Plus Jakarta Sans Light"/>
              <a:buChar char="●"/>
            </a:pPr>
            <a:r>
              <a:rPr b="1" lang="en-US" sz="3800">
                <a:solidFill>
                  <a:srgbClr val="001647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Exportación</a:t>
            </a:r>
            <a:r>
              <a:rPr lang="en-US" sz="3800">
                <a:solidFill>
                  <a:srgbClr val="001647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 del dataset enriquecido a un nuevo archivo CSV.</a:t>
            </a:r>
            <a:endParaRPr sz="3000"/>
          </a:p>
        </p:txBody>
      </p:sp>
      <p:pic>
        <p:nvPicPr>
          <p:cNvPr id="176" name="Google Shape;17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0000" y="661601"/>
            <a:ext cx="1577824" cy="1731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list Theme">
  <a:themeElements>
    <a:clrScheme name="Office">
      <a:dk1>
        <a:srgbClr val="001647"/>
      </a:dk1>
      <a:lt1>
        <a:srgbClr val="FFFFFF"/>
      </a:lt1>
      <a:dk2>
        <a:srgbClr val="0A4EE4"/>
      </a:dk2>
      <a:lt2>
        <a:srgbClr val="F2F0E8"/>
      </a:lt2>
      <a:accent1>
        <a:srgbClr val="86C5A8"/>
      </a:accent1>
      <a:accent2>
        <a:srgbClr val="79A44E"/>
      </a:accent2>
      <a:accent3>
        <a:srgbClr val="E64E36"/>
      </a:accent3>
      <a:accent4>
        <a:srgbClr val="DF9FC7"/>
      </a:accent4>
      <a:accent5>
        <a:srgbClr val="F0A028"/>
      </a:accent5>
      <a:accent6>
        <a:srgbClr val="8AD3D5"/>
      </a:accent6>
      <a:hlink>
        <a:srgbClr val="2059D6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