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62" r:id="rId9"/>
    <p:sldId id="290" r:id="rId10"/>
    <p:sldId id="291" r:id="rId11"/>
    <p:sldId id="263" r:id="rId12"/>
    <p:sldId id="264" r:id="rId13"/>
    <p:sldId id="265" r:id="rId14"/>
    <p:sldId id="266" r:id="rId15"/>
    <p:sldId id="283" r:id="rId16"/>
    <p:sldId id="276" r:id="rId17"/>
    <p:sldId id="286" r:id="rId18"/>
    <p:sldId id="267" r:id="rId19"/>
    <p:sldId id="288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AD4C8-B448-451F-8236-21DA11F9C02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50F45-A0AC-4C67-9933-A212FA987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A49-E0D5-4DF2-8FBE-716C2AC3162B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9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7F30-9AFF-4E70-9E9B-3A2AC2D0C2BE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16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289D-5032-47CA-ABE8-D2081C194839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6911-0610-43F1-A915-761303ED2D37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4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9CDC-6895-4F67-9ABF-190CA2FBDCBA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19E-DEED-4324-B9D8-ED651EB94FBA}" type="datetime1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0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1F9-DB96-41F9-9F00-C3FA13319B23}" type="datetime1">
              <a:rPr lang="pt-BR" smtClean="0"/>
              <a:t>31/08/2025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3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4C8-B65C-4264-9B42-EBA0C7925F8A}" type="datetime1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A15-DED4-42F9-AE4D-87A079F13A6C}" type="datetime1">
              <a:rPr lang="pt-BR" smtClean="0"/>
              <a:t>31/08/2025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8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D984-9CD7-4AFC-A8E0-D60D1B026AB8}" type="datetime1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975E-9C6C-46BC-A57E-60DA6B5C3719}" type="datetime1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CA74-6B93-4705-9230-CCFCD08B71D6}" type="datetime1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5908-F69C-461C-98DD-D10976C436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1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Avaliação de Políticas Públicas – Seleção Analista de Dados</a:t>
            </a:r>
            <a:b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Exercício de Diagnóstico e Avaliação de Programas</a:t>
            </a:r>
            <a:b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Candidata: </a:t>
            </a:r>
            <a:r>
              <a:rPr lang="pt-BR" sz="2000" b="1" dirty="0" err="1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Giseli</a:t>
            </a:r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Vieira dos Santos</a:t>
            </a:r>
            <a: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endParaRPr lang="pt-BR" sz="20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82" y="3645024"/>
            <a:ext cx="8731698" cy="3384376"/>
          </a:xfrm>
        </p:spPr>
        <p:txBody>
          <a:bodyPr>
            <a:normAutofit/>
          </a:bodyPr>
          <a:lstStyle/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Esta apresentação responde a duas questões elaboradas pela Gerência Geral de Avaliação de Políticas Públicas (GGAPP) da Prefeitura do Recife, com o objetivo de: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1. Avaliar a capacidade de análise e visualização de dados.</a:t>
            </a:r>
          </a:p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2. Demonstrar habilidade em atividades rotineiras da GGAPP, incluindo levantamento e exposição de evidências em diferentes formatos e contextos.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457200" indent="-45720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Como candidata à vaga de Analista de Dados, realizo duas análises distintas, utilizando diferentes datasets e linguagens (R e Python), para apresentar soluções robustas e fundamentadas para problemas reais da gestão pública.</a:t>
            </a:r>
          </a:p>
          <a:p>
            <a:pPr marL="457200" indent="-45720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0998" y="1268760"/>
            <a:ext cx="7772400" cy="650557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Políticas </a:t>
            </a:r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Adotadas</a:t>
            </a:r>
            <a:endParaRPr lang="pt-BR" sz="18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2060848"/>
            <a:ext cx="8432105" cy="3071192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</a:pPr>
            <a:r>
              <a:rPr lang="pt-BR" sz="15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Atualmente</a:t>
            </a:r>
            <a:r>
              <a:rPr lang="pt-BR" sz="1500" dirty="0" smtClean="0">
                <a:solidFill>
                  <a:srgbClr val="002060"/>
                </a:solidFill>
                <a:latin typeface="Sora ExtraBold"/>
              </a:rPr>
              <a:t>, </a:t>
            </a:r>
            <a:r>
              <a:rPr lang="pt-BR" sz="1500" dirty="0">
                <a:solidFill>
                  <a:srgbClr val="002060"/>
                </a:solidFill>
                <a:latin typeface="Sora ExtraBold"/>
              </a:rPr>
              <a:t>programas municipais e estaduais oferecem cursos de capacitação técnica, bolsas de aprendizagem e incentivos para inclusão no mercado de trabalho, mas há necessidade de redirecionamento baseado em evidências para atender grupos mais vulneráveis, como jovens de baixa escolaridade e renda mais baixa</a:t>
            </a:r>
            <a:r>
              <a:rPr lang="pt-BR" sz="1500" dirty="0" smtClean="0">
                <a:solidFill>
                  <a:srgbClr val="002060"/>
                </a:solidFill>
                <a:latin typeface="Sora ExtraBold"/>
              </a:rPr>
              <a:t>.</a:t>
            </a:r>
          </a:p>
          <a:p>
            <a:pPr algn="just">
              <a:buClr>
                <a:srgbClr val="002060"/>
              </a:buClr>
            </a:pPr>
            <a:endParaRPr lang="pt-BR" sz="1400" b="1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Programas </a:t>
            </a: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de aprendizagem/qualificação: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Jovem Aprendiz, Projovem Trabalhador.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Incentivos à formalização: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benefícios fiscais para empresas que contratam jovens.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Projetos locais de inclusão: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reforço escolar, cursos técnicos, oficinas de capacitação.</a:t>
            </a:r>
          </a:p>
          <a:p>
            <a:pPr algn="just">
              <a:buClr>
                <a:srgbClr val="002060"/>
              </a:buClr>
            </a:pPr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>
              <a:buClr>
                <a:srgbClr val="002060"/>
              </a:buClr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Fragilidade identificada: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essas iniciativas, embora relevantes, atuam de forma isolada e pouco conectada às necessidades reais do mercado de trabalho local, o que reduz significativamente sua efetividade na geração de oportunidades sustentáveis para os jovens.</a:t>
            </a:r>
            <a:endParaRPr lang="pt-BR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9836" y="1124745"/>
            <a:ext cx="7772400" cy="1008112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Alinhamento </a:t>
            </a:r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com Metas e Compromissos Internacionais</a:t>
            </a:r>
            <a:endParaRPr lang="pt-BR" sz="18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2243" y="2492896"/>
            <a:ext cx="8443664" cy="3215208"/>
          </a:xfrm>
        </p:spPr>
        <p:txBody>
          <a:bodyPr>
            <a:normAutofit/>
          </a:bodyPr>
          <a:lstStyle/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O Diagnóstico apoia a implementação de políticas alinhadas com os Objetivos de Desenvolvimento Sustentável (ODS), especialmente:</a:t>
            </a:r>
          </a:p>
          <a:p>
            <a:pPr algn="just"/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Os que mais se relacionam ao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tema jovem em Recife: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Objetivo 4 – Educação de qualidade: ampliar o acesso à educação inclusiva e equitativa.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Objetivo 8 – Trabalho decente e crescimento econômico: promover emprego produtivo e formal, com melhores condições de inserção para jovens.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Objetivo 10 – Redução das desigualdades: diminuir desigualdades sociais e econômicas, priorizando jovens em maior vulnerabilidade.</a:t>
            </a:r>
          </a:p>
          <a:p>
            <a:pPr algn="just"/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8162" y="950125"/>
            <a:ext cx="7772400" cy="966707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Conclusão</a:t>
            </a:r>
            <a:endParaRPr lang="pt-BR" sz="18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1844824"/>
            <a:ext cx="8587680" cy="4536504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>
                <a:solidFill>
                  <a:srgbClr val="002060"/>
                </a:solidFill>
                <a:latin typeface="Sora ExtraBold"/>
              </a:rPr>
              <a:t>A população jovem de Recife apresenta heterogeneidade em idade, renda, escolaridade e 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raça.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Programas de capacitação devem priorizar faixas etárias 15-24 anos, jovens com menor escolaridade e renda menor, garantindo equidade de gênero e racial.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Os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dados analisados fornecem base sólida para tomada de decisão orientada por evidências, permitindo que a Secretaria desenvolva políticas mais eficazes de inclusão no mercado de trabalho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Políticas 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atuais precisam de maior integração e alinhamento com mercado 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local (empresas de pequeno, médio e grande porte) .</a:t>
            </a:r>
            <a:endParaRPr lang="pt-BR" sz="1400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400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>
              <a:buClr>
                <a:srgbClr val="002060"/>
              </a:buClr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Pontos-chave para políticas estratégicas: </a:t>
            </a:r>
          </a:p>
          <a:p>
            <a:pPr algn="just">
              <a:buClr>
                <a:srgbClr val="002060"/>
              </a:buClr>
            </a:pPr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Capacitação profissional vinculada às demandas do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mercado (</a:t>
            </a:r>
            <a:r>
              <a:rPr lang="pt-BR" sz="1400" dirty="0" err="1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ex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: Porto Digital).</a:t>
            </a:r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Integração entre educação, qualificação e incentivos à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contratação</a:t>
            </a:r>
            <a:r>
              <a:rPr lang="pt-BR" sz="1400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(</a:t>
            </a:r>
            <a:r>
              <a:rPr lang="pt-BR" sz="1400" dirty="0" err="1">
                <a:solidFill>
                  <a:srgbClr val="002060"/>
                </a:solidFill>
                <a:latin typeface="Sora ExtraBold" charset="0"/>
                <a:cs typeface="Sora ExtraBold" charset="0"/>
              </a:rPr>
              <a:t>e</a:t>
            </a:r>
            <a:r>
              <a:rPr lang="pt-BR" sz="1400" dirty="0" err="1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x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: Programa Embarque Digital).</a:t>
            </a:r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Monitoramento contínuo de indicadores socioeconômicos.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Inclusão de grupos vulneráveis (gênero, raça, renda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).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Conectar </a:t>
            </a: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jovens vulneráveis a oportunidades reais de trabalho, fortalecendo o desenvolvimento econômico e social de Recife.</a:t>
            </a:r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Questão 2: Qual método de avaliação de impacto é mais adequado para estimar o efeito de receber a bolsa do PROUNI sobre a probabilidade de emprego na área de formação?</a:t>
            </a:r>
            <a:b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endParaRPr lang="pt-BR" sz="20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9400" y="3645024"/>
            <a:ext cx="8368481" cy="2351112"/>
          </a:xfrm>
        </p:spPr>
        <p:txBody>
          <a:bodyPr>
            <a:noAutofit/>
          </a:bodyPr>
          <a:lstStyle/>
          <a:p>
            <a:pPr algn="just"/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Justifique brevemente sua escolha considerando: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Regras de elegibilidade do programa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Processo de alocação das bolsas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Variáveis disponíveis</a:t>
            </a:r>
          </a:p>
          <a:p>
            <a:pPr algn="just"/>
            <a:r>
              <a:rPr lang="pt-BR" sz="16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</a:t>
            </a:r>
            <a:endParaRPr lang="pt-BR" sz="16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5556" y="1410291"/>
            <a:ext cx="8592888" cy="5043045"/>
          </a:xfrm>
        </p:spPr>
        <p:txBody>
          <a:bodyPr>
            <a:normAutofit/>
          </a:bodyPr>
          <a:lstStyle/>
          <a:p>
            <a:pPr algn="just"/>
            <a:r>
              <a:rPr lang="pt-BR" sz="1400" b="1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Justificativa do método escolhido:</a:t>
            </a:r>
            <a:endParaRPr lang="pt-BR" sz="1400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/>
            <a:endParaRPr lang="pt-BR" sz="1200" dirty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>
              <a:lnSpc>
                <a:spcPct val="150000"/>
              </a:lnSpc>
            </a:pPr>
            <a:r>
              <a:rPr lang="pt-BR" sz="1350" dirty="0">
                <a:solidFill>
                  <a:srgbClr val="002060"/>
                </a:solidFill>
                <a:latin typeface="Sora ExtraBold"/>
              </a:rPr>
              <a:t>Escolhi o Regression Discontinuity Design (RDD) por aproveitar a regra do PROUNI, que concede bolsas apenas a estudantes com nota do ENEM acima do corte. O método compara alunos imediatamente acima e abaixo desse limite, que são muito parecidos em tudo, exceto por receberem a bolsa. Assim, é possível medir o efeito direto da bolsa sobre a probabilidade de trabalhar na área de formação. É como observar dois grupos quase idênticos, mudando apenas o fato de um ter recebido o benefício. Com dados de nota do ENEM, corte tratamento e características sociodemográficas, o RDD fornece resultados precisos e confiáveis. Ele estima o impacto local, exatamente para os estudantes na margem, onde a política faz diferença. A análise permite à prefeitura avaliar se o PROUNI ampliou o acesso ao ensino superior</a:t>
            </a:r>
            <a:r>
              <a:rPr lang="pt-BR" sz="1350" b="1" dirty="0">
                <a:solidFill>
                  <a:srgbClr val="002060"/>
                </a:solidFill>
                <a:latin typeface="Sora ExtraBold"/>
              </a:rPr>
              <a:t> </a:t>
            </a:r>
            <a:r>
              <a:rPr lang="pt-BR" sz="1350" dirty="0">
                <a:solidFill>
                  <a:srgbClr val="002060"/>
                </a:solidFill>
                <a:latin typeface="Sora ExtraBold"/>
              </a:rPr>
              <a:t>para estudantes de baixa renda. Além de gerar informações estratégicas para políticas públicas, evidencia capacidade técnica e visão analítica. O RDD combina estatística rigorosa com relevância social, orientando decisões baseadas em dados.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>
              <a:buClr>
                <a:srgbClr val="002060"/>
              </a:buClr>
            </a:pPr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7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645" y="1410291"/>
            <a:ext cx="8880921" cy="5187062"/>
          </a:xfrm>
        </p:spPr>
        <p:txBody>
          <a:bodyPr>
            <a:normAutofit fontScale="92500" lnSpcReduction="20000"/>
          </a:bodyPr>
          <a:lstStyle/>
          <a:p>
            <a:r>
              <a:rPr lang="pt-BR" sz="1500" b="1" dirty="0">
                <a:solidFill>
                  <a:srgbClr val="002060"/>
                </a:solidFill>
                <a:latin typeface="Sora ExtraBold"/>
              </a:rPr>
              <a:t>Detalhamento Técnico do RDD e Aplicação </a:t>
            </a:r>
            <a:r>
              <a:rPr lang="pt-BR" sz="1500" b="1" dirty="0" smtClean="0">
                <a:solidFill>
                  <a:srgbClr val="002060"/>
                </a:solidFill>
                <a:latin typeface="Sora ExtraBold"/>
              </a:rPr>
              <a:t>no PROUNI</a:t>
            </a:r>
            <a:endParaRPr lang="pt-BR" sz="15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300" b="1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Como funciona: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Aproveita a regra do PROUNI, que concede bolsas apenas a estudantes com nota do ENEM acima do corte.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Compara alunos imediatamente acima e abaixo desse limite, que são muito parecidos em tudo, exceto por receberem a bolsa.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Permite medir o efeito direto da bolsa sobre a probabilidade de trabalhar na área de formação.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Observa dois grupos quase idênticos, mudando apenas o fato de um ter recebido o benefício.</a:t>
            </a:r>
          </a:p>
          <a:p>
            <a:pPr algn="just"/>
            <a:endParaRPr lang="pt-BR" sz="1300" b="1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300" b="1" dirty="0" smtClean="0">
                <a:solidFill>
                  <a:srgbClr val="002060"/>
                </a:solidFill>
                <a:latin typeface="Sora ExtraBold"/>
              </a:rPr>
              <a:t>Variáveis </a:t>
            </a: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e dados utilizados:</a:t>
            </a:r>
            <a:endParaRPr lang="pt-BR" sz="1300" dirty="0">
              <a:solidFill>
                <a:srgbClr val="002060"/>
              </a:solidFill>
              <a:latin typeface="Sora ExtraBold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>
                <a:solidFill>
                  <a:srgbClr val="002060"/>
                </a:solidFill>
                <a:latin typeface="Sora ExtraBold"/>
              </a:rPr>
              <a:t>Variável de corte (</a:t>
            </a:r>
            <a:r>
              <a:rPr lang="pt-BR" sz="1300" dirty="0" err="1">
                <a:solidFill>
                  <a:srgbClr val="002060"/>
                </a:solidFill>
                <a:latin typeface="Sora ExtraBold"/>
              </a:rPr>
              <a:t>cutoff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): nota mínima no ENEM que determina elegibilidade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err="1" smtClean="0">
                <a:solidFill>
                  <a:srgbClr val="002060"/>
                </a:solidFill>
                <a:latin typeface="Sora ExtraBold"/>
              </a:rPr>
              <a:t>Running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 </a:t>
            </a:r>
            <a:r>
              <a:rPr lang="pt-BR" sz="1300" dirty="0" err="1">
                <a:solidFill>
                  <a:srgbClr val="002060"/>
                </a:solidFill>
                <a:latin typeface="Sora ExtraBold"/>
              </a:rPr>
              <a:t>variable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: diferença entre a nota do candidato e o 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corte: </a:t>
            </a:r>
            <a:r>
              <a:rPr lang="pt-BR" sz="1300" dirty="0" err="1" smtClean="0">
                <a:solidFill>
                  <a:srgbClr val="002060"/>
                </a:solidFill>
                <a:latin typeface="Sora ExtraBold"/>
              </a:rPr>
              <a:t>running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= </a:t>
            </a:r>
            <a:r>
              <a:rPr lang="pt-BR" sz="1300" dirty="0" err="1">
                <a:solidFill>
                  <a:srgbClr val="002060"/>
                </a:solidFill>
                <a:latin typeface="Sora ExtraBold"/>
              </a:rPr>
              <a:t>nota_enem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 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– corte Candidatos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próximos ao zero são 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comparáveis.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Variável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de desfecho: emprego na área de formação (</a:t>
            </a:r>
            <a:r>
              <a:rPr lang="pt-BR" sz="1300" dirty="0" err="1">
                <a:solidFill>
                  <a:srgbClr val="002060"/>
                </a:solidFill>
                <a:latin typeface="Sora ExtraBold"/>
              </a:rPr>
              <a:t>emprego_na_area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).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Covariáveis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adicionais: sexo, raça, renda, IES e curso.</a:t>
            </a:r>
          </a:p>
          <a:p>
            <a:pPr algn="just"/>
            <a:endParaRPr lang="pt-BR" sz="1300" b="1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300" b="1" dirty="0" smtClean="0">
                <a:solidFill>
                  <a:srgbClr val="002060"/>
                </a:solidFill>
                <a:latin typeface="Sora ExtraBold"/>
              </a:rPr>
              <a:t>Estimativa </a:t>
            </a: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do efeito</a:t>
            </a:r>
            <a:r>
              <a:rPr lang="pt-BR" sz="1300" b="1" dirty="0" smtClean="0">
                <a:solidFill>
                  <a:srgbClr val="002060"/>
                </a:solidFill>
                <a:latin typeface="Sora ExtraBold"/>
              </a:rPr>
              <a:t>: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Calcula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a diferença média entre candidatos acima e abaixo do corte (efeito local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).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Pode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ser complementada com regressão local linear para maior 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robustez.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Salto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na curva no ponto zero indica o efeito causal da </a:t>
            </a: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bolsa.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</a:rPr>
              <a:t>Estimativa 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é local, refletindo o impacto exatamente para os candidatos na margem, onde a política faz diferença.</a:t>
            </a:r>
          </a:p>
          <a:p>
            <a:pPr algn="just"/>
            <a:endParaRPr lang="pt-BR" sz="1300" b="1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/>
            <a:r>
              <a:rPr lang="pt-BR" sz="1300" b="1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Benefícios da análise:</a:t>
            </a:r>
            <a:endParaRPr lang="pt-BR" sz="1300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Avalia se o PROUNI ampliou o acesso ao ensino superior para estudantes de baixa renda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Gera informações estratégicas para políticas públicas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3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Combina rigor estatístico com relevância social, orientando decisões baseadas em dados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3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7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1268760"/>
            <a:ext cx="7986464" cy="532859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Análise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Esse </a:t>
            </a: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gráfico </a:t>
            </a: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revela </a:t>
            </a: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: </a:t>
            </a:r>
          </a:p>
          <a:p>
            <a:pPr algn="just"/>
            <a:endParaRPr lang="pt-BR" sz="12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Homens 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apresentam MAIOR impacto local da bolsa: 33.82 </a:t>
            </a:r>
            <a:r>
              <a:rPr lang="pt-BR" sz="1200" b="1" dirty="0" err="1">
                <a:solidFill>
                  <a:srgbClr val="002060"/>
                </a:solidFill>
                <a:latin typeface="Sora ExtraBold"/>
              </a:rPr>
              <a:t>p.p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. (variação relativa: 135.3% ). 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 Com uma diferença 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de impacto entre grupos: 26.00 </a:t>
            </a:r>
            <a:r>
              <a:rPr lang="pt-BR" sz="1200" b="1" dirty="0" err="1">
                <a:solidFill>
                  <a:srgbClr val="002060"/>
                </a:solidFill>
                <a:latin typeface="Sora ExtraBold"/>
              </a:rPr>
              <a:t>p.p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.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Isso revela que 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a política pública não impacta de forma homogênea. Embora beneficie ambos os grupos, o ganho é muito maior para os homens, evidenciando que políticas afirmativas podem corrigir desigualdades específicas de inserção no mercado.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200" b="1" dirty="0">
              <a:solidFill>
                <a:srgbClr val="002060"/>
              </a:solidFill>
              <a:latin typeface="Sora ExtraBold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16</a:t>
            </a:fld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96006"/>
            <a:ext cx="5057775" cy="339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923055" y="933745"/>
            <a:ext cx="2706216" cy="37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Sora ExtraBold"/>
              </a:rPr>
              <a:t>Análise 1</a:t>
            </a:r>
            <a:endParaRPr lang="pt-BR" b="1" dirty="0">
              <a:solidFill>
                <a:srgbClr val="002060"/>
              </a:solidFill>
              <a:latin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9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1268760"/>
            <a:ext cx="7986464" cy="5184576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Esse gráfico mostra: </a:t>
            </a:r>
            <a:endParaRPr lang="pt-BR" sz="12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Probabilidade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média de emprego para candidatos logo abaixo do corte: 0.33 </a:t>
            </a:r>
            <a:endParaRPr lang="pt-BR" sz="12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Probabilidade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média de emprego para candidatos logo acima do corte: 0.53 </a:t>
            </a:r>
            <a:endParaRPr lang="pt-BR" sz="12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Diferença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entre as barras evidencia claramente o efeito causal da bolsa do PROUNI.</a:t>
            </a: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8" y="1628800"/>
            <a:ext cx="7255763" cy="338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923055" y="933745"/>
            <a:ext cx="2706216" cy="37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Sora ExtraBold"/>
              </a:rPr>
              <a:t>Análise 2</a:t>
            </a:r>
            <a:endParaRPr lang="pt-BR" b="1" dirty="0">
              <a:solidFill>
                <a:srgbClr val="002060"/>
              </a:solidFill>
              <a:latin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118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375" y="1435127"/>
            <a:ext cx="8432105" cy="475394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1500" dirty="0">
                <a:solidFill>
                  <a:srgbClr val="002060"/>
                </a:solidFill>
              </a:rPr>
              <a:t>     </a:t>
            </a: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18</a:t>
            </a:fld>
            <a:endParaRPr lang="pt-BR"/>
          </a:p>
        </p:txBody>
      </p:sp>
      <p:sp>
        <p:nvSpPr>
          <p:cNvPr id="12" name="AutoShape 2" descr="data:image/png;base64,iVBORw0KGgoAAAANSUhEUgAAA/EAAAIzCAYAAABIlpmeAAAAOXRFWHRTb2Z0d2FyZQBNYXRwbG90bGliIHZlcnNpb24zLjguNCwgaHR0cHM6Ly9tYXRwbG90bGliLm9yZy8fJSN1AAAACXBIWXMAAA9hAAAPYQGoP6dpAAD3mUlEQVR4nOzdd3wUZf7A8c/WbJJN771BQu8dAbGBqNjLzxP1PM9yNixn1/NsZz27Zz31ONvZEEVRUKo0KdIDIZDe+ybZvvv7Y80mm2xCEkIKfN++eLk78+zMM/PsTPY7T1O8sOIFJ0IIIYQQQgghhOj3lH2dASGEEEIIIYQQQnSOBPFCCCGEEEIIIcQAIUG8EEIIIYQQQggxQEgQL4QQQgghhBBCDBASxAshhBBCCCGEEAOEBPFCCCGEEEIIIcQAIUG8EEIIIYQQQggxQEgQL4QQQgghhBBCDBASxAshhBBCCCGEEAOEuq8zIIToXRXl4axfM9Nj2Wlzl+Hn39hHOeqazL1DObBvqPu9r18Dp5/5g0ea5d/Pwdjo736fPnQfQ4bt67U8ttTY4MeKZXM9lk2buYbwiIoe31fmnqHkHEoFICKqjKSUwwSHVLNh7Qyqq0I5c/4SNBpbj++3J+XlJPLb1gkey+Zf+GUf5UaI49NA+jvgcCjY9dsYCgviUKnsREeXkJR6GD//Blb/dCo2q5oz53/b19kUQoheJUG8EP3cL6tnUFkR0WqpE6XSgUplR6OxovM1og8wEB5RTkxcESqVo0/yCq4fhxXlzfnVaCykDc7us/ycKCrLwziQORSFwoFS6aAwP4HC/AT3+qDg6n4fwItjIy8nkcYWD7WCgmqIiSvuwxwJ0XmF+QnkHk5BoXDgsKvIzUkhNyfFvT4mrrAPcyd6Q3ZWGlar1v0+PKL8mDwIF2IgkSBeiAFJgcOhwuFQYbVqaWz0p6oynLycFLQ7zAzO2E/q4IMoFL2fs4ryiDY15RLEH3sNDf7o9QYyhu0jJq6Q8tJICvITMNQF4uffwLCRu/s6i6KP5OcmeTwITEjKlSBeDBhGoy96vYHR47cRHFJNSXEMhfkJNDb4ERhUy3C5tx33Dh0c5NG6DpAgXpzwJIgX4jhjsfiwZ9coKioimDB5U5ta+ZDQKk6bu8xjmc7X2JtZPCppgw6SmJTrfq9QOPswN0em8zW2Od8+OlOP7ycxOY/E5Dz3+6iYUqJiSnt8P0II0ZvSh+wnfch+9/u4+ELi4qX2XQhxYpMgXogB6LS5y3ACNquGeoOe4qJYigvjcDqbx6osLY7ht63jGT/pV4/PqlSOftnvsbM0WisarbWvs9FpSqVzQJ9vIYQQQgjRv0gQL8QA1DIoDAquJS6hkIryw2xePxWbTeNeV5ifQHxCPlExJe5lnR3QqLwsgvzcJGqqQjCadDjsKjQaK1ofM/7+DQSHVBMSWkVkdBkA27eMJz83qU1ejY3+LPniAo9lY8ZvcdcaexuEbnDGfg4dHERhfjwNDf7YbRr3YHCdGdjOG6cT8nKSyctJwlAXiBMIDKwjKSWHhKTcNl0POjsgXesxCxKSchk7YWuXt9OUx7LSKArz46mpDsFk0mG3qdH6mPH1NRIeUU5cYj5BQXXuzzQ0+FFaHENtTTCGukDMZi1Wixa7XYVabcPPv5GQ0CoSknIJCa3u8BzZbCrycxMpLYmhriYIi0WLQuHEx8dMUEg1sfGFxMYVHnU3jdLiaA4dTKOmOgSHQ4m/vp74hHxSBx/s1Ofr6gIoK4mmtiaIekMgFrMWi0WLw6FEo7Hir28gNKyCxORcAgINXrfhdEJxUSyF+QnU1gRhNulcn9da8PEx46+vJyS0mtCwCsLCq7p0fO1dY0qlg6z96ZSWRGMy+qJW2wgJqyJ9SGaHZeN0us5ZYUEC1VUhmM0+OB1KNForgYG1REaXkJic22bMg9bXVpP83KQ212rLe0BxYSw11SHU1ARjbPTFYnF9p5RKB1qthYDAOqJiSkhIykWttnvNs8WiIedQKmWlUdQb9NisGhQKJ1ofCz4+JoKCagkOrSYyqhRfv+61BLLblRTkJVJSHENtTRAWsw8KhROdr5Gw8EqSUg63e15b36/CwsuZPmstebmJ5B5Koa4uEKXSQUhINYMz9hMWUQm4rpFDWYMoyE+gscEftdpGaFgl6UMzCQ6p6dZxtJeXwoI4cg+lUFsbhNXi43WAzqrKUPJzkqiqDMNo9MVuV6H1sfw+7kEhCUl5KJXda63U2OD3+7k9+nuLw6GguDCW4iLXd8ti9sHhUKL1MePn10h4ZDkJibn465v/DtXVBlJWEkVtbTCGugCslq5f500sFg15h5MpK43CUBeI1apBoXSg8zETElZFfEKe+29Zd/TEPam38tqk6fopLYmmtiYYi1mL06nAR2fCX19PRGQ5CUm56HTmNp81GXXkHE6hoiyCekMAVqsGlcqOr6+R0LBKEpJzCQ3zft/syve95d/6lg7sG9pmnbcBUI/l9SFEX5MgXojjRHhEBaPG/sa2Xyd6LM/an+4RxHfGnp0jyM5Kb7PcYvHBYvGh3hBIaUkMSqWds8//+qjy3ZrNqmbdqlnU1oT02DadDiWb1k+jrCTaY3l1VRjVVWGUlkQzftLmPv1j3tDgx7bNE6muCmuzzmzyxWzypaY6FIdDRdDone51xYVx7N010us2rVYttTVaamuCyTmUQurgg4wYtctr2sqKMLZunoTJ6NtmXWOjmsZGf4oL4zkYXMP4yZvQ6xu6dZx7dw3n4IEMj2V1tcHsrQ2mqDCeuIS8dj7ZLO9wCocODvK6zmLxwVLlQ3VVKIcODmLYyN2ktXo44HTC1k2TKCqMb/t5sw6LWYehLoiSojj0egOnzFnehSP0rrwsgj07R3k8ZLNYVJQWx1BeGsmkaRuIjGr7w9zY6MuWzZOorvT2vVBRbtJRXhZFVuYQxk38tUd+3G/fOg5bi0GkmtjtSoxGNUajH2Wl0Rw8MJjJ0zYQ2OKhEkC9Qc8va2ZgNrX9Lhkb1Rgb/aipDiU3J4WhI3YzOONAl/NYVRnC1s2TvD6kaKgPoKE+gLycZJJSDjFyzI4jXttOFGzdPNFjMEg7UFYaTXlZJGMmbCUisowNa0/CUBfkTmOxqCgpjqWsNIrJ09cTEVne5WPxZsfWsR6Dt7VmtarZsXWc1++w2aSjzBRNWWk0h7IGM3HqRvQB9V3OQ3FRDHt2jm5n/52/t9TWBLF180TqDYFt1pmMfpiMflRVhrcZBDXnUAo5h9K8brMz13mTosJYdmwd5zEwGgAOFQ02DQ0NegryEgmPKGP8pF/x8RK0HsnR3pN6M6/guh9t/3UCJq/XqD/GRn8qyqLQ6w1txs84nJ3Knp0jcThUHsttNiUGgwaDIZDcnBTiEvIZPW5buw/6WjrS972reuP6EKKvyTzxQhxH4hLy8fXzrFGvqgzDYtG084m2aqqDvQbwveVwdlqPBvAAhw6mtQngWyoujCNzz7Ae3WdXGI06flk902sA33MUHMoaTO7htq0lqqtC2LhuutcAvrXammA2rJmByeTT5Rzk5SS2CeBbqqkOIXPP8C5vtz1Op5I9O0dRXuo5u0NxUazXH3fH0o5t4zwC+JYcDhU7to3F2SrOtFg0rF97ktcAvjWLxYdN66dRUR7eE9ntFGOjP5s3TMHh8GyasWfnSK8BfE+prQliw9oZXgP41nIPp7Jz+9gjpquqCPMI4FtyOpXs2j6GzeuneQTwLTkcKnZsHdemDLujqjKsw4DG4VCwef3UTn2HDYZA1q+dgcmoO/qMtav9e0tdbSC/rJnhNYDvKe1d5wAlRTFs2Ti5bVDsRUV5JBt/mY7Npjpi2u7qD3ktL41w3e+7cY0ezk5l129j2gTw3hTmJ7Bl4+QjXhNH+r53Vf+7PoQ4NqQmXojjiEIBYeEVFOQltlxKXW1Qp0dyrWwVBAQFVzN0xB78/BpxOhUYjb7U1QZRUR5BVWWoO92wkbvIGLqPQwcHedRI6HyNnDRrtcc2tT7t1x44nUrUaisZw/YREVmG06mguioUH5/uDwZnt6vR6w0MHbEbf30DVZWh7N010iOoys4aTMqgbHx9e37QuSPZvWM0JqOfx7Kg4GoGpR8gMKgW5+9lWJiXAHj+IlIq7YRHlBEVU4xeX4+PzoxaY8VuU1NXG8jBA+kegUf2gXSSUpoHBnQ6Yce2sdjtLf8cOBmcsZ/o2GIcDiW5h1M8vlNGox/7do/w6DZwJA6Hgn17RngsUygcZAzbR1R0CWazD/v3De1UwKpS2YmKLiYyuhR//3q0PhbUGis2q4aa6mAOZA7xOJ8Hs9KJiGquIW39HY+ILGXwkP3odEYcDhXGRl9qa4OpKIvAbO76wwrvFMQl5JE2+CAOh5J9u4d7dMMwNvpTVRlGWHile1nmnmE01Ad4bCU6tpCUtENoNFbKSqLYv2+oeywMp1PJjq3jmH3GcpRKJyfNWoPTqWDr5klUVzVfqzFxhQwf6Vlr2nJwS19fI6HxBYRHlOOjM+Pz+/VqNvtQUhTz+/XtCtwbG/QUF8YRl1Dg/nxlhef5HTp8N5HRpajUNvc4HlWVYZSVRnX5LDqd8NvW8R7fV73eQPrQfQQG1+KwqygujCNrf7o7j3k5ycQl5B+hltzVjHjk6N8ICDRQkJ9AVuYQ91qbTUNNdQh6vYERY3bgozNxcH86hfnN10WjlzLsjqbyTEk7SHxiPmq1DUNdACqVq0bzcHaqx3dHoXAweMh+oqJLUKtt1NYEsW/PCIyNrmvAZPRl7+7hjJvY+esVXON5uO4tJej1BrQ+FjRaS5fuLb9tHd+mVUd4RBmpgw6iD6jH7lBSWx1CXk7bBwBqtY2omGIio0rw92/o8nVus7kejjV9D1zHZGfI8L1ERJZhMWs5mJVOeYvvYW1NMAcPpLfptnAkR3tP6q282u1Ktm8d7zF+DkBMXAFJKTn4+TVgs2morgwlNyfZI42x0Zc9Oz1bfWk0FoaO2E1IWBWmRl8y9w7zeAhfVhpNfm6ix6CrrXX0fW8aFHbd6lkeD5lTBx0kdZD31gy9dX0I0dckiBfiOKPTte1faulCIOJwetaqxcYXejTzDQg0EBlVxqD0LGzW5luIj48Ffv/h0pJC0fWB9MZP+tWjC0BQcG2XPt+aUmln2sy16H4P0AOD6tD6WNiycYo7jdOppDA/nkHpneuX3VOMRh3FhXEey0JCK5k2c63HzAKBgQbiEwqwtmpVkTroEKmDDnnddlBwLQGBBtb8fIp7WX19ACaTj7ufY1VlGHW1wR6fSx+ynyHD97rfh4VXYjFrKSttbs1QkJfAiNE7Oj33fHlZJGaTZ21H+tBMj1Gnw8IrWP79XCzmjmtFho7Y0+664JCaNmVbVRGG04m7L3/rH7CJyTkeD7kCg+qIiiklfch+j+/40QgJrWTcxC3uPEyYsokfvj3bI01dbZA7ALTblW36rYeGVzBp6ib3++CQGhRKJ/t2Nz8caWjQU14WSVR0c19zpdKzOWtTf+b2zD79J6/LAzAQHlFBQ72e0pIY9/KK8nCPIN7Z4h6iVltJS8/yaM4eHFJDfKIrfVfPb1VlGLU1we73CoWDqTPXejx8Cw6pwWj09XjwlHMo9YhN3UeN3U5MrKvp8JBhe8k9lILF4nnvHD95s/t+NHLMjt9r75uPt2UZHo20wQcYPqp56rSW/agPZ3s2MR86Yg+D0rM80vrozGxYO8O9rDA/gZGjd3ZpUNCUtEOkpHX/3lJdFUpNtWerqpi4QiZM3uQxrkZQUB2Jyblt7m3DRh7ddV5cGIu51b1k5JjfPB40hEeWs2r5aRhatBTIPZRCxtB9XRr742jvSb2V1+LC2DYPjFMHZTFitOdDveCQGpLTDmGzNV+feblJbWrgJ0zZ5L6ugoLqCIuoYMX3cz2um5xDqR0G8dDx9x1c13lLao213XtYb10fQvQ1CeKFOCF0vo1n68GZ9u8dSnVlKIFBdfjrDQQEGggMqkWpdKLuZADXFUHBNV3uw38kkdGl7gC+SUxsERqtGWuLHxstayt7S2V522aVGUMz20wN2MTbj4yGen/ycpKorAinoUGP1aLpsLmjyejr/qHdulYaICnlsJdlOR5BvNOppLoytNN9sL2d28TkHI/3KpWD+IR8Dh0cfMTt1dYEkZ+bSHVVGA0Nftis7R+z3a7GatGi9bEArlYOLf22bRzFRXEEBNah19ejD6wjMLAOhYIe+46npB3y+KHt42NBqzV7/NhtGcTUVIe0ah0BScneyuWwRxAPrprwqOjuTy/odEJRQTzFRTHU1QZh+n1AqNYPP5q07oYRFFxDVaXre2WzaVi5/DQiIsvx1xvQB9QTGFTrDrq7en5b1/I7nUqWfzevE5/ruIWHRmMhOqa5769CAb5+jR7lExhU4/FAUat1DfTZ8qFT60C0OxQKR7vjBBiNOhob9B7L9u4a2e64GE2cTiVVlaFdnnbyaO4tFV7ubUOG7Wk34PR2bzua67xlbSy4HmYlJHkGkwoFJKbksGfnKPcys1lHQ72+y/2kB0JeW5dJU2sobxQKPB7Stv5b4edf3+bBmFptJy4hn8PZza3xaqpDsNlU7faN7+j73lW9fX0I0ZckiBfiOGP00q+56YdCZ0RElhMdU0RJcSzg6utZUhzrfg+uHxiR0aWkD+n+iMztCQru2e0B+Pm1HYRNoQA/PyO1LX6kt64p7g3e+uIFhXQ80nNLOYeS2fXbmHYDLG9a1q607hepVNo9mlY38fNvew670qfS3KoPvVJpR6dr23WhM602MvcM40BmBi1rQI/EZlOh/T0L8Yn55B5Ooaba9WDBbtNQVODZf1KtthIdW0T6kEz0Ad0bxK8lfUDbEamVKs8ftY4WZWjy8l309zKYoFZrRaOxePSjPZr+nWazlo3rpndpXApbq4cNQ0fsZuO6k9wPIZoGmmvJX28gMTmX1EEH231g5U1nxm3wxjUauqLdAe58/RrbBJeqVkGHn1/b76aqgzLsLl+/xnbv2d09fvD+nerIUd9bWn0PVSobAYGdD4yP9jpvvX9fv0av5e/13mbUdSmIHyh5bX3P1uvrO92aqvX3x99LXrwvV2A2+6BWe7+3d/R976revD6E6GsysJ0QxxGnE6pa1VQpFA4Cg7rWHH3i1I2MGb+F8IiyNk1x4ffAviiWdatmefSL7wneArv+wuls+wPNYjnyIETHiqEuoMs/sge6stJIDmQOoSs/ll2a06tUDqbPWsOIUTsICa1q01QTXDXIBXlJrF05m4Z6vzbru0qrbfsjVaHof1Mb7d4xuusDS7Y6jLDwKmad9hPJqdn4enmABq7Aft/uEWzZNLmbOe0qBQ5H+9eJRtO2FljR6sB6q6ntsboHOuydHwStr+8tPXGd95aBlNf+qL/8ze/K9SFEfyA18UIcRwryEzC26u8WElqFtos/PhUKSEzOIzE5D4dDQWODH40NeurqAsk9nOyuVXM4VBw8kM6kqRt77Bg4BoFNo5dRrJ1OaGz0fGrv0+LHhLcAy95qJGCHQ0Fj49EFeK2b+QPUVocQ2Ynm0EUFca1+ZDsZnHGA6NgitFoLCoWThgZ/j75/bfbfagwFh0OFyejbZu7uxoa257ArP75aT4XkcKgwmXRtBhJsbOj4fLYeQVyptJMxbC8RkeVotBYUQEVFOL9tmdDhdlQqB6mDs0kdnI3DoaChXk9DvT91tUEcPpTqHl3datVyODutTZ/RY83buW2o928z97LFomkzmnV3fxQ3zeXdUmBQDelDM9EHGFD/Xuu867fRHn3ivdHrGxg1dgewA4tFQ0O9nvp6PZXlEb8PYuYKYEp/n+O9s+NetP6+qjUWZp3yc6f6BLeuNe+vOnq4461sR43d5nV6wta8PUhqT4/cW1pd23a7GkOdvlO18T1xnbfev7HRz2trDG/3Np8uXEMDKa+tr5+GBn+sVnWnauN1OpPHLAMNXvLifbnTPTimNz35MLO3rg8h+oMTp/pGiONcRXk4u7aPabO8q33NrBYNdnvzrUGpdKIPaCAyupRB6VkMG7HbI319nWczWaXSs1bT3g+ebpeVRLVprlhcFOvRHx4gJLS5GbvGyx90g8HzWPNzk7C3M21YZ4VFtB1sa3/mkDbTdjVp2ee2ddPBwKBaho7YQ0hoNf76Bvz8Gz0GAfO+/7azFuQcbjvdT+tlCoWDkLDOD+AVElLVZlleq9GP7XZlu9N8NWldjpFRpQzOyCI4pAZ//0b8/Bupqeq4Jtls1nqcX6XSSUCggejYEtKH7mdQuuc1YziG02O1JzikGpXK84d1rpdy8bYsLNyzTDt7TbqanHuuyxiaSWxcEYGBBvz8G9FoLdS2GgixtdZlpNVaCQmtJiExnzHjt7VpGVTf6rrqSOvvq82qpbo6FL/fy97bP5PJB6tV06WByvorXz8jfv6eQXBJUSy+fu0fv0plp6YmuEvjD/TEvSXc271t77B2pxzzvLcd/XUeFu65f4dD1WawSKcT8g4neyzT+pi61JR+IOW1dZk4HCoO7BviNa3T6Zpv3Z3HVtdeY4O+zVR5NpuqzT08OKS6U3PFd6T1Pcxh9x6+9Nb1IUR/IDXxQgxAjQ1+OME1XVO9nuLCWIoLW9ecuOaN7+ogcZWVYWz7dQJR0SWER1SgDzCg1ZpRKFxP2LP2e87zrVJ7/uFr/cTdYtaRcyiF8Ihy9x/iro5Wf7QcDhXr18xg6Mjd+Ps3UF0V2maqHIXCQVx88wjbarUdP78Gj1r8rMwh+PqaCAquobIivM02usPX10RMbCHFRc0j1FdXhrFu1cnNU8w5FRgMARTmJeDr1+iuFW49VZ+hLpDsrDQio8qw2dSUFMVy8EDHg8SFhlUSEFjrMVVUVmYGOCEmrgi7XUXu4RSPqY3A1a+8s30pASKiyvDxMXmMwHxg3xAUCqfHFHOtR2hurfUxl5dHkJebSEhIFRaLloK8RHIPp3a4jaL8ePZnDiE6poTQ8Ar0+nq0WgtOpytgzznk+Xm1uvd/3KlUDhKScsk51DzSclVlOJs3TCY1LRuN1kppSTT79w71+Jyffz0RrWqdWp+zirIIykoj8fevR6Fw9c3X6cyuWkOFw+M+kp01CI3Wgo+PCYMhkKzMIUfsd7p5w1QAIqNKCAqpwc+vEbXahs2mprQkGkOd50OR1veQjoSGVRIYVOMxo8JvW8ZTWx1MVEwJOp0Ru0NFY70/1dWhlBbFYDAEMmb8lqOe5aK/SEk9xJ5dzYOblZVGs2HtSSSnHUKvr0ehcGA266irCaKsNIqK8ghCQquIjSvq9D564t4SElpFUHC1R/eMosJ4rOs0pAzKRq834HCoqK0NIj8niaiYYtIGZ3vdf3eu85i4Ivbu8rzn7PptNFarxjVtm0Xrmiav1UO65NTDXXrgM5DyGhNXhG630eMazs5Kx2j0JSk5B1//Ruw2NTXVIeQeTmFwRiYxca4BHxOTcsnKzPB40Ldl02SGjdxNSGgVRqMvmXuGtZnRITnV+wwHXaH1sdDQIjYvLop1Xe++RhS47iE+v/er743rQ4j+QIJ4IQagFcvmHjFNdEwRY8Z3b95Tm1VLYX6ixxzI7Wn9kCAktG2N687tYz3ez7/wy27lq7sUCgf19QH8+ntw4U3q4INtmpDHJea3mSt6268TW33SydH2bRwxeifV1aEeP6xqqkO89hduOTduTFwRWfub8+d0KtmzczQtJzvy0RndTcO9UShgzPhtrF8zo8Vo6Aqy9g/x2HZLvr6NDG3VIuNIlEonQ4bvYce28R75zdwznMw9w1vkx9FhP9yYuCKP76XdpmnTTPVIxwyuh0t5OcltWgN4ExVdfMQ0x8KQ4XspL4v0GBSupCiOkqI4r+kVCgdjxm9r0wQ3NLTK45xZLD5sXHeS+31YeDnTZ7mmNIyMKvVoKl9VGc76NTM9tnek8+t0Qm1NSJvpxbxRq61tWg50pOn7+svqme7vq8OhIjsrneys9E5vZyBLGZRNSXGMx4jmFeWRVJRH9tg+evLe8svqmdhatFgqL4uivCyqTfqoFrMD9MR1rlbbGTVuO79umELTPdrhUHU4UnlgUE2bljhHMpDyqlI5GDN+K5t+meZxny0qSKCooONWUL5+RoaN3MXuHWPcy6xWLTu2jWv3MxFRpW1G2e+O0NBKqiubZ5hoqA/gl9Wz3O8TknIZO8H1e6c3rg8h+gNpTi/EcUbrY2LE6B1MmraxS6M+d0d4RBmDM/Z7LAsMqiM6pn890U4ZlE1oWPuBQnRMEUOHt53nd3DGfgIC26+9S0o5RGgPzAnt62dk+sw1BHtpct6R4JAaBqXvb3e9r18j4yf+esTthIRWM2X6L236S3oTGFTD1Jlr3dNIdUVSSi6pg7PaXe+vN7Q73VGTmNgi4uLzO8zfqDE7upy39sQl5PXIj9Du0GqtTJuxjpDQI3/HtFozk6dt8Jjvvkl8Uh6+XkZW92bEmB34dPA9SB+yr1P9SztDpbIxduKWLrXoANf3fuqMtV5nnfBGqbS7a+mOB0qlk0nTNhDbwXXQWusHlEfSU/eWoOBaps1ci7++7ewMHemp6zwmtpgJUzah1hy5/MMjyph60i9dbvo9kPIKEBlVxuTp67vUl75J6qBDjBzzm9cBb1uLi89n4pSNPdKNJSXtEGp158b26Y3rQ4j+QGrihRiQnCgUTlRqG1qNFZ2vEX2AgYjIcmLiCtudRqkzIiLLmDpjLVUVYVRVhWFs9MVidvUpVSod6HSu5uSx8QXExBV5/QM9fvJmDh5Ip6ggjsYG/zbzXfc2tdrGtJlryTmUSkFeIgaDHpwKAgLrSErJITE5x+txqNV2Tpq1hgOZGRQXxWIy+qJW2wgOqSZlUDZR0aX8srr9gZ26wl/fwIzZqygtiaaoII7qqlB3DaxKbSUw0EBYRDnxCZ4/TIaN3ENwSDWHs9OorQnG4VDi69dIdGwxgzP2Y7N2rs9+WEQlp8z5kfzcRNdgY7VBWC1aFAonWh8LwSHVxMYXEBtXeFQ/ykaM2kV4RDmHsgZRUxOM8/f8xsYVMijjAEUF3muZmygUMG7Sr4RHlpN7ONndNNvPv4G4+ALS0rO8zknfUkJSHn7+jVRVhlFdFYLR6PqO22xqlCo7vr5GgkOqiU/M77GAtbt8/YycdPJqSopjKMqPp7oqFLPZB4dDiVZrISColqjoUhKTc9oNhjUaGyedvIoD+4ZSXhqJyaRrd/5qf/9GZp36M1mZQygpjsZk9EWjsRIUXEPqoINExZSyfct4r59tMmHyZiorwqmqDKOuNhCzWYfFrMXhUKLRWPHX1xMeWU5yyuFu/3gODatm9hnLKSqIp6Qohpqa4N/79CtRa6z4+TUSFFxLeEQZUTElXX5Q0N9pNDYmTP6V6sEHyc9NpKoyDGOjn+s7/Pt9OiCwjtDwSqKiSwgI7FoQDT13bwkOqWH26SsoKoyjpDCWmuoQdzclH50Jf309EZFlRMc218T3xHXeJDauiPAI13bKS6OoqwvEatGiVDrw0ZkICa0iPjGfqE4MJurNQMprk8ioMk6d8wMFeQmUlURTWxOMxaLF6VTgozPjr3f9nggJa/tgOSXtENGxRa5uVmWRNBj0WK0aVCrX9KShYZUkJue2GYTzaPj5NzJj9ioOZGZQWRGB2eTTYYut3rg+hOhrihdWvND/5rgRQghBbW0gq1ecSkJSnrupoBBCDHSlxdFsWj+NjKF7yRiW2dfZEUKIAUea0wshRD8VFFRHRFQZ+bmJ1Bv0fZ0dIYToEVExJej1Bg4eSPcYAV0IIUTn9Ls7Z+6uXHau3ElVcRWmBhNKhZKA8ABSRqUwbs44NLrm5ltfv/A1RVne+97OvW4uKWPaTr0jhBD9md2uxGrVoNOZcTgUv0+7pKC2NqhLUwkJIUR/YrWqcToVaLVWrFY1drsKu11NvSHAY3pPIYQQR9bvgviSwyUUZDZP8+TAQXVxNdXF1ZTnl3P2zWf3Ye6EEOLYMpt0rFg2B19fIzabGqtVCzgJCKzr66wJIUS31dYEs2HtSeh8jVjMPtjtapRKO/56eTgphBBd1e+C+MjkSOZeN5fIlEh8fH3Iz8xn+TvLsdvs5O/Nx9RgQufvOY/whHkTmHh262mfhBBi4FGpbQQF19BQr8fhUOKvNzAoPYtAGXhHCDGAabUW9AEGGhtcg9oFBtWQMWwfWm3nRh0XQgjRrN8F8SmjUtq8D4kJoSLfNW2OUiXd+IUQxy8fHwuzTl3Z19kQQogeFRhUx+zTf+rrbAghxHGh3wXxLdksNvL35lNd7OorlT4pHa1O2ybdrlW72PbjNlQqFeEJ4Yw9YyxJI5J6O7tCCCGEEEIIIcQx1S+D+MbaRj647wOPZWnj0jh5wcle05sbzQA4bA6KDxZTfLCYU/94KukT0491VoUQQgghhBBCiF7TL4N4b7K3ZaNUKTntj6e5l6WNS2P8meMJTwhHoVCwa9Uufv32VwA2f72520F8qDq0R/LcFzRKDYN9B5NlzMLqkH5m/Y2UT/8m5dP/SRn1b1I+/Z+UUf8m5dO/Sfn0fwO9jKpsVZ1K1y+DeL8gP258/UasFitlOWX89P5PNNQ0kPVrFqNPHU1EYgQAI2aN8PjchHkTOLD5ALVltRiqDBgNRnwDfLu8/xpbDQoUPXIsvc1P5YdCoaDR3kijvbGvsyNakfLp36R8+j8po/5Nyqf/kzLq36R8+jcpn/7vRCmjfhnEN9FoNcSlx5E2Lo2dP+8EoKashojECJwOJwpl20BboWixrJtxuANH9z7YDzTl3YEDO/Y+zo1oTcqnf5Py6f+kjPo3KZ/+T8qof5Py6d+kfPq/E6WM+t1Q7yv/u5LC/YUYDUZsVhvF2cUc2n7IvT4wPBCAysJKvnn5G3J352IxWTA3mtny3RZqSmsACIoMwlff9Vp4IYQQQgghhBCiv+p3NfGZ6zPJXJ/pdV3yqGSikqPc7wsyCyjILGiTTqlUMv3i6ccsj0IIIYRoweHAt64RncqB2laNrt5Agz+g7Hd1BUIIIcSA1++C+JGzR1J8sBhDlQGL0YLGR0NoTCiDxg9i2Mxh7nSBEYFMOW8KubtzqS2rxVRvQuunJTo1mnFzx3kE+0IIIYQ4dnzrGrn+oofc70cDb37+GMZgfd9lSgghhDhO9bsg/qSLT+pUOq1Oy9gzxjL2jLHHOEdCCCGEEEIIIUT/IO3chBBCCCGEEEKIAUKCeCGEEEIIIYQQYoCQIF4IIYQQQgghhBgg+l2feCGEEEIIIXrK6i9Ws/mHzVSVVmG1WNEH6UkelswZV5xBbGosFrOF//7jvxRkFVBfXY9SrSQoPIhRJ43ijCvOQKPV9PUhCCGEB6mJF0IIIYQQx63sndnU19YTFhNGeEw4dVV17Fizg9fufA2z0Yzdamfvxr2o1CqikqPQ6rSU5ZWx4qMVfPX6V32dfSGEaENq4oUQQgghxHFrwQMLPGrTv3vvO5Z/uJxGQyNl+WXED47nqW+eQq1x/Sy22+08edWTVJVUkbM7p49yLYQQ7ZMgXgghhBBCHLc0Wg071+3k509+xtRooqygDAB9sJ6I+AgUCgVqjZpPnv+E4kPF1FTUUFdZB0DKiJS+zLoQQnglQbwQQgghhDiuGaoN5Gbmut+HRody7ePXovPTuZeVHC4hb3+e+/34U8dzwc0X9Go+hRCiMySIF0IIIYQQx7Xp50xn2tnTqCmr4Zu3v2H7qu385/H/cNvLt7kD+YWvLsRmsZG3P4//PP4ftv60lbCYMM68+sw+zr0QQniSge2EEEIIIcRxT6FQEBIVwmmXnwZASU4J237e5pFGrVWTOjKVMSePAWDFRyuwmCy9nVUhhOiQBPFCCCGEEOK41FDbwK/Lf8VmtbmX7d201/3aYrJwYNsB8rPy3cvMRjPZu7IBcDgcWC3W3suwEEJ0gjSnF0IIIYQQxyWz0cxHT3/EZy9+RnhMOMYGIzXlNQD4+PkwasYoNi/bzA+LfkAfrCcwLJDK4krMjWYAhk8djn+gfx8egRBCtCVBvBBCCCGEOC756n0ZO3sseZl5VBRXYLfZCY4IJm10Gqf/3+mERoWSNDSJQaMHUZJbQklOCWqNmti0WEbPGM3sS2b39SEIIUQbEsQLIYQQ4qhY/HQsfegqfJQ+pPimcth4CEuLUb+F6Cu+el+ufODKDtMMnTSUoZOG9lKOhBDi6EkQL4QQQoijYteqyZo1Bn+VPyEB4zhs2Ibd3tDX2RJCCCGOSzKwnRBCCCGEEEIIMUBIEC+EEEIIIYQQQgwQEsQLIYQQQgghhBADhATxQgghhBBCCCHEACED2wkhhBBCiONKvbUek810xHQ6tQ69Rt8LORJCiJ4jQbwQQgghjopvTT3XX/SQ+/144M3PH8MYLMGR6H311noW7V9Eg/XIMyT4a/xZkLFAAnkhxIAiQbwQQgghhDhumGwmGqwNqBVqNEpNu+msDisN1gZMNpME8UKIAUWCeCGEEEIIcdzRKDVoVdoO09jstl7KjRBC9BwZ2E4IIYQQQgghhBggJIgXQgghhBBCCCEGCAnihRBCCCGEEEKIAUKCeCGEEEIIIYQQYoCQIF4IIYQQQgghhBggJIgXQgghhBBCCCEGCAnihRBCCCGEEEKIAUKCeCGEEEIIIYQQYoCQIF4IIYQQQgghhBggJIgXQgghhBBCCCEGCAnihRBCCCGEEEKIAUKCeCGEEEIIIYQQYoBQ93UGhBBCCDGwWXy1/HzLhfgotCToEsg35WPx1fZ1toQQQojjkgTxQgghhDgqdh8tO889CX+VP7qAcew1bMNub+jrbAkhhBDHJWlOL4QQQgghhBBCDBASxAshhBBCCCGEEAOEBPFCCCGEEEIIIcQAIUG8EEIIIYQQQggxQEgQL4QQQgghhBBCDBAyOr0QQgghjoqutp4rr3kKBQrUCjXDnDY++Pc9mIL0fZ01IYQQ4rgjQbwQQgghjorCCX61zVPKaX5fJoQQQoieJ83phRBCCCGEEEKIAUKCeCGEEEIIIYQQYoCQIF4IIYQQQgghhBggJIgXQgghhBBCCCEGCAnihRBCCCGEEEKIAUKCeCGEEEIIIYQQYoCQIF4IIYQQQgghhBggJIgXQgghhBBCCCEGCAnihRBCCCGEEEKIAULd1xloLXdXLjtX7qSquApTgwmlQklAeAApo1IYN2ccGp3GM/3uXLYt20ZFQQUKpYKo5CgmnjOR6JToPjoCIYQQQgghhBDi2Oh3QXzJ4RIKMgvc7x04qC6uprq4mvL8cs6++Wz3uqxfs1jx/gpwNn++ILOA4oPFnH3L2cQOju3NrAshhBBCCCGEEMdUvwviI5MjmXvdXCJTIvHx9SE/M5/l7yzHbrOTvzcfU4MJnb8Om8XGuv+tAyfoQ/XMv3U+ZqOZb17+BovRwppP1nDZQ5f19eEIIYQQQgghhBA9pt8F8SmjUtq8D4kJoSK/AgClytWNP29PHqYGEwDDZwwnKDIIgEHjB7F33V53zX1EQkQv5l4IIYQQovtWfraSPRv2UFZQRqOhkcCQQNJGpzFnwRzCY8MBqCqpYtl/lnHwt4MYqg2ERIUw+czJzL54Nkpl7wx3NFDyKYQQx6N+F8S3ZLPYyN+bT3VxNQDpk9LR6rQAlOeXu9OFRIW4XwdHBbtfV+RVSBAvhBBCHGNWHw0bF8xBo9QQo42h2FKM1Udz5A+KNtYuXktNWQ0RCRFotBqqSqrYsnwL+7fu5/737sdmtfHCzS9QX1OPj68PkYmRlBwu4du3v6Wuso7z/3K+5FMIIY5z/TKIb6xt5IP7PvBYljYujZMXnOx+b6o3uV9rfJt/KDQF+QBGg7Fb+1eiRIGiW5/ta8rfJxxQokSFqo9zI1qT8unfpHz6Pymj/snp68evV52Fn8oPAsbwm+E3nPZGKaFumDZvGhNPm0hoVCgAX77+Jau+XIWhysDB7Qepq6yjvqYegDteuYOY5BjWL13PJy98wrrF6zj1olMJiQxpd/s9dQ0d63wejabfcU3/tadpfX+6n8g9rn+T8un/BnoZ2bF3Kl2/DOK9yd6WjVKl5LQ/ntZhOmfLUe66GYcHq4O798F+QKfUARCgCkCjkFqQ/kbKp3+T8un/pIz6Nymfo3fJVZd4vB85ZiSrvlwFQJAuCLPC7F4XqAkkSB2En9oPAIfDQcGuApLnJLe7/Z4qo2Odz6NhUptQKVSolWo0yvaP0eF0oHKoCFAHEKQOOiZ56Sq5hvo3KZ/+b6CXUZWtqlPp+mUQ7xfkx42v34jVYqUsp4yf3v+JhpoGsn7NYvSpo4lIjECn17nTW4wW92uryep+7av37db+a2w1A7Ym3qpyHb/BbqDR3tjHuRGtSfn0b1I+/Z+UUf8m5dOzHHYHy5csByAsJoy4UXHoY/X4+PpgNpp55MZHCI8Jpzin2P2Z4tJiam217W7zWJTRscjn0TDYDNiddmwOG0pF+33vbQ4bdqcdg82AzqZrN11vkmuof5Py6f9OlDLql0F8E41WQ1x6HGnj0tj5804AV/+rxAiPvu41pTVeX4cnhndrvw4c3fpcf9CUdweOTjfHEL1Hyqd/k/Lp/6SM+jcpn55jNppZ9OQiMrdkEhAawLWPX4tSqyQkNoQbnr6Bpf9eSkFWAbWVtUw6YxKblm3C6XSiVCs7PPc9XUbHKp9Hw4EDZ4v/2tO0vj99X+Ua6t+kfPq/E6WM+l0Qv/K/K0mfmE5obCganYbyvHIObT/kXh8YHghA4vBEdP46TA0m9qzdQ9rYNMxGMwe3HgQgJCZEBrUTQgghxIBTV1XH2w++TcGBAiLiI7juyevcI74DJA9L5qbnbnK/z9mbw8bvNwL06m+fgZJPIYQ43vS7ID5zfSaZ6zO9rkselUxUchQAaq2aky45iRXvr6C+qp6PHvnInU6lVjHzspm9kl8hhBBCiJ5SnFPM2w+8TXVpNakjU7nm79fgH+jvkebQrkMkD0tGqVLSaGjk6ze/BsA/yJ/0semSTyGEOM71uyB+5OyRFB8sxlBlwGK0oPHREBoTyqDxgxg2c5hH2sETB6P11bJt2TYqCipQKBVEJUcx8ZyJRKdE99ERCCGEECcWn7oGLrn9FZQo0al8SbUb+eSFmzC3CurEkb33yHtUl7qm1jU3mnn7/rfd66bMm8KUeVP47KXPqK2oJTgimMriSiwmC0qlkotvu9hjlh7JpxBCHJ/6XRB/0sUndSl90ogkkkYkHaPcCCGEEOJIlA4nYbml7ve+vy8TXWez2tyvC7MLPdYNmTgEgIzxGexcu5OygjI0Gg0Z4zM4/Q+nkzYqTfIphBAngH4XxAshhBBCnKge/vDhI6Y578bzOO/G8459ZjowUPIphBDHo/bn3RBCCCGEEEIIIUS/IkG8EEIIIYQQQggxQEhzeiGEEEIcleVLfuFjYD9QBUQDsa98wal/Oss95VhFUQXLPlhG9s5sDDUGdL46opOjmXXhLEZOH9mHuRdCCCEGFqmJF0IIIcRRWfn9RtYAwUAckAdsXP0bLy98GVODCafTyb/u/hdbf9pKfU090UnROBwOsndm894j77UZGE0IIYQQ7ZOaeCGEEEIclZNOG88rH/9E4u/vbwdeBAxVBg5sP0BiRiJVJVUAzL1qLqdedipZv2Xx+l2v43Q6qSmvIS4tro9y3z/UW+sx2UydSqtT69Br9Mc4R94NlHwKIcTxTIJ4IYQQQhyVeReeTOLHP7nfz8AVxAOoNWoCQwMJjwunotDVpH77qu1UlVShVCmZePpEhk4c2hfZ7jfqrfUs2r+IBmtDp9L7a/xZkLGg1wPkgZJPIYQ43klzeiGEEEL0GDvw1u+vw2LCSB+bjlKl5KbnbiI+PR6b1UbhwUKM9Ub8AvyIHxyPUnVi/xwx2Uw0WBtQK9T4qnw7/KdWqGmwNnS6NvxEzKcQQhzvpCZeCCGEED2iAfg/4AcgMFjPtY9fi1qrxuFw8NmLn1FwoICZF8xk3h/nse/XfXzw6Ad88coXBIUHyeB2gEapQavSHjGdzW7rhdy0b6DkUwghjlcn9qNvIYQQQvSIEmAW8A2QDvz1iT8TnRQNQNb2LPZu2gvAxNMn4uPrw5iZY9D56QA4sO1An+RZCCGEGIgkiBdCCCHEUSnKL2UKsBVXf/gNQERUqHu9scHofp1/IB+AsoIyzEYzAFrdkWt1hRBCCOEizemFEEIIcVTefPZjSn9/bQDmAWX3vYlDpWLKvCmMnD4SvwA/Gg2NfPbSZ6z9ai2VJZU4nU5UahXjZo/rw9wLIYQQA4sE8UIIIYQ4Klar3f36t6YXWQUADJk4BP8gf2598VaWf7ScQ7sOUV5Yjm+AL2mj0jjjijOIG3RiTy8nhBBCdIUE8UIIIYQ4Ko++ew8nvfMtaoWGCG0E5ZZyVv1pDtbf+7wDRCVFccV9V/RhLoUQQojjgwTxQgghhDgqVj8dK2+9CH+VP+MCxrHNsA2rvXNziQshhBCia2RgOyGEEEIIIYQQYoCQmnghhBCin1r52Ur2bNhDWUEZjYZGAkMCSRudxpwFcwiPDWfzD5v5+NmP2/38Tc/dxKAxg3oxxycWKZ+eJedTCCE6R4J4IYQQop9au3gtNWU1RCREoNFqqCqpYsvyLezfup/737sf/yB/koYkeXymuryauso6AAJCA/oi2ycMKZ+eJedTCCE6R4J4IYQQop+aOm8qE06bQEhUCABfvf4Va75cg6HKwIHtBxh10iiGTxnu8Zln/vwMdZV1pI9PJyoxqi+yfcKQ8ulZcj6FEKJzpE+8EEII0U+d/ofT3QENQNrINPdrtabtc/h9m/dRfLgYgFMuOeWY56/eWk+FscL9r8xYRkFDAWXGMo/l9db6Y56XvtDfy2egkfMphBCdIzXxQgghxADgsDvYsHQDAGExYaSPTW+TZuVnKwGITYslY3zGMc1PvbWeRfsX0WBtINDo4N33KwEFKoWSSKeDP10dSp2vq67AX+PPgowF6DX6Y5qnvtTfymegk/MphBDtkyBeCCGE6OfMRjOLnlxE5pZMAkIDuPbxa1FrPf+EF2QVkLU9C4DZF88+5nky2Uw0WBtQK9QEoGTqIYvH+gB0WFUqrA4rDdYGTDbTcRvE98fyGcjkfAohRMckiBdCCCH6sbqqOt5+8G0KDhQQER/BdU9eR3hseJt0TbWSwRHBjJ09ttfyp1Fq0Kja9s7TqDRoVa6fGTa7rdfy09v6e/kMNHI+hRDiyCSIF0IIIfqp4pxi3n7gbapLq0kdmco1f78G/0D/NumqS6v5bfVvAMy8YCYqlaqXc3pikvLpWXI+hRCicySIF0IIIfqp9x55j+rSagDMjWbevv9t97op86YwZd4UAFZ/uRqH3YHOX8fUs6b2SV5PRFI+PUvOpxBCdI4E8UIIIUQ/ZbM2N0MvzC70WDdk4hAAjPVGNn6/EYCpZ01F56frvQye4KR8epacTyGE6BwJ4oUQQoh+6uEPHz5iGl+9L08teaoXciNak/LpWXI+hRCic2SeeCGEEEIIIYQQYoCQIF4IIYQQQgghhBggJIgXQgghhBBCCCEGCAnihRBCCCGEEEKIAUKCeCGEEEIIIYQQYoCQ0emFEEKIfqbeWo/JZupUWp1ah16jP8Y5Eq11toykfI5MzqUQQnSNBPFCCCFEP1JvrWfR/kU0WBs6ld5f48+CjAUS3PSirpSRlE/H5FwKIUTXSRAvhBBC9CMmm4kGawNqhRqNUtNhWqvDSoO1AZPNJIFNL+psGUn5HJmcSyGE6LoeDeJtNhUN9XrUGiv+/o09uWkhhBDihKJRatCqtEdMZ7PbeiE3HbOqFPwwJgAFSjQKDVanFatK0dfZOuY6U0b9oXwGAjmXQgjRed0K4qurQigpigUgJS0bna+Jwvw4fts2DrvNtcnYuELGT96M4vj/Gy6EEEKc0Op9VdzxxwTUCjVB6iBqbbXYnBJwieNLfU09psbOjVXRXQ3KBgr0BZTVl2F0GI/pvkTXSfn0fx2Vkc5Phz74+GjJ060gviAvkcPZqajVNjKG7cVmU7GjRQAPUFQYR9ihVFLSDvVYZoUQQgghhOht9TX1LHltCQrHsa2dUqLkZ9XPNNobceA4pvsSXSfl0/91VEZOpZP5N80/LgL5btfEA4SFV6BUOikticRma7upwoJ4CeKFEEIIIcSAZmo0oXAouG3hbcTExhyz/agUKgLUARhsBuxO+zHbj+geKZ/+r70yKi4q5qUXX8LUaDpxg3ij0Q8Af309ALU1wQAEBdcwbcY6Nq2fSlVlGPV1AT2TSyGEEEIIIfpYTGwMSSlJx2z7KoXK3SVFgsT+R8qn/ztRykjZnQ9ZLa7RQ310ZgAa6l1PM8IjytForURGlbrSWTseVVcIIYQQQgghhBCd160gXqFwAmAy6gCoqw0EmmvmHU7XZtVqGdRGCCGEEEIIIYToKd1qTu/n34ChLpC8nGQa6vUY6lxBfGBQHQDm34N7H92xHcFTCCGEEH1Pb7Tz6CdFHlPMPXRZNPW+qr7OmhBCCHHc6VYQHxlViqEuELtdRVlpFABaHzMhoVUA1NYGARAQWNdD2RRCCCFEf6WxO5nzm8Fj2aMXRx3VNld+tpI9G/ZQVlBGo6GRwJBA0kanMWfBHMJjwwF49Y5Xyd6Z3eazKcNTuPWlW49q/0IcT2aOn0lhfiEA2WVtr5nO2PjLRv5w/h8AuODSC3j2lWd7LH/92UvPvMTLz70MwLMvP8u1C64Fun5O0yLTAIhLiGPN1jXHKLfiRNGtIH5wxgFKi2Oo/70vvFLpYOSYHSgU0NjoS021a/T60LDKnsupEEIIIU4YaxevpaashoiECDRaDVUlVWxZvoX9W/dz/3v3o/PXudOGxYShD2oebTg6ObovsixOUC2DuSP58KsPmTJ9SqfS/vjdj+zbvQ+ACy+7kPjE+G7nURwf3nvzPepqXZWkt919Wx/nxruCvAJmTZjV7vrWD4A+/e+nfL/ke7IOZFFdVY3T6SQyKpJJUydxw603kDY4zePzxUXFvP7C66xbtY6SkhJwQkRUBNNmTOPG224kNTX1mB1bf9KtIF7rY2HWaT9RWR6B3a4kOLQaX19X03m12saM2asA0P/eR14IIYQQoiumzpvKhNMmEBLlqhj46vWvWPPlGgxVBg5sP8Cok0a5055xxRlMmjOpr7IqxDGx/PvlfPnplwBMnj5Zgvh+5tV3X8VisvTqPt976z33A6P+GsR31bdffcv6tes9lhXkFVCQV8AP3/7A1yu+JiUtBYDKikrOP+N8ysvKPdIX5hfy2Uefsfz75SxbvYyghKBey39f6VYQD6BSOYiMLm2zXKu1og2tPqpMCSGEEOLEdvofTvd4nzYyjTVfupqgqjWeP18W/2sx/3vxfwSFBZE+Lp15f5xHQIhMcyt6R+tg7uZrb3YHGQ8/+TDDRwx3r8sYltHr+RPHxqgxo46c6AR348IbOfmUkz2WhUWGebwfOnwok6ZNIj0jHX2gnqz9Wbzw1AvUG+ppaGjg848/568P/hWAb776xn1txSXEcf8j96NQKHjib09QmF9ITXUN33z1DRm3Hv/XWbeDeACrVU1+bhLVlaFYrFq0GgshYZUkJOWh0cjI9EIIIYQ4eg67gw1LNwCupvPpY9Pd6zQ+GoLCgzDWG6kqqWLjdxs5sO0Ad799Nz6+Pn2VZXECaR3MaX207tcZQzOYMGWC+73BYOC5J5/jx6U/UpBfgFqlZlDGIC76v4v4vyv/DxSQl5fH6NGjPbbZ1Bcdmpvkv/HyG6z5eQ25h3Oprq5GoVAQnxDPGWedwV9u+wu+fr7dPqa9u/by+EOP89u23wgJCeHSKy5l/KTx7aavrKjkjZfe4Kcff6K4sBidr45xE8dx8x03M3bC2E7t02Q08e83/82yb5ZxOPswTpzEJ8Qz56w53H7v7QBs3rCZ/7zzH/bu3ktVZRUmo4mQ0BAmTJ7ATbffxJDhQ9zba9mX/emXnsZQZ+A/7/6HkqISUgel8sBjDzBtxjSPPCz9eimvPPcKuTm5JKUkccudt7Sb3/b6xFdVVvHEw0+wYtkKFAoFp845lQcefcDrNkqKS3jhqRfYvWM3pSWlGOoM+Ov9GTpiKFddexVnzDsDgM8/+Zx7br3H47NNfexb7t/pdPLJok/4/OPPycrMwmqzus/h9bdcT0Bg88PNgrwCnnvyOTb9somqyip8/XyJio5i9LjRXHP9Ne5z2XLft951a5daACSnJnt8/725/9H7Pd5Pnzmd/Nx83n/rfQAa6hvc6wx1zWOvnHnOmcw9Zy4A27Zs453X3wHAZjsxYtBuB/EV5eFs2TgZi0XrsbywIJ4DmUOYOGUTYeHSJ14IIYQQ3Wc2mln05CIyt2QSEBrAtY9fi1rr+vly3o3nEZ0UjVqrxul08t2/v2PFxyuoKqli1y+7mHBaxz8ehehNtTW1XHzWxWRnNQd8Zszs2LaDHdt2sGn9Jl5969VOb++LT77g0MFDHssOHjjIwQMH2fbrNj788sNu5TPnUA6Xn3+5O2AqKS7hpWdfYsiwIV7TFxUUcfHZF1NSVOJeZrFYWLViFb+s/oVX332V0+ae1uE+DQYDl597OXt37/VYnrU/i8bGRncQv+3XbXz/zfceacpKy/huyXesXLGSxT8uZlD6oDbbf+2fr5GXm+d+n7k3kxuvupE129YQFOxqev3dku+47brbcDpdU2lnZWZx659vbfe4vbFYLFx9ydXs2bXHvWzxZ4vJ3JPpNX1xYTGff/y5x7Lamlo2rtvIxnUbefaVZ7ng0gs6tW+n08nCGxby7Vffeiw/dPAQ/3rpX/z43Y98tvQzgoKDsNlsXH3p1RzOPuxOZ6gzYKgzcPDAQcZPGu/xQKS7nnv8OR6++2E0ag0ZwzK46s9Xcda5Z7Wb3mw2cyDzAKtWrHIvazmGRMvX3y35jrHjx6JQKPhuyXcA6Hx1nHn2mUed74GgW0G80ajj1w1TsFo1XtdbzD5sXj+Vk09f4e4rL4QQQgjRFXVVdbz94NsUHCggIj6C6568zj0yPUD84OY+wgqFgnGnjGPFxysAqC6Trn2if3nuiefcAXzG0Axuu/s2amtqeervT1FbU8u3X33LnDPncPH8i/nsm8949cVXWf3TasCzWX5Tk/zLr7qckNAQgkOD8fX1pd5Qz0cffMSqFavYuG4jWzdv7bD2vD0vPP2CO4AfPnI4t9x1C8VFxTzz2DNe0z98z8PuAP78S85n/gXzKcgr4Km/P0VDQwP3LryXNVvX4Ofv1+4+n3/yeXcAHxwSzM133Eza4DRyDufw848/u9ONGjuKv/3jb8TFx+Gv98dus7N7526eeewZjI1G/v3mv3ny+SfbbD8vN4/rb7me8ZPG88JTL7Bvzz7q6+tZ8sUSFvxpAXa7nSceesIdwJ99/tmcd/F5rF+9nn+/+e9On7vPP/7cHcCHhIZw79/uxV/vzzOPej93EZER3P3g3SSnJqMP1KNSqSgqKOIff/8HVRVVvPbCa1xw6QWcfOrJfLrkU4+uGp8u+dRjW0u/XuoO4IOCg7j7obsJDQvlpWdeInNvJtlZ2Tz3xHM89uxjZGdluwP46TOnc+1frsVut5Ofl8+qFavQaj0raburKa9mzGzdvJWtm7eSfSCbW//qOXtIdlY2Z0w/w2NZYFAg199yvbu2HWDilIk8/OTD/PMf/6SooIib/nSTe92EyRN46ImHSE5N7pG893fdCuIPZQ3yCOC1PmZ8fMyYzT5YzK6ma1arhkNZgxg+anfP5FQIIYQQJ4zinGLefuBtqkurSR2ZyjV/vwb/QH/3ekO1ga0/bWXKvCno/Fwj1W9ftd29PjQqtNfzLER7HA4HS79e6n7/whsvkDHUFYybTCb+ft/fAVjy1RKuuPgKJk6ZSFh4c9/h1s3yAabPms5rL7zGlk1bqCyvxGq1eqzftWNXl4N4h8PByh9Xut8///rzDM4YDLgCstdfeN0jfU11jbvWNCIygsuuuAyA9CHpTJ81nR+/+5HqqmrW/LzGIxhrvc9vvvzG/f7FN15kxuwZAMxkJlf+6Ur3urHjx7Jl4xY++c8n5OXmYWw0emxr92/e447T5p7G3Q/dDYDRaOS261xNwnNzcl2f27GbkmLXg4io6Cief+151Go1s0+bzY7tO9i6eWt7p8zDimUr3K8X3r2Qi/7vIgACAwO58uIr26SPT4wnPDKc9956j/379mOoM7gfJICrVYTBYCA8IpzwiHCPrhqtvw8tz+HCexZy2QJXWSSlJDFv1jzAFeg/+syjaDTNcVxEVATJqcnEJ8ajVCo9zjfARZddxEWXXdSp4wfXA9XR40Yzb/480ganYTFb+Pg/H7N21VoAXv3nq1xw6QVHHKhRrVZ7nIsm8QnxxMTGkLU/y2P57p27WfnjyjZdUY5X3Qrim+aGV6ltTJy82WOAu9KSKLZsnOyeQ344EsQLIYQQomvee+Q9qktdtenmRjNv3/+2e92UeVNIH5fO1298zTdvf0N4XDgWo4Wa8hoAohKjGDVDBp0S/UdVRRW1NbUA+Pr5ugN4gNFjm4OOls2bO1KYX8jFZ11MvaH9maAMtYZ217WnsryShgZXH2Q/Pz93AN86n01yD+e6A63ysnIunX+p1+0ezDrY7j6rKquoqa4BXOMJTJ81vd20C29Y6BEot9Y0/Vprk6dNdr8OCQlpk75lU/uhI4aiVjeHSKPHju50EJ+fm+9+PWps8z1o1Djv96N/v/Fvnnj4iQ63aag1EBBw5IE6W353xowb436dMTQDXz9fjI1GamtqqayoJDk1mYlTJvLrxl9Z/NliFn+2GJ2vjqHDhnLGWWdw1Z+vwsene2OKxCXE8eWyLz2WnTLnFOacNIfcw7nY7XbWrV7nfsgAEBcfx6dLPsVoNLJ3917efOVNqiqreO6J5/DX+7sfLKxfu54brroBh8PBhMkTeOmtl1ApVdx63a1s3rCZF595kZTUFK68tO0Dk+NNt4L4xkZXc5jEpNw2I9RHRZeSmJzD4ew0Ghv8vX1cCCGEEKJDNmvz4ESF2Z5zcA+ZOAT/IH9Ov/x09m/dT0VRBVaLlcjESEZOG8kpl56CRuu9y58QfU2BwvO9QtFOyvZ9+emX7gB+7ISxXH/L9YSEhPDTjz/x1qtvAa4a7p7UnXw2aV1j3tE+2ttPUUGRO4D39/fnnofvYVCGq//75eddDoDD6f2YA4MD3a9VapX7tbeaXm95OlrtbeM/7/zH/fq6m69jxuwZaDVaHr7nYfbv2w/0fDkCKJVK3v3oXT5Z9AnrVq/j4IGDFBUUsX3rdrZv3U5eTh6PP/d4j+1Po9EwbMQwcg+7Wj5UVVZ5rNf56twtC2bMnkFYeBj33OYaTG/JF0vcQfxnH37mPh9XXnsl0THRAFxxzRVs3rAZgB+/+1GC+PY4HUrXh9V27xv9fbnT2fUvfc7OHA5uPUhZbhmNdY0oFAqCIoIYMWsEGZMzUChd2/z5Pz+zf+N+r9uYdtE0Rp9yYjSlEEIIIY5HD3/48BHTzLtmHvOumdcLuRHi6ISGhxIYFEhdbR2NjY0cyDxA+hDXLAu/bfvNna5pPmxwBVpNWgdyTU2/Af6y8C+ccsYpACz+fPFR5TMsIgw/Pz8aGxtpbGzk4IGD7oHiWuazSVJKEgqFAqfTSWJyIis2rEClUnmkad3Mv7XQsFCCgoOoranFbDLzy+pfOOnkk9qka3nMM2bP4A9/dI3Yv33L9jZpuyoxKdH9et/ufdjtdvdxeDvu9iQkJbgHG9z12y53bfyOrTu8pi8tcVWGhoSGcM/DrqC1saHRvbw1pcLzO9HyO5KSluIec2HHth3ufe/ft9/9ECUoOIiw8DCcTif+en/+dOOf+NONfwJcMwxcOPdC8vPy+eG7H7odxO/dtZeMYRke3wOr1eox2F94hGtsE7PZjFarbfuQo8XbliPSV1c1j3XS2NDoft1yBPumliTHu24F8TqdicZGPwrz40kbnIXWp3luTLNZS0F+vDtdV+1es5v8vfkey8rzylm5aCVluWXMvGxmd7IshBBCCCFEn1AqlZx93tl89MFHANxx4x3cctct1NXW8dIzL7nTzT9/vvt1UFCQ+/XXn3+NSqVCpVQxYcoE4hLi3Os+ePsDNBoNv237jc8++uyo8zn7jNksXezqv3/nTXdy8x03U1pcyvtvvt8mfXBIMLNOncWqFavIy8njugXXccnll+Cv96ewoJC9u/byw9If+Py7z9vtA61UKpl/wXwW/XsRALffeDs33XETaYPSyM/NZ8UPK/j3x//2OOYN6zaw5MslqFQqnnviuaM6ZoARo0cQHRNNSXEJpSWl3HXTXZx78bmsX7O+003pAU6bc5p7MMIXn3kRH18f/P39efbxZ72mj42PJedQDtVV1bzx8htkDMvgg7c+cHcvaC0wOBB+b/n/wTsfMHLUSAICA8gYlsE5F5zjbqnw4jMvovXREhIawivPveL+/FnnnoVCoaC4qJgrL7qSefPnMShjEOER4RTkFbhryC3m5tiuq1PMvffWe2zZtIWL/u8iRo4eidFo5OMPPiYvx5VxrY+Wmae44rntW7Zz3+33cf7F55M+JB19gJ79+/bz+ovNYy8MHznc/XpwxmCPvvX+en8UCgWvvfCaO82wEcM6zN/xoltBfGh4BY15iTQ2+rHihzOIjCp1D2xXVhqF7fdB78IiKrq8bZVaxahTRjF02lACwwPJ3Z3Lin+vwOFwsGftHiacNQG/gObRLTOmZHDKlad05zCEEEIIIYToFXfefyeb1m8iOyubfXv28Zc//sVj/dnnn83Z553tfj/lpCm8+8a7gGvU86apyLLLsjnvovN4/cXXMTYaWbd6HetWrwNg/KTxXQo6vbn93ttZ/dNq6g317N6xmxuuugFwzfmdcyinTfrHnnnMPcXcqhWrPKYH66w777+TXzf+SubeTKoqq3jsgcfc65qC96joKGafPpuVy1dSW1PL7Te4pp0bP2m8O0DsLpVKxb2P3MvC6xcCsOTLJSz5cgngam3Q1Az8SC66/CI++uAj9u3ZR1VllTv4bW/E9MsWXMZTf38KwB3oh4aFkjootc30geCaYm3PTleN9uMPumrKJ0+bzEeLP+Ksc8/ix+9+ZOnipdRU13D/HZ7zr6cNTuOuB+5yvz908BCv/tP7lIbnnH9Op463PXk5efzzH/9ss1yhUHDfI/e5m8E3pX3p2ZfapAXXYIkL71nofv/H6//I4i8WU1VRRUFeAbdce4tH+qjoKK7+89VHlfeBQnnkJG2lDspGoXD1IbFZNRQVxHM4O42ignh3AK9QOElJy+5oM16devWpTL9oOqGxoai1atLGpZEwLMG10gl15d4HrBBCCCGEEKK/Cg4J5ovvv+DG224kdVAqWh8tfn5+jBo7iseeeYwX33jRo1nxKWecwn2P3EdicqLHQGvgqsF9/9P3GT1uNDpfHYnJiTz69KNccsUlR53PlNQUPvzqQyZNnYTWR0tEZATX33I9f3vyb17Tx8bH8s1P3/Dnm/5M2uA0fHQ+6PV60gancf4l5/PWoreIiYvpcJ8BgQF8/t3n3H7v7QwdPhSdrw5fP18GpQ/i/IvPd6d7/rXnueDSCwgNc3VPOO/i83j7v293sOXOO+f8c3jxzRcZlD4IrVZL6qBUnn7pac698NxOb0Or1fLBZx9w7oXnog/Qow/QM+/ceXy0+COv6a+54RruuO8O4hLi8PXzZfL0yfz3i/8SERnhNf2tf72VyxZcRlR0VJsm6AqFghffeJHHnn2M0eNG4+fnh9ZHS0paCjfcegNffP8FQcGu1h3BwcHcetetTJ42mcioSDQaDTpfHUOGDeGO++7gb//wXtadcf0t13PjwhsZOWYkYeFhqNVqQsNDOW3uaSz6YpHH6PcpaSlc9eerGD5qOKFhoahUKvR6PcNHDufG225k6aqlJCY3d3WIjY/l6x+/5rIFl5GYlIhWq0Wr1ZKYlMgfrv4DX/7wJZFRkd3O+0CieGHFC0ce0cGL7Kw09uxsf+TXEaN2kjq460G8N9+8/A0FmQUAXPH4FQSEBrj7xGt1Whx2Vz+h0NhQRpzs6jt/ovJX+TMuYBzbDNtosJ8YfUIGEimf/k3Kp/87EcqowljB+5nv46vyRavqeK5ei92C0W7k6iFXE+4b3mHantYyn2FmFS+/m48CBWqFGpvTxi1/isfgp+rTPB4rnS2jzh57b5b50VxDxyKfPX0uj9k2iypY/u5ynnrmKZJSkjpMezRUChVB6iBqbbXYnd7HnhJ9R8qn/2uvjHIP53Lv3fdy+p9OJzx24P8t6lZzeoC0wdkEB9eQfXAw1ZWhWCxatFoLIWGVpA0+SFh4ZY9ksCiriML9rlFp44fEExDqOcWCxdTcZ6Mst4yfP/iZhuoGxs0d1+19KlG2GTl0oFD+3rhCiRIVqiOkFr1Nyqd/k/Lp/06EMmr6G9T0X0ea0vTF+WiZz3o/NdfcktLmx5OiG3k0WA2YbEceU0en1hGgOfK0S8dCZ8uos8fem2V+NNfQschnT5/Lvt7m0Wra9rHej+geKZ/+r70y6su/l11hp3MPh7odxAOERVQSFtEzwbo3ZTllLHtzmWsExWB/Zi+Y7V4XnxFP6thUIpMiUWvVHNx6kDUfrcHpdLL1+62MPGVkt6eXCVYH99AR9D6dUgdAgCoAjUKm1+lvpHz6Nymf/u9EKCOT2oRKoUKtVKNRdnyMDqcDlUNFgDqAIHVQh2l7mrd8NgWIaoXaPYpyV/JYZ6njowMfUW9tf+7rJnqNnhuG3kCgNvCIaXtaZ8uos8fem2V+NNfQschnT5/LY7ZNlWubKqVru8dKU3ChVqh7ZGoz0bOkfPq/9spIpVShUqgIUPX+38uuqLJVHTkR3Qzit29x1XLHJRQQGVXWZn19vT91ta6TExtX1J1dUJJdwtLXlmIxWfAP8uec285BH6J3r0+fnO6Rftj0YRzadoj8ffnYrDaqi6qJTO5en4gaW82AfbpmVbmm8TDYDTTaG4+QWvQ2KZ/+Tcqn/zsRyshgM2B32rE5bB7TCXljc9iwO+0YbAZ0Nl0v5dDFWz5VCtePJ5vT5m7G2JU8lpvLqbXUolZ0HHxZHVZqLbWUmctwKrvVK/CodLaMOnvsvVnmR3MNHYt89vS5PGbbtLu2aXe4tnusOJvGnGpxDYn+Q8qn/2uvjOwOu+t6t/f+38tjoVtBfH6uqy9QYGCd1yC+pCiGvbtGolA4ib1gcZe3X3SgiO/+9R1Ws5WAsADm3zafwPDmJ+1Op6twOppT8GhicAeOIyfqp5ry7sDR6eYYovdI+fRvUj7934lQRg4cOFv815GmNH1xPo6Uz6ZlXclj0zbVSjUaVftBvBMnVru1z74HnS2jzh57b5b50VxDxyKfPX0u+3qbR6v1dSP6Fymf/q+9MurLv5fHQrdGpz8Sp1P5+/+7Hknn78tn6WtLsZqtBEUGcd4d53kE8AAWo4Uvn/mS7G3ZmBpMWEwW9v6yl4J9rsHvtDotobGhR38gQgghhBBCCCFEP9LpmvjGRt82y6xWbZvldpuK8lJXM/amaei6YtuybdisrmZKtWW1LHpgkcf62QtmkzI6hbLcMn5850ev25h6wVTUmmPXX0kIIYQQQgghhOgLnY50V3w/t82yA5kZHMhsfzo3jcbavVwdgcZHw0mXnETurlyqiqsw1htRa9REJkUy+rTRJA5LPPJGhBBCCNEj/Ex27vimDAVKfJTlmB0Wnj8nnEZd/x0BWAjR7PLzLmfT+k0ArN6ymvjE+AGx7Z4wc/xMCvNdM2Fll/XM9NhCHGvHtLo6LKKiy5859/ZzO5Vu5MkjGXnyyC5vXwghhBA9y8fm5P/WVXsse/XMMI7PoQeFGDgevOtBPv7Px+73f33wr9xw6w19mCPRG1565iUAAoMC+eP1f+zVfe/ZtYeli5eyecNmigqKqKqsIiAwgDHjx3DdzdcxccrENp/JOZTDS8+8xC9rfsFQZyA6Jpq558zlL7f/hYCAtlOJVlVW8eYrb/LTDz9RVFiEVqslLj6OqTOm8rfH/9Ybh9nnjlkQHxRcw/BRO4/V5oUQQgghhBDtsFqtLPt2mceyb7/6tteD+L89+TcMdQYAIqIienXfJ6qXn3sZgLiEuF4P4j/+4GOPB0fgCrp//vFnVq1YxavvvMqcs+e41+3bvY//O+//3N8RgLzcPN569S3WrVrHx0s+Rq9vnqHs0MFDXHHBFZSWlLqXmU1mMvdmkrU/S4L41qbNXOt+vX7NDACSUw8RG1/okU6pdKDTGfHzN/ZQFoUQQgghhBBdsW71OqqrPFvI7Nuzj+ysbNIGp/VaPjKGtd/1VvQci8WCUqlEre77ccEiIiO4+A8XM2HyBGprannluVc4dPAQDoeDJ/72hEcQf89t97gD+MsWXMbs02fz7r/eZfOGzezdvZdXnnuF+x65DwCbzcbNf7rZHcCfff7ZzDlrDoGBgRQWFLJ5w+beP9g+0unR6cMjKtz/mvj7N3gsD4+oIDSsSgJ4IYQQQggh+tC3X33rfn32+Wd7Xe6N0Wjk0QceZeKwiYxIHsG1f7iW3MO5Hmn+9+H/uPqSqzlp7EmMSB7B0IShnDL5FB657xGqKqs80l5+3uWkRaaRFplGQV4BTqeTKy68wr1s5fKV7rQP3/2we/m/XvqXe7nFYuHNl9/k7NlnMyJ5BMOThnPWyWfxxstvYLFYOnU+jI1G/n7/35k4dCIjk0dy3YLrKMgraDe90+nk4/98zIVnXsiolFGuY5x6Co8++ih1dXWd2ifA9i3buflPNzN15FSGxA1h8vDJXPN/17B3116PdN9/8z2Xn385YwaNYWj8UE6ecDKP3PsIZaWe03n/9Za/us/Rqp9W8eTDTzJlxBSGJQzjvtvvIy2y+QFNYX6hO+3M8TPdy61WK+/+613mnzafEckjGJE8ggvmXsDizxa3yf9Lz7zk3sbnn3x+xOM976LzWLl5JXfedyezTpnF/Avm8/JbL3vkqaLcFU/u2LaDPbv2ADAofRCPP/c4p809jZfeesk9lfhnH32G1eoaZ+3H735k/779AFzyh0t46c2XmDd/HiedfBKXXnEpz7/2/BHzd7zo1qOa+Rd+1dP5EEIIIYQQQvQAs8nMiu9XABAaHspDjz3Esm+WYbPZ+Hbxt9x2923tfnbh9QvJ3Jvpfr9y+Ur27d7Htyu/JSQ0BIDvlnzH2lVrPT6XeziXRe8uYsPaDSxZsQQfnY/X7SsUCp564SnmzZpHQ0MDf7v3b0yeNpm9u/fy0QcfATB63Giuu/k617GYzVx9ydVtalkz92aSuTeT1T+t5oPPPkCr1XZ4Tm758y0eDwx++uEn9uzag8loapPW6XSy8IaFbR54HDp4iBdeeIEl3y7hs6WfERQc1OE+P//4c+6/437s9uZ5ySvKK1j902rmnTuPYSOHAfD0o0/z1qtveXw2Py+fRf9exLJvl/HZ0s9ISEpos/2/3/t38nLzOsxDa1arlWsuu4b1a9d7LN+xbQd3bruT/fv2c8/D93Rpmy1NmDKhzbLk1GSP976+rtnNtmza4l42ZvwYd+AeGRVJfEI8+Xn51NbUkpWZxbCRw/jph5/c6YOCgzjvjPM4eOAger2eM+adwZ3330loyIkxzfhRzxNvNOqorgqhsjzM6z8hhBBCCCFE7/l5+c/U19cDcPqZpxMeGc7kaZMBVyDaVPvpTVlpGU+//DSvvvsqiUmuGZ9Kikv414vNNeNnn3c2T7/0NO989A4fLf6Idz56h/MvOR+AgwcO8sPSHzrMX3xiPPf+7V7AVTP77BPP8uBdD+J0OvHR+fDsK8+iUrlmt3j/zffdAXxMXAwvvPECL775IrHxsQBs3rCZ9954r8P9rfl5jTuA1/nqePDxB3njgzeIiIygprqmTfqlXy91B/BBwUE88fwT/Ov9fzFk+BAAsrOyee6J5zrcZ0lxCQ/d/ZA7gD/9zNP51/v/4rV3X+PSBZei1bgeOvy29Td3AO+j8+G+R+7jrUVvMeWkKQCUl5Xz8D0Pe91HXm4eV/35Kt775D0ef+5xFt69kE+XfOpeHxEZwadLPuXTJZ/y6ruvus7nW++7A/ix48e685Q6KBWAt159i9+2/tbhsXVVy7EZJk6ZiL/eH4CC/OaWEOER4R6fCYtojiPz8/IB13eryduvvc2u33ZhbDRSXlbOh+9/yOXnXY6x8cRoEd7tThPlZRHs3jEKQ11gu2kUCifnXLC4u7sQQgghhBBCdFHLGuQzzz4TgLnnzOWXNb+41w8fOdzrZ+964C4uuuwiAAIDA7ny4isBWP79cu5/9H4Aps2cxqv/fJX1q9dTWlqKxezZpH3Xb7uYf+H8DvN4+dWXs+zbZfyy5hf+885/3MvvvO9Ojz77S75c4n796NOPcsoZpwDg7+/Pn6/4MwDffPUN1996fbv7WrFshfv1gmsW8MfrXIO9DcoYxGlTTmuT/psvv3G/XnjPQi5bcBkAqampzJnp6s+99OulPPrMo+7a49a+X/K9+7yMmziONz54w71u7jnNU3e3PL4r/ngF1/7lWgDGThjL9DHTsZgtrF25lprqGoJDgj32Mf+C+Tz8hGeAH5cQ536t9dG2qRn/+vOv3a+vufEaQkNdNdfzL5zPi0+/CMDizxczZvwYAG67+7YOW24cya4du/j7/X935+eBxx5wr2sZcGs0Go/PtXzflK6utrkbg9ZHy/2P3E9kVCRP/O0JCvMLydybyceLPub2m27vdn4Him7VxNfVBrLpl2kdBvAATqf3L7UQQgghhBCi59XX17NyhavWOTgkmKkzpgIw56w57trtpV8vxel0ev38mHFj3K9HjRvlfl2Q7+rPXl9fz8VnXcyniz4lPy+/TQAPdLrP+FMvPoWfn5/7/djxY9uMpn740GH369HjRjfnbewor2m8adnkvOXnUlJTvDaJP5zdvL2W5yNjaIY7v7U1tVRWVLa7z5bbmH367E6lawqcAULDQt0tIZxOZ5txCQBOmXNKu9ttd38tztUt197CpfMv5dL5l7oDeIDsA9ld3q43WzZu4YoLrsBQZ0CtVvPiGy8ycnTzFOG+fr7u163HNmjqB98ynY9PcxeNuWfNZcGfFjDn7DnceNuN7uVND6qOd90K4rOzBuFwHHVLfCGEEEIIIUQPWv7dcswmMwA11TVkxGaQFpnGpGGT3E27C/ML2fbrtiNuy1st849Lf6SkqASAtMFpvPz2y3y65FMefOxBdxqHw9GpvBYWFGI0NtfGFhUWUW+o79Rn26sB76qe2s6xcKS8tW6C3lN6okn62pVrufqyq6k31KP10fLqu68y56w5HmniE+Ldr5sGu2tSXlbufp2Q6BoPICYuxr2sZYuDuPjm1wZD81R1x7NuReJVFa4vTEBgHWmDs9zLZ5++gvShroEwEpJyOW3uMq+fF0IIIYQQQvS8b7765siJgG8Xex+lfsf2Hc2vtza/jk+IR6FQeMzPfcU1V3DWuWcxYcoEzGZzl/JpbDRy961343Q63S0ESktKeezBxzzSpaSmuF/v3L6zOW/bdnhN401TjTa4mvo3yTmU47VPfEpa8/Za7mf/vv00NjYCrr7yYeHtj//VchurVqzqVLqW+6quqiY3x1X7rlAoSEpJavPZ9oL8puXeHqa0PFerfl1Fdll2m3+LvljUbn4744elP3DdguswNhrx8/PjnQ/f4fQzT2+TbsLk5qb+27dsd7cOKSkuoaigCHCd58FDBgMwftJ4d/qm9eB6+NMkNi72qPI+UHSrT7zJpAMgKroErU/zBRsQaGDIsH0Y6gLIz00iLLySRP+2TT+EEEIIIYQQPau6qppfVruaE+v1eu584E6P9VaLlSf/9iTg6rP90OMPoVR61uk9+4RrUDk/fz+effxZ9/LT5rr6jres9fz8o89JSEog93Aur/3ztS7l9enHniYvx9XM/cHHH2TF9yv4Zc0vfPnpl8ybP8/dBH3+BfPdo+X/7d6/UV9fj0Kh8MjbOeef0+G+Tp17Kh++/yEAi/69iOjYaOLi43j9xde9pj/ngnPc/ehffOZFtD5aQkJDeOW5V9xpzjr3rA5rys+cfybPPP4MFrOFrZu38pc//oXzLzkfh8PBL6t/Yfyk8Zx70bmcc/45fPD2B+68RUVHkZyazHtvvufuqjBj9ow2/eE7EhQcRE11DWUlZXz9+dfExccRFhlGSmoK8y+cz749+wD48xV/5s83/Zno2GjKS8vJPpjNimUr+NONf3KPi/DSMy/x8nOuKeKefvlp9/L2fLfkOxZevxC73Y5CoeCWu27BR+vDlo3NI9GPHDsSHx8fRo8bzfCRw9mzaw+HDh7igbse4JTTT+Hdf73rDugvvvxid//48y8+n9deeA2L2cKypcsY/954wiPDPaYjnHv2XE4E3Qrim/q6a7QWlMrm/jQ2qxq1xkZQUC3FhXEcOphGYrIE8UIIIYQQQhxr33/zPTabDYCTTj6JK/90ZZs0iz9bzN7deykvK2fDug1MnzndY31gYCB333q3x7LIqEhuuO0GwNUPOzIqkrLSMvbs2sO1l7sGYhs/aTxbN2/tVD43/rKR//77v4BrALcr/ngFs0+bzbxZ82hsbOSBOx9g2dplBAYFcvX1V7NyxUp+3fgrhfmFLLx+oce2Jk2dxB9v+KOXvTSbdcosZp06i9U/rcbYaOTR+x8FXNPvBQQGYKjzbIJ91rln8eN3P7J08VJqqmu4/477PdanDU7jrgfu6nCf0THRPPKPR3jwrgdxOBz8sPQHj1H7m8YbGDthLNfdfB1vvfoWZpOZJx5+wmM7EZERPPr0ox3uq7Up06ew7Ntl2O127vjLHQBccOkFPPvKs1x93dWsXbmW9WvXk7U/q01ZH62Vy1e6u204nU6efvTpNmlWb1lNfKKrKf1TLz7F5edfjqHOwKeLPuXTRc2j6w8bMYxb7rrF/T4uIY4H/v4Af7v3b5hN5jaj9p99/tnMmefZZP941a3m9Bqt66mQw65Co2kedCAvJwmrVU1paTQADfX6HsiiEEIIIYQQ4khajkp/6pxTvaZpGt0dvDepf/WdV7lswWWEhIag89Ux69RZfPz1x+6m43q9ng8++4CpM6bi7+9PdEw0C+9ZyMJ7FnYqj40Njdx72704nU40Gg1P/vNJlEolCUkJ3HG/K+AsLSl1j2ju4+PDB599wN0P3s2QYUPQ+erw0fmQMTSDvz74V97/3/tHnCO+6bgWXLOAkNAQfP18mTF7Bp98/QmBQW0H6lYoFLz4xos89uxjjB43Gj8/P7Q+WlLTUlm4cCFfLfvqiHPEA1x6xaV8suQT5pw1h/CIcNRqNWHhYcw6dRbDhg9zp7vn4Xt45Z1XmDxtMvoAPRqNhvjEeBZcs4AlPy3xOkd8Rx75xyPMO3ceoeFt50zXarW89+l7PPzkw4weNxq9Xo+PzoeExARmnz6bp158qlcD4WEjh/HVj18x/4L5hIWHodVqSUhM4Lqbr+Ojrz9Cr/eMJ6+45gre+fAdJk+bjL+/Pz46H4YOH8pDTzzEC/96oV+PcdCTFC+seMH70JQdWP3TbGprgklJyyY+MZ+1K0/2mk7rY2bu2d8dbR5FF/ir/BkXMI5thm002Bv6OjuiFSmf/k3Kp/87EcqowljB+5nv46vyRavq+IepxW7BaDdy9ZCrCfc9NgMctadlPqOMStY9cMBj/UlPpFOtV3cpj5099r48buj5fPZmmR/NNXQs8nksyvyYbLOoguXvLuepZ57y2je5p6gUKoLUQdTaarE77cdsP6J7pHz6v/bKKPdwLvfefS+n/+l0wmN7/+9GT+tWc/qg4Fpqa4Ix1AUSHFKNr58RY6Nvm3TRMSVHnUEhhBBC9G8OhYKD0T4oAKVChcNpx3GC1IYIIYQQva1bQXx8Yh4ajQWV2o5CAaPHbePXDVOw21XuNIFBtQwbuauDrQghhBDieFDrr+Lc+9JQK9TuGhCb09bX2RJCCCGOS90K4sMjKgiPaJ7LLzKqjFPn/EhJcTRWixb/gHqiY4o9Br0TQgghhBBCCCHE0elWEO+NztdEcmpOT21OCCGEEEL0gJWfrWTPhj2UFZRhNBgJDwsnZVQKp1xxCuGx4ZgaTXz//vcc2nWI6tJqLCYLwRHBjDl5DKdcego6P11fH4IQQogWujU6vRBCCCGEGBjWLl7LoV2H8NX7EhweTElJCRt+3MDLC1/G1GCisa6RNV+uoSSnhKCIILS+WsoLy1n+4XL+8/h/+jr7QgghWulUTfySL87v1sYVCifnXLC4W58VQgghhBBHb+q8qUw4bQIhUSH4q/xZ+dZKPv74YwxVBg5sP0DysGTmXzefqWdPReenw2qx8tqdr5G7L5d9m/fRaGjEL8Cvrw9D9HMzx8+kML8QgOyy7D7OTeddft7lbFq/CfCcv1yI/qzHmtN743TKyLRCCCGEEH3p9D+c7vF+7NixfPzxxwCoNWoCQwOZfcls93qNVkNiRiK5+3JRKBUoVdJw83j04F0P8vF/Pna//+uDf+WGW2/owxyJnvLem+9RV1sHwG1339ar+y4uKualZ15i5/adlJaUYqgz4K/3Z1D6IOZfMJ/Lr74clap5MPQflv7AF598QebeTKoqq7BZbYSFhzF2wliu/cu1jBk/xp3WUGfg808+Z8PaDRw8cJCy0jIAUlJTOO/i87jqz1eh0qhaZ+m4dEyDeCGEEEIc/3zNDv74cwVKlOiUNZgcJt49JRSjjwR//Y3D7uCrr74CICwmjPSx6W3SGKoN7Fy7E4CxJ4+VPvHHIavVyrJvl3ks+/arb48qiH/13VexmCxHmzXRA9576z13q4jeDuIL8wr57KPPPJbV1dax7ddtbPt1G5l7M3ni+Sfc61atWMVPP/zkkb6kuITvv/me5d8vZ9EXi5g0dRIABw8c5PEHH2+zz72797J39142b9jMO4veOQZH1f90KogfM2Frm2XFBXGUlkQTEFhHbHwhPj4mzGYdRQVxGOoCCY8oJz4pr8czLIQQQoj+RWd1cNOyCo9lH84IliC+nzEbzbz3j/fYuWEngaGBXPv4tai1nj8FK4oqeOu+t6itrCVleAoXL7y4j3IrjqV1q9dRXVXtsWzfnn1kZ2WTNjitW9scNWZUT2RNdJPD4cBqseKj8+nTfPj6+3LeRecx5aQpRMdEYzab+WTRJ6xcvhKAzz/+nAcefQA/f1cXneSUZG687UaGjhhKSGgI+bn5vPzsy5QUl2Cz2fjw/Q/dQTyAWq1mztlzOP3M0wkMCuSbL7/hq/+5HkyuWLaC9evWc+bJZ/b+gfeyTgXxia2C8fKyCEpLogkJrWb6rNUeU8kNztjPulWzqCiPIG1wVs/mVgghhBBCdFldVR1vP/g2BQcKSExM5Pp/XI9flGc/95y9Obzz0Ds01DYwfOpwrnzgSrQ6bR/lWBxL3371rfv12eef7X7/7Vffeq25LSos4q1X3mL1z6spKS5Bp9ORNiiNq6+/mrPPOxvw3id+4y8b+cP5fwDggksvYPbps3nx6RcpLChkxKgRPPr0owweMpjX/vkaH//nY2pra5k0dRKPP/s4cQlx7v3/78P/8d3X33Ew6yA11TXY7XZiYmOYecpMbr3rVkLDQo94zHa7nVeff5VP//sptbW1jB43mocee6jDz3z/zfcs+vci9u7ai9lkJiomijmnz+G6264jLCrsiPsEV+3xm6+8ycZfNlJRVoE+QE/60HT+svAvTJ853Z1u/dr1vPuvd9mxbQf1hnrCIsKYNmMaf7n9L6SkprjTvfTMS7z83MsAPPXiU5SWlPLpfz+lpKiEf7z4D+659R6P/adFNj+UaSoXp9PJF598waf//ZQD+w5gtVlJSU3hossv4qprr0KpbH4A+/knn7u3eetdtx6xZn/4yOE8//rzHssmTZ3E2MFjAbDZbJhMJncQf/2t13tuYAY0NjTy+EOuGveG+gb3qujYaL5d+S2DMwa7l806ZRYH9h1gz649AOzcvlOC+PYc2DcEgMiokjZzwSuVTiKjS6mpDiFrfwZRMaVHn0shhBBCCNEtxTnFvP3A21SXVjN41GDeeOENspXZNNibfxz/tuY3PnrqI6wWKzPOm8F5fznP44e8OH6YTWZWfL8CgNDwUB567CGWfbMMm83Gt4vbBvF7d+1lwUULqKmucS+zmC1s37qdlJ9S3EH8kfy64Ve++t9XOJ2u2GHLpi1cdclVnDLnFD5d9Kk73Zqf13D7jbfzv2//51723ZLvWLtqrcf2cg/nsujdRWxYu4ElK5YcsQb6sQceY9G/F7nfb/plE5edexnBIcFe0z/96NO89epbHsvyc/N55513+HrJ13y29DMSkhI63Oean9dw4x9vxGQ0uZdVVVaxcd1GJk2Z5A7i//vv//LIfY+4zw1ASVEJX376JT8u/ZFFXyxi1Ni2LR1ef+F18nK73vL5r7f81V173SRzbyaPP/g427ds5+W3Xu7yNr1xOp1UV1Xz4XsfupelD01v96GL1Wol93Au3y35zr1syvQp7tcxsTFeP5eUkuQO4v38ToxBOLsVxNdUhwBQWxPsdX1dTVCH64UQQgghRO9475H3qC51NZ02NZq47bbbaLA34HA6mDJvCkMnDeU/j/0Hp9OJSqMiLzOPl29t/hF/4W0XkjC442BFDBw/L/+Z+vp6AE4/83TCI8OZPG0yv6z5hUMHD7Fn1x6GjxwOuIKwu26+yx3Apw9N5/qbrycoJIgdW3fQ2NDY6f3m5+Vz0f9dxNxz5vLsY8+yf99+ysvK+XTRp9x4242MGjuKh/76EBXlFWzdvJUDmQdIH+Ias+Hs887m7PPOJiwiDD8/PxobG1m6eClf/e8rDh44yA9Lf2D+hfPb3Xd2Vjb/fe+/ACiVSm658xZGjhnJB+98wNqVa9uk/23rb+4A3kfnwx333kFKWgrvvfkeG9ZtoLysnIfveZj3Pnmv3X0aG43cdfNd7gB+4pSJLPjTAnQ6HZt+2YSvny/gauXwxMNP4HQ6USqV3LjwRsZOGMuXn3zJd0u+o76+nrtvvZvv13yPQuE5aHhebh7nXngu51x4DjVVNaSkpfDpkk+5+dqbKS8rB+DTJZ96fOb7b753B/Cpg1K59a+34u/vz+svvM72rdtZungpZ8w7o9MPZ9pz63W3snTxUo9lEyZP4KmXnmqT1mwyMyxxmMcyna+Oy6+8nKuvu7rD/dTV1rFh3QYAFAoFM2fPPKp8DxTdCuKVKjt2u4qS4hi2bxlPXEI+Pj5mzGYfCvISKCmOcacTQgghhBB9x2a1uV/nH8wnn3z3+yETh2C32d01gHarndzMXI/PmxvMvZNR0StaNqU/82xXs+O558zllzW/uNc3BfH7du9j/779AOgD9Pz3i/8SFu5qRj77tNl0RUxcDP944R8olUoO7j/IU393BXMTp0zkrgfuAmD9mvXu2vLcw7nuIH7azGm8+s9XWb96PaWlpVjMngPo7fptV4dB/IplK9zf8blnz+XWv94KuILKqaOmYmw0eqRf8uUS9+sr/ngF1/7lWlf6iROYOnoqZrOZtSvXUlNd025N/tpVa6msqAQgITGBDz77AB8fV2uBU+ec6k637JtlWCyu4zlj3hncce8dAJw06yR+3fgr5WXlZO3PYt/ufQwb6Rnojp80nn/+659t9q31ae4GM2HKBI91iz9b3Hxs11xBTIwrbrv4Dxezfet2AL7+/Gt3EH/RZRdx0WUXeT3GrlJr1Djsjs6lValRKBQerRNaMxlN3Pynm93jO1xzwzUkpyb3RFb7vW4F8ZGRZRQWuOZQzM9NJD83sd10QgghhBCi7zz84cPu1/4qf8YFjGObYZtHc/oXVrzQF1kTvay+vp6VK1wDjAWHBDN1xlQA5pw1h0fufQS73c7Sr5dy90N3o1AoOHzosPuzY8aNcQfw3TFi1Ah3F42Wge/I0SPdr0NCQ9yvm6ZIq6+v5+KzLqakqKTdbdfV1XW47/zc5gdXI8c07y8gMIDUtFR3U+wmh7NbHHeLKc5Cw0JJTk5m//79OJ1Ocg/nthvEt9zGtFnT3AF8R+lGjxvtfq3RaBg2chirf1rtSnfocJsg/pQzTvG6zY7kHMpxv370/ke9pjl44GCXt9vawrsXcsUfr6CivIIvPvmCVStWsXHdRq686Ep+3vSzR/cHrY+WT5d8itliJjsrm7defYviwmLefeNdUMD9f7+/zfbr6+u57orr2LR+EwDz5s/jnofvaZPueNWtzk5DR+7GR9fxU1kfnZmhI3Z3K1NCCCGEEEKInrX8u+WYTa7f8DXVNWTEZpAWmcakYZOw210taAvzC9n267Ye33dAYID7tULZ3CxcH6D3mt6Jqwb2x6U/ugP4tMFpvPz2y3y65FMefOxBd1qHo3O1u14pjpzEI7miix84CkfaV3hE+DHZb+uWCd2ROiiVSVMnMW/+PN7+79skJLq65JQUl7B5w2aPtAqFgglTJjB95nSu/NOVPPvKs+5133z5TZtt19bUcuVFV7oD+HMvPJcX3njBY/754123gng/PyMzTl5JVLT3J2JR0SXMOHkVfv5H/wUQQgghhBBCHL1vvmobEHnz7WJXk/uWo6Lv2L6DqsqqY5KvjpSWNA+SfcU1V3DWuWcxYcoEzObOd/NoOQDdrh273K8NdQYOHzzcJn1KWovj3rbD/bq6qprDh13pFQoFSSlJ7e6z5TbWr17vbjLfUbqd23e6X1utVvbu2tucrkVZuLUT4ysVzSFe6wccLZubf/jVh2SXZbf5t3LzSu8b7oSWg/i1p6nlhM1mw2aztVnf8uFF61YWFWUV/N+5/+culz9c/Qeef/151OpuNTAfsLp9tH7+RiZP34DJ5ENtdQhWqwaNxkpQcA063yMXnhBCCCGEEKJ3VFdV88tqV793vV7PnQ/c6bHearHy5N+eBOD7Jd/z0OMPMXTEUNKHpnNg3wEMdQYWXLiA626+jqCQIHbv2E1dTR33P9q2qXNPiotvnmru848+JyEpgdzDubz2z9c6vY1T55zKM489A8AP3/7AK8+/wojRI1j07iIaG9sOznfO+efwwdsfALDo34uIio4iOTWZ99963/3wYMbsGe02pQeYcfIMwsLDqKyoJD8vn6svuZoFf1qAj48PWzZtITgkmOtuvo6558zlmceewWq18sPSH3jx6RcZM2EMX376JWWlrq7JgzMGM3TE0E4fb2BwIPw+aP0H73zAyFEjCQgMIGNYBudedC4rlrlmJ7jzpju5aeFNJKUmUVVZRc6hHFatWMWsU2a5xw3o6hRz1195PYFBgUyfNZ34hHjqDfV8+b8vyc9zdWlQKBTubgElRSVcfNbFnH/J+QwdMZTQsFBysnN489U33dtrGp8BoKK8gkvnX+ruEjBtxjTmXzCfrZu2utPEJ8QTlBzU6XM1UB31Iwudzowupv0+KkIIIUR/s/KzlezZsIeygjIaDY0EhgSSNjqNOQvmEB7rap64/tv1bFm+hcLsQiwmVw3Kvf++l6jEqL7MuhCij1UUV1BfXY/ZaMZut6PWqPEP9CciPsI9oFh1WTU15TWYGkzumtBBowfh49u2X3Tr7Wk1WvwC/QiPD+/W9trz/Tffu2s9Tzr5JK7805Vt0iz+bDF7d++lvKycDes2MH3mdJ595VkWXLiAuto6Mvdmcsdf7nCnv+DSCzq9/+46Zc4pREZFUlZaxp5de7j2ctcgc+MnjWfr5q1H+LTLoPRBXH7V5Xz0wUfY7XZefPpFwDUCenRMNCXFnrHM2Aljue7m63jr1bcwm8w88fATHusjIiN49Gnv/cmb+Pr58swrz3Dj1TdiMVvYtH6Tu/k3uAJigNi4WB587EEeue8RHA4Hrzz/isd29Ho9z7z8TJea8U+ZPoU9O139/B9/0DXf+uRpk/lo8UfMmz+Pny/5ma/+9xUlRSU8dPdDbT5/NCO8W61Wvlvyncc0cS39+aY/e7QqKCst481X3vSaVq/X88CjD7jfHzxw0KNP//q161m/dr3HZ2776208cv8j3c7/QNGp5vSNjb40Nvpis6k83nfmnxBCCNHfrF28lkO7DuGr9yUoLIjqsmq2LN/CywtfxtTgak22b/M+CrML8Q/y7+PcCiH6k6qSKhrqGlCpVag1aqxmKzXlNRzefdg98rah2oCpwYRKc+Q+ui23p9FqMJvNVJdXd3t77Wk5Kn3L0dFbajlQWlOT+hGjRrB05VL+cPUfSExKRKvVEhgUyNjxY5l16qxu56ez9Ho9H3z2AVNnTMXf35/omGgW3rOQhfcs7NJ2/vaPv3HzHTcTGRWJj86H8ZPGs+jzRe02ib/n4Xt45Z1XmDxtMvoAPRqNhvjEeK699lqW/rT0iHPEA5x86sl8vfxrzrv4PKJjo9FoNISEhjB5+mSPUeOvuOYKPvjsA2adOovgkGDUajVR0VGcf8n5LF6x2Osc8R259a+3ctmCy4iKjvIa/D/36nM89+pzTJ42mYDAALRaLbHxsUybMY2Hn3yYP/zxD13aX0uXLbiM0+aeRlxCHDpfHRqNhuiYaE6bexpvLXrLY/C5kNAQrrv5OsaOH0tYeBhqtRpfP18GDxnMlddeydJVSz0G+xPNOlUTv+L7uQAMH7WLtMEH3e+PRKFwcs4Fi7udOSGEEOJYmDpvKhNOm0BIlGsk5K9e/4o1X67BUGXgwPYDjDppFBfdehEBIQFsWbGFj5/9uI9zLETX1VvrMdk8uzg2qBooUBZQZizDaG8eu0in1qHXeB9gTHgKiQwhOCIYjVYDQEluCZXFldisNupr6wkMDSQmJQa1Vk1teS2F2YWd3p5KoaIyr5LCwsJub689Hy3+6Ihpbr/3dm6/9/Y2y2PjY3n0mY5rntdsXdNm2ZTpU8guy26zvL1py267+zavzbXTh6Tz3y/+22a5t223R61Wez2+js7LvPnzmDd/nvu9SqEiSB1Era0Wu7NzU2mnD0nn+deeP2K66TOnM33m9COma+8ctaTX63ni+Sc6THP+Jedz/iXnH3F/XZ1ibv6F8zuc7q8lf71/l0aUb+/71JJKcWIMbte15vTtT9PnPbmz90ZvFEIIITrr9D+c7vE+bWQaa750/QBVa1x/GoPCj/8+deL4VW+tZ9H+RTRYGzyWK1Hip/Kj0d6Ig+YBr/w1/izIWCCBfCdExEV4vPcL8KOy2DUfeNOo600Bfne2FxgYSGFhYbe3J4Q4/p1Yw/gJIYQQrTjsDjYs3QBAWEwY6WPT+zhHQhw9k81Eg7UBtUKNRtkcAKoUKgJUAaDAXZNodVhpsDZgspkkiO8iJ06qy6oB0Oq06IOO8vw5oaSkpOe2J4Q4LnUqiJ82cy0A/v4NHu+FEEKIgcxsNLPoyUVkbskkIDSAax+/FrVWnm93lROo8nc1YVQqFDiczq423hPHiEapQavSut+rFWp81b5YsGBzNk/tZLO3neZJdMzhcFCQVUB9TT1qjZrEjMSjmkPc4XCQn5VPXXVdj2xPCHH86tQvlfCIig7fCyGEEANNXVUdbz/4NgUHCoiIj+C6J69zj0wvuqZGr2bGkxmoFWp3f9GWAaIQxxub1UZuZi6mBhNanZakoUnukeSPdnu+vr4kDU1CpT0x+vYKIbpOqhuEEEKccIpzinn7gbepLq0mdWQq1/z9GvwDZRR6IcSRmYwm8jLzsJqt+AX6kZieiErd/YC75fb8A/0ZNXwUDTR0euA0IcSJp1NB/P59Q7q9g4yhmd3+rBBCCHEsvPfIe1SXuvqxmhvNvH3/2+51U+ZNYcq8KXzz9jfsXLsTU2Pz6N5v3vsmKrWKGefPYOb53Z9HVwgxcOXvz8dqtgKuMTVyM3Pd60IiQwiJDKE0r5S6qjr3FHEAuZm5KBQKQqNDCYsOa3d7u3fvxu6048TZre0JIY5/nQvi9w7t9g4kiBdCCNHf2KzNTb1bT9c0ZKLrwbWh2kBFkWf3saYBrBrrGo9xDoUQ/ZXT2Tzig6nBcwo/fbBrIDqb1YbFZPFY1xSo222eNewtt2dsMHqs6872hBDHP2lOL4QQ4oTz8IcPHzHN5XdfzuV3X94LuRFCDCSdmcEiLi2OuLS4Lm+vvXnIu7I9IcTxr1NBvK9fI63HxrQ7VJhNPgAolQ40WgtWixaHQwmA1seMWiVPBoUQQgghxPGhuKj4mG5fpVARoA7AYDNIn/h+SMqn/2uvjI71tdvbOhXEn37mDx7vbTYV69fMwGZVM3r8NuLiC1AowOmEwvx4fts6Hh8fMyedvPqYZFoIIYQQ/YePxcEFm2pQosRX1YDRbuTzyYGYtcq+zpoQPULnp8OpdPLSiy8d0/0oUeKn8qPR3ogDx5E/IHqVlE//11EZOZVOdH66PspZz+pWc/r9e4dSUx1CStoh4hMK3MsVCohPLKCqMoycQ6lk7hnGyDE7eyyzQgghhOh//CwOHvy8xGPZd2P1EsSL44Y+WM/8m+Z7DHR5LPgqfRmhH8Hu+t0YHcYjf0D0Kimf/q+jMtL56dzjTAx03QriCwviAVCpvc8Bq9a4lhcXxUkQL4QQQgghBjx9sP6YBwD+Kn/iA+IpM5TRYG84pvsSXSfl0/+dKGXUrSDeYnb1hS/ITSQpOQd/ffMJqq/3Jz838fd02h7IohBCCNEz6q31mGydq0nTqXXoNcfHE3shxNHr7P2jK/eO1ttsUDVQoCygzFiG0d5ciyj3IyFES90K4v319RjqAjGZdPz84+kEh1Tj42PGbPahpjoEp1PhTieEEEL0B/XWehbtX0SDtXNP5v01/izIWCA/nIUQXbp/dPbe4W2b7fXnlfuREKKlbgXxqYOy2bFtLABOp4LqqtB20wkhhBD9gclmosHagFqhRqPUdJjW6rDSYG3AZDPJj2YhRKfvH125d3jbpkqhIkAVAArcI2vL/UgI0Vq3gviklBwaGvw5uL/9eTIHpR8gKSWnu/kSQgghjgmNUoNWdeTuXja793FfhBAnrs7cP7p672i5TbVCja/aFwsWbM7m7cj9SAjRUreCeIBhI/YQG1dI7uFkamtCsFo0aLRWgoKrSUzOJSS0uifzKYQQQgghhBBCnPC6HcQDBIfUEBzyWw9lRQghhBBCCCGEEB2RCVyFEEIIIYQQQogBots18RazltycJGqqQ7Ba2u8bNG3muu7uQgghhBBCCCGEEC10K4g31AXwy5oZ7vnie1LOzhwObj1IWW4ZjXWNKBQKgiKCGDFrBBmTM1AoFe60JYdL+PWbXynNKcXpcBIeH864ueNIGpHU4/kSQgghhBBCCCH6Wrea0+/ZOfKYBPAAu9fsJuvXLGrLarGarFiMFsrzylm5aCVr/7fWna4oq4ivX/iagswCrCYrNouNkkMlfPev78j6NeuY5E0IIYQQQgghhOhL3aqJr6oMc78OCq5Br69HqXL0SIZUahWjThnF0GlDCQwPJHd3Liv+vQKHw8GetXuYcNYE/AL8WPPxGhw2B1pfLefceg4+fj4seWkJ9VX1rPvfOlJGp6DWHtW4fUIIIYQQQgghRL/SrSjX+fv/o6JLmDx9Qw9mB069+lS0uuY+9mnj0ti/cT+5u3PBCXXldTRUN1Bd4prCbtD4QUQmRQIw/KThbFqyCVODiby9eaSOSe3RvAkhhBBCCCGEEH2pW83pg0NqAAgKru3JvAB4BPBN7Da7+7V/sD/l+eXNeYkO9vq6Ir+ix/MmhBBCCCGEEEL0pW7VxKdnZLKh/CSKi2IYlLEftdp+5A91U1FWEYX7CwGIHxJPQGgAJoPJvb5l0N/ytdFg7PY+lShRoDhywn5I+ftzGSVKVKj6ODeiNSmf/k3Kp/87mjJqurc3/deRpjR98V0YiPms0WsY8dJwVAoVQeogam212J12FF3MY2ePvS+PG3o+n8eizDuzzabl/T2fXdne8bTNrpaPOPbkd0L/N9DLyE7n4upuBfEmky+hYZX/396dx8lxlffC/1V39d49Pfs+o9k1kmXZ1r5Yso1lZBsbg+0QIBZLEggJCSS5JATC5U0CgfBe7gWSQMLrmxCiBLjxNQYLjIwXyZYsWbu1a1Zp9r2X6b27uvv9ozU13bP29PQ68/vq44+7q86cfrpOVXU9VadOwTJRhCOv7ENNbR90ehcUivCssjVrehP5CADA6K1RHP7+YYTDYRjyDXjgwAMJ17UU+WJ+Wj4nFbQKLQDApDRBJagyHA3NxPbJbmyf7LecNvKKXigFJUSFCJVi4b8NhUNQhpQwiSaYRXPC8SYil+OcOngSBREKQbHkGOP97pn83kDy40xFm89X53LaKJ1xJlpfrte53G2IUovHCdkv19vIIlniKpdQEn/h7Gb5tcetR/uNtfOWTTSJH+4axi+/+0v4vX4YzAY8/tnHYSwwAgC0Jq1czu/xT7/2Tr/WmXQJfS4A2CRbzl6JDygDAABH0AF30J3haGgmtk92Y/tkv+W0kUNyIBgOQgpJ8sHxfKSQhGA4CIfkgFbSLlg22XI5TqUQueohhSNxLTXGeL97Jr83kPw4U9Hm89W5nDZKZ5yJ1pfrdS53G6LU4nFC9lstbZSVw7cPtg/ipX96CQFfAKYiE9772fcirzhPnl9SUyK/to3Ypl8PT78urilO+PNDSM5I+5kwFXsIobi7Y1D6sH2yG9sn+y2njUIIIRz1byFTZTKxLqyUOKemLSXGeL97Jr83kPw4U9Hm8dS51DbKVJxLqW8l1ZnINkSpxeOE7Lda2iihge1Sqe96H3753V8i4AvAXGrG+/70fTEJPACU1JagoLwAANB5rhOjPaOwj9px9fhVAIDWoEXt+tq0x05ERERERESUSgldiX/vUy8kOw7Z+cPnIQUkAIB91I6Df3kwZv4DBx5A685W7P3gXhz6x0Pwe/x4/hvPTxcQgHs/cC+fEU9EREREREQrTs5mupUtlXjiT57AmUNnMHJrBOFQGMXVxdj08Cas2bAm0+ERERGtGiophAcuO6EUFNAr/XAH3Xh1gx4BMes6/BEREeW8rEvin/iTJ+IuW15fjsc/83gKoyEiIqLFGL0hfOvf+mOm3fu3LbAamcQTERElW8JJvCQpcau7AaMjpfB6dAgF53gOnxDGvod/vZz4iIiIiIiIiOi2hJJ4SVLi+NH7MGnnsyqJiIiIiIiI0iWhfm7dnU1M4ImIiIiIiIjSLKEr8cODFZE/FiWY822YGI88k72ppR3DQxVwOkyoqBpAXt5k8iIlIiKiZeu61IXXfvIaett64bK7AABPf/Zp7H58t1xmfHAch394GF2XuuCwOaDVaVFeV477nroPd+6+M1OhExERERK8Eu9yGgEAldX9KKsYkqevv/Mq7nvwdZhMDoyNlKGieiA5URIREVFS9Hf0o+1cG/Qm/Zzzw+Ew/unP/wnnXjsHp82J8jXlCIVC6LrUhR/81Q8w0MXfdiIiokxKKImXpMgFfL3BDUGYnh4KCVAqQ6ioHoAkibh+ZUNSgiQiIqLk2LJvC77+4tfxqb/71Jzz7eN2WIYtAICHP/owPvfPn8PH/+rjACIJvm3Mlq5QiYiIaA4JdacXVQEE/GoICEOplOTpk3Yz8gts8Hk1AADLeFFyoiQiIqKkMJgNC87PK8xDcVUxxgciXeovHL0Ay7AFCqUCWx/ainVb16UpUiIiIppLQlfi1Wo/AMAfUEOv98jTT5/cgdMnd6D3Vh0AIBTi82GJiIhyiUKpwKe/+WlUt1RDCkgY6ByAx+mB3qRHdXM1FEr+thMREWVSQr/EpjwHAMDj1qGgaAIKRQgA4PXoMDxYgXA40sfenG9LTpRERESUFqFQCM99+zn0t/dj75N78XeH/g4f/fJH4bQ58fw/PI/Lb13OdIhERESrWkJJfGHRBNRqP1xOE1QqCfVNXbPKCEIYrXdcW3aARERElD4dFzpw7VTk93vrQ1uh0Wlw9967odVrAQDt59szGR4REdGql9A98U0tHWhq6ZDfr99wBVqtB4P91fD71TCanGhqaUNRsSVpgRIREVHqeVzTt8n1tfehurkao/2j8Hl8AAC1Vp2p0IiIiAgJJvEzCQLQ2NyFxubZV+SJiIgoe1w6dgmHnj2EYDAoTzv8w8M4+txR1LbW4slPPwm9SQ+3w43nvvMcjr1wDBPDEwiHw1CKSmx6YFMGoyciIqKkJPFERESUG7xuL8YHx2OmOW1OOG1OmIvNMJgN+My3P4NXfvQKui93Y2xgDDqTDo0bG/HuZ96NqqaqDEVOREREQIJJfNv1VnR3NEFQhLD3gaPQG9zyPLdbhzdfexfCYQENzZ1Yu+5G0oIlIiKi5dm2fxu27d+2YJmyNWV45gvPpCkiIiIiWoqEkvjR4TIEAiqUlQ/HJPAAoNd7UFg8juHBSowMlTOJJyIiWuFseiXu/dsWiBBhEk1wSA7Y9OFMh0VERLQiJTQ6vctlAACY8+1zzs/LmwQAuG+XIyIiopUrrBBgNYqwmkTYTWpYTSLCCiHTYREREa1ICSXxUkAFAAiG5v7zYEgZKSfxlnsiIiIiIiKiZEkoiVepAgAi3erDM3rLhcOR6dHliIiIiIiIiGj5Ekri88yRbvSOyTycPrkTNms+/D41bNZ8nDm5A47JvJhyRERERERERLR8CfV3r6rpx9hoKQBgZKgcI0Pl85YjIiKizHMGnPBK3kXLaUUtjCpjGiIiIiKiRCSUxNes6cGt7nrYrAXzlikotKJmTU/CgREREVFyOANOHGw7CFfAtWhZg8qAA2sPLCmRV0lh3H3TDaWghEEZhivowrk6DQIiB7cjIiJKtoSSeEEAdtz7Fs6f2Srf/x6trHwY92w9C4G/3URERBnnlbxwBVwQBREqhWrecoFQAK6AC17Ju6Qk3ugN4t/+MfbE/b1/2wKrkQPcEhERJVvCv65qdQA7dp/ApD0Ploki+P1qqNV+FBZNIM88mcwYiYiIKAlUChXUSvWCZaSglKZoiIiIKBHLPkWeZ55k0k5ERERERESUBgmNTk9ERERERERE6ccknoiIiIiIiChHMIknIiIiIiIiyhFM4omIiIiIiIhyBJN4IiIiIiIiohzBJJ6IiIiIiIgoRyz7EXNEREREuaDrUhde+8lr6G3rhcvuAgA8/dmnsfvx3THlBrsH8fLBl9F1qQtelxdGsxF1d9ThY1/+WAaiJiIiirWsJN7t0uNmVwMsE0Xw+zRoWtuG/EIrJm35AICqmj4oFOFkxElERES0LP0d/Wg714aiiiI5iZ+p+3I3/vkv/hkBXwBavRbla8rh8/pw5eSVNEdLREQ0t4ST+MH+Slw4uwXBoFKeJgVUCAWVuHB2MwBApQqgvHJo+VESERERLdOWfVuw87GdcFqd+MozX5k1PxwO4/986/8g4Atg84Ob8YE//QDUGjUAwOv2pjtcIiKiOSWUxDsmTTh/ZitCodm31BcUWqHTu+Fx6zEyXM4knoiIiLKCwWxYcP5g9yBGe0cBRBL6r3/s6/C6vKhuqcZ7P/le1LTUpCNMIiKiBSU0sF1ne4ucwOeZ7bPmFxWPAwCsloJlhEZERESUPqN9o/Lr86+fh1obuQrf+U4nvvvfvgvLsCVToREREckSSuLHx0oAAIVFE7jvwddnzTcYI/eZud36ZYRGRERElD6hYEh+vf2R7fjCD76Az33/c1AoFPB5fDj98ukMRkdERBSRUHd6n1cDACgtG4EgzJ4vIDKYXVDi4PdEREQr3aROiff+RQNEQYRRaYQz6MSkTrn4H2YZc7FZfl27thYAUFRRBEO+AQ6LA5YRXoknIqLMSyjLViiDCIUU8AfUc853OPIARAa2IyIiopUtqBTQVaGFKIgwiwbYJQnBsJTpsJastrUWWr0WXrcXfW19wGOAZcQCly3Sw7CkqiTDERIRESWYxJtMTlgtBRjorUF9Q3fMvNHhUgwNVAIAjCbH8iMkIiIiSoJLxy7h0LOHEAwG5WmHf3gYR587itrWWhz44gHs/8h+/Pyff463f/U2uq92Y3JiEqFQCKZCE3a+Z2cGoyciIopIKIkvrxiE1VIAn0+D13/9kDz9xrX1MY+cK68cXH6EREREREngdXsxPjgeM81pc8Jpc8pd6e9/+n5oDVq8+fybGBsYgzHfiA07N+A9v/seGPONmQibiIgoRkJJfH1jN3pu1sPt1iMcnr4pPjqB1xtcqGu4ufwIiYiIiJJg2/5t2LZ/26LldjyyAzse2ZGGiIiIiJYuodHpRZWEHfcehylvcs75JpMDO3a/BVEMzjmfiIiIiIiIiJYu4eHjjSYX7t/3GkaGymGZKELAr4ZK7UdhkQVlFUNzjlpPREREK48yGEbdqO/26PQinEEvOkuUCCp5MEBERJRsy3oGnCAA5ZXDKK8cTlY8RERElGPyPEG8+HexA93e+7ctsBr5qFkiIqJkS6g7PRERERERERGlX1ynyF/91f7EahfC2PfwrxP7WyIiIqIkcAac8EreRctpRS2MKo5AT0RE2S2uJN7t1qc6DiIiIqKkcwacONh2EK6Aa9GyBpUBB9YeYCJPRERZjTerERER0YrllbxwBVwQBREqhWrecoFQAK6AC17JyySeiIiyWlxJ/Np112dNm5gowvhoKdQaH8orhqHR+ODzaTA8VA6/T4PCogmUlI4mPWAiIiKipVIpVFAr1QuWkYJSmqIhIiJKXHxJ/PobMe/tNjM621tgMjmw54GjEFXTP3qBgIhjR+6HzVqA9XdeTm60RERERERERKtYQqPTX79yB4JBJSqqBmISeABQqSRUVg0gFFKg7dr6pARJRERERERERAkm8ZaJIgDzD3g3Nd1qKUwwLCIiIiIiIiKaaVkD2w301UBvcKO6pk++J76/rwb9vbXJio+IiIiIiIiIbksoiS8qHsfIcDnCYQHt11vRfr113nJLZR+148IrFzDcPQzrsBUIR6Z/4jufgKiaDvc/vvQfcFgcc9bxG1/4DRTXFC/5s4mIiIiIiIiyWUJJ/LoNVzExXgxJmv/PRVHCug1Xl1y3ZdCC62/NHg2fiIiIiIiIaLVLKInPM09i195juHB2MxyTebPmm/Imcffm88gzTy65bkO+AZv2b0JZQxnO/eocRm8t/Ji6Bw48gNadc/cEICIiIiIiIlpJEr4nPr/Ahgceeg1WSwFs1gIEAiqoVAHkF1hRUGhNOKDSulKU1pUCAC6+ejHheoho5eq61IXXfvIaett64bK7AABPf/Zp7H5896yyXrcX3/y9b2JiaGLBcqsxxlwytTz72vrgtDsBcHkSERHR6rSsge0AoKBweUn7cp386Um88aM3IKpFlDeUY/Mjm1HeUJ6xeIgo9fo7+tF2rg1FFUVygjyf5//heTmZS6dciDGXTC3PksoSOYmfD5cnERERrWTLTuIzzevyAgD8Hj96r/ai/0Y/Hv/M46hsrky4TgUUECAkK8S0Utx+aqACCiihzHA0NBPbJzm279uOex+7Fw6rA3/9zF8DmHuZnj96HmdfOYt77rsHF964MG+5Kclsn1TFuFpNLU9pUsJffOgvACx9eU7t26f+LWSqTCbaIhVxxlvnUr53dJ1OrRIf/8M6KAQFDEoDXEEXnFplzGcutc5UxJmtdWaqzaemZ3ucS6lvJdW51Pah1ONxXPbL9TYKIhhXuZxN4tfvWY/KpkoUVhZCCkg484szuHb8GkLBEM784gye+JMnEq47X8xPXqBpplVoAQAmpQkqQZXhaGgmtk9ymIvMkRdRw27oFDqYRbP8fmJ0Av/17f9CXUsdPviJD8oJ3cxy0ZLZPqmKcbWaWp6TzukFutTl6RW9UApKiAoRKsXC7RsKh6AMKWESTWlvi1TEGW+dS/ne0XUKSg3eWauBAlNJvAoCQlAto85UxJmtdaazzacOcEVBhEJQZG2cidaX63Uup30o9Xgcl/1yvY0skiWucjmbxG/av0l+rdapsec396D9dDskv4TRnoUHw1uMTbIteoY5WwWUAQCAI+iAO+jOcDQ0E9snuRzB6cdMekIe2CU7ACAUCuF7X/0eJEnCM198Bm645yw3UyraJ9kxrnbu0NzLKZ7l6ZAcCIaDkEKSfHA8HykkIRgOwiE5oJW0qfky80hFnPHWuZTvPVedSiFy1UMKR+pJRp2piDPb6kxnmy+njXJ53cyVOpe7DVFq8Tgu+62WNsrJJD4cCkNQzEiyhdv/Ier/CQohtLwKMmgq9hBCcXfHoPRh+yRX9LYavUyP/vQoOi914jf/22+iqLoIlmHLnOXmqy+Z7ZPsGFe75SzPEEIIR/1byFSZTLRFKuKMt86lfO/F6pyalsw6UxFnNtSZqTZfahutlHUzV+pMZBui1OJxXPZbLW2UdUl8MBiE3+MHAISC0wdrXpcXSlEJUS2i/3o/Os504I69d6C0rhQBbwBnfnEGkk8CAFQ0VGQkdiLKDoPdgwCAF777Al747gsx8372vZ/h7Ctn8dm//2wmQpPlQoy5JJ7l+Vvf+K1MhEZERESUVFmXxA93DePFb784a/rBLx4EAGx5dAuKq4vRdb4LXee7ZpUTNSK2v297yuMkouzn9/pnTZMCEvy+2dMzJRdizCVcnkRERLTSZV0SH4+yhjJseXQLeq/1YnJ8En63H1qTFlUtVdj86GYUlBVkOkQiSqFLxy7h0LOHEAxOd5M6/MPDOPrcUdS21uLAFw/gw3/+YXmeZdiCrzzzFQDpe2Z4LsSYS6aWZzg43eV0qctz3DOe9rhXCyEURr47CBGASfRDIUkY14cRnnnrGxERES3bspL4ifEidHU0wWopQsCvgkodQGHhBBqaO1FUnNgzeqtaqvD73/v9RcttfWwrtj62NaHPIKLc5nV7MT4Ym5A5bU44bU6Yi7Nj5N5ciDGXcHlmt3x3EMf/sj1m2r1/2wKrMSevFRAREWW1hH9duzqacO3yBoTD02fZfV4NhgYrMTxUgfV3XkZj8+zu7kREy7Vt/zZs278t7vKF5YX41qvfSmFEs+VCjLlkankalAZsMm3Cecd5uIKuectzeRIREdFKtfDzQeZhtRTMSuCjhcMCrl2+E1YLu7UTERERERERJUtCSfzNrkY5gRdFCZXVA6hv7EJl9QBEMTJCfDgs4GZXQ/IiJSIiIiIiIlrlEupObxkvAgDo9W7sedcRaDTTo/76vBocO3I/3G49LOPFyYmSiIgoB3Rd6sJrP3kNvW29cNkj3f1nDlT44//xY3Rf6cbkxCQAwFRgwvrt67H/I/thyDNkJG4iWnm4PyJauRK6Eu/1agEAVTV9MQk8AGi0PlTV9MWUIyIiWg36O/rRdq4NepN+3jJXTlxBKBhCaW0pDHkGTAxN4NjPjuE/vvYfaYyUiFY67o+IVq6ErsQLihAQUkCSVHPOn5ouKEKJR0ZEFMUZcMIreeMqqxW1MKqMKY5obvHGmckYc8nM5elSutCv6MeoZxSeoEeeni3Lc8u+Ldj52E44rU75EXcz/dX/+Suo1NO/n3//x3+Pm1du4ubVm+kKk4hWAe6PiFauhJJ4vd4Nx2Qeem+tQVnFEErLRuV5o8Ol6L21Ri5HRLRczoATB9sOwhWYfzTyaAaVAQfWHkh7UreUODMVYy6Za3kqoIBeqYc76EYI0yeKs2V5GsyLdz9VqVV46Qcvoe1cGxxWB6wjVgBA/Yb6VIdHRKsI90dEK1dCSXxp2Qgck3kIBpV4+/huaDQ+aLRe+Lxa+Hya6XLlI0kLlIhWL6/khSvggiiIUCnm7gE0JRAKwBVwwSt5057QxRtnJmPMJXMtT6WghElpAgQgGA4CyM3lOT4wjt4bvfL7lk0t+Oh//2gGIyKi1Yr7I6Lck9A98Y3NnVCpowaz82kwaTfHJPAqtR+NTZ3Lj5CI6DaVQgW1Ur3gf4sl+dkQZzbEmEuil6dGqYFO1EGj1OT08vzIlz6Cbx7+Jj73z59DRV0F2s+34/m/fz7TYRHRKsT9EVHuSSiJ1+q82LbjbajV/jnnq9V+bNv5NrS6+O5fJSIiWm2UohJVTVXY8Z4dAICzr57FaP/oIn9FRJR83B8R5ZaEutMDQFHJBB58+GX03VoDi6UQAb8aKrUfhUUW1KzpgUolJTNOIiKinNd7oxd+rx9NdzcBAKSAhPbz7fJ8v8cPLfhkFyJKvXj2R0SUnZacxAeDCoyNlEX+WBVAQ3MXGtCV9MCIiIhyzaVjl3Do2UMIBoPytMM/PIyjzx1FbWst1m5eix//jx9Db9IjvzQftlEb3I7IILBVjVWobKyExWfJVPhEtIIkY39ERNlpyUm8QhHC6ZORrja1dbdQXDKe9KCIiIhykdftxfhg7O+i0+aE0+aEudiM8rpytG5txWD3IEZ6RqBQKFBWW4b129dj34f3QaFI6C43IqJZuD8iWrmWnMQLAqDR+ODzafgIOSIioijb9m/Dtv3bFizze1//vTRFQ0SrGfdHRCtXQvfEl5SNor+3BpN2c7LjISIiohzj1CrwJx+rhlJQQK/Uwx10w6nlVTwiIqJUSCiJX3fHVYyNlmBwoAo3OxtQ19gNQUh2aERERJQLAqICv74nD6IgwiyaYZfskMIc4JaIiCgVEkriL5zdDJUowQfg8sW70HZ9HfQGF0Rx9g/2rr3HlxsjERERERERESHBJH58rCTmvd+vht+vTkpARERERERERDQ33rBGRERERERElCMSuhJfs6Y32XEQERHlJGfACa/kjausVtTCqDKmOCIiWs3i3Sdxf0SUuxJK4u/Zci7ZcRAREeUcZ8CJg20H4Qq44ipvUBlwYO0BHjgTUUosZZ/E/RFR7kooiSciIiLAK3nhCrggCiJUCtWCZQOhAFwBF7ySd8UdNBc4JRz/y/aYaff+bQusRh5mEKVTvPuklbw/IloNlvXrKgVE9PXUwmIpgs+nRl39LeQXWOBx6wEARSUTSQmSiIgom6kUKqiViw/wKgX52DUiSr149kncHxHlroST+InxQpx9ewd8Po08raxsBCq1ESeP3QsA2LnnOEpKx5YfJRERERERERElNjq9x63D6RO7YhL4KSWlY9BofACA4cGK5UVHRERERERERLKEkviOthYEApH7bNS3E/ZoxSWRq+9WS+EyQiMiIiIiIiKiaAkl8WMjZQAAU94k9j388qz5BpMTAOByGZYRGhERERERERFFS6w7vUcHAKisHoAoBmfNVyoi06TAwiP1EhEREREREVH8EkriFYoQACAUVM453+WKPKpCFDnqJREREREREVGyJJTE6w0uAMBAfxUC/tir7ZP2PAz2VwEADEbnMsMjIiIiIiIioikJPWKurHwEk3Yz3C4DXnv53fL0rs5mXL96B0KhyLmB0vKR5ERJRGnRdakLr/3kNfS29cJlj5yse/qzT2P347vlMid+cQJnXzmLga4B+L1+AMBf/OtfoKy2LCMxExERUe7isQfR0iV0Jb6hqVMeld7vV8vTvR6tnMCrNT7UN3YlIUQiSpf+jn60nWuD3qSft8z109cx0DUAg5kDVxIREdHy8NiDaOkSuhKv0fqwbefbOH1yB/xzPCterYnM12j8yw6QiNJny74t2PnYTjitTnzlma/MWebpzzwNU4EJZ189ix//jx+nOUIiIiJaSXjsQbR0CSXxAFBYZMG+/b9Gb08tLBNFCPjVUKn9KCyyoGZND1QqDmpHlGviOcNtLjanIRIiIiJaDXjsQbR0CSfxACCqJDQ0daOhqTtZ8RARERERERHRPBK6J56IiIiIiIiI0i/hK/FOhxHdnU2wWQvg96uAsDC7kBDGvod/vZz4iIiIKMu51Qp89elyKKCATqmDJ+iBW83rBERERKmQUBI/MV6Et4/vRjCoTHY8RERElGN8agV+vKcQoiDCLJphl+yQwhwbh4iIKBUSSuKvX7mDCTzRCnTp2CUcevYQgsGgPO3wDw/j6HNHUdtaiwNfPIBDzx7CpWOX4HV75TLf/4vvQykqsef9e7D3/XszEToRERHlIB57EC1dQkm83ZYPABCEMCqrB2AwuCAIoWTGRUQZ4HV7MT44HjPNaXPCaXPKI8M6rI5ZZayjVgCAe9KdnkCJiIhoReCxB9HSJZTEK0UJwaASDU2duGPjlWTHREQZsm3/Nmzbv23BMh/+8w/jw3/+4TRFRERERCsZjz2Ili6hUWfKK4YBAH6/JqnBEBEREREREdH8EroSv27DFYyPlqCvpxaiGEBl9QC0Wg8ERXhWWb3es+wgiYiIiIiIiCjBJF6j8WPdnVdw7tQ23OxqxM2uxjnLCUIYjz/5s+XER0REt3Vd6sJrP3kNvW29cNldAICnP/s0dj++Wy4TlIJ45Uev4Myvz8A+bocx34i79t6FRz/+KDS69PSeypU4KXnynRIOfa0LAKAQBITCYTz+xUbYjAk/yZaIiIjmkVB3+tHhUpw/vXXRcuG5nh1PREQJ6e/oR9u5NuhN+nnL/PibP8bL//4yrKNWFFUUwWlz4s2fvoln//JZhELpGYA0V+Kk5BEAFLqCKHQFke+UUOgKgkcAREREqZHQKfIb19YzQSdaQZwBJ7ySd9FyWlELo8qYhohoLlv2bcHOx3bCaXXiK898Zdb8vo4+nHv1HADg/X/wfux53x5cOXkF//Lf/wVdl7pw5a0r2LhnI+MkIqKMive4A+CxB9FcEkriHZN5kT8WJdQ3dkFvcENQ8MoJUS5yBpw42HYQroBr0bIGlQEH1h7gj2mGGMyGBeffOH1Dfj2VBK/fvh4qtQoBfwDXz1xPS3KcK3ESEVH6LeW4A+CxB9FcEkri1RofPG496pu6sO6Oa8mOiYjSyCt54Qq4IAoiVArVvOUCoQBcARe8kpc/pFnKOmaVX5vyTQAAhUIBg9kA25gNtlFbhiKLlStxEhFR8sV73AHw2INoPgkl8TVretF+vRVu1/z3OxJRblEpVFAr1QuWkYJSmqKhZAqHZz85JBvlSpxERLR88Rx3ADz2IJpLQkl8dU0fRofLMdBXA1GUUF3bB63WO2eXej5ijogoPQpKCuTXDpsD5iIzQqEQ3JNuAEB+aX6GIouVK3ESERERZaOEkvjXf/2Q/LrnZj16btbPWY6PmCMiSp/Wra146QcvAQAuHbuEPe/bg2unriHgDwAA1m1dl8nwZLkSJxEREVE2SukDXDmCPRFR8lw6dgmHnj2EYDAoTzv8w8M4+txR1LbW4sAXD2DTA5tw/sh5vPC9F3D8xeOYGJwAADTc2YANuzcwTiIiIqIcl9IknoiIksfr9mJ8cDxmmtPmhNPmhLnYDAD48Oc/jOLqYpx95SwmBidgNBuxce9GPPrxR6FQKBgnERERUY5LKInftfdYsuOQ2UftuPDKBQx3D8M6bAVuj3P0ie98AqIqNty2t9tw6cglWIetEFUiKpsrsf2J7SgoL5ijZiKi3LZt/zZs279twTJKUYlHPvoIHvnoI2mKarZciZOIiIgoFyWUxBeXjC9eKEGWQQuuv3V90XLnXz6PUz8/Jb8PBoK4efEmBtoH8OSfPclEnoiIiIiIiFacrOuzaMg3YNP+TXjk9x9BaV3pnGWcFifO/PIMAKCktgQf+dpH8J5PvwcKhQJ+jx8nnj+RzpCJiIiIiIiI0iKhK/Ft11vjLrt23Y0l1V1aVyon7xdfvThnma4LXQhJkcfZ3bXvLhjyDTDkG1C1tgp91/vQd60PHqcHOqNuSZ9NlOt8Hh9e/6/X8c7Rd2AdsUJn0mHDzg14z++8B3qTPtPh5RwuTyIiIiLKNosm8T6fGhqNP2Za27X4H/+z1CQ+HmO9Y/LrgrLpbvP5Zfnou96HcDiMif4JVLdWJ/2zibLZ//7S/0bnxU4oFAqU15VjYngCJ35xAn3tffjsP3wWSqUy0yHmFC5PIiIiIso2iybxJ97cg933vQm1OpCOeOLidXrl12qdes7XHocn4foVUEBAbj4eT3H7DgkFFFCCCUa2SWX7DPUMofNiJwDgyU8/ib1P7MVo/yi++rGvoq+9D5eOXsKWB7fMGZMQ9W8+U/MzsW7FGyOwvDij22e0Z3TJyzNVy9IRcMAreRctpxW1MKlMi5ZLlWTHudjynJoW7/JMxXq00upcyroZXadPpcT3Hi6BAAFahRbekBc+lTLmM5daZyrizNY6M9XmubQNrbQ2j6fOpbZPquJMtnT9pqcCj7OzX663URDBxQshjiTeMZmHE2/uwa49x6G+fUVep3fP2uSCIQV8Xq38XqPxQamML4hkCYfD02+WkYPni/nLjiVTtIpIG5iUJqgEVYajoZlS2T4OwSG/1ot6mEUzvKrphOrmOzfx4P4HZ/2dV/RCKSghKkSoFPPHFAqHoAwpYRJNMIvmpMa+mHhjBJYXZ3T7GAWjPD3e5ZmKZTnpn8SP2n8EZ8C5aPxGlRGfWvcp5KnzFi2bbKmIc67lOfXjLAoiFELkdbzLMxXr0UqrcynrZnSdkk6DZ99TBQUUMCgNcAVdCCEE1TLqTEWc2VpnOts8V7ehldbm89W5nPZJVZzJlq7f9FTgcXb2y/U2skiWuMotmsRX1fRhoK8GJ47dKyfyDz3y8pxlpYCI9ra16GxrgU7vxu773lxa1HHSGqdPFvg8Pvl1wDvdW2A598PbJNuiZwazVUAZWQaOoAPuoDvD0dBMqWwfQ5UBFXUVGLo1hP/4zn/gtRdfw8TQhDx/bHQMdsk+6+8ckgPBcBBSSJIPGOYihSQEw0E4JAe0knbecqkQb4zA8uKMbp9ElmcqluWYbwx2vx2isPDBTiAUgN1vx6hvFGFFeN5yqZKKOOdankohclZdCkeWIRD/8kzFerTS6lzKupns9klnnNlWZzrbPFe3oZXW5vPVmY3bULKl6zc9FXicnf1WSxstmsRv3nYW+QVWXLt8J25116NlXdv8lakkrN9wFRPjxbBOFKLjRita77iW1ICByIj0HWc6AAC2ERtKakrk1wAgCAKKqosSrj+E0LJjzJSp2EMIxd0dg9Inpe2jBD759U/iF//7F2g/347xoXE03tmI0b5RjA+OQyEq5vzMEEIIR/2bz9T8TKxb8cYILC/O6PYJK8NLXp6pWJZTdYoKESrl/MlxGGEEgoGMbfupiHOx5Tk1Ld7lmYr1aKXVmci6maz2yVSc2VBnpto8l7ahldbm8dSZLdtQsqXrNz0VeJyd/VZLG8U1On1jcxfyC2xwTMbXRVOriXQ57e+tWXISHwwG4fdEuu2HgtPJtNflhVJUQlSLaLynEW///G2EpBAuvnoRlc2VmOifwEDbAACgZn0NR6anVSm/JB/PfOEZ+X3AH8CXf+PLAIDSmrkf2Ujz4/IkIiIiomwT9yPmioonUFQc6Urqds+RIIeBYFAJq6UQI8PlAACvd+ndXoa7hvHit1+cNf3gFw8CALY8ugVbH9uKre/ZilM/P4Wx3jH8+xf+XS6n1qmx66ldS/5copWgr6MPJVUl0Oq1CAVDePH7L8LripxUu/v+uzMbXA7i8iQiIiKibJPQc+Jf/dXDcZXT6hIfIX4xm/Zvgt6sx+Ujl2EdtkJUiahsrsT2J7ajoLxg8QqIVqDTh0/j1K9OobiyGJPWSbjsLgDA3if3Yk3rmgxHl3u4PImIiIgo2ySUxMdrTf2tJf9NVUsVfv97vx9X2dYdrWjd0brkzyBaqWrX1qLjnQ5MDE8gHA6juqUaux/fjR2P7Mh0aDmJy5MoPmZXEP/+97cgAFAISoTCQRz4TB3shtx7vA8REVG2S0kSL4oSGpo60by2PRXVE9E8tr57K7a+e2umw1gxuDyJ4qMIh9E07Js1jYiIiJIvoSR+195jc04XhDBUqgCMJgcUGXjEEREREREREdFKllASX1wynuw4iIiIiIiIiGgRKb0nnigTfB4fXj74Mi6/dRn2cTuUSiUKygqwZd8WPPCBByAIQqZDJCIiIloReNxFlH5xJ/Ft1xMbQG7tuhsJ/R1Rop7/h+dx5tdnAADldeXwurwYujmEQ88egqgWsff9ezMcIREREdHKwOMuovSLP4m/ti6hD2AST+l288pNAEDr1lb83td/D36fH196/5cQ8AdgHbVmOLrlcwac8EreRctpRS2MKmMaIspdM5elS+lCv6Ifo55ReIKxj8jk8iQiIpptpR93EWUjdqenFafhzgaMD47jxpkb+MbvfgNelxcBfwANdzbg/qfvz3R4y+IMOHGw7SBcAdeiZQ0qAw6sPcDEcx5zLUsFFNAr9XAH3QghFFOey5OIiGi2lXzcRZStmMTTivMbn/0NhEIhnH3lLIZvDQMAlColKhsqoTfpMxzd8nglL1wBF0RBhEqhmrdcIBSAK+CCV/Iy6ZzHXMtSKShhUpoAAQiGg3JZLk8iIqK5reTjLqJsFXcS/+gTL84/Myygr7cG7Tda4fNq5ck6vWf+vyFKkaPPH8W5V8+h/o56/PZf/zacdif+8U/+Ecd/fhwKpQLv/4P3ZzrEZVMpVFAr1QuWkYJSmqLJbdHLUhRE6EQd/PBDCscuPy5PIiKi2VbDcRdRtok7iRfF4JzThwYrcOPqejgm8+Rpao0PzWvbUdfQvfwIiZbA7/XjV//2K4TDYWzcsxHGfCOM+UbU31GPKyevoP18e6ZDJCIiIloReNxFlBkJd6cfGy3Bjat3wGopmK5MFUBjcycamzvmTfqJUsnv8yMUjNzL3N/RDwAI+AMY7ol071JrF756TURERETx4XEXUWYsOYm3Wgpw/ep6jI+WytOUyiDqGrrR3NoGtTqQ1ACJlsJoNqJxYyO6LnXh3Gvn0HOjBz63Dw6rAwCw9aGtGY6QiIiIaGXgcRdRZsSdxE9OmnDj6h0YHqyQpwlCGLV1t7B23Q1odYs/8oooHX77r38br/3kNVx+6zLs43aIKhFrWtdgz/v3YPODmzMdHhEREdGKweMuovSLO4l/49UHEQ4L8nut1oumte0wGJyw28yw28xz/l1ZxcjyoyRaAr1Jj8c/8Tge/8TjmQ6FiIiIaEXjcRdR+sWdxEcn8ADg9Wpx5eLGBf9GEMJ4/MmfJRQYERER5QafKODH9xZAgAIahRq+kB8+UVj8D4mIiGjJUvqc+JmJPxEREa08bq0SX/2NCoiCCLNohl2yz3pMIxERESVHSpN4IqKZLMMWfOWZr8w7f/+B/Xj4ow+nMSKKxvYhIiIiym5xJ/G79h5LZRxEtEooVUqsaV0TM83j8mC0bxQAkFeUl4mw6Da2DxEREVF2izuJLy4ZT2UcRLRKmIvM+ON//OOYac//w/MY7RuF3qTnSLYZxvYhIiIiym7sTk85yRlwwist/lhDraiFUWVMQ0SUKJfdhdMvnwYA7Hp8FzQ6TYYjomhsHyKi1S3eYy6Ax11E6cIknnKOM+DEwbaDcAVci5Y1qAw4sPYAf1Cy2FuH3oLf64eoErHnfXsyHQ7NwPYhIlq9lnLMBfC4iyhdmMRTzvFKXrgCLoiCCJVCNW+5QCgAV8AFr+Tlj0mWkvwSjv/8OABg877NyCvk/dbZhO1D8TK5g/j7f+mDAAGiIEIKS/ij36mGQ6/MdGhEtAzxHnMBPO4iSicm8ZSzVAoV1Er1gmWkIB9xlM3OvHIGDqsDgiDggacfyHQ4NAPbh+IlhsLY1umeNY2IVoZ4jrkAHncRpYsi0wEQ0eoUDodx9P8eBQCs274OZWvKMhsQxWD7EBEREWUnJvFElBFXT16VH1v2rg+8K8PR0ExsHyIiIqLsxCSeiDLiyHNHAAC1rbVo3NiY4WhoJrYPERERUXbiPfFElBF/9K0/ynQItAC2DxEREVF24pV4IiIiIiIiohzBJJ6IiIiIiIgoRzCJJyIiIiIiIsoRvCeeKIOcNidePvgyrp68iknLJLR6LSobK/GBP/kAiiuLMx0eERERERFlGSbxRBnitDvxrT/8FizDFihVSpRUlyAcDuPWtVuYnJhkEk9ERERERLMwiSfKkJd+8BIswxaU15XjU9/4FMxFZgCAFJCAcIaDWyZnwAmv5I2rrFbUwqgypjgimineNmL7EBEREWUXJvFEGRAOh3HxjYsAgPySfPzz5/8ZlmELiiuL8eAHH8Smd23KcISJcwacONh2EK6AK67yBpUBB9YeYKKYRktpI7YPERERUXZhEk+UAQ6bA26HGwBw48wNmIvN0Bl1GOwexMGvHYRCVODuvXdnNsgEeSUvXAEXREGESqFasGwgFIAr4IJX8jJJTKN424jtQ0RERJR9mMQTZUAoGJJfl9WW4XPf/xwA4Ju/902M9I7g+M+O52wSP0WlUEGtVC9aTgpKaYiG5hJPG7F9iIiIiLILk3iiDDDmG6FUKREMBFHZWAlRFdkUKxsrMdI7AsuIJcMREhHFL6AU8PLdJghQQCWoEAgHEFAKmQ6LiIhoRWIST5QBoiii8c5GtJ9vx2D3IIJSEAAw2D0IACipKslkeERES+LUKfGnH6+BKIgwi2bYJTukMHtxEBERpQKTeKIMefTjj6LrchdGekbwlWe+AgCwj9uhUCiw78P7MhwdERERERFlI0WmAyBardasW4M/+B9/gKa7muBxeiD5JbRsasFnvvMZNN/dnOnwiIiIiIgoC/FKPFEGNWxowKf/56czHQYREREREeUIXoknIiIiIiIiyhFM4omIiIiIiIhyBLvTExER0bIYPUH8zU8GYx4x998/WA6nTpnp0IiIUuLwDw/j5YMvzznvmy9/E0ol93+UOkziiYiIaFlUwTD2v+OImfY3v1GWoWiIiNLHYDaguKI4ZpoAIUPR0GrBJJ4ohZwBJ7ySV37vUrrQr+jHqGcUnqBHnq4VtTCqjJkIkYiIiIgStH77enz4zz+c6TBolWEST5QizoATB9sOwhVwydMUUECv1MMddCOEkDzdoDLgwNoDTOSJiIiIcsilY5fwztF3oDVqUdNcg0c+9giqm6szHRatcBzYjihFvJIXroALoiBCp9RBp9RBL+phEk3Qi3p5miiIcAVcMVfsiYiIiCi7KRQKmApNKCgvgMPiwLVT1/Cdz3wH/R39mQ6NVjheiSdKMZVCBbVSDQCRhF7UwQ8/pLAkl5GC0nx/TkRERERZZtODm7Dn/XtgyDMAAG6cuYHvf+H7kAISjr94HB/8bx/McIS0kvFKPBERERER0RKUVpfKCTwAtG5tld9bR62ZCotWCSbxRERERERES/DaT16DdWQ6WW871wbXZGQcpMKywkyFRasEu9MTEREREREtwVuH3sIv/+WXyC/Jh1qrxmjfKABArVXjvqfuy3B0tNIxiSciIiIiIlqCfR/ah4tvXsRwzzAmhiZQUFaA+jvq8e5n3o3SmtJMh0crXM4m8TdO3sCRg0fmnFe3sQ6PfOqRNEdERERERESrwa7HdmHXY7syHQatUrwnnoiIiIiIiChH5OyV+CmmQhOe+eozmQ6DiIiIiIiIKOVyPoknIiIiIiKihf3b3/wbLr55EQBwz/334CNf+kiGI5pbrsSZSTmfxLvsLvzrn/0rAt4ATEUmNG1uwuaHN0OpUmY6NCIiIiIioow7dfiUnBhns1yJM9NyPokPBUPwuXwAAPuoHed+dQ6jPaN47A8fS7hOBRQQICQrxLRS3B7mQAEFlFiZJzKm2mfq33ym5mdqWSwW59S0pcSZiu+e7DrjrS/b64yeluw4V1qbZ6rOpW5DK2XdTGWdibZPUKHAmSY9AAGiIEIKSwgqYj8zW9ejbKgzU22eS9vQSmvzeOpcavukIs5c2celiiPggFfyyu89Sg/6Ff0Y94zDE/TI07WiFiaVKe3xxWtscAwvfPcF1K2vg23MBtuYDQKErMsVkhFnrudCQQTjKpezSby51Iz7n7kf1WuroTPpMHJrBK/86yvwTHrQd60PA+0DqGqpSqjufDE/ucGmkVahBQCYlCaoBFWGo0kNr+iFUlBCVIhQKeb/jqFwCMqQEibRBLNoTmOEEXPFObVjEQURCkGx5DhT8d2TXWe89WVjnXO1TyriXGltns46l7MN5fK6ma46E20fr1GDT362BQooYFAa4Aq6EEIIqmXUmWvr5nLqTGeb5+o2tNLafL46s+04IVf2cakw6Z/Ej9p/BGfAKU8TIECj0MAX8iGMsDzdqDLiU+s+hTx1XlpjjEdQCuI7X/8OFAoF/vC//yH+7o//DgCgElQZOT6eT7LizPVcyCJZ4iqXs0l8RWMFKhor5PdVLVXYeP9GnHrxFABgtGc04STeJtkWPTOYrQLKAADAEXTAHXRnOJrUcEgOBMNBSCEpJtGaSQpJCIaDcEgOaCVtGiOMmCtOpRA5IyiFI7EtNc5UfPdk1xlvfdlY51ztk4o4V1qbp7PO5WxDubxupqvOTLZPOuPMtjrT2ea5ug2ttDafr85s24ZyZR+XCmO+Mdj9dohC1EkWQQGT0gQEIycYACAQCsDut2PUN4qwIrxQlRnxyx/8El3Xu3DgCwegLlEjhNtxhwOwS/YMRzctWXGuhlwIyOEkPhwKQ1DMSLSF6JeJJ+FTK00umoo9hFDc3TFyTQghhKP+zWdqfqaWxWJxTk1bSpyp+O7JrjPe+rK9zuhpyY5zpbV5pupc6ja0UtbNVNaZyfbJVJzZUGem2jyXtqGV1ubx1JkN21Cu7ONSYSpOUSFCpYwk8aIgQifq4IcfUliSYwwEA1l57N3b1otXfvwKNu/bjE0PbkIQwZj1KlviTWacqyEXAnI4if/VP/8K1euqUX9XfaQ7/c0RXDpySZ5f3lieweiIiIiIiIgyZ/jWMEKhEC69eQmfP/55AEDAF7lSffHYRXz+sc/jr37yV9AZdZkMM2fizCY5m8Q7bU689dxbeOu5t2bNa97ajPIGJvFERERERLS6BfyBWdNCwRD8QX8GoplfrsSZDXI2id/62FZ0nu3EaM8o3DY3IAAF5QVo3dmKO/bckenwiIiIiIiIMmbb/m3Ytn9bzLS/+a2/gXXEmlXPX8+VOLNJzibx9RvrUb+xPtNhEBERrXp6bxB/emgUAhTQKMbgC/nxPx8vhlube4/3ISIiynY5m8QTERFRdtBIYXzouDVm2j8+UoSVOy4wEVFu+vJ/fjnTIcQlV+LMlIWf60BEREREREREWYNJPBEREREREVGOYHd6WpI3nn8Dp18+DcuIBQF/AEazEXXr6/DuZ96NyobKTIeXMqv1exMRERGtBLlwLJcLMVJ24JV4WpKuS11w2p0oqihCcUUxJi2TuPjmRXz3v30XPo8v0+GlzGr93kREREQrQS4cy+VCjJQdeCWeluTAXx6ASq2S37/0g5fwyn++ArfDjdG+UdS01GQwutRZrd+biIiIaCXIhWO5RGN0BpzwSt5F69eKWhhVxqTFu1S5EmcuYBJPS6JSq3Dp+CW8/pPX4XV7Mdo/CgAw5htRUl2S4ehSZ7V+byIiIqKVIBeO5RKJ0Rlw4mDbQbgCrkXrN6gMOLD2QEYS5FyJM1cwiaclc1gd6LnRI78vLC/E7371d6HVazMYVeqt1u9NREREtBLkwrHcUmP0Sl64Ai6IggiVQjVnGQAIhAJwBVzwSt6MJMe5Emeu4D3xtGS7H9+N//XK/8KX//PLuOf+e2AZtuDfv/rv8LoX7x6Ty1br9yYiIiJaCXLhWC7RGFUKFdRK9bz/LZQ4p1OuxJntmMRTQgRBQEFZAfZ9eB8AYPjWMM6/fj7DUaXeav3eRERERCtBLhzL5UKMlFlM4iluLrsLZ145AykgydOunbomv/Z7/ZkIK+VW6/cmIiIiWgly4VguF2Kk7MF74iluPo8PP/rGj/Dct59DcUUxPC4PbGM2AIBGr8HGPRszG2CKrNbvTURERLQS5MKxXC7ESNmDSTzFTWfU4Z4H7kHvjV6MD40jKAWRX5KPxrsa8dCHHkJhWWGmQ0yJ1fq9iYiIiFaCXDiWy4UYKXswiae46Yw6fOQvP5LpMNJutX5vIiIiopUgF47lciFGyh5M4omIiGhZQoKAznINBAAKQYlQOIiQIGQ6LCIiohWJSTwREREti92gxBNfaIQoiDCLZtglO6SwtPgfEhER0ZIxiSciIiIiIqJFHXnuCK6evIrR/lG4HW7kFeSh8a5G7D+wH8WVxZkOb9XgI+aIiIiIiIhoUcd+dgzdl7uhM+pgLjLDOmrF2VfO4u//+O/hdXkzHd6qwSvxREREREREtKidj+7Eln1bUFBWAAB44Xsv4M2fvgmHxYH2C+3YeC8fhZcOTOIphjPghFeK7yyaVtTCqDKmOKL0ife7r7TvTURERJTrcuUYNtePNx/6rYdi3jfe2Yg3f/omAEBUMbVMFy5pkjkDThxsOwhXwBVXeYPKgANrD2TlDmaplvLdV9L3JiIiIsp1uXIMu9KON0PBEE7+8iQAoKiiCC33tGQ4otWDSTzJvJIXroALoiBCpVAtWDYQCsAVcMErebN65xKveL/7SvveRETJoPOF8PHXx6GAAlqFDd6QF//yrkJ4NBx6h4hSL1eOYVfS8abP48PBrx3EjbM3YCo04Xe/+rsQ1Uwt04VLmmZRKVRQK9WLlpOCK+/xQfF895X4vYmIlkMbCOHTh8djpv3nnnwm8USUVrlyDJvrx5uTlkk8+6Vn0d/ej5LqEnzya5/kyPRpxiSeiIiIiIiIFjV0awjP/uWzsI5Y0XBnA377r38bhjxDpsNadZjEExERERER0aJ+8Fc/gHXECgDwuX149ovPyvN2PLoDOx7dkanQVhUm8URERERERLQoKTDdzX+gayBmXuvW1nSHs2oxiSciIiIiIqJFffk/v5zpEAgAR5whIiIiIiIiyhFM4omIiIiIiIhyBJN4IiIiIiIiohzBe+JXsK5LXXjtJ6+ht60XLrsLAPD0Z5/G7sd3ZziyabkQIxERERERUbbglfgVrL+jH23n2qA36TMdyrxyIUYiIiIiIqJswSvxK9iWfVuw87GdcFqd+MozX8l0OHPKhRiJiIiIiFYTZ8AJr+RdtJxW1MKoMqYhIorGJH4FM5gNmQ5hUbkQIxERERHRauEMOHGw7SBcAdeiZQ0qAw6sPcBEPs2YxBMREREREREAwCt54Qq4IAoiVArVvOUCoQBcARe8kpdJfJoxiSciIiIiIqIYKoUKaqV6wTJSUEpTNBSNSTwREREtSxiAxaAEACgEAaFwGOHMhkRERLRiMYknIiKiZbEZRez52lqIggizaIZdskMK8+oMERFRKjCJX8EuHbuEQ88eQjAYlKcd/uFhHH3uKGpba3HgiwcyGF1ELsRIRERERESULZjEr2Betxfjg+Mx05w2J5w2J8zF5gxFFSsXYiQiIiIiIsoWTOJXsG37t2Hb/m2ZDmNBuRAjERERERFRtlBkOgAiIiIiIiIiig+TeCIiIiIiIqIcwe70REREtCwafwhPnrJBAQV0Shc8QQ/+7/Y8+NS8VkBERJRsTOKJiIhoWfT+EL70f4djpr10j5FJPBERUQowic9hzoATXskbM82ldKFf0Y9Rzyg8QY88XStqYVQZ0x0igLnjnE8m4yQiIiIiIsp2TOJzlDPgxMG2g3AFXDHTFVBAr9TDHXQjhJA83aAy4MDaA2lPkOeLcz6ZipOIiIiIiCgXMInPUV7JC1fABVEQoVKo5OlKQQmT0gQIQDAcBAAEQgG4Ai54JW/ak+P54pxLJuMkIiIiIiLKBUzic5xKoYJaqZbfi4IInaiDH35IYUmeLgWluf48bWbGOZ9Mx0lERERERJTNOOIMERERERERUY5gEk9ERERERESUI5jEExEREREREeUIJvFEREREREREOSLnB7Zz2pw4/eJp9F7thd/jR15xHtbtXoeND2yEoBAyHR4RERERERFR0uR0Eu92uPHCN1+A0+KUp1mHrTjx/AnYRm2470P3ZTA6IiIiIiIiouTK6e70Z39xVk7g73/mfnzsGx/Dmg1rAADXjl3DyK2RTIZHRERERERElFQ5m8SHQ2F0nO0AAOSX5WPdrnXQmXTY9PAmuUzH6Y5MhUdERERERESUdDmbxE+OT8Lv8QOIJPFTCsoL5NdjfWPpDouIiIiIiIgoZXL2nniP0yO/VmvV8muVVjVdxuFBIhRQQEB2D4o3FaMUkmJiDQpBeOCBL+hDKBwCALmMAgoooVxynXPJhTrjrS+ddS6nfdIZ53LqzOX1aK72SUWcK63N01kn93GprTPR9gkEZ9cZCAYQCIazcj3KtjrT2ea5ug2ttDafr85sO05Yafu45daZbe2z2ut0BVxwS+6YaR6lB/2Kfox7xuEJTueCelEPg8qwYH3ZIIhgXOWEb736rXCKY0mJ4e5hvPDNFwAALdta8ODHHgQAhIIhfP+Pvg8gcoX+Q//PhzIWIxEREREREVEy5Wx3ep1RJ7/2e/3y64AvIL/WGrVpjYmIiIiIiIgolXI2ic8rzoNaF+lGbxuxydOtw1b5dUlNSbrDIiIiIiIiIkqZnE3iBYWA5i3NACJJ/I2TN+BxeHD+8Hm5TPO25kyFR0RERERERJR0OTuwHQBseWwLeq72wGlx4sjBIzHz1u9Zj7K6sgxFRkRERERERJR8OXslHgD0Jj3e/7n3o2V7C7RGLRSiAgXlBdj11C7s/c29mQ6PiIiIiIiIKKly+ko8ABjzjXjwow9mOgwiIiIiIiKilMvpK/FEREREREREqwmTeCIiIiIiIqIcwSSeiIiIiIiIKEcwiSciIiIiIiLKEUziiYiIiIiIiHIEk3giIiIiIiKiHMEknoiIiIiIiChH5Pxz4inWtePX8MaP3pDff/DLH0RBeYH8PhwK49KRS7j+1nVMjk9CrVOj9o5abHvvNhjzjZkIeVW48MoFdF/oxuT4JPxuP0S1iIKKArTubMX6e9fHlGUbpd/F1y+i/3o/LEMWeBweaPQaFFYUYvMjm1HZXDmrfNvbbbh05BKsw1aIKhGVzZXY/sT2mG2Nkqfveh+uv3Udw93DcNlcAIDSulI89edPzSorBSScP3weHWc64LQ5oTPq0HB3A7Y+thUavSbdoa8qTpsTp188jd6rvfB7/MgrzsO63euw8YGNEBRCpsNbNeyjdlx45QKGu4dhHbYC4cj0T3znExBVsYd93Jel161Lt9B5rhOjPaNwT7ohCALMJWZsuG8D1m5fG7OdDN8cxplDZzByawThUBjF1cXY9PAmrNmwJoPfYOXrudyDS0cuwTJkgdflhUJQwFRsQv3GemzavwkqrSq2/JUenD98HuP94xAUAsrqyrD18a0ory/P0DdYXSxDFjz3tecQCoYAAHs/uBd37L1Dnr+S24dJ/AridXpx6uenFizz5k/exLXj1+T3HocHbW+3YaB9AE99/inoTfpUh7kq3bp0C6O3RuX3fq8fIzdHMHJzBD63D/e8+x55Htso/U797BSCUlB+77a74ba70X+jHw/9zkNo2twkzzv/8vmY7SwYCOLmxZsYaB/Ak3/2JA9+U6DnSg+6znctWi4cDuPl/+9l9F7tlae5bC5cPnoZQ51DeP+fvX9WEkPJ4Xa48cI3X4DT4pSnWYetOPH8CdhGbbjvQ/dlMLrVxTJowfW3ri9ajvuy9Lvy5hX0XeuLmTbWO4YjB49gtGcUez+4FwAw2DGIQ/9wCCEpJJcb7h7GS//0EvZ9bB+atzanNe7VZPjmMPpv9MvvQwjBOmSFdciKsb4xPPaHj8nzOs504NV/e1U+UQYA/Tf6MdQ5hMf+6LE5LwJQch37yTE5gZ9ppbcPu9OvIG///G14XV6ImrkPUkdujsjJ4ZoNa/Cxb3wMDxx4AADgtDhx9hdn0xbratO8pRnv+9P34be/+dv4nf/5O9jy6BZ5XseZDvk12ygz9GY9dj21Cwf+9gB+53/+TsxJlbMvTS9zp8WJM788AwAoqS3BR772Ebzn0++BQqGA3+PHiedPpD321aC0thQ73rcDT/zpEwuW6zrfJSfw6+9dj4//vx/H1se2AgDG+8dx+cjllMe6Wp39xVk5gb//mfvxsW98TL5ieO3YNYzcGslkeKuKId+ATfs34ZHffwSldaVzluG+LDOUohIb37URv/ml38Qnvv0JvPt33w2FInIofvXYVbgdbgDAmz9+EyEpBLVOjac+/xQ+/NcfhrHQCISB4/91HJJfyuTXWNFK60rx8Ccfxke+/hF84tufwMOfehhKUQkA6LvWB6/LCwCQ/BKO/9dxIAwYC4348F99GE99/imodWoEpSDe/Mmbmfwaq0L76XYMdgzOmfeshvZhEr9CDN8cxvUT11FYWYj6jfVzlolOFjc9sgk6kw6tO1thLjVH5p/tQDgUnvNvaXk23LcBFU0V0Og1UOvUuGvfXfI8hXJ6M2QbZcYH/vIDuOvBu2AsMEKtU2P7E9uh1qoBAPYxu1yu60KXfGXkrn13wZBvQO0dtahaWwUg8gPvcXrS/wVWuJbtLbjn3fegsmnhs+btp9vl11vfsxVaoxb37L9H/oGP3r4oecKhMDrORpZtflk+1u1aB51Jh00Pb5LLdJzmsk+X0rpSbH9iO+rurJu35wn3ZZnx4McexO6nd6OwshCiWkTjpkbUrK+JzAwDk2OTGOsdi9wGAaBpcxNK15TCXGLGHfdGugh7XV70Xuud7yNomeo31qP+7noYzAaIahH1G+tRUDHdK2XqmK33aq+c0N+x5w6YS80oXVMq99ybunJPqeH3+HHypychqkTc/eDds+avhvZhEr8ChENhHPvJMSAM7PngnpikMFr0ylpQNr1Dmuoy5/f4MTkxmdpgCT63D++8+o78fv2e6Xvi2UaZMZWwTwlJIYTCkQNcg9kgTx/rnbt98svyAUS6c0/0T6QwUlrIeN84AECtU0Nvjtx2olQqYS6OnASzDFkQDATn/XtKzOT4JPweP4DpbQFATHfsXD9YWmm4L8uMmb81AGJu5TLkG2K2lfzy/DlfT+3rKLUkv4Sb79yEdShyUqVlW4vchvMdr0XvA8d72U6pcvrQabgn3dj08CaYikyz5q+G9uHNgSvA1WNXMd43jpbtLahsqsSNEzfmLOdxTJ9Vj/4hiX7tcXhgLjGnLthVrONsB17911fl94IgYOeTO7F+93QSzzbKDu+8+g4kX6S74rpd6+TpXqdXfq3Wqed8Hd2GlF5TVw5nHihPDUQUDoXhdXtjTszQ8kVfsY1e9tEDQHG7yC7cl2WHwY5BDLQNAACqW6thKjTB64hqmwWOAyh13HY3fviFH8ZMa9zUiPsP3C+/j96GVLrpfR3bKfXG+8dx5c0rMJeacfe+u+WeYNFWQ/swic9CXee7cPrQ6UXLvefT74GoEXHqxVNQ69TY+eTOhD4vHI7qns0BhOOylDbKK86bc144HMaJn56ASqOaNUL9XGVlbKNFLad9rh2/htO/iPxtdWt1zP3x82H7LE0ytp9ECWyg9IneLAQu91zAfVn6jN4axeHvH0Y4HIYh3yCPf0PZqet8FxRKBfZ9fN+C5cLgNpRK4XCk93E4FMaeD+yBUqVc2t+voPZhEp+FfB4fbCO2RcsFpSCun7gOv8ePDfdtgNvmhtvmlu8BAQDbsA1KUYm84jzoTDrYRyP39/q9fvlxSwFfQC6vM+qS+2VWqKW00ZTmLc1o3tIMn9uH7ne6IwPXBEM4+cJJrNu1DoJCYBslSSLtAwCXj17G8eciA6FUNlfi4U8+HHN7itaojfmMKQEv22cpEm2fxeiMOrhsLrlr95Sp9hEUAh8zlwLR67zfO73so/db0dsOZR73ZZk13DWMX373l/B7/TCYDXj8s4/DWBB5hKzWNN020fuy6G1LZ2LbpJLerMfvf+/3EfAHMHprFK/922tw2VzoONOBux68CyW1JTHbUHQ7cRtKrYG2AQx3D6Osvgw6kw7jfeNwWqefiuK0OTExMLEq2odJfBZav3t9TBfrhUwdJF154wquvHFl1vzD/99h1G2swyOfegQlNSUY7hoGAFhHrPIzEqcGUFHr1MgrSu5Vr5VqKW00k0avwbpd63Dl6BWM94/D7/HD4/BAb9azjZIkkfZ555V3cPKFkwCAmvU1ePiTD0NUx+4iS2pL5MHRbCM2lNSUyK+ByNXGouqiZUa/8i1n+1lIcU1xJIn3+uG2u6E36xEMBmEfj5wYK6woXPJZe1pcXnEe1Do1/B5/zMmZqf0WAHlboezAfVnmDLYP4qV/egkBXwCmIhPe+9n3xvQ4it5Worcn2/D06+Ka4nSEuuqp1CpUtVShcVMjLr1+CQBgG7WhpLZk/naKel1cy3ZKtqkkfOTmCJ77+nOz5p8/fB5X3riCB56Z7tmyUtuHA9utItHPFT3/q/PwODy4cfKGfOW3eUszBEWO9y3JQuN94zj14imM9Y7B7/XD7/Gj/VQ7LEMWAJH7c6bOGLKNMuPcr87JCXz9XfV45FOPzErgAaDxnkYoxMhu8+KrF+Gyu9B7tVe+p7FmfU3On9nNRgF/AB6nJ+be63AoLE8LBiNX7Fu2tcjzz/zyDLwuLy68fEEe34DPVk4NQSGgeUtk2dpGbLhx8gY8Dg/OHz4vl2nexmWfLsFgUN42op+f7HV54XF6EPAHuC/LkL7rffjld3+JgC8Ac6kZ7/vT9826ZaiktkQeFLLzXCdGe0ZhH7Xj6vGrAACtQYva9bVpj321OPIfRzDQNgCPwwMpIGGoawjdF7rl+VPtVXtHLbSGyLHb1WNXYR+1Y7RnFJ3nOgEABRUFPHmZQauhfYRvvfotPq9qhXn9319H29ttAIAPfvmDMSMEv/GjN+TnkEczFhrx1Oefgt6kT1ucq8VA+wBe/PaL887f9dQu3PXg9CPn2Ebp909/8E8Lzv+tr/yW3APi/Mvncernp2aVUevUePLPnozZ3ig5zvziDM6+dHbe+e/94/eiqqUK4XAYL33vJflZ8dGKq4vx/j97/7yP3KLlcTvceP4bz8vPio+2fs963Peh+zIQ1eq02G/Olke3YOtjW7kvy4Cff+vnGOwYnHf+AwceQOvOVgy2D+LQPx6SHwMoE4B9H9vHE5IptNDxwFTP1ikdZzrw6r+9GjP+BwAoRSUe+6PHUNm88GNRKTlunLyBIwePAAD2fnAv7tgbeRzjSm8fHs2sMns/uBf5Zfm4/tZ12MftUGvVqL2jFtuf2M7kMEXyivOwdsdajNwcgcvuQtAfhMaoQWltKdbfux51G+tiyrONstum/ZugN+tx+chlWIetEFUiKpsrsf2J7TzozTBBELD/k/tx/vB5tJ9uh8vmgs6kQ8PdDdj62FYm8CmkN+nx/s+9H6d+fgq9V3vh9/phLjZj3e512PjAxkyHR3Pgvix7VbZU4ok/eQJnDp3ByK0RhENhFFcXY9PDm7Bmw5pMh7ei3fnAnRjqHILD4oDf44dKo0JhRSGaNjdh/d7Y28CatzZDrVPj/OHzGO8fh6AQUFZXhq2Pb5Vvh6TMWentwyvxRERERERERDmC98QTERERERER5Qgm8UREREREREQ5gkk8ERERERERUY5gEk9ERERERESUI5jEExEREREREeUIJvFEREREREREOYJJPBEREREREVGOEDMdABFNGx8rxok398rv9z18GHqDW34vBURcv7oew0MV8Hp0CIcj5+Hu2HgRjc1daY93tXG79Hj18MPy+11730RxyXgGI6JcdeHsZvT1rAEAFBWPYfd9x9IeQzCowKm3dsFqKURx6RjWrrsOp8OI82e24dEnfg5RDKY9Jsqcs6e2YrC/BgCw54EjKCi0Zjgiouz39lu7MDpcDiCMBx56FaY8R6ZDolWCSTxREs1MwgFAEEJQKoNQq/3QG1woKh5HbV0PdHrPkuu/eOEeDPTVJCtcItkrv9oPj9sAAGhZdx2t669nOCJKtaGBSlgthdi++wRGR8rw1pt7EJRUWFN3kwl8BvTeqsU757bI79/71E/T9tk2az4G+6sBAEUlYxlN4LPhBBetLItdIFmOppb220m8gOtX7sC2XW8npV6ixTCJJ0qxcFgBSVJAklRwuw0YHytF+41WtLTeQMu6GxCE6bIGgwvr77wsv1ep/fLrUEjAYH+V/L6waBxlFcMQhDCKiifS8l2IaOUoLR/B/fteg8HoQnHJOFpab0AKqKDVeTMdGqVZ2/V1ACI/Rg2NnZkNhiiHFJeMI89sw6Q9H8NDlbBZ85FfYMt0WLQKMIknSqHK6j7kF9ggBVSw2fIxNlKKcFiBcFiBtuvr4fVqcdemd+TyOr0HTS0dc9bl9Wrl7vMAsHb9dZSUjqU0/lBIQDgsQKkMpfRziHJNOAwEg8qcvmKtVgegVgfk96IYzOnvk6sCAREqlZSxz/e4dRgZKgcAiGIApeUjGYuFKJnStW1VVfdj0p4PAOi5WY/8ggsp/0wiJvFEKVRaNoLaul75vWPShFNv7YL7drflnpsNqKgckg+a5uvyFd3VecrJY3tmlQMAl1OP7s4mjI2WwuPWIxwWoDe4UF4xhMaWDmg0/ph63npjDybGSwAANWt60NjcgRtX12NioggBvwb3PfgazPn2pNTdvPYG2q6tx9hoKSRJhCnPgZZ111FROTRr2UmSEj036zA8WInJyTxIARXUaj+MJgcqqwdQ39gNIHKiof36Otis+XA6jfD71QhKIkRVACaTA5XV/ahruAmFIhxvs0GSlGi/3or+vhr4fRoYDC7UNXajtHx43r9xufS42dkEmzUfbrceAb8a4bAAtdoPc74Na+pvorxy/r+faWaX0s3bzqDt2joMD1cg4FdBb3ChsbkTa+pvzfrbYFCBW90NGByognPSBEkSoVL7kZ9vQ01dD6qqB+b8nCnt19eh/fo6+f1Ut96hgUoMDVbCbjPD59Mg4FdDoQhBp3ejuGQMTS0dS+6i6PVqcLOzCSPDZXC5DAiHFNDqPCgtG0HT2nboZ9x2MnO53LXpAq5d2YDx0RIIQhil5SO4Y+MlaLU+jI2WoO3aOtht+VAqgyivHML6Oy/HJK4LmflZ92w9ixtX78DoSCn8Pg227ngbFVVDCX2PhfTeWoPR4TJMTubB79MgEFBBqQxCb3ChtGxkzm0NSM8243QY0dXRhPGxEng9OgCAVudBcck4Gpo6YMpzxv09E12flrJ+x2tspAQ9t+phtRTC59XIcRQVT2Dt+msxy9vvV+FmVyOGByvgchoRDCqh0fiQX2hBXcNNlJaNxtQ9s5v8o0/8HB031mKgrwYejw5l5cMYHqqcFdOLzz8pv555i8vEeBFudjXAOlEEny8SrylvEtW1fVhTv7T9XV9vLaauwpdVDM06aTsz/ve872fo6mhGX08tPG491Bo/qqr70HrHtTlP+A4OVKL3Vh3s1nz4/WqIogSjyYGKqgHUNUzfujHzcyLfsyRmOUyNQ2K3mdFzsx42az68Hh38fjUAQKP1oaDQgvrGrmX1UAsGFei9WYeBgWo47HmQJBFqjR+FReNobO5EYZElqctoeLAcvbfqYLUWwu+LLCNzvg21dT2oqumL6bE3c2yWnXuOwWHPw83uBnjcehiMTjStbUdNbR8kSYkbV9djsL8afr8aRpMDa9ddl/db6WC1FOBWdwMmxovg82oBRPYZhUUWtLTegMHokssuddueecz0rv0vY3iwEr231sDtMqC0bGTObSt6+dWs6cE9W87J7+02M7o7GzExXgyvRwdBCMNgdKKyegANTZ1znuisqBrA9asbAAADfdXYcNdFXvyglGMST5RGpjwHNm8/jWNHHpCndXU0Je3Kx9BgBc6f3opgMHbTdjry0OnIQ39fLXbee3zegVcm7WYcO3L/rL9PRt12mxlvvv4uSJIqalo+zpzcgZ17jsf0KnA59Xj7rd1wOU0xdfh8Wvh8WgQCqqiERIH2G62zPi/g18AyoYFlohjDQxXYee9bMQdC8wmFBLz91m5YxovlaQ5HHi6/czfKyuc/8HFM5qG7s2nWdK9XB++wDiPDFVi7/hrWrruxeBAzeDw6vPH6A/B5dfI0pyMPF89vgiCEUVvXE/V5Gpw8di8ck+aYOvw+LUZHyjE6Uo7B/gFs3nZ6SQf6ANDfV4OhgaqYacGgAk5HHpyOPPT31uLe+99AnnkyrvosE4U4fWIn/H5NzHS3y4hb3Ub099Vg+66T8x6Me9x6HDtyPwIBtTxtoK8Gdms+mltv4MLZLZhKToJBEb236uByGhK6x9br1eLYkQfkg9Bkfo+ZbnY1wG4riJkmSQpM2vMxac9Hf18t9j5wJKbbezq2mcH+Kpw/swWhkDLm71xOE1xOE/p6anHPlnOoqumP63smsj4le/0Oh4GL5+9B7636mOmhkBKOSTMck2asqb8pJ/GOSRNOHt8Nr0cfU97r1WF4sArDg1VoaOrEhrsuzfuZM/cvS3X9ynp0tMW2XyikhNVSBKulCAP91dix+624e1WMjZTKr2cmp3M5eexeWCam4/d6dOjqaIHPp8GmrdPJUDgMnDu9Tb7XfkogoJZj7b1Vh117ji/5Fg7LeBFudTfMmu5x6+Fx6zHYX4W7N5+LOYkeL59PjZPH7pWvrMrTvVoMDVRjaKAKGzZeQsMCg8kuZRldOLsZ/b2xJ1IDATXGx0oxPlaK4cEKbN5+et7fr2uXN8TsLxyTZlw4sxVSQERfzxrYrIXyvEl7Ps68Pfs3N1Xarrei7dr0rRpTpvYZ5RWDchKfjG37nXObl7Vt3eyqx5WLd8X0egQg73sHemuwc+8xaLW+mPlGkwtqtQ9+vwaSpIoMFspBbynFmMQTpVlBoVW+fwoAJsaLEQ5jwQSzpbUNbpc+5sBtTX23/OOnUvvhculjkmxTnh0VlUMIhyMHyx63AV6PDmfe3o4HHnp1zs+z2/IhCCFU1/bAYHTB6TBCoQgmpe5Jez5UKj8amjoQDCrRe6vu9g+lgM72FvmAIhwGTp/cGZOM5BdYUFw6hnBYgM1SgEBAFVO33uBEQaEFWp0XapUfobACTocJg/1VCIcVGB8tw+BAVVxX6Lo7m2IOAsz5NpSVD2FyMg/Dg1Xz/p1CCCPPbEN+gRUajR+iKoCgJMIyUYjxschBcvv1VtTW3YJuiQesblekHeoauqFQBtHTXS+3RWdbS0wSf/701piDoIqqfpjyHBgbKYXVUgQAGBqoQkfbWqxddwNV1f0w5U2i48ZaORkuKR1ByYyriQCgUgVQUjoCU54DKpUfCkUIPp8WQ4OV8Lj1kCQVrl3egB33nlj0OwUCIk6f3CEnvjq9C1XV/VAoQxgaqIRj0gwpoMaZt7fjwf2/nrNLpNttgFrtQ1NLG1wuA4YGIsmC02nChbNbodF6UbOmBzZLgdwGE+MlsEwUoLBoaQN3Ta2PFZUDyMu3w+PWQ6UKJOV7zKTR+FBWMQSDwQmVOgBBCMPr0d6+mqaB16ND+41WbLznHQDp2WacTkNMAq9W+1C9phcCwujrWQO/X4NQSIkLZzfDnG+F0eTCYhJZn5a6fi+mq705JoFXq32orB6ARuOF02nE8OD0VbxQSMCZkzvkBD6yr+yDTufB0GCFHFd3ZxPM+TbUrJk7gbSMF6Og0IKS0lFIkhIqdQCFxRO3B5ebHrg0enyUwqLICaCBvuqY34GSshEUFk3A59Wgr7cWQUkFy3gxrl7ciLs2L96lNxQSYLVMJ3n5BYtvF5aJYpRXDsCU58BAb43cs6y/txbrN1yVE/L2G60xCXxB4QRKykbhnDRhcGpbdeTh/Jkt2LX3OPILrVh/52UM9lfDZo0kpXqDE3UNN+U6DIbIeqVQhlBQOIE8sx1qjR+iKCEQUGF8tOR20irg6uU7UVXTv+QroufPbJV/n0UxgKqaSBtbJoowOhIZwOzKpY0wF1hRVDz3SY94l1Fne0tUAh9GRdUAzGY73G4D+npqEQ4rMDhQjbw2O1pa2+b8LLutAKVlw8gvsKLnVp18svfyO/cAAMorBmHKc6C7qwFBSYWZv7mpMthfhbZr6+X3SqWEqpp+6PRuuF0G+RaOKcnYti3jxTDl2VFWMQyEAUEIo7B4Ai6nAT03p0/6NK+9AdXtHll5eZGThJaJQlx+525MnXAoKJxAadkIJEmU93EORx4unNmCnXvemvXZ+QXW2+tH5LiOSTylGpN4ogwwmpzyQUIopITfr56ze+yUNfW3ZiXxVTX9MT8SbdfWyYmdwejA3ncdkQ9e6hu78cqvHkY4HLnKNTJUgfI5urADwJYdp2Z1b79y8c4k1B3Grr3H5K75SmUQ3Z3NACIjI08ZGSqP+SFfU38TG++5EHNiwOWcvgomikHse/jX8Hk1sFoK4fFoEQwqYc63YdKeJ9c1NlIWVxLfe7NOfm0wOHHv/Ufl73rx3D3omXHFbkpp+QhKy0fgdBhht5nh92kgCCGUlo/AailEMCjeTo5KULOmb9E4Ztq8/bTcLnqdG1cu3QUgkrBKARGiSoLdZpaTVQBoamnD+juvAgDWrruO40fvkw+Gujsb0dJ6Q477ZleDnMQXFFnmHJvh7s3n5YN+l9OIQEC83ZV6FH09keU2PlaCUEhY9CpoX88a+H2Rq9oqlR/3Pfi63M29qaUdrx7eD79PC79Pi76eNWhomvuq19adJ+UD6V//sgjeqN4K23eduD0mhYhfHXpMvrpisy49iQeADRsvzrr61t3ZmJTvEW3HvScgSUpYLYVwuwyQJBF6gxuFRRNy19DRqKun6dhmbnU1Rl2Bj2zLU1fIa9b04uirDwIQEAopcau7ccEr0VOWuj4lsn4vdHI0HAY6O5rl91qdB/e963Vooq6y+X1qCIqQvJydUSdKNtx1EfWNkQSzufUGXv/1Q/JtT10dTfMm8RWVA9iy49Ss2Hpv1cYk8XNtg53tLfLr6tqemKu6xSXjOHtqe6SunjVYd+eVRW8d8Xh0MT0rdLrFb/toaOrAhrsiJxgqqwbwxmsP3p4jwGbNR7luGOFwpA2mFBRO4N7735C/87XLLnS2rwUAjI+Vwm4zw5xvR16eA47JPDmJ1+nmHidmTf0trKm/Bbs9Dw67GX6/GoIQRnnlkHzlOeDXwGYtWFK3ers9D2MjZfL7bTtPorh0+nd2+nFiAro6mlFUfGpZy6irfXr9a1l3I+aWCaPRgWtX7gQAdHc0oXlt25zrc0npCLbvPgFBiKzDly5skueVlQ/Jo6WHAXS2RZZ59G9uqnS0Ta+rSqWE+x58HUbT9O02kqREUIocVyRr2y4onMCuvcdmnbgZHyuOSeLX1N+adatOZ3szphL4opIx7NpzTP6MyuoBuQfl2GgZ7PY8mGf0ONNGbTtuV+ztj0SpwCSeKBOW1os5LpaJIvm1y2nCL3/2vgXKFs6ZaE9dYU9F3QVFFjmBBxDzYx7wT3eHjv4sAGhdf23Wj7XBOP3jGwwqcOnCPejrmb6vcy4et27eeVMkSRlzkF5RNRBzMFBd2ztvEu926XHuzFZYZ8Q/09R9xEuh1Xpi2iV62QGAP6CCqJJgmSiMmR6dRAgCUF3bJx8IBfwaOB2mJT3Ttr+3BlcubpzVbTxaKKSE36dZtHtsdDsHAmocPvT4AmUL50x+9XpXzJUwnd4tJ/F6vUseIVhUSdBoffKyj+5+Hy+Vyo+6293Rk/09Zupqb8KN6+tuXzWbW/R6lI5tJnrdyi+wxnRxzzNPIr/AKidPM9fD+Sx1fUr2+u10mOQTMABQ39gZk8ADgDrq5Gr0FeuZn69UhlBZPYCu20n2pN0MSZp74MPm1rmTscVIkhJ22/TJmv7eNbO6YU8JhxWwWQoXvVXL74td9tFPRJlPXcP0dmA0xS7fqW3L6TAhENWu1bWx93XXrOmVk3ggss5E/z4sxmbNx4Wzm2d1vZ7Js8T9rWU8dls6cWzvPCWx4L4+3mUUve7PHIskmt+vgdNhnHPMiaqoZTszMa2MOnE91YsBiP3NXchAXxU8M24dASIDuS30mNzIupovv69Z0zvrdyt6IM1kbduNLR0J34sevR+dGCvBoZ8+OW9Z60TRrCReHbXt+Hzz79OIkoVJPFEGOJ1G+bVCEYzZ+Scq3h9lAPMeNM882Ehm3Xp9bPdahSL6h3b66M4f9VlKpTTroHqm61c2zBqYbS6hkGLRMjO/p0YT+9kLxXL65I5Z91DOJTjjfuJ46GYcmCkUMxKDcGT5zUxOZ8cfm1jP7GK9EJs1H+fPTN9jvpB4lrXfH/9nz0w0pmhmnCiIXqe0M64oCsL0vHB46RmUweias3dBMr5HtKGBCly9vHHRctFXT9OxzURvGzPXq5nT4lmvElmfkr1+z2w7wyKDMsYsZzEwK0HXaKI/X4AUUM2ZxM+3n11M5PvEv+76fEs/WRWP6EQxdj8e6d0AzF62M9tmZtst5cRaMKjAqRM7Y8YImU8ouPi+KNE4FkrUEllGi4n8ts5O4rVRy3bmZ2m10/vB6H1gvOtRZEC6klnT8wusCybxM9fVmb//s8snZ9tOdNsClnacwySdsgGTeKI0s1nzY5K9opLxhK7KzKRS+4Hbv5OmPPu8XTmB6XvAZppvIKRk1D07AZq7O0L0CY1gUITPq1kwKRmIuufSlGfH5u2nYTQ6oVCEcfbtbfK9l/FQqWK7ns78ofZ55/7hdjqMMW1aVdOL9XdegVbrhSAAh3/xaMwVv6VSCDOuLMyzvqhUsSeDfD5NzJXEmYOyzfy+CxkcqIr64DA2bzuDsoohiGIQI0NlOHVid9x1AYjp5qvRetDYPP+zqXW6uZOrWcsliiAkt7uLUjn3vezJ+B7Rou8hVooBbN1xCkXF41AqQ7jZ1XD7ns2ZMaR+m4neB8x1ABs9LZ71KpH1Kdnr98yu5i7X7CuOseWjlrOkmnWl3RezjYchzvP5iT7Gb+b3Ka8YROECXcXNcTyrWq2ekUz71VAu0osmel8+32/XzGU7s21mrkMz23YhE2PFMQl8Y3M7mta2Q6PxQ5KUeOnnT8Rd10wz41i7/hqUyqW3VyLLqGZND0zz/H4CgF4/z35QscB+cImDlyZLZF0NY2obd7sX7l6erG1bTKCt5DrVfvl3urBofN5bDiPzZ293/kVOdBIlG5N4ojRyOow4e2pbzLTG5rmfC79UhUUTcndWr1d7ezCe2IOxUEjAyFAF8gsXH4E4XXXP9VnRblxbh433vDPjETs66A2RqwD+qKtNxSVjyLvdxc7nU2N8iaPUiioJRqND7lI/NFCFteuvy93z+ntr5/w7/4wz+JVVg/LyGR8rXlYCvxQzR5bu66mV7ysMhyPdl6eo1L6YqxaKqKQ3GJzdWyAQtZxVqgAqq/vlNlnKiRI51sIJOWH1+zQoKRuZ1T0xHAbGR0ugNy58FSeTkv09otclg8ElP64sHI48km3OGNKwzUTvA2zWAkxOmuS/m7RP38M8VzxzSWR9Ws76PRejyQG1xitvnze7GlFb1zPrcXKCEIZKJaFgjs+fuic+GFRgsH964Ms8s33JyfrME50zTxKIYjBmUFS/X42Gps5ZfxcIiBgdLpfbZyFanRcKRVDu2eHx6JY8UvxcjCYHVGqf3KW+v7cGdQ3dchtHbuWYFt220VeM59oXzdzfVtf2yW0W3QaJmLmOqdU+uY2jTU6alnTldi5Gk0Me0RyIfNe57v/3eTWwTBQteOU7VRJ5kgcQWVfN+TZ51Py+3ho0NHfAOONxclJABY3Wl/RteyZhxgnfudarwiKLPJClz6vFmvqbswYijWzn1XM+xSH6tgO9IXt/s2jlYBJPlEKjI2WRR44ERNht+RgdKYt5dEldQ9esZwonqr6xC7e6GxAKKRHwa/DGqw+isnoAOp0bkiTC4cjDxFgxAgE19j18OO5nZae67pnKKoZhyrPL9zr23GzApD0fxSVjCAOwW/Ph82lw/77XAUQOhKbK9t6qgyCEoVQG0d9bm1DyXFt3Sx5MyOUy4vjR+1FWMQSHPQ9D84xOH7nXcPqqw5WLG2G3m+H3qePqtpws5nw7iktG5QGCOtvXwuUyzBrhFwAamrpikjytzgOXK3KbR19PLZTKIERRgsHgQkXVIAxRB02BgBqn3tqFgiILLONFGBudHggqXjV1PWi/0Qq/X4NwWIHjR+9DZdUADEYXQiEFnA4jJsZK4PNpsWvvm4t2dc6UZH8Po8kpL89Jez7OndoKY54Do8NlMe0XLR3bTF1jt7wPAASceGNvzOj0U+u+QhGcc+yAmRJZn5azfs9FEICm5g55e/d69Djy64dQWd0PjdYHt8uA4cEKeUDOsvLhmJN8Vy7eBZu1ADqdF0ODFfKgdgAW7JExn5m3gJw/vRUFRRO37wnuhVbrQ1NLO86fiZwItkwU4+irD6KsYhhqlR9+vxp2Wz4sE0XQaL1xPepPqQzBXGCT7++22/JRULj0QR9nEgSgsakTN67dAQCwWopw/Oh9kdHpHaaYHifFJaMx98NHn0SwWQtw+Z2N0Ok9UChCaGjqmnVv9fnTW1FZ0w+3Sz/vidZ4mfPtKCkdkdfBy+/cjdGRcuTnWwEh8gg7y0QhnI48tKy7vqxn0QsC0NDciRtXI8tosL8ab7oMKCkdhSgG4PVqYbMVwGYpQGHRBCqqBpf13dKteW27PNBiUFLhjVcflEen97p1GB4ux8a730FF1VDSt+2ZZl50uPTO3SgtG4kMhlgxBKPJicbmDgwPVgAQ4HIZcfSVfaioGoRG40UgoMLkpBkTY8UIBsU5eyPaowYLLCriyPSUekziiVJosL8mZrThKYIQwtp119E8zyNjEmEwurF522mcPxN5FJzfr5nzObrZVvdMghAZEfjt4/fKSaXVUhgzqFSe2Sa/bmltw7nTkYPaYFCUR7zXaD0xB2PxamjuxNBQZcxB7dQAPUUlY5gYm31/oEbrw5r6m/Lotx6PXh6gqLhkFE6nKaEB7RKxadsZnHxzDxyOPAC4/Vzj2DIVVQNoXts2Y9qgfO+j36eV4y8rH0JF1SBq63rQ3dEsDxw39dxeININdKknK1QqCdt2nZSfrx6UVPKI5Lkk2d+jvqkTfT21kG4Pajdwe/8hCCFU1fRioG92kpKObcZodGHT1rPyY+b8fg26o0Z2ByIJ/D1bzsVcbZtPoutTouv3fBpbOuB0GuXHzEX2bY1zllUowti68235OfHhsGLOtq5v7FzwlqP5FBRaoNF65K7iw0OV8tMIikvGoNX6UF3bD8ekGR23Rxl3OvLgvL0sElVSOirv7ywThTGPdFuO5tY2TNrNcs+KqWfDRzOaJrFp69mYaRWVg2i/3orIiSEBN7uaAERuaWlo6kJ+gQ2lZcPy+uJw5MmPMktkXzTTpq1ncfL47ts9HiI9zEaGKpZV53ya17bB6TDKAxTarAUxvVpyWWX1ANZOXkPb9chz4oNBEb236uYtn+xtO5re4L7dMyAfQGTguqnfcr3eBaPJiaLiCdx590VcubgR4bACHo8e3Z1NcdXvdBjkHhVKMTCr1w5RKjCJJ0oxQQhBqYwMXqc3uFBUMp7Qs8LjUVE1hAfyX0V3VyPGRkrhdusRCiqhUgVgMDpRWDyBisrBWSPYZrrumQxGN+7b9xp6btZjaKDy9qixApRKCeZ8G6qqp68wVdX0QxDCaL+xFo7JPKhUARSXjmL9nVdinlEbL4UijJ33Hkfb9XUY6KuB36eGXu/GmvqbKK8cwmsv75/z7+68+yK0Oi96b62B93aX1MrqfrSuv4bXf/1QootiybRaH/a86wh6uusxOFAFh8OEoCRCpfYjP9+GmjU9qKqZ/ai9+sYuBPwq9PXWwuPWx/QYASL3b+6+/w1cu3QnxkZLEQ4LMOVNonltO1Rqf0IHzoVFFjzw0Ku42dWAkeFyuJxGBINKiKIEvcGFwiILyisGUVSc3Vc1kvk9jEYXdt/3Jq5d3hBZ74Uw8vNtaF1/DS6XYc4kHkjPNlNZPYA8sx1dHU0YHy2VR/7W6jwoKRlDQ3Nn3E87SHR9SnT9no8gAHdvvoDK6gH03qyD1VIIn08DQRGCTutFUcl4zBVyU54D9+97DTc7GzE8VAGn04hQUAm1xoeCQgvqGm4m3LtKqQxhx+4TuHZ5A6yWQvlEzkzrNlxFWcUQbnU3wDJeBK9Xi3BYgEbrg8k0ieKSsZhRyRdTu6ZHTppHhiriekRkPAQB2LLjNAb7+9HbUwebNT9yz70owWRyoqJqAHUN3bNuOzDnR8Zp6GxrgWMyL2YQxylbdpzCjavrMdBfjYBfDZ3Og9q6W2ha277sJF6j9WHvu46g91YdBvurMGk3IxBQQaEIQad3yycRFrpnOl6CAGzaeg5V1ZFlZLUUyANgarRe5JknUVIyuqT2zCZr10ceYxoZIK8IXo8OghCGRutFYdEETFG3HiV7255p6463ceXSnZgYL759K8Tsy/n1jd0oKh7Hza5GjI8Vw+vRIRRSQK32w2hyoKh4HBVztMXQwHQvverq/oRHyCdaCuFbr34rM6NeEBHFKRQS8NrL70Zp2Qju2vROpsMhynrcZmgppp9/DmzbeQLllcMZjogodxx99V3yWBV73/W6/HhTolRa2rM3iIgyQKEIR65U3KqDJC39EW1Eqw23GVqK1vXXMPXEkHi7EBNRZPDaqQS+vGKQCTylDZN4IspabpceQ4MVsFnzYbUUJvR8b6LVhNsMJSK/wCZ32R4fK4UtapAuIppfZ3vL7VdhtG64mtFYaHXhPfFElLX8fjUunr8HAb8aao0Pd2y8lPAzlolWA24zlKgt208D209nOoyk83i0OPnmnkXLlVcNYj2TMFqiHbtPZDoEWqWYxBNR1sovsOHhx17KdBhEOYPbDFGscEghPxZwIT7v0h9JSkSUKUziiYiIiGhF0hvceO9TP810GEREScV74omIiIiIiIhyBJN4IiIiIiIiohzBJJ6IiIiIiIgoRzCJJyIiIiIiIsoRTOKJiIiIiIiIcgSTeCIiIiIiIqIcwSSeiIiIiIiIKEcwiSciIiIiIiLKEUziiYiIiIiIiHLE/w/mk6M2TlVey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7" y="1556793"/>
            <a:ext cx="7199585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203547" y="4964688"/>
            <a:ext cx="87369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Este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gráfico permite </a:t>
            </a: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identificar: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Quantos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candidatos estão próximos ao corte, aqueles que são marginalmente elegíveis ou marginalmente inelegíveis. </a:t>
            </a:r>
            <a:endParaRPr lang="pt-BR" sz="12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A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concentração de candidatos perto do corte justifica o uso de métodos de avaliação causal como o RDD, já que pequenas diferenças na nota podem determinar o recebimento da bolsa</a:t>
            </a: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Mostra </a:t>
            </a:r>
            <a:r>
              <a:rPr lang="pt-BR" sz="12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a “população alvo” da política, que poderá ajudar a entender quem é mais impactado e onde ajustes na política poderiam ter maior efeito.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23055" y="933745"/>
            <a:ext cx="2706216" cy="37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Sora ExtraBold"/>
              </a:rPr>
              <a:t>Análise 3</a:t>
            </a:r>
            <a:endParaRPr lang="pt-BR" b="1" dirty="0">
              <a:solidFill>
                <a:srgbClr val="002060"/>
              </a:solidFill>
              <a:latin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14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375" y="1435127"/>
            <a:ext cx="8432105" cy="475394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1500" dirty="0">
                <a:solidFill>
                  <a:srgbClr val="002060"/>
                </a:solidFill>
              </a:rPr>
              <a:t>     </a:t>
            </a: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19</a:t>
            </a:fld>
            <a:endParaRPr lang="pt-BR"/>
          </a:p>
        </p:txBody>
      </p:sp>
      <p:sp>
        <p:nvSpPr>
          <p:cNvPr id="12" name="AutoShape 2" descr="data:image/png;base64,iVBORw0KGgoAAAANSUhEUgAAA/EAAAIzCAYAAABIlpmeAAAAOXRFWHRTb2Z0d2FyZQBNYXRwbG90bGliIHZlcnNpb24zLjguNCwgaHR0cHM6Ly9tYXRwbG90bGliLm9yZy8fJSN1AAAACXBIWXMAAA9hAAAPYQGoP6dpAAD3mUlEQVR4nOzdd3wUZf7A8c/WbJJN771BQu8dAbGBqNjLzxP1PM9yNixn1/NsZz27Zz31ONvZEEVRUKo0KdIDIZDe+ybZvvv7Y80mm2xCEkIKfN++eLk78+zMM/PsTPY7T1O8sOIFJ0IIIYQQQgghhOj3lH2dASGEEEIIIYQQQnSOBPFCCCGEEEIIIcQAIUG8EEIIIYQQQggxQEgQL4QQQgghhBBCDBASxAshhBBCCCGEEAOEBPFCCCGEEEIIIcQAIUG8EEIIIYQQQggxQEgQL4QQQgghhBBCDBASxAshhBBCCCGEEAOEuq8zIIToXRXl4axfM9Nj2Wlzl+Hn39hHOeqazL1DObBvqPu9r18Dp5/5g0ea5d/Pwdjo736fPnQfQ4bt67U8ttTY4MeKZXM9lk2buYbwiIoe31fmnqHkHEoFICKqjKSUwwSHVLNh7Qyqq0I5c/4SNBpbj++3J+XlJPLb1gkey+Zf+GUf5UaI49NA+jvgcCjY9dsYCgviUKnsREeXkJR6GD//Blb/dCo2q5oz53/b19kUQoheJUG8EP3cL6tnUFkR0WqpE6XSgUplR6OxovM1og8wEB5RTkxcESqVo0/yCq4fhxXlzfnVaCykDc7us/ycKCrLwziQORSFwoFS6aAwP4HC/AT3+qDg6n4fwItjIy8nkcYWD7WCgmqIiSvuwxwJ0XmF+QnkHk5BoXDgsKvIzUkhNyfFvT4mrrAPcyd6Q3ZWGlar1v0+PKL8mDwIF2IgkSBeiAFJgcOhwuFQYbVqaWz0p6oynLycFLQ7zAzO2E/q4IMoFL2fs4ryiDY15RLEH3sNDf7o9QYyhu0jJq6Q8tJICvITMNQF4uffwLCRu/s6i6KP5OcmeTwITEjKlSBeDBhGoy96vYHR47cRHFJNSXEMhfkJNDb4ERhUy3C5tx33Dh0c5NG6DpAgXpzwJIgX4jhjsfiwZ9coKioimDB5U5ta+ZDQKk6bu8xjmc7X2JtZPCppgw6SmJTrfq9QOPswN0em8zW2Od8+OlOP7ycxOY/E5Dz3+6iYUqJiSnt8P0II0ZvSh+wnfch+9/u4+ELi4qX2XQhxYpMgXogB6LS5y3ACNquGeoOe4qJYigvjcDqbx6osLY7ht63jGT/pV4/PqlSOftnvsbM0WisarbWvs9FpSqVzQJ9vIYQQQgjRv0gQL8QA1DIoDAquJS6hkIryw2xePxWbTeNeV5ifQHxCPlExJe5lnR3QqLwsgvzcJGqqQjCadDjsKjQaK1ofM/7+DQSHVBMSWkVkdBkA27eMJz83qU1ejY3+LPniAo9lY8ZvcdcaexuEbnDGfg4dHERhfjwNDf7YbRr3YHCdGdjOG6cT8nKSyctJwlAXiBMIDKwjKSWHhKTcNl0POjsgXesxCxKSchk7YWuXt9OUx7LSKArz46mpDsFk0mG3qdH6mPH1NRIeUU5cYj5BQXXuzzQ0+FFaHENtTTCGukDMZi1Wixa7XYVabcPPv5GQ0CoSknIJCa3u8BzZbCrycxMpLYmhriYIi0WLQuHEx8dMUEg1sfGFxMYVHnU3jdLiaA4dTKOmOgSHQ4m/vp74hHxSBx/s1Ofr6gIoK4mmtiaIekMgFrMWi0WLw6FEo7Hir28gNKyCxORcAgINXrfhdEJxUSyF+QnU1gRhNulcn9da8PEx46+vJyS0mtCwCsLCq7p0fO1dY0qlg6z96ZSWRGMy+qJW2wgJqyJ9SGaHZeN0us5ZYUEC1VUhmM0+OB1KNForgYG1REaXkJic22bMg9bXVpP83KQ212rLe0BxYSw11SHU1ARjbPTFYnF9p5RKB1qthYDAOqJiSkhIykWttnvNs8WiIedQKmWlUdQb9NisGhQKJ1ofCz4+JoKCagkOrSYyqhRfv+61BLLblRTkJVJSHENtTRAWsw8KhROdr5Gw8EqSUg63e15b36/CwsuZPmstebmJ5B5Koa4uEKXSQUhINYMz9hMWUQm4rpFDWYMoyE+gscEftdpGaFgl6UMzCQ6p6dZxtJeXwoI4cg+lUFsbhNXi43WAzqrKUPJzkqiqDMNo9MVuV6H1sfw+7kEhCUl5KJXda63U2OD3+7k9+nuLw6GguDCW4iLXd8ti9sHhUKL1MePn10h4ZDkJibn465v/DtXVBlJWEkVtbTCGugCslq5f500sFg15h5MpK43CUBeI1apBoXSg8zETElZFfEKe+29Zd/TEPam38tqk6fopLYmmtiYYi1mL06nAR2fCX19PRGQ5CUm56HTmNp81GXXkHE6hoiyCekMAVqsGlcqOr6+R0LBKEpJzCQ3zft/syve95d/6lg7sG9pmnbcBUI/l9SFEX5MgXojjRHhEBaPG/sa2Xyd6LM/an+4RxHfGnp0jyM5Kb7PcYvHBYvGh3hBIaUkMSqWds8//+qjy3ZrNqmbdqlnU1oT02DadDiWb1k+jrCTaY3l1VRjVVWGUlkQzftLmPv1j3tDgx7bNE6muCmuzzmzyxWzypaY6FIdDRdDone51xYVx7N010us2rVYttTVaamuCyTmUQurgg4wYtctr2sqKMLZunoTJ6NtmXWOjmsZGf4oL4zkYXMP4yZvQ6xu6dZx7dw3n4IEMj2V1tcHsrQ2mqDCeuIS8dj7ZLO9wCocODvK6zmLxwVLlQ3VVKIcODmLYyN2ktXo44HTC1k2TKCqMb/t5sw6LWYehLoiSojj0egOnzFnehSP0rrwsgj07R3k8ZLNYVJQWx1BeGsmkaRuIjGr7w9zY6MuWzZOorvT2vVBRbtJRXhZFVuYQxk38tUd+3G/fOg5bi0GkmtjtSoxGNUajH2Wl0Rw8MJjJ0zYQ2OKhEkC9Qc8va2ZgNrX9Lhkb1Rgb/aipDiU3J4WhI3YzOONAl/NYVRnC1s2TvD6kaKgPoKE+gLycZJJSDjFyzI4jXttOFGzdPNFjMEg7UFYaTXlZJGMmbCUisowNa0/CUBfkTmOxqCgpjqWsNIrJ09cTEVne5WPxZsfWsR6Dt7VmtarZsXWc1++w2aSjzBRNWWk0h7IGM3HqRvQB9V3OQ3FRDHt2jm5n/52/t9TWBLF180TqDYFt1pmMfpiMflRVhrcZBDXnUAo5h9K8brMz13mTosJYdmwd5zEwGgAOFQ02DQ0NegryEgmPKGP8pF/x8RK0HsnR3pN6M6/guh9t/3UCJq/XqD/GRn8qyqLQ6w1txs84nJ3Knp0jcThUHsttNiUGgwaDIZDcnBTiEvIZPW5buw/6WjrS972reuP6EKKvyTzxQhxH4hLy8fXzrFGvqgzDYtG084m2aqqDvQbwveVwdlqPBvAAhw6mtQngWyoujCNzz7Ae3WdXGI06flk902sA33MUHMoaTO7htq0lqqtC2LhuutcAvrXammA2rJmByeTT5Rzk5SS2CeBbqqkOIXPP8C5vtz1Op5I9O0dRXuo5u0NxUazXH3fH0o5t4zwC+JYcDhU7to3F2SrOtFg0rF97ktcAvjWLxYdN66dRUR7eE9ntFGOjP5s3TMHh8GyasWfnSK8BfE+prQliw9oZXgP41nIPp7Jz+9gjpquqCPMI4FtyOpXs2j6GzeuneQTwLTkcKnZsHdemDLujqjKsw4DG4VCwef3UTn2HDYZA1q+dgcmoO/qMtav9e0tdbSC/rJnhNYDvKe1d5wAlRTFs2Ti5bVDsRUV5JBt/mY7Npjpi2u7qD3ktL41w3e+7cY0ezk5l129j2gTw3hTmJ7Bl4+QjXhNH+r53Vf+7PoQ4NqQmXojjiEIBYeEVFOQltlxKXW1Qp0dyrWwVBAQFVzN0xB78/BpxOhUYjb7U1QZRUR5BVWWoO92wkbvIGLqPQwcHedRI6HyNnDRrtcc2tT7t1x44nUrUaisZw/YREVmG06mguioUH5/uDwZnt6vR6w0MHbEbf30DVZWh7N010iOoys4aTMqgbHx9e37QuSPZvWM0JqOfx7Kg4GoGpR8gMKgW5+9lWJiXAHj+IlIq7YRHlBEVU4xeX4+PzoxaY8VuU1NXG8jBA+kegUf2gXSSUpoHBnQ6Yce2sdjtLf8cOBmcsZ/o2GIcDiW5h1M8vlNGox/7do/w6DZwJA6Hgn17RngsUygcZAzbR1R0CWazD/v3De1UwKpS2YmKLiYyuhR//3q0PhbUGis2q4aa6mAOZA7xOJ8Hs9KJiGquIW39HY+ILGXwkP3odEYcDhXGRl9qa4OpKIvAbO76wwrvFMQl5JE2+CAOh5J9u4d7dMMwNvpTVRlGWHile1nmnmE01Ad4bCU6tpCUtENoNFbKSqLYv2+oeywMp1PJjq3jmH3GcpRKJyfNWoPTqWDr5klUVzVfqzFxhQwf6Vlr2nJwS19fI6HxBYRHlOOjM+Pz+/VqNvtQUhTz+/XtCtwbG/QUF8YRl1Dg/nxlhef5HTp8N5HRpajUNvc4HlWVYZSVRnX5LDqd8NvW8R7fV73eQPrQfQQG1+KwqygujCNrf7o7j3k5ycQl5B+hltzVjHjk6N8ICDRQkJ9AVuYQ91qbTUNNdQh6vYERY3bgozNxcH86hfnN10WjlzLsjqbyTEk7SHxiPmq1DUNdACqVq0bzcHaqx3dHoXAweMh+oqJLUKtt1NYEsW/PCIyNrmvAZPRl7+7hjJvY+esVXON5uO4tJej1BrQ+FjRaS5fuLb9tHd+mVUd4RBmpgw6iD6jH7lBSWx1CXk7bBwBqtY2omGIio0rw92/o8nVus7kejjV9D1zHZGfI8L1ERJZhMWs5mJVOeYvvYW1NMAcPpLfptnAkR3tP6q282u1Ktm8d7zF+DkBMXAFJKTn4+TVgs2morgwlNyfZI42x0Zc9Oz1bfWk0FoaO2E1IWBWmRl8y9w7zeAhfVhpNfm6ix6CrrXX0fW8aFHbd6lkeD5lTBx0kdZD31gy9dX0I0dckiBfiOKPTte1faulCIOJwetaqxcYXejTzDQg0EBlVxqD0LGzW5luIj48Ffv/h0pJC0fWB9MZP+tWjC0BQcG2XPt+aUmln2sy16H4P0AOD6tD6WNiycYo7jdOppDA/nkHpneuX3VOMRh3FhXEey0JCK5k2c63HzAKBgQbiEwqwtmpVkTroEKmDDnnddlBwLQGBBtb8fIp7WX19ACaTj7ufY1VlGHW1wR6fSx+ynyHD97rfh4VXYjFrKSttbs1QkJfAiNE7Oj33fHlZJGaTZ21H+tBMj1Gnw8IrWP79XCzmjmtFho7Y0+664JCaNmVbVRGG04m7L3/rH7CJyTkeD7kCg+qIiiklfch+j+/40QgJrWTcxC3uPEyYsokfvj3bI01dbZA7ALTblW36rYeGVzBp6ib3++CQGhRKJ/t2Nz8caWjQU14WSVR0c19zpdKzOWtTf+b2zD79J6/LAzAQHlFBQ72e0pIY9/KK8nCPIN7Z4h6iVltJS8/yaM4eHFJDfKIrfVfPb1VlGLU1we73CoWDqTPXejx8Cw6pwWj09XjwlHMo9YhN3UeN3U5MrKvp8JBhe8k9lILF4nnvHD95s/t+NHLMjt9r75uPt2UZHo20wQcYPqp56rSW/agPZ3s2MR86Yg+D0rM80vrozGxYO8O9rDA/gZGjd3ZpUNCUtEOkpHX/3lJdFUpNtWerqpi4QiZM3uQxrkZQUB2Jyblt7m3DRh7ddV5cGIu51b1k5JjfPB40hEeWs2r5aRhatBTIPZRCxtB9XRr742jvSb2V1+LC2DYPjFMHZTFitOdDveCQGpLTDmGzNV+feblJbWrgJ0zZ5L6ugoLqCIuoYMX3cz2um5xDqR0G8dDx9x1c13lLao213XtYb10fQvQ1CeKFOCF0vo1n68GZ9u8dSnVlKIFBdfjrDQQEGggMqkWpdKLuZADXFUHBNV3uw38kkdGl7gC+SUxsERqtGWuLHxstayt7S2V522aVGUMz20wN2MTbj4yGen/ycpKorAinoUGP1aLpsLmjyejr/qHdulYaICnlsJdlOR5BvNOppLoytNN9sL2d28TkHI/3KpWD+IR8Dh0cfMTt1dYEkZ+bSHVVGA0Nftis7R+z3a7GatGi9bEArlYOLf22bRzFRXEEBNah19ejD6wjMLAOhYIe+46npB3y+KHt42NBqzV7/NhtGcTUVIe0ah0BScneyuWwRxAPrprwqOjuTy/odEJRQTzFRTHU1QZh+n1AqNYPP5q07oYRFFxDVaXre2WzaVi5/DQiIsvx1xvQB9QTGFTrDrq7en5b1/I7nUqWfzevE5/ruIWHRmMhOqa5769CAb5+jR7lExhU4/FAUat1DfTZ8qFT60C0OxQKR7vjBBiNOhob9B7L9u4a2e64GE2cTiVVlaFdnnbyaO4tFV7ubUOG7Wk34PR2bzua67xlbSy4HmYlJHkGkwoFJKbksGfnKPcys1lHQ72+y/2kB0JeW5dJU2sobxQKPB7Stv5b4edf3+bBmFptJy4hn8PZza3xaqpDsNlU7faN7+j73lW9fX0I0ZckiBfiOGP00q+56YdCZ0RElhMdU0RJcSzg6utZUhzrfg+uHxiR0aWkD+n+iMztCQru2e0B+Pm1HYRNoQA/PyO1LX6kt64p7g3e+uIFhXQ80nNLOYeS2fXbmHYDLG9a1q607hepVNo9mlY38fNvew670qfS3KoPvVJpR6dr23WhM602MvcM40BmBi1rQI/EZlOh/T0L8Yn55B5Ooaba9WDBbtNQVODZf1KtthIdW0T6kEz0Ad0bxK8lfUDbEamVKs8ftY4WZWjy8l309zKYoFZrRaOxePSjPZr+nWazlo3rpndpXApbq4cNQ0fsZuO6k9wPIZoGmmvJX28gMTmX1EEH231g5U1nxm3wxjUauqLdAe58/RrbBJeqVkGHn1/b76aqgzLsLl+/xnbv2d09fvD+nerIUd9bWn0PVSobAYGdD4yP9jpvvX9fv0av5e/13mbUdSmIHyh5bX3P1uvrO92aqvX3x99LXrwvV2A2+6BWe7+3d/R976revD6E6GsysJ0QxxGnE6pa1VQpFA4Cg7rWHH3i1I2MGb+F8IiyNk1x4ffAviiWdatmefSL7wneArv+wuls+wPNYjnyIETHiqEuoMs/sge6stJIDmQOoSs/ll2a06tUDqbPWsOIUTsICa1q01QTXDXIBXlJrF05m4Z6vzbru0qrbfsjVaHof1Mb7d4xuusDS7Y6jLDwKmad9hPJqdn4enmABq7Aft/uEWzZNLmbOe0qBQ5H+9eJRtO2FljR6sB6q6ntsboHOuydHwStr+8tPXGd95aBlNf+qL/8ze/K9SFEfyA18UIcRwryEzC26u8WElqFtos/PhUKSEzOIzE5D4dDQWODH40NeurqAsk9nOyuVXM4VBw8kM6kqRt77Bg4BoFNo5dRrJ1OaGz0fGrv0+LHhLcAy95qJGCHQ0Fj49EFeK2b+QPUVocQ2Ynm0EUFca1+ZDsZnHGA6NgitFoLCoWThgZ/j75/bfbfagwFh0OFyejbZu7uxoa257ArP75aT4XkcKgwmXRtBhJsbOj4fLYeQVyptJMxbC8RkeVotBYUQEVFOL9tmdDhdlQqB6mDs0kdnI3DoaChXk9DvT91tUEcPpTqHl3datVyODutTZ/RY83buW2o928z97LFomkzmnV3fxQ3zeXdUmBQDelDM9EHGFD/Xuu867fRHn3ivdHrGxg1dgewA4tFQ0O9nvp6PZXlEb8PYuYKYEp/n+O9s+NetP6+qjUWZp3yc6f6BLeuNe+vOnq4461sR43d5nV6wta8PUhqT4/cW1pd23a7GkOdvlO18T1xnbfev7HRz2trDG/3Np8uXEMDKa+tr5+GBn+sVnWnauN1OpPHLAMNXvLifbnTPTimNz35MLO3rg8h+oMTp/pGiONcRXk4u7aPabO8q33NrBYNdnvzrUGpdKIPaCAyupRB6VkMG7HbI319nWczWaXSs1bT3g+ebpeVRLVprlhcFOvRHx4gJLS5GbvGyx90g8HzWPNzk7C3M21YZ4VFtB1sa3/mkDbTdjVp2ee2ddPBwKBaho7YQ0hoNf76Bvz8Gz0GAfO+/7azFuQcbjvdT+tlCoWDkLDOD+AVElLVZlleq9GP7XZlu9N8NWldjpFRpQzOyCI4pAZ//0b8/Bupqeq4Jtls1nqcX6XSSUCggejYEtKH7mdQuuc1YziG02O1JzikGpXK84d1rpdy8bYsLNyzTDt7TbqanHuuyxiaSWxcEYGBBvz8G9FoLdS2GgixtdZlpNVaCQmtJiExnzHjt7VpGVTf6rrqSOvvq82qpbo6FL/fy97bP5PJB6tV06WByvorXz8jfv6eQXBJUSy+fu0fv0plp6YmuEvjD/TEvSXc271t77B2pxzzvLcd/XUeFu65f4dD1WawSKcT8g4neyzT+pi61JR+IOW1dZk4HCoO7BviNa3T6Zpv3Z3HVtdeY4O+zVR5NpuqzT08OKS6U3PFd6T1Pcxh9x6+9Nb1IUR/IDXxQgxAjQ1+OME1XVO9nuLCWIoLW9ecuOaN7+ogcZWVYWz7dQJR0SWER1SgDzCg1ZpRKFxP2LP2e87zrVJ7/uFr/cTdYtaRcyiF8Ihy9x/iro5Wf7QcDhXr18xg6Mjd+Ps3UF0V2maqHIXCQVx88wjbarUdP78Gj1r8rMwh+PqaCAquobIivM02usPX10RMbCHFRc0j1FdXhrFu1cnNU8w5FRgMARTmJeDr1+iuFW49VZ+hLpDsrDQio8qw2dSUFMVy8EDHg8SFhlUSEFjrMVVUVmYGOCEmrgi7XUXu4RSPqY3A1a+8s30pASKiyvDxMXmMwHxg3xAUCqfHFHOtR2hurfUxl5dHkJebSEhIFRaLloK8RHIPp3a4jaL8ePZnDiE6poTQ8Ar0+nq0WgtOpytgzznk+Xm1uvd/3KlUDhKScsk51DzSclVlOJs3TCY1LRuN1kppSTT79w71+Jyffz0RrWqdWp+zirIIykoj8fevR6Fw9c3X6cyuWkOFw+M+kp01CI3Wgo+PCYMhkKzMIUfsd7p5w1QAIqNKCAqpwc+vEbXahs2mprQkGkOd50OR1veQjoSGVRIYVOMxo8JvW8ZTWx1MVEwJOp0Ru0NFY70/1dWhlBbFYDAEMmb8lqOe5aK/SEk9xJ5dzYOblZVGs2HtSSSnHUKvr0ehcGA266irCaKsNIqK8ghCQquIjSvq9D564t4SElpFUHC1R/eMosJ4rOs0pAzKRq834HCoqK0NIj8niaiYYtIGZ3vdf3eu85i4Ivbu8rzn7PptNFarxjVtm0Xrmiav1UO65NTDXXrgM5DyGhNXhG630eMazs5Kx2j0JSk5B1//Ruw2NTXVIeQeTmFwRiYxca4BHxOTcsnKzPB40Ldl02SGjdxNSGgVRqMvmXuGtZnRITnV+wwHXaH1sdDQIjYvLop1Xe++RhS47iE+v/er743rQ4j+QIJ4IQagFcvmHjFNdEwRY8Z3b95Tm1VLYX6ixxzI7Wn9kCAktG2N687tYz3ez7/wy27lq7sUCgf19QH8+ntw4U3q4INtmpDHJea3mSt6268TW33SydH2bRwxeifV1aEeP6xqqkO89hduOTduTFwRWfub8+d0KtmzczQtJzvy0RndTcO9UShgzPhtrF8zo8Vo6Aqy9g/x2HZLvr6NDG3VIuNIlEonQ4bvYce28R75zdwznMw9w1vkx9FhP9yYuCKP76XdpmnTTPVIxwyuh0t5OcltWgN4ExVdfMQ0x8KQ4XspL4v0GBSupCiOkqI4r+kVCgdjxm9r0wQ3NLTK45xZLD5sXHeS+31YeDnTZ7mmNIyMKvVoKl9VGc76NTM9tnek8+t0Qm1NSJvpxbxRq61tWg50pOn7+svqme7vq8OhIjsrneys9E5vZyBLGZRNSXGMx4jmFeWRVJRH9tg+evLe8svqmdhatFgqL4uivCyqTfqoFrMD9MR1rlbbGTVuO79umELTPdrhUHU4UnlgUE2bljhHMpDyqlI5GDN+K5t+meZxny0qSKCooONWUL5+RoaN3MXuHWPcy6xWLTu2jWv3MxFRpW1G2e+O0NBKqiubZ5hoqA/gl9Wz3O8TknIZO8H1e6c3rg8h+gNpTi/EcUbrY2LE6B1MmraxS6M+d0d4RBmDM/Z7LAsMqiM6pn890U4ZlE1oWPuBQnRMEUOHt53nd3DGfgIC26+9S0o5RGgPzAnt62dk+sw1BHtpct6R4JAaBqXvb3e9r18j4yf+esTthIRWM2X6L236S3oTGFTD1Jlr3dNIdUVSSi6pg7PaXe+vN7Q73VGTmNgi4uLzO8zfqDE7upy39sQl5PXIj9Du0GqtTJuxjpDQI3/HtFozk6dt8Jjvvkl8Uh6+XkZW92bEmB34dPA9SB+yr1P9SztDpbIxduKWLrXoANf3fuqMtV5nnfBGqbS7a+mOB0qlk0nTNhDbwXXQWusHlEfSU/eWoOBaps1ci7++7ewMHemp6zwmtpgJUzah1hy5/MMjyph60i9dbvo9kPIKEBlVxuTp67vUl75J6qBDjBzzm9cBb1uLi89n4pSNPdKNJSXtEGp158b26Y3rQ4j+QGrihRiQnCgUTlRqG1qNFZ2vEX2AgYjIcmLiCtudRqkzIiLLmDpjLVUVYVRVhWFs9MVidvUpVSod6HSu5uSx8QXExBV5/QM9fvJmDh5Ip6ggjsYG/zbzXfc2tdrGtJlryTmUSkFeIgaDHpwKAgLrSErJITE5x+txqNV2Tpq1hgOZGRQXxWIy+qJW2wgOqSZlUDZR0aX8srr9gZ26wl/fwIzZqygtiaaoII7qqlB3DaxKbSUw0EBYRDnxCZ4/TIaN3ENwSDWHs9OorQnG4VDi69dIdGwxgzP2Y7N2rs9+WEQlp8z5kfzcRNdgY7VBWC1aFAonWh8LwSHVxMYXEBtXeFQ/ykaM2kV4RDmHsgZRUxOM8/f8xsYVMijjAEUF3muZmygUMG7Sr4RHlpN7ONndNNvPv4G4+ALS0rO8zknfUkJSHn7+jVRVhlFdFYLR6PqO22xqlCo7vr5GgkOqiU/M77GAtbt8/YycdPJqSopjKMqPp7oqFLPZB4dDiVZrISColqjoUhKTc9oNhjUaGyedvIoD+4ZSXhqJyaRrd/5qf/9GZp36M1mZQygpjsZk9EWjsRIUXEPqoINExZSyfct4r59tMmHyZiorwqmqDKOuNhCzWYfFrMXhUKLRWPHX1xMeWU5yyuFu/3gODatm9hnLKSqIp6Qohpqa4N/79CtRa6z4+TUSFFxLeEQZUTElXX5Q0N9pNDYmTP6V6sEHyc9NpKoyDGOjn+s7/Pt9OiCwjtDwSqKiSwgI7FoQDT13bwkOqWH26SsoKoyjpDCWmuoQdzclH50Jf309EZFlRMc218T3xHXeJDauiPAI13bKS6OoqwvEatGiVDrw0ZkICa0iPjGfqE4MJurNQMprk8ioMk6d8wMFeQmUlURTWxOMxaLF6VTgozPjr3f9nggJa/tgOSXtENGxRa5uVmWRNBj0WK0aVCrX9KShYZUkJue2GYTzaPj5NzJj9ioOZGZQWRGB2eTTYYut3rg+hOhrihdWvND/5rgRQghBbW0gq1ecSkJSnrupoBBCDHSlxdFsWj+NjKF7yRiW2dfZEUKIAUea0wshRD8VFFRHRFQZ+bmJ1Bv0fZ0dIYToEVExJej1Bg4eSPcYAV0IIUTn9Ls7Z+6uXHau3ElVcRWmBhNKhZKA8ABSRqUwbs44NLrm5ltfv/A1RVne+97OvW4uKWPaTr0jhBD9md2uxGrVoNOZcTgUv0+7pKC2NqhLUwkJIUR/YrWqcToVaLVWrFY1drsKu11NvSHAY3pPIYQQR9bvgviSwyUUZDZP8+TAQXVxNdXF1ZTnl3P2zWf3Ye6EEOLYMpt0rFg2B19fIzabGqtVCzgJCKzr66wJIUS31dYEs2HtSeh8jVjMPtjtapRKO/56eTgphBBd1e+C+MjkSOZeN5fIlEh8fH3Iz8xn+TvLsdvs5O/Nx9RgQufvOY/whHkTmHh262mfhBBi4FGpbQQF19BQr8fhUOKvNzAoPYtAGXhHCDGAabUW9AEGGhtcg9oFBtWQMWwfWm3nRh0XQgjRrN8F8SmjUtq8D4kJoSLfNW2OUiXd+IUQxy8fHwuzTl3Z19kQQogeFRhUx+zTf+rrbAghxHGh3wXxLdksNvL35lNd7OorlT4pHa1O2ybdrlW72PbjNlQqFeEJ4Yw9YyxJI5J6O7tCCCGEEEIIIcQx1S+D+MbaRj647wOPZWnj0jh5wcle05sbzQA4bA6KDxZTfLCYU/94KukT0491VoUQQgghhBBCiF7TL4N4b7K3ZaNUKTntj6e5l6WNS2P8meMJTwhHoVCwa9Uufv32VwA2f72520F8qDq0R/LcFzRKDYN9B5NlzMLqkH5m/Y2UT/8m5dP/SRn1b1I+/Z+UUf8m5dO/Sfn0fwO9jKpsVZ1K1y+DeL8gP258/UasFitlOWX89P5PNNQ0kPVrFqNPHU1EYgQAI2aN8PjchHkTOLD5ALVltRiqDBgNRnwDfLu8/xpbDQoUPXIsvc1P5YdCoaDR3kijvbGvsyNakfLp36R8+j8po/5Nyqf/kzLq36R8+jcpn/7vRCmjfhnEN9FoNcSlx5E2Lo2dP+8EoKashojECJwOJwpl20BboWixrJtxuANH9z7YDzTl3YEDO/Y+zo1oTcqnf5Py6f+kjPo3KZ/+T8qof5Py6d+kfPq/E6WM+t1Q7yv/u5LC/YUYDUZsVhvF2cUc2n7IvT4wPBCAysJKvnn5G3J352IxWTA3mtny3RZqSmsACIoMwlff9Vp4IYQQQgghhBCiv+p3NfGZ6zPJXJ/pdV3yqGSikqPc7wsyCyjILGiTTqlUMv3i6ccsj0IIIYRoweHAt64RncqB2laNrt5Agz+g7Hd1BUIIIcSA1++C+JGzR1J8sBhDlQGL0YLGR0NoTCiDxg9i2Mxh7nSBEYFMOW8KubtzqS2rxVRvQuunJTo1mnFzx3kE+0IIIYQ4dnzrGrn+oofc70cDb37+GMZgfd9lSgghhDhO9bsg/qSLT+pUOq1Oy9gzxjL2jLHHOEdCCCGEEEIIIUT/IO3chBBCCCGEEEKIAUKCeCGEEEIIIYQQYoCQIF4IIYQQQgghhBgg+l2feCGEEEIIIXrK6i9Ws/mHzVSVVmG1WNEH6UkelswZV5xBbGosFrOF//7jvxRkFVBfXY9SrSQoPIhRJ43ijCvOQKPV9PUhCCGEB6mJF0IIIYQQx63sndnU19YTFhNGeEw4dVV17Fizg9fufA2z0Yzdamfvxr2o1CqikqPQ6rSU5ZWx4qMVfPX6V32dfSGEaENq4oUQQgghxHFrwQMLPGrTv3vvO5Z/uJxGQyNl+WXED47nqW+eQq1x/Sy22+08edWTVJVUkbM7p49yLYQQ7ZMgXgghhBBCHLc0Wg071+3k509+xtRooqygDAB9sJ6I+AgUCgVqjZpPnv+E4kPF1FTUUFdZB0DKiJS+zLoQQnglQbwQQgghhDiuGaoN5Gbmut+HRody7ePXovPTuZeVHC4hb3+e+/34U8dzwc0X9Go+hRCiMySIF0IIIYQQx7Xp50xn2tnTqCmr4Zu3v2H7qu385/H/cNvLt7kD+YWvLsRmsZG3P4//PP4ftv60lbCYMM68+sw+zr0QQniSge2EEEIIIcRxT6FQEBIVwmmXnwZASU4J237e5pFGrVWTOjKVMSePAWDFRyuwmCy9nVUhhOiQBPFCCCGEEOK41FDbwK/Lf8VmtbmX7d201/3aYrJwYNsB8rPy3cvMRjPZu7IBcDgcWC3W3suwEEJ0gjSnF0IIIYQQxyWz0cxHT3/EZy9+RnhMOMYGIzXlNQD4+PkwasYoNi/bzA+LfkAfrCcwLJDK4krMjWYAhk8djn+gfx8egRBCtCVBvBBCCCGEOC756n0ZO3sseZl5VBRXYLfZCY4IJm10Gqf/3+mERoWSNDSJQaMHUZJbQklOCWqNmti0WEbPGM3sS2b39SEIIUQbEsQLIYQQ4qhY/HQsfegqfJQ+pPimcth4CEuLUb+F6Cu+el+ufODKDtMMnTSUoZOG9lKOhBDi6EkQL4QQQoijYteqyZo1Bn+VPyEB4zhs2Ibd3tDX2RJCCCGOSzKwnRBCCCGEEEIIMUBIEC+EEEIIIYQQQgwQEsQLIYQQQgghhBADhATxQgghhBBCCCHEACED2wkhhBBCiONKvbUek810xHQ6tQ69Rt8LORJCiJ4jQbwQQgghjopvTT3XX/SQ+/144M3PH8MYLMGR6H311noW7V9Eg/XIMyT4a/xZkLFAAnkhxIAiQbwQQgghhDhumGwmGqwNqBVqNEpNu+msDisN1gZMNpME8UKIAUWCeCGEEEIIcdzRKDVoVdoO09jstl7KjRBC9BwZ2E4IIYQQQgghhBggJIgXQgghhBBCCCEGCAnihRBCCCGEEEKIAUKCeCGEEEIIIYQQYoCQIF4IIYQQQgghhBggJIgXQgghhBBCCCEGCAnihRBCCCGEEEKIAUKCeCGEEEIIIYQQYoCQIF4IIYQQQgghhBggJIgXQgghhBBCCCEGCAnihRBCCCGEEEKIAUKCeCGEEEIIIYQQYoBQ93UGhBBCCDGwWXy1/HzLhfgotCToEsg35WPx1fZ1toQQQojjkgTxQgghhDgqdh8tO889CX+VP7qAcew1bMNub+jrbAkhhBDHJWlOL4QQQgghhBBCDBASxAshhBBCCCGEEAOEBPFCCCGEEEIIIcQAIUG8EEIIIYQQQggxQEgQL4QQQgghhBBCDBAyOr0QQgghjoqutp4rr3kKBQrUCjXDnDY++Pc9mIL0fZ01IYQQ4rgjQbwQQgghjorCCX61zVPKaX5fJoQQQoieJ83phRBCCCGEEEKIAUKCeCGEEEIIIYQQYoCQIF4IIYQQQgghhBggJIgXQgghhBBCCCEGCAnihRBCCCGEEEKIAUKCeCGEEEIIIYQQYoCQIF4IIYQQQgghhBggJIgXQgghhBBCCCEGCAnihRBCCCGEEEKIAULd1xloLXdXLjtX7qSquApTgwmlQklAeAApo1IYN2ccGp3GM/3uXLYt20ZFQQUKpYKo5CgmnjOR6JToPjoCIYQQQgghhBDi2Oh3QXzJ4RIKMgvc7x04qC6uprq4mvL8cs6++Wz3uqxfs1jx/gpwNn++ILOA4oPFnH3L2cQOju3NrAshhBBCCCGEEMdUvwviI5MjmXvdXCJTIvHx9SE/M5/l7yzHbrOTvzcfU4MJnb8Om8XGuv+tAyfoQ/XMv3U+ZqOZb17+BovRwppP1nDZQ5f19eEIIYQQQgghhBA9pt8F8SmjUtq8D4kJoSK/AgClytWNP29PHqYGEwDDZwwnKDIIgEHjB7F33V53zX1EQkQv5l4IIYQQovtWfraSPRv2UFZQRqOhkcCQQNJGpzFnwRzCY8MBqCqpYtl/lnHwt4MYqg2ERIUw+czJzL54Nkpl7wx3NFDyKYQQx6N+F8S3ZLPYyN+bT3VxNQDpk9LR6rQAlOeXu9OFRIW4XwdHBbtfV+RVSBAvhBBCHGNWHw0bF8xBo9QQo42h2FKM1Udz5A+KNtYuXktNWQ0RCRFotBqqSqrYsnwL+7fu5/737sdmtfHCzS9QX1OPj68PkYmRlBwu4du3v6Wuso7z/3K+5FMIIY5z/TKIb6xt5IP7PvBYljYujZMXnOx+b6o3uV9rfJt/KDQF+QBGg7Fb+1eiRIGiW5/ta8rfJxxQokSFqo9zI1qT8unfpHz6Pymj/snp68evV52Fn8oPAsbwm+E3nPZGKaFumDZvGhNPm0hoVCgAX77+Jau+XIWhysDB7Qepq6yjvqYegDteuYOY5BjWL13PJy98wrrF6zj1olMJiQxpd/s9dQ0d63wejabfcU3/tadpfX+6n8g9rn+T8un/BnoZ2bF3Kl2/DOK9yd6WjVKl5LQ/ntZhOmfLUe66GYcHq4O798F+QKfUARCgCkCjkFqQ/kbKp3+T8un/pIz6Nymfo3fJVZd4vB85ZiSrvlwFQJAuCLPC7F4XqAkkSB2En9oPAIfDQcGuApLnJLe7/Z4qo2Odz6NhUptQKVSolWo0yvaP0eF0oHKoCFAHEKQOOiZ56Sq5hvo3KZ/+b6CXUZWtqlPp+mUQ7xfkx42v34jVYqUsp4yf3v+JhpoGsn7NYvSpo4lIjECn17nTW4wW92uryep+7av37db+a2w1A7Ym3qpyHb/BbqDR3tjHuRGtSfn0b1I+/Z+UUf8m5dOzHHYHy5csByAsJoy4UXHoY/X4+PpgNpp55MZHCI8Jpzin2P2Z4tJiam217W7zWJTRscjn0TDYDNiddmwOG0pF+33vbQ4bdqcdg82AzqZrN11vkmuof5Py6f9OlDLql0F8E41WQ1x6HGnj0tj5804AV/+rxAiPvu41pTVeX4cnhndrvw4c3fpcf9CUdweOTjfHEL1Hyqd/k/Lp/6SM+jcpn55jNppZ9OQiMrdkEhAawLWPX4tSqyQkNoQbnr6Bpf9eSkFWAbWVtUw6YxKblm3C6XSiVCs7PPc9XUbHKp9Hw4EDZ4v/2tO0vj99X+Ua6t+kfPq/E6WM+l0Qv/K/K0mfmE5obCganYbyvHIObT/kXh8YHghA4vBEdP46TA0m9qzdQ9rYNMxGMwe3HgQgJCZEBrUTQgghxIBTV1XH2w++TcGBAiLiI7juyevcI74DJA9L5qbnbnK/z9mbw8bvNwL06m+fgZJPIYQ43vS7ID5zfSaZ6zO9rkselUxUchQAaq2aky45iRXvr6C+qp6PHvnInU6lVjHzspm9kl8hhBBCiJ5SnFPM2w+8TXVpNakjU7nm79fgH+jvkebQrkMkD0tGqVLSaGjk6ze/BsA/yJ/0semSTyGEOM71uyB+5OyRFB8sxlBlwGK0oPHREBoTyqDxgxg2c5hH2sETB6P11bJt2TYqCipQKBVEJUcx8ZyJRKdE99ERCCGEECcWn7oGLrn9FZQo0al8SbUb+eSFmzC3CurEkb33yHtUl7qm1jU3mnn7/rfd66bMm8KUeVP47KXPqK2oJTgimMriSiwmC0qlkotvu9hjlh7JpxBCHJ/6XRB/0sUndSl90ogkkkYkHaPcCCGEEOJIlA4nYbml7ve+vy8TXWez2tyvC7MLPdYNmTgEgIzxGexcu5OygjI0Gg0Z4zM4/Q+nkzYqTfIphBAngH4XxAshhBBCnKge/vDhI6Y578bzOO/G8459ZjowUPIphBDHo/bn3RBCCCGEEEIIIUS/IkG8EEIIIYQQQggxQEhzeiGEEEIcleVLfuFjYD9QBUQDsa98wal/Oss95VhFUQXLPlhG9s5sDDUGdL46opOjmXXhLEZOH9mHuRdCCCEGFqmJF0IIIcRRWfn9RtYAwUAckAdsXP0bLy98GVODCafTyb/u/hdbf9pKfU090UnROBwOsndm894j77UZGE0IIYQQ7ZOaeCGEEEIclZNOG88rH/9E4u/vbwdeBAxVBg5sP0BiRiJVJVUAzL1qLqdedipZv2Xx+l2v43Q6qSmvIS4tro9y3z/UW+sx2UydSqtT69Br9Mc4R94NlHwKIcTxTIJ4IYQQQhyVeReeTOLHP7nfz8AVxAOoNWoCQwMJjwunotDVpH77qu1UlVShVCmZePpEhk4c2hfZ7jfqrfUs2r+IBmtDp9L7a/xZkLGg1wPkgZJPIYQ43klzeiGEEEL0GDvw1u+vw2LCSB+bjlKl5KbnbiI+PR6b1UbhwUKM9Ub8AvyIHxyPUnVi/xwx2Uw0WBtQK9T4qnw7/KdWqGmwNnS6NvxEzKcQQhzvpCZeCCGEED2iAfg/4AcgMFjPtY9fi1qrxuFw8NmLn1FwoICZF8xk3h/nse/XfXzw6Ad88coXBIUHyeB2gEapQavSHjGdzW7rhdy0b6DkUwghjlcn9qNvIYQQQvSIEmAW8A2QDvz1iT8TnRQNQNb2LPZu2gvAxNMn4uPrw5iZY9D56QA4sO1An+RZCCGEGIgkiBdCCCHEUSnKL2UKsBVXf/gNQERUqHu9scHofp1/IB+AsoIyzEYzAFrdkWt1hRBCCOEizemFEEIIcVTefPZjSn9/bQDmAWX3vYlDpWLKvCmMnD4SvwA/Gg2NfPbSZ6z9ai2VJZU4nU5UahXjZo/rw9wLIYQQA4sE8UIIIYQ4Klar3f36t6YXWQUADJk4BP8gf2598VaWf7ScQ7sOUV5Yjm+AL2mj0jjjijOIG3RiTy8nhBBCdIUE8UIIIYQ4Ko++ew8nvfMtaoWGCG0E5ZZyVv1pDtbf+7wDRCVFccV9V/RhLoUQQojjgwTxQgghhDgqVj8dK2+9CH+VP+MCxrHNsA2rvXNziQshhBCia2RgOyGEEEIIIYQQYoCQmnghhBCin1r52Ur2bNhDWUEZjYZGAkMCSRudxpwFcwiPDWfzD5v5+NmP2/38Tc/dxKAxg3oxxycWKZ+eJedTCCE6R4J4IYQQop9au3gtNWU1RCREoNFqqCqpYsvyLezfup/737sf/yB/koYkeXymuryauso6AAJCA/oi2ycMKZ+eJedTCCE6R4J4IYQQop+aOm8qE06bQEhUCABfvf4Va75cg6HKwIHtBxh10iiGTxnu8Zln/vwMdZV1pI9PJyoxqi+yfcKQ8ulZcj6FEKJzpE+8EEII0U+d/ofT3QENQNrINPdrtabtc/h9m/dRfLgYgFMuOeWY56/eWk+FscL9r8xYRkFDAWXGMo/l9db6Y56XvtDfy2egkfMphBCdIzXxQgghxADgsDvYsHQDAGExYaSPTW+TZuVnKwGITYslY3zGMc1PvbWeRfsX0WBtINDo4N33KwEFKoWSSKeDP10dSp2vq67AX+PPgowF6DX6Y5qnvtTfymegk/MphBDtkyBeCCGE6OfMRjOLnlxE5pZMAkIDuPbxa1FrPf+EF2QVkLU9C4DZF88+5nky2Uw0WBtQK9QEoGTqIYvH+gB0WFUqrA4rDdYGTDbTcRvE98fyGcjkfAohRMckiBdCCCH6sbqqOt5+8G0KDhQQER/BdU9eR3hseJt0TbWSwRHBjJ09ttfyp1Fq0Kja9s7TqDRoVa6fGTa7rdfy09v6e/kMNHI+hRDiyCSIF0IIIfqp4pxi3n7gbapLq0kdmco1f78G/0D/NumqS6v5bfVvAMy8YCYqlaqXc3pikvLpWXI+hRCicySIF0IIIfqp9x55j+rSagDMjWbevv9t97op86YwZd4UAFZ/uRqH3YHOX8fUs6b2SV5PRFI+PUvOpxBCdI4E8UIIIUQ/ZbM2N0MvzC70WDdk4hAAjPVGNn6/EYCpZ01F56frvQye4KR8epacTyGE6BwJ4oUQQoh+6uEPHz5iGl+9L08teaoXciNak/LpWXI+hRCic2SeeCGEEEIIIYQQYoCQIF4IIYQQQgghhBggJIgXQgghhBBCCCEGCAnihRBCCCGEEEKIAUKCeCGEEEIIIYQQYoCQ0emFEEKIfqbeWo/JZupUWp1ah16jP8Y5Eq11toykfI5MzqUQQnSNBPFCCCFEP1JvrWfR/kU0WBs6ld5f48+CjAUS3PSirpSRlE/H5FwKIUTXSRAvhBBC9CMmm4kGawNqhRqNUtNhWqvDSoO1AZPNJIFNL+psGUn5HJmcSyGE6LoeDeJtNhUN9XrUGiv+/o09uWkhhBDihKJRatCqtEdMZ7PbeiE3HbOqFPwwJgAFSjQKDVanFatK0dfZOuY6U0b9oXwGAjmXQgjRed0K4qurQigpigUgJS0bna+Jwvw4fts2DrvNtcnYuELGT96M4vj/Gy6EEEKc0Op9VdzxxwTUCjVB6iBqbbXYnBJwieNLfU09psbOjVXRXQ3KBgr0BZTVl2F0GI/pvkTXSfn0fx2Vkc5Phz74+GjJ060gviAvkcPZqajVNjKG7cVmU7GjRQAPUFQYR9ihVFLSDvVYZoUQQgghhOht9TX1LHltCQrHsa2dUqLkZ9XPNNobceA4pvsSXSfl0/91VEZOpZP5N80/LgL5btfEA4SFV6BUOikticRma7upwoJ4CeKFEEIIIcSAZmo0oXAouG3hbcTExhyz/agUKgLUARhsBuxO+zHbj+geKZ/+r70yKi4q5qUXX8LUaDpxg3ij0Q8Af309ALU1wQAEBdcwbcY6Nq2fSlVlGPV1AT2TSyGEEEIIIfpYTGwMSSlJx2z7KoXK3SVFgsT+R8qn/ztRykjZnQ9ZLa7RQ310ZgAa6l1PM8IjytForURGlbrSWTseVVcIIYQQQgghhBCd160gXqFwAmAy6gCoqw0EmmvmHU7XZtVqGdRGCCGEEEIIIYToKd1qTu/n34ChLpC8nGQa6vUY6lxBfGBQHQDm34N7H92xHcFTCCGEEH1Pb7Tz6CdFHlPMPXRZNPW+qr7OmhBCCHHc6VYQHxlViqEuELtdRVlpFABaHzMhoVUA1NYGARAQWNdD2RRCCCFEf6WxO5nzm8Fj2aMXRx3VNld+tpI9G/ZQVlBGo6GRwJBA0kanMWfBHMJjwwF49Y5Xyd6Z3eazKcNTuPWlW49q/0IcT2aOn0lhfiEA2WVtr5nO2PjLRv5w/h8AuODSC3j2lWd7LH/92UvPvMTLz70MwLMvP8u1C64Fun5O0yLTAIhLiGPN1jXHKLfiRNGtIH5wxgFKi2Oo/70vvFLpYOSYHSgU0NjoS021a/T60LDKnsupEEIIIU4YaxevpaashoiECDRaDVUlVWxZvoX9W/dz/3v3o/PXudOGxYShD2oebTg6ObovsixOUC2DuSP58KsPmTJ9SqfS/vjdj+zbvQ+ACy+7kPjE+G7nURwf3nvzPepqXZWkt919Wx/nxruCvAJmTZjV7vrWD4A+/e+nfL/ke7IOZFFdVY3T6SQyKpJJUydxw603kDY4zePzxUXFvP7C66xbtY6SkhJwQkRUBNNmTOPG224kNTX1mB1bf9KtIF7rY2HWaT9RWR6B3a4kOLQaX19X03m12saM2asA0P/eR14IIYQQoiumzpvKhNMmEBLlqhj46vWvWPPlGgxVBg5sP8Cok0a5055xxRlMmjOpr7IqxDGx/PvlfPnplwBMnj5Zgvh+5tV3X8VisvTqPt976z33A6P+GsR31bdffcv6tes9lhXkFVCQV8AP3/7A1yu+JiUtBYDKikrOP+N8ysvKPdIX5hfy2Uefsfz75SxbvYyghKBey39f6VYQD6BSOYiMLm2zXKu1og2tPqpMCSGEEOLEdvofTvd4nzYyjTVfupqgqjWeP18W/2sx/3vxfwSFBZE+Lp15f5xHQIhMcyt6R+tg7uZrb3YHGQ8/+TDDRwx3r8sYltHr+RPHxqgxo46c6AR348IbOfmUkz2WhUWGebwfOnwok6ZNIj0jHX2gnqz9Wbzw1AvUG+ppaGjg848/568P/hWAb776xn1txSXEcf8j96NQKHjib09QmF9ITXUN33z1DRm3Hv/XWbeDeACrVU1+bhLVlaFYrFq0GgshYZUkJOWh0cjI9EIIIYQ4eg67gw1LNwCupvPpY9Pd6zQ+GoLCgzDWG6kqqWLjdxs5sO0Ad799Nz6+Pn2VZXECaR3MaX207tcZQzOYMGWC+73BYOC5J5/jx6U/UpBfgFqlZlDGIC76v4v4vyv/DxSQl5fH6NGjPbbZ1Bcdmpvkv/HyG6z5eQ25h3Oprq5GoVAQnxDPGWedwV9u+wu+fr7dPqa9u/by+EOP89u23wgJCeHSKy5l/KTx7aavrKjkjZfe4Kcff6K4sBidr45xE8dx8x03M3bC2E7t02Q08e83/82yb5ZxOPswTpzEJ8Qz56w53H7v7QBs3rCZ/7zzH/bu3ktVZRUmo4mQ0BAmTJ7ATbffxJDhQ9zba9mX/emXnsZQZ+A/7/6HkqISUgel8sBjDzBtxjSPPCz9eimvPPcKuTm5JKUkccudt7Sb3/b6xFdVVvHEw0+wYtkKFAoFp845lQcefcDrNkqKS3jhqRfYvWM3pSWlGOoM+Ov9GTpiKFddexVnzDsDgM8/+Zx7br3H47NNfexb7t/pdPLJok/4/OPPycrMwmqzus/h9bdcT0Bg88PNgrwCnnvyOTb9somqyip8/XyJio5i9LjRXHP9Ne5z2XLft951a5daACSnJnt8/725/9H7Pd5Pnzmd/Nx83n/rfQAa6hvc6wx1zWOvnHnOmcw9Zy4A27Zs453X3wHAZjsxYtBuB/EV5eFs2TgZi0XrsbywIJ4DmUOYOGUTYeHSJ14IIYQQ3Wc2mln05CIyt2QSEBrAtY9fi1rr+vly3o3nEZ0UjVqrxul08t2/v2PFxyuoKqli1y+7mHBaxz8ehehNtTW1XHzWxWRnNQd8Zszs2LaDHdt2sGn9Jl5969VOb++LT77g0MFDHssOHjjIwQMH2fbrNj788sNu5TPnUA6Xn3+5O2AqKS7hpWdfYsiwIV7TFxUUcfHZF1NSVOJeZrFYWLViFb+s/oVX332V0+ae1uE+DQYDl597OXt37/VYnrU/i8bGRncQv+3XbXz/zfceacpKy/huyXesXLGSxT8uZlD6oDbbf+2fr5GXm+d+n7k3kxuvupE129YQFOxqev3dku+47brbcDpdU2lnZWZx659vbfe4vbFYLFx9ydXs2bXHvWzxZ4vJ3JPpNX1xYTGff/y5x7Lamlo2rtvIxnUbefaVZ7ng0gs6tW+n08nCGxby7Vffeiw/dPAQ/3rpX/z43Y98tvQzgoKDsNlsXH3p1RzOPuxOZ6gzYKgzcPDAQcZPGu/xQKS7nnv8OR6++2E0ag0ZwzK46s9Xcda5Z7Wb3mw2cyDzAKtWrHIvazmGRMvX3y35jrHjx6JQKPhuyXcA6Hx1nHn2mUed74GgW0G80ajj1w1TsFo1XtdbzD5sXj+Vk09f4e4rL4QQQgjRFXVVdbz94NsUHCggIj6C6568zj0yPUD84OY+wgqFgnGnjGPFxysAqC6Trn2if3nuiefcAXzG0Axuu/s2amtqeervT1FbU8u3X33LnDPncPH8i/nsm8949cVXWf3TasCzWX5Tk/zLr7qckNAQgkOD8fX1pd5Qz0cffMSqFavYuG4jWzdv7bD2vD0vPP2CO4AfPnI4t9x1C8VFxTzz2DNe0z98z8PuAP78S85n/gXzKcgr4Km/P0VDQwP3LryXNVvX4Ofv1+4+n3/yeXcAHxwSzM133Eza4DRyDufw848/u9ONGjuKv/3jb8TFx+Gv98dus7N7526eeewZjI1G/v3mv3ny+SfbbD8vN4/rb7me8ZPG88JTL7Bvzz7q6+tZ8sUSFvxpAXa7nSceesIdwJ99/tmcd/F5rF+9nn+/+e9On7vPP/7cHcCHhIZw79/uxV/vzzOPej93EZER3P3g3SSnJqMP1KNSqSgqKOIff/8HVRVVvPbCa1xw6QWcfOrJfLrkU4+uGp8u+dRjW0u/XuoO4IOCg7j7obsJDQvlpWdeInNvJtlZ2Tz3xHM89uxjZGdluwP46TOnc+1frsVut5Ofl8+qFavQaj0raburKa9mzGzdvJWtm7eSfSCbW//qOXtIdlY2Z0w/w2NZYFAg199yvbu2HWDilIk8/OTD/PMf/6SooIib/nSTe92EyRN46ImHSE5N7pG893fdCuIPZQ3yCOC1PmZ8fMyYzT5YzK6ma1arhkNZgxg+anfP5FQIIYQQJ4zinGLefuBtqkurSR2ZyjV/vwb/QH/3ekO1ga0/bWXKvCno/Fwj1W9ftd29PjQqtNfzLER7HA4HS79e6n7/whsvkDHUFYybTCb+ft/fAVjy1RKuuPgKJk6ZSFh4c9/h1s3yAabPms5rL7zGlk1bqCyvxGq1eqzftWNXl4N4h8PByh9Xut8///rzDM4YDLgCstdfeN0jfU11jbvWNCIygsuuuAyA9CHpTJ81nR+/+5HqqmrW/LzGIxhrvc9vvvzG/f7FN15kxuwZAMxkJlf+6Ur3urHjx7Jl4xY++c8n5OXmYWw0emxr92/e447T5p7G3Q/dDYDRaOS261xNwnNzcl2f27GbkmLXg4io6Cief+151Go1s0+bzY7tO9i6eWt7p8zDimUr3K8X3r2Qi/7vIgACAwO58uIr26SPT4wnPDKc9956j/379mOoM7gfJICrVYTBYCA8IpzwiHCPrhqtvw8tz+HCexZy2QJXWSSlJDFv1jzAFeg/+syjaDTNcVxEVATJqcnEJ8ajVCo9zjfARZddxEWXXdSp4wfXA9XR40Yzb/480ganYTFb+Pg/H7N21VoAXv3nq1xw6QVHHKhRrVZ7nIsm8QnxxMTGkLU/y2P57p27WfnjyjZdUY5X3Qrim+aGV6ltTJy82WOAu9KSKLZsnOyeQ344EsQLIYQQomvee+Q9qktdtenmRjNv3/+2e92UeVNIH5fO1298zTdvf0N4XDgWo4Wa8hoAohKjGDVDBp0S/UdVRRW1NbUA+Pr5ugN4gNFjm4OOls2bO1KYX8jFZ11MvaH9maAMtYZ217WnsryShgZXH2Q/Pz93AN86n01yD+e6A63ysnIunX+p1+0ezDrY7j6rKquoqa4BXOMJTJ81vd20C29Y6BEot9Y0/Vprk6dNdr8OCQlpk75lU/uhI4aiVjeHSKPHju50EJ+fm+9+PWps8z1o1Djv96N/v/Fvnnj4iQ63aag1EBBw5IE6W353xowb436dMTQDXz9fjI1GamtqqayoJDk1mYlTJvLrxl9Z/NliFn+2GJ2vjqHDhnLGWWdw1Z+vwsene2OKxCXE8eWyLz2WnTLnFOacNIfcw7nY7XbWrV7nfsgAEBcfx6dLPsVoNLJ3917efOVNqiqreO6J5/DX+7sfLKxfu54brroBh8PBhMkTeOmtl1ApVdx63a1s3rCZF595kZTUFK68tO0Dk+NNt4L4xkZXc5jEpNw2I9RHRZeSmJzD4ew0Ghv8vX1cCCGEEKJDNmvz4ESF2Z5zcA+ZOAT/IH9Ov/x09m/dT0VRBVaLlcjESEZOG8kpl56CRuu9y58QfU2BwvO9QtFOyvZ9+emX7gB+7ISxXH/L9YSEhPDTjz/x1qtvAa4a7p7UnXw2aV1j3tE+2ttPUUGRO4D39/fnnofvYVCGq//75eddDoDD6f2YA4MD3a9VapX7tbeaXm95OlrtbeM/7/zH/fq6m69jxuwZaDVaHr7nYfbv2w/0fDkCKJVK3v3oXT5Z9AnrVq/j4IGDFBUUsX3rdrZv3U5eTh6PP/d4j+1Po9EwbMQwcg+7Wj5UVVZ5rNf56twtC2bMnkFYeBj33OYaTG/JF0vcQfxnH37mPh9XXnsl0THRAFxxzRVs3rAZgB+/+1GC+PY4HUrXh9V27xv9fbnT2fUvfc7OHA5uPUhZbhmNdY0oFAqCIoIYMWsEGZMzUChd2/z5Pz+zf+N+r9uYdtE0Rp9yYjSlEEIIIY5HD3/48BHTzLtmHvOumdcLuRHi6ISGhxIYFEhdbR2NjY0cyDxA+hDXLAu/bfvNna5pPmxwBVpNWgdyTU2/Af6y8C+ccsYpACz+fPFR5TMsIgw/Pz8aGxtpbGzk4IGD7oHiWuazSVJKEgqFAqfTSWJyIis2rEClUnmkad3Mv7XQsFCCgoOoranFbDLzy+pfOOnkk9qka3nMM2bP4A9/dI3Yv33L9jZpuyoxKdH9et/ufdjtdvdxeDvu9iQkJbgHG9z12y53bfyOrTu8pi8tcVWGhoSGcM/DrqC1saHRvbw1pcLzO9HyO5KSluIec2HHth3ufe/ft9/9ECUoOIiw8DCcTif+en/+dOOf+NONfwJcMwxcOPdC8vPy+eG7H7odxO/dtZeMYRke3wOr1eox2F94hGtsE7PZjFarbfuQo8XbliPSV1c1j3XS2NDoft1yBPumliTHu24F8TqdicZGPwrz40kbnIXWp3luTLNZS0F+vDtdV+1es5v8vfkey8rzylm5aCVluWXMvGxmd7IshBBCCCFEn1AqlZx93tl89MFHANxx4x3cctct1NXW8dIzL7nTzT9/vvt1UFCQ+/XXn3+NSqVCpVQxYcoE4hLi3Os+ePsDNBoNv237jc8++uyo8zn7jNksXezqv3/nTXdy8x03U1pcyvtvvt8mfXBIMLNOncWqFavIy8njugXXccnll+Cv96ewoJC9u/byw9If+Py7z9vtA61UKpl/wXwW/XsRALffeDs33XETaYPSyM/NZ8UPK/j3x//2OOYN6zaw5MslqFQqnnviuaM6ZoARo0cQHRNNSXEJpSWl3HXTXZx78bmsX7O+003pAU6bc5p7MMIXn3kRH18f/P39efbxZ72mj42PJedQDtVV1bzx8htkDMvgg7c+cHcvaC0wOBB+b/n/wTsfMHLUSAICA8gYlsE5F5zjbqnw4jMvovXREhIawivPveL+/FnnnoVCoaC4qJgrL7qSefPnMShjEOER4RTkFbhryC3m5tiuq1PMvffWe2zZtIWL/u8iRo4eidFo5OMPPiYvx5VxrY+Wmae44rntW7Zz3+33cf7F55M+JB19gJ79+/bz+ovNYy8MHznc/XpwxmCPvvX+en8UCgWvvfCaO82wEcM6zN/xoltBfGh4BY15iTQ2+rHihzOIjCp1D2xXVhqF7fdB78IiKrq8bZVaxahTRjF02lACwwPJ3Z3Lin+vwOFwsGftHiacNQG/gObRLTOmZHDKlad05zCEEEIIIYToFXfefyeb1m8iOyubfXv28Zc//sVj/dnnn83Z553tfj/lpCm8+8a7gGvU86apyLLLsjnvovN4/cXXMTYaWbd6HetWrwNg/KTxXQo6vbn93ttZ/dNq6g317N6xmxuuugFwzfmdcyinTfrHnnnMPcXcqhWrPKYH66w777+TXzf+SubeTKoqq3jsgcfc65qC96joKGafPpuVy1dSW1PL7Te4pp0bP2m8O0DsLpVKxb2P3MvC6xcCsOTLJSz5cgngam3Q1Az8SC66/CI++uAj9u3ZR1VllTv4bW/E9MsWXMZTf38KwB3oh4aFkjootc30geCaYm3PTleN9uMPumrKJ0+bzEeLP+Ksc8/ix+9+ZOnipdRU13D/HZ7zr6cNTuOuB+5yvz908BCv/tP7lIbnnH9Op463PXk5efzzH/9ss1yhUHDfI/e5m8E3pX3p2ZfapAXXYIkL71nofv/H6//I4i8WU1VRRUFeAbdce4tH+qjoKK7+89VHlfeBQnnkJG2lDspGoXD1IbFZNRQVxHM4O42ignh3AK9QOElJy+5oM16devWpTL9oOqGxoai1atLGpZEwLMG10gl15d4HrBBCCCGEEKK/Cg4J5ovvv+DG224kdVAqWh8tfn5+jBo7iseeeYwX33jRo1nxKWecwn2P3EdicqLHQGvgqsF9/9P3GT1uNDpfHYnJiTz69KNccsUlR53PlNQUPvzqQyZNnYTWR0tEZATX33I9f3vyb17Tx8bH8s1P3/Dnm/5M2uA0fHQ+6PV60gancf4l5/PWoreIiYvpcJ8BgQF8/t3n3H7v7QwdPhSdrw5fP18GpQ/i/IvPd6d7/rXnueDSCwgNc3VPOO/i83j7v293sOXOO+f8c3jxzRcZlD4IrVZL6qBUnn7pac698NxOb0Or1fLBZx9w7oXnog/Qow/QM+/ceXy0+COv6a+54RruuO8O4hLi8PXzZfL0yfz3i/8SERnhNf2tf72VyxZcRlR0VJsm6AqFghffeJHHnn2M0eNG4+fnh9ZHS0paCjfcegNffP8FQcGu1h3BwcHcetetTJ42mcioSDQaDTpfHUOGDeGO++7gb//wXtadcf0t13PjwhsZOWYkYeFhqNVqQsNDOW3uaSz6YpHH6PcpaSlc9eerGD5qOKFhoahUKvR6PcNHDufG225k6aqlJCY3d3WIjY/l6x+/5rIFl5GYlIhWq0Wr1ZKYlMgfrv4DX/7wJZFRkd3O+0CieGHFC0ce0cGL7Kw09uxsf+TXEaN2kjq460G8N9+8/A0FmQUAXPH4FQSEBrj7xGt1Whx2Vz+h0NhQRpzs6jt/ovJX+TMuYBzbDNtosJ8YfUIGEimf/k3Kp/87EcqowljB+5nv46vyRavqeK5ei92C0W7k6iFXE+4b3mHantYyn2FmFS+/m48CBWqFGpvTxi1/isfgp+rTPB4rnS2jzh57b5b50VxDxyKfPX0uj9k2iypY/u5ynnrmKZJSkjpMezRUChVB6iBqbbXYnd7HnhJ9R8qn/2uvjHIP53Lv3fdy+p9OJzx24P8t6lZzeoC0wdkEB9eQfXAw1ZWhWCxatFoLIWGVpA0+SFh4ZY9ksCiriML9rlFp44fEExDqOcWCxdTcZ6Mst4yfP/iZhuoGxs0d1+19KlG2GTl0oFD+3rhCiRIVqiOkFr1Nyqd/k/Lp/06EMmr6G9T0X0ea0vTF+WiZz3o/NdfcktLmx5OiG3k0WA2YbEceU0en1hGgOfK0S8dCZ8uos8fem2V+NNfQschnT5/Lvt7m0Wra9rHej+geKZ/+r70y6su/l11hp3MPh7odxAOERVQSFtEzwbo3ZTllLHtzmWsExWB/Zi+Y7V4XnxFP6thUIpMiUWvVHNx6kDUfrcHpdLL1+62MPGVkt6eXCVYH99AR9D6dUgdAgCoAjUKm1+lvpHz6Nymf/u9EKCOT2oRKoUKtVKNRdnyMDqcDlUNFgDqAIHVQh2l7mrd8NgWIaoXaPYpyV/JYZ6njowMfUW9tf+7rJnqNnhuG3kCgNvCIaXtaZ8uos8fem2V+NNfQschnT5/LY7ZNlWubKqVru8dKU3ChVqh7ZGoz0bOkfPq/9spIpVShUqgIUPX+38uuqLJVHTkR3Qzit29x1XLHJRQQGVXWZn19vT91ta6TExtX1J1dUJJdwtLXlmIxWfAP8uec285BH6J3r0+fnO6Rftj0YRzadoj8ffnYrDaqi6qJTO5en4gaW82AfbpmVbmm8TDYDTTaG4+QWvQ2KZ/+Tcqn/zsRyshgM2B32rE5bB7TCXljc9iwO+0YbAZ0Nl0v5dDFWz5VCtePJ5vT5m7G2JU8lpvLqbXUolZ0HHxZHVZqLbWUmctwKrvVK/CodLaMOnvsvVnmR3MNHYt89vS5PGbbtLu2aXe4tnusOJvGnGpxDYn+Q8qn/2uvjOwOu+t6t/f+38tjoVtBfH6uqy9QYGCd1yC+pCiGvbtGolA4ib1gcZe3X3SgiO/+9R1Ws5WAsADm3zafwPDmJ+1Op6twOppT8GhicAeOIyfqp5ry7sDR6eYYovdI+fRvUj7934lQRg4cOFv815GmNH1xPo6Uz6ZlXclj0zbVSjUaVftBvBMnVru1z74HnS2jzh57b5b50VxDxyKfPX0u+3qbR6v1dSP6Fymf/q+9MurLv5fHQrdGpz8Sp1P5+/+7Hknn78tn6WtLsZqtBEUGcd4d53kE8AAWo4Uvn/mS7G3ZmBpMWEwW9v6yl4J9rsHvtDotobGhR38gQgghhBBCCCFEP9LpmvjGRt82y6xWbZvldpuK8lJXM/amaei6YtuybdisrmZKtWW1LHpgkcf62QtmkzI6hbLcMn5850ev25h6wVTUmmPXX0kIIYQQQgghhOgLnY50V3w/t82yA5kZHMhsfzo3jcbavVwdgcZHw0mXnETurlyqiqsw1htRa9REJkUy+rTRJA5LPPJGhBBCCNEj/Ex27vimDAVKfJTlmB0Wnj8nnEZd/x0BWAjR7PLzLmfT+k0ArN6ymvjE+AGx7Z4wc/xMCvNdM2Fll/XM9NhCHGvHtLo6LKKiy5859/ZzO5Vu5MkjGXnyyC5vXwghhBA9y8fm5P/WVXsse/XMMI7PoQeFGDgevOtBPv7Px+73f33wr9xw6w19mCPRG1565iUAAoMC+eP1f+zVfe/ZtYeli5eyecNmigqKqKqsIiAwgDHjx3DdzdcxccrENp/JOZTDS8+8xC9rfsFQZyA6Jpq558zlL7f/hYCAtlOJVlVW8eYrb/LTDz9RVFiEVqslLj6OqTOm8rfH/9Ybh9nnjlkQHxRcw/BRO4/V5oUQQgghhBDtsFqtLPt2mceyb7/6tteD+L89+TcMdQYAIqIienXfJ6qXn3sZgLiEuF4P4j/+4GOPB0fgCrp//vFnVq1YxavvvMqcs+e41+3bvY//O+//3N8RgLzcPN569S3WrVrHx0s+Rq9vnqHs0MFDXHHBFZSWlLqXmU1mMvdmkrU/S4L41qbNXOt+vX7NDACSUw8RG1/okU6pdKDTGfHzN/ZQFoUQQgghhBBdsW71OqqrPFvI7Nuzj+ysbNIGp/VaPjKGtd/1VvQci8WCUqlEre77ccEiIiO4+A8XM2HyBGprannluVc4dPAQDoeDJ/72hEcQf89t97gD+MsWXMbs02fz7r/eZfOGzezdvZdXnnuF+x65DwCbzcbNf7rZHcCfff7ZzDlrDoGBgRQWFLJ5w+beP9g+0unR6cMjKtz/mvj7N3gsD4+oIDSsSgJ4IYQQQggh+tC3X33rfn32+Wd7Xe6N0Wjk0QceZeKwiYxIHsG1f7iW3MO5Hmn+9+H/uPqSqzlp7EmMSB7B0IShnDL5FB657xGqKqs80l5+3uWkRaaRFplGQV4BTqeTKy68wr1s5fKV7rQP3/2we/m/XvqXe7nFYuHNl9/k7NlnMyJ5BMOThnPWyWfxxstvYLFYOnU+jI1G/n7/35k4dCIjk0dy3YLrKMgraDe90+nk4/98zIVnXsiolFGuY5x6Co8++ih1dXWd2ifA9i3buflPNzN15FSGxA1h8vDJXPN/17B3116PdN9/8z2Xn385YwaNYWj8UE6ecDKP3PsIZaWe03n/9Za/us/Rqp9W8eTDTzJlxBSGJQzjvtvvIy2y+QFNYX6hO+3M8TPdy61WK+/+613mnzafEckjGJE8ggvmXsDizxa3yf9Lz7zk3sbnn3x+xOM976LzWLl5JXfedyezTpnF/Avm8/JbL3vkqaLcFU/u2LaDPbv2ADAofRCPP/c4p809jZfeesk9lfhnH32G1eoaZ+3H735k/779AFzyh0t46c2XmDd/HiedfBKXXnEpz7/2/BHzd7zo1qOa+Rd+1dP5EEIIIYQQQvQAs8nMiu9XABAaHspDjz3Esm+WYbPZ+Hbxt9x2923tfnbh9QvJ3Jvpfr9y+Ur27d7Htyu/JSQ0BIDvlnzH2lVrPT6XeziXRe8uYsPaDSxZsQQfnY/X7SsUCp564SnmzZpHQ0MDf7v3b0yeNpm9u/fy0QcfATB63Giuu/k617GYzVx9ydVtalkz92aSuTeT1T+t5oPPPkCr1XZ4Tm758y0eDwx++uEn9uzag8loapPW6XSy8IaFbR54HDp4iBdeeIEl3y7hs6WfERQc1OE+P//4c+6/437s9uZ5ySvKK1j902rmnTuPYSOHAfD0o0/z1qtveXw2Py+fRf9exLJvl/HZ0s9ISEpos/2/3/t38nLzOsxDa1arlWsuu4b1a9d7LN+xbQd3bruT/fv2c8/D93Rpmy1NmDKhzbLk1GSP976+rtnNtmza4l42ZvwYd+AeGRVJfEI8+Xn51NbUkpWZxbCRw/jph5/c6YOCgzjvjPM4eOAger2eM+adwZ3330loyIkxzfhRzxNvNOqorgqhsjzM6z8hhBBCCCFE7/l5+c/U19cDcPqZpxMeGc7kaZMBVyDaVPvpTVlpGU+//DSvvvsqiUmuGZ9Kikv414vNNeNnn3c2T7/0NO989A4fLf6Idz56h/MvOR+AgwcO8sPSHzrMX3xiPPf+7V7AVTP77BPP8uBdD+J0OvHR+fDsK8+iUrlmt3j/zffdAXxMXAwvvPECL775IrHxsQBs3rCZ9954r8P9rfl5jTuA1/nqePDxB3njgzeIiIygprqmTfqlXy91B/BBwUE88fwT/Ov9fzFk+BAAsrOyee6J5zrcZ0lxCQ/d/ZA7gD/9zNP51/v/4rV3X+PSBZei1bgeOvy29Td3AO+j8+G+R+7jrUVvMeWkKQCUl5Xz8D0Pe91HXm4eV/35Kt775D0ef+5xFt69kE+XfOpeHxEZwadLPuXTJZ/y6ruvus7nW++7A/ix48e685Q6KBWAt159i9+2/tbhsXVVy7EZJk6ZiL/eH4CC/OaWEOER4R6fCYtojiPz8/IB13eryduvvc2u33ZhbDRSXlbOh+9/yOXnXY6x8cRoEd7tThPlZRHs3jEKQ11gu2kUCifnXLC4u7sQQgghhBBCdFHLGuQzzz4TgLnnzOWXNb+41w8fOdzrZ+964C4uuuwiAAIDA7ny4isBWP79cu5/9H4Aps2cxqv/fJX1q9dTWlqKxezZpH3Xb7uYf+H8DvN4+dWXs+zbZfyy5hf+885/3MvvvO9Ojz77S75c4n796NOPcsoZpwDg7+/Pn6/4MwDffPUN1996fbv7WrFshfv1gmsW8MfrXIO9DcoYxGlTTmuT/psvv3G/XnjPQi5bcBkAqampzJnp6s+99OulPPrMo+7a49a+X/K9+7yMmziONz54w71u7jnNU3e3PL4r/ngF1/7lWgDGThjL9DHTsZgtrF25lprqGoJDgj32Mf+C+Tz8hGeAH5cQ536t9dG2qRn/+vOv3a+vufEaQkNdNdfzL5zPi0+/CMDizxczZvwYAG67+7YOW24cya4du/j7/X935+eBxx5wr2sZcGs0Go/PtXzflK6utrkbg9ZHy/2P3E9kVCRP/O0JCvMLydybyceLPub2m27vdn4Him7VxNfVBrLpl2kdBvAATqf3L7UQQgghhBCi59XX17NyhavWOTgkmKkzpgIw56w57trtpV8vxel0ev38mHFj3K9HjRvlfl2Q7+rPXl9fz8VnXcyniz4lPy+/TQAPdLrP+FMvPoWfn5/7/djxY9uMpn740GH369HjRjfnbewor2m8adnkvOXnUlJTvDaJP5zdvL2W5yNjaIY7v7U1tVRWVLa7z5bbmH367E6lawqcAULDQt0tIZxOZ5txCQBOmXNKu9ttd38tztUt197CpfMv5dL5l7oDeIDsA9ld3q43WzZu4YoLrsBQZ0CtVvPiGy8ycnTzFOG+fr7u163HNmjqB98ynY9PcxeNuWfNZcGfFjDn7DnceNuN7uVND6qOd90K4rOzBuFwHHVLfCGEEEIIIUQPWv7dcswmMwA11TVkxGaQFpnGpGGT3E27C/ML2fbrtiNuy1st849Lf6SkqASAtMFpvPz2y3y65FMefOxBdxqHw9GpvBYWFGI0NtfGFhUWUW+o79Rn26sB76qe2s6xcKS8tW6C3lN6okn62pVrufqyq6k31KP10fLqu68y56w5HmniE+Ldr5sGu2tSXlbufp2Q6BoPICYuxr2sZYuDuPjm1wZD81R1x7NuReJVFa4vTEBgHWmDs9zLZ5++gvShroEwEpJyOW3uMq+fF0IIIYQQQvS8b7765siJgG8Xex+lfsf2Hc2vtza/jk+IR6FQeMzPfcU1V3DWuWcxYcoEzGZzl/JpbDRy961343Q63S0ESktKeezBxzzSpaSmuF/v3L6zOW/bdnhN401TjTa4mvo3yTmU47VPfEpa8/Za7mf/vv00NjYCrr7yYeHtj//VchurVqzqVLqW+6quqiY3x1X7rlAoSEpJavPZ9oL8puXeHqa0PFerfl1Fdll2m3+LvljUbn4744elP3DdguswNhrx8/PjnQ/f4fQzT2+TbsLk5qb+27dsd7cOKSkuoaigCHCd58FDBgMwftJ4d/qm9eB6+NMkNi72qPI+UHSrT7zJpAMgKroErU/zBRsQaGDIsH0Y6gLIz00iLLySRP+2TT+EEEIIIYQQPau6qppfVruaE+v1eu584E6P9VaLlSf/9iTg6rP90OMPoVR61uk9+4RrUDk/fz+effxZ9/LT5rr6jres9fz8o89JSEog93Aur/3ztS7l9enHniYvx9XM/cHHH2TF9yv4Zc0vfPnpl8ybP8/dBH3+BfPdo+X/7d6/UV9fj0Kh8MjbOeef0+G+Tp17Kh++/yEAi/69iOjYaOLi43j9xde9pj/ngnPc/ehffOZFtD5aQkJDeOW5V9xpzjr3rA5rys+cfybPPP4MFrOFrZu38pc//oXzLzkfh8PBL6t/Yfyk8Zx70bmcc/45fPD2B+68RUVHkZyazHtvvufuqjBj9ow2/eE7EhQcRE11DWUlZXz9+dfExccRFhlGSmoK8y+cz749+wD48xV/5s83/Zno2GjKS8vJPpjNimUr+NONf3KPi/DSMy/x8nOuKeKefvlp9/L2fLfkOxZevxC73Y5CoeCWu27BR+vDlo3NI9GPHDsSHx8fRo8bzfCRw9mzaw+HDh7igbse4JTTT+Hdf73rDugvvvxid//48y8+n9deeA2L2cKypcsY/954wiPDPaYjnHv2XE4E3Qrim/q6a7QWlMrm/jQ2qxq1xkZQUC3FhXEcOphGYrIE8UIIIYQQQhxr33/zPTabDYCTTj6JK/90ZZs0iz9bzN7deykvK2fDug1MnzndY31gYCB333q3x7LIqEhuuO0GwNUPOzIqkrLSMvbs2sO1l7sGYhs/aTxbN2/tVD43/rKR//77v4BrALcr/ngFs0+bzbxZ82hsbOSBOx9g2dplBAYFcvX1V7NyxUp+3fgrhfmFLLx+oce2Jk2dxB9v+KOXvTSbdcosZp06i9U/rcbYaOTR+x8FXNPvBQQGYKjzbIJ91rln8eN3P7J08VJqqmu4/477PdanDU7jrgfu6nCf0THRPPKPR3jwrgdxOBz8sPQHj1H7m8YbGDthLNfdfB1vvfoWZpOZJx5+wmM7EZERPPr0ox3uq7Up06ew7Ntl2O127vjLHQBccOkFPPvKs1x93dWsXbmW9WvXk7U/q01ZH62Vy1e6u204nU6efvTpNmlWb1lNfKKrKf1TLz7F5edfjqHOwKeLPuXTRc2j6w8bMYxb7rrF/T4uIY4H/v4Af7v3b5hN5jaj9p99/tnMmefZZP941a3m9Bqt66mQw65Co2kedCAvJwmrVU1paTQADfX6HsiiEEIIIYQQ4khajkp/6pxTvaZpGt0dvDepf/WdV7lswWWEhIag89Ux69RZfPz1x+6m43q9ng8++4CpM6bi7+9PdEw0C+9ZyMJ7FnYqj40Njdx72704nU40Gg1P/vNJlEolCUkJ3HG/K+AsLSl1j2ju4+PDB599wN0P3s2QYUPQ+erw0fmQMTSDvz74V97/3/tHnCO+6bgWXLOAkNAQfP18mTF7Bp98/QmBQW0H6lYoFLz4xos89uxjjB43Gj8/P7Q+WlLTUlm4cCFfLfvqiHPEA1x6xaV8suQT5pw1h/CIcNRqNWHhYcw6dRbDhg9zp7vn4Xt45Z1XmDxtMvoAPRqNhvjEeBZcs4AlPy3xOkd8Rx75xyPMO3ceoeFt50zXarW89+l7PPzkw4weNxq9Xo+PzoeExARmnz6bp158qlcD4WEjh/HVj18x/4L5hIWHodVqSUhM4Lqbr+Ojrz9Cr/eMJ6+45gre+fAdJk+bjL+/Pz46H4YOH8pDTzzEC/96oV+PcdCTFC+seMH70JQdWP3TbGprgklJyyY+MZ+1K0/2mk7rY2bu2d8dbR5FF/ir/BkXMI5thm002Bv6OjuiFSmf/k3Kp/87EcqowljB+5nv46vyRavq+IepxW7BaDdy9ZCrCfc9NgMctadlPqOMStY9cMBj/UlPpFOtV3cpj5099r48buj5fPZmmR/NNXQs8nksyvyYbLOoguXvLuepZ57y2je5p6gUKoLUQdTaarE77cdsP6J7pHz6v/bKKPdwLvfefS+n/+l0wmN7/+9GT+tWc/qg4Fpqa4Ix1AUSHFKNr58RY6Nvm3TRMSVHnUEhhBBC9G8OhYKD0T4oAKVChcNpx3GC1IYIIYQQva1bQXx8Yh4ajQWV2o5CAaPHbePXDVOw21XuNIFBtQwbuauDrQghhBDieFDrr+Lc+9JQK9TuGhCb09bX2RJCCCGOS90K4sMjKgiPaJ7LLzKqjFPn/EhJcTRWixb/gHqiY4o9Br0TQgghhBBCCCHE0elWEO+NztdEcmpOT21OCCGEEEL0gJWfrWTPhj2UFZRhNBgJDwsnZVQKp1xxCuGx4ZgaTXz//vcc2nWI6tJqLCYLwRHBjDl5DKdcego6P11fH4IQQogWujU6vRBCCCGEGBjWLl7LoV2H8NX7EhweTElJCRt+3MDLC1/G1GCisa6RNV+uoSSnhKCIILS+WsoLy1n+4XL+8/h/+jr7QgghWulUTfySL87v1sYVCifnXLC4W58VQgghhBBHb+q8qUw4bQIhUSH4q/xZ+dZKPv74YwxVBg5sP0DysGTmXzefqWdPReenw2qx8tqdr5G7L5d9m/fRaGjEL8Cvrw9D9HMzx8+kML8QgOyy7D7OTeddft7lbFq/CfCcv1yI/qzHmtN743TKyLRCCCGEEH3p9D+c7vF+7NixfPzxxwCoNWoCQwOZfcls93qNVkNiRiK5+3JRKBUoVdJw83j04F0P8vF/Pna//+uDf+WGW2/owxyJnvLem+9RV1sHwG1339ar+y4uKualZ15i5/adlJaUYqgz4K/3Z1D6IOZfMJ/Lr74clap5MPQflv7AF598QebeTKoqq7BZbYSFhzF2wliu/cu1jBk/xp3WUGfg808+Z8PaDRw8cJCy0jIAUlJTOO/i87jqz1eh0qhaZ+m4dEyDeCGEEEIc/3zNDv74cwVKlOiUNZgcJt49JRSjjwR//Y3D7uCrr74CICwmjPSx6W3SGKoN7Fy7E4CxJ4+VPvHHIavVyrJvl3ks+/arb48qiH/13VexmCxHmzXRA9576z13q4jeDuIL8wr57KPPPJbV1dax7ddtbPt1G5l7M3ni+Sfc61atWMVPP/zkkb6kuITvv/me5d8vZ9EXi5g0dRIABw8c5PEHH2+zz72797J39142b9jMO4veOQZH1f90KogfM2Frm2XFBXGUlkQTEFhHbHwhPj4mzGYdRQVxGOoCCY8oJz4pr8czLIQQQoj+RWd1cNOyCo9lH84IliC+nzEbzbz3j/fYuWEngaGBXPv4tai1nj8FK4oqeOu+t6itrCVleAoXL7y4j3IrjqV1q9dRXVXtsWzfnn1kZ2WTNjitW9scNWZUT2RNdJPD4cBqseKj8+nTfPj6+3LeRecx5aQpRMdEYzab+WTRJ6xcvhKAzz/+nAcefQA/f1cXneSUZG687UaGjhhKSGgI+bn5vPzsy5QUl2Cz2fjw/Q/dQTyAWq1mztlzOP3M0wkMCuSbL7/hq/+5HkyuWLaC9evWc+bJZ/b+gfeyTgXxia2C8fKyCEpLogkJrWb6rNUeU8kNztjPulWzqCiPIG1wVs/mVgghhBBCdFldVR1vP/g2BQcKSExM5Pp/XI9flGc/95y9Obzz0Ds01DYwfOpwrnzgSrQ6bR/lWBxL3371rfv12eef7X7/7Vffeq25LSos4q1X3mL1z6spKS5Bp9ORNiiNq6+/mrPPOxvw3id+4y8b+cP5fwDggksvYPbps3nx6RcpLChkxKgRPPr0owweMpjX/vkaH//nY2pra5k0dRKPP/s4cQlx7v3/78P/8d3X33Ew6yA11TXY7XZiYmOYecpMbr3rVkLDQo94zHa7nVeff5VP//sptbW1jB43mocee6jDz3z/zfcs+vci9u7ai9lkJiomijmnz+G6264jLCrsiPsEV+3xm6+8ycZfNlJRVoE+QE/60HT+svAvTJ853Z1u/dr1vPuvd9mxbQf1hnrCIsKYNmMaf7n9L6SkprjTvfTMS7z83MsAPPXiU5SWlPLpfz+lpKiEf7z4D+659R6P/adFNj+UaSoXp9PJF598waf//ZQD+w5gtVlJSU3hossv4qprr0KpbH4A+/knn7u3eetdtx6xZn/4yOE8//rzHssmTZ3E2MFjAbDZbJhMJncQf/2t13tuYAY0NjTy+EOuGveG+gb3qujYaL5d+S2DMwa7l806ZRYH9h1gz649AOzcvlOC+PYc2DcEgMiokjZzwSuVTiKjS6mpDiFrfwZRMaVHn0shhBBCCNEtxTnFvP3A21SXVjN41GDeeOENspXZNNibfxz/tuY3PnrqI6wWKzPOm8F5fznP44e8OH6YTWZWfL8CgNDwUB567CGWfbMMm83Gt4vbBvF7d+1lwUULqKmucS+zmC1s37qdlJ9S3EH8kfy64Ve++t9XOJ2u2GHLpi1cdclVnDLnFD5d9Kk73Zqf13D7jbfzv2//51723ZLvWLtqrcf2cg/nsujdRWxYu4ElK5YcsQb6sQceY9G/F7nfb/plE5edexnBIcFe0z/96NO89epbHsvyc/N55513+HrJ13y29DMSkhI63Oean9dw4x9vxGQ0uZdVVVaxcd1GJk2Z5A7i//vv//LIfY+4zw1ASVEJX376JT8u/ZFFXyxi1Ni2LR1ef+F18nK73vL5r7f81V173SRzbyaPP/g427ds5+W3Xu7yNr1xOp1UV1Xz4XsfupelD01v96GL1Wol93Au3y35zr1syvQp7tcxsTFeP5eUkuQO4v38ToxBOLsVxNdUhwBQWxPsdX1dTVCH64UQQgghRO9475H3qC51NZ02NZq47bbbaLA34HA6mDJvCkMnDeU/j/0Hp9OJSqMiLzOPl29t/hF/4W0XkjC442BFDBw/L/+Z+vp6AE4/83TCI8OZPG0yv6z5hUMHD7Fn1x6GjxwOuIKwu26+yx3Apw9N5/qbrycoJIgdW3fQ2NDY6f3m5+Vz0f9dxNxz5vLsY8+yf99+ysvK+XTRp9x4242MGjuKh/76EBXlFWzdvJUDmQdIH+Ias+Hs887m7PPOJiwiDD8/PxobG1m6eClf/e8rDh44yA9Lf2D+hfPb3Xd2Vjb/fe+/ACiVSm658xZGjhnJB+98wNqVa9uk/23rb+4A3kfnwx333kFKWgrvvfkeG9ZtoLysnIfveZj3Pnmv3X0aG43cdfNd7gB+4pSJLPjTAnQ6HZt+2YSvny/gauXwxMNP4HQ6USqV3LjwRsZOGMuXn3zJd0u+o76+nrtvvZvv13yPQuE5aHhebh7nXngu51x4DjVVNaSkpfDpkk+5+dqbKS8rB+DTJZ96fOb7b753B/Cpg1K59a+34u/vz+svvM72rdtZungpZ8w7o9MPZ9pz63W3snTxUo9lEyZP4KmXnmqT1mwyMyxxmMcyna+Oy6+8nKuvu7rD/dTV1rFh3QYAFAoFM2fPPKp8DxTdCuKVKjt2u4qS4hi2bxlPXEI+Pj5mzGYfCvISKCmOcacTQgghhBB9x2a1uV/nH8wnn3z3+yETh2C32d01gHarndzMXI/PmxvMvZNR0StaNqU/82xXs+O558zllzW/uNc3BfH7du9j/779AOgD9Pz3i/8SFu5qRj77tNl0RUxcDP944R8olUoO7j/IU393BXMTp0zkrgfuAmD9mvXu2vLcw7nuIH7azGm8+s9XWb96PaWlpVjMngPo7fptV4dB/IplK9zf8blnz+XWv94KuILKqaOmYmw0eqRf8uUS9+sr/ngF1/7lWlf6iROYOnoqZrOZtSvXUlNd025N/tpVa6msqAQgITGBDz77AB8fV2uBU+ec6k637JtlWCyu4zlj3hncce8dAJw06yR+3fgr5WXlZO3PYt/ufQwb6Rnojp80nn/+659t9q31ae4GM2HKBI91iz9b3Hxs11xBTIwrbrv4Dxezfet2AL7+/Gt3EH/RZRdx0WUXeT3GrlJr1Djsjs6lValRKBQerRNaMxlN3Pynm93jO1xzwzUkpyb3RFb7vW4F8ZGRZRQWuOZQzM9NJD83sd10QgghhBCi7zz84cPu1/4qf8YFjGObYZtHc/oXVrzQF1kTvay+vp6VK1wDjAWHBDN1xlQA5pw1h0fufQS73c7Sr5dy90N3o1AoOHzosPuzY8aNcQfw3TFi1Ah3F42Wge/I0SPdr0NCQ9yvm6ZIq6+v5+KzLqakqKTdbdfV1XW47/zc5gdXI8c07y8gMIDUtFR3U+wmh7NbHHeLKc5Cw0JJTk5m//79OJ1Ocg/nthvEt9zGtFnT3AF8R+lGjxvtfq3RaBg2chirf1rtSnfocJsg/pQzTvG6zY7kHMpxv370/ke9pjl44GCXt9vawrsXcsUfr6CivIIvPvmCVStWsXHdRq686Ep+3vSzR/cHrY+WT5d8itliJjsrm7defYviwmLefeNdUMD9f7+/zfbr6+u57orr2LR+EwDz5s/jnofvaZPueNWtzk5DR+7GR9fxU1kfnZmhI3Z3K1NCCCGEEEKInrX8u+WYTa7f8DXVNWTEZpAWmcakYZOw210taAvzC9n267Ye33dAYID7tULZ3CxcH6D3mt6Jqwb2x6U/ugP4tMFpvPz2y3y65FMefOxBd1qHo3O1u14pjpzEI7miix84CkfaV3hE+DHZb+uWCd2ROiiVSVMnMW/+PN7+79skJLq65JQUl7B5w2aPtAqFgglTJjB95nSu/NOVPPvKs+5133z5TZtt19bUcuVFV7oD+HMvPJcX3njBY/754123gng/PyMzTl5JVLT3J2JR0SXMOHkVfv5H/wUQQgghhBBCHL1vvmobEHnz7WJXk/uWo6Lv2L6DqsqqY5KvjpSWNA+SfcU1V3DWuWcxYcoEzObOd/NoOQDdrh273K8NdQYOHzzcJn1KWovj3rbD/bq6qprDh13pFQoFSSlJ7e6z5TbWr17vbjLfUbqd23e6X1utVvbu2tucrkVZuLUT4ysVzSFe6wccLZubf/jVh2SXZbf5t3LzSu8b7oSWg/i1p6nlhM1mw2aztVnf8uFF61YWFWUV/N+5/+culz9c/Qeef/151OpuNTAfsLp9tH7+RiZP34DJ5ENtdQhWqwaNxkpQcA063yMXnhBCCCGEEKJ3VFdV88tqV793vV7PnQ/c6bHearHy5N+eBOD7Jd/z0OMPMXTEUNKHpnNg3wEMdQYWXLiA626+jqCQIHbv2E1dTR33P9q2qXNPiotvnmru848+JyEpgdzDubz2z9c6vY1T55zKM489A8AP3/7AK8+/wojRI1j07iIaG9sOznfO+efwwdsfALDo34uIio4iOTWZ99963/3wYMbsGe02pQeYcfIMwsLDqKyoJD8vn6svuZoFf1qAj48PWzZtITgkmOtuvo6558zlmceewWq18sPSH3jx6RcZM2EMX376JWWlrq7JgzMGM3TE0E4fb2BwIPw+aP0H73zAyFEjCQgMIGNYBudedC4rlrlmJ7jzpju5aeFNJKUmUVVZRc6hHFatWMWsU2a5xw3o6hRz1195PYFBgUyfNZ34hHjqDfV8+b8vyc9zdWlQKBTubgElRSVcfNbFnH/J+QwdMZTQsFBysnN489U33dtrGp8BoKK8gkvnX+ruEjBtxjTmXzCfrZu2utPEJ8QTlBzU6XM1UB31Iwudzowupv0+KkIIIUR/s/KzlezZsIeygjIaDY0EhgSSNjqNOQvmEB7rap64/tv1bFm+hcLsQiwmVw3Kvf++l6jEqL7MuhCij1UUV1BfXY/ZaMZut6PWqPEP9CciPsI9oFh1WTU15TWYGkzumtBBowfh49u2X3Tr7Wk1WvwC/QiPD+/W9trz/Tffu2s9Tzr5JK7805Vt0iz+bDF7d++lvKycDes2MH3mdJ595VkWXLiAuto6Mvdmcsdf7nCnv+DSCzq9/+46Zc4pREZFUlZaxp5de7j2ctcgc+MnjWfr5q1H+LTLoPRBXH7V5Xz0wUfY7XZefPpFwDUCenRMNCXFnrHM2Aljue7m63jr1bcwm8w88fATHusjIiN49Gnv/cmb+Pr58swrz3Dj1TdiMVvYtH6Tu/k3uAJigNi4WB587EEeue8RHA4Hrzz/isd29Ho9z7z8TJea8U+ZPoU9O139/B9/0DXf+uRpk/lo8UfMmz+Pny/5ma/+9xUlRSU8dPdDbT5/NCO8W61Wvlvyncc0cS39+aY/e7QqKCst481X3vSaVq/X88CjD7jfHzxw0KNP//q161m/dr3HZ2776208cv8j3c7/QNGp5vSNjb40Nvpis6k83nfmnxBCCNHfrF28lkO7DuGr9yUoLIjqsmq2LN/CywtfxtTgak22b/M+CrML8Q/y7+PcCiH6k6qSKhrqGlCpVag1aqxmKzXlNRzefdg98rah2oCpwYRKc+Q+ui23p9FqMJvNVJdXd3t77Wk5Kn3L0dFbajlQWlOT+hGjRrB05VL+cPUfSExKRKvVEhgUyNjxY5l16qxu56ez9Ho9H3z2AVNnTMXf35/omGgW3rOQhfcs7NJ2/vaPv3HzHTcTGRWJj86H8ZPGs+jzRe02ib/n4Xt45Z1XmDxtMvoAPRqNhvjEeK699lqW/rT0iHPEA5x86sl8vfxrzrv4PKJjo9FoNISEhjB5+mSPUeOvuOYKPvjsA2adOovgkGDUajVR0VGcf8n5LF6x2Osc8R259a+3ctmCy4iKjvIa/D/36nM89+pzTJ42mYDAALRaLbHxsUybMY2Hn3yYP/zxD13aX0uXLbiM0+aeRlxCHDpfHRqNhuiYaE6bexpvLXrLY/C5kNAQrrv5OsaOH0tYeBhqtRpfP18GDxnMlddeydJVSz0G+xPNOlUTv+L7uQAMH7WLtMEH3e+PRKFwcs4Fi7udOSGEEOJYmDpvKhNOm0BIlGsk5K9e/4o1X67BUGXgwPYDjDppFBfdehEBIQFsWbGFj5/9uI9zLETX1VvrMdk8uzg2qBooUBZQZizDaG8eu0in1qHXeB9gTHgKiQwhOCIYjVYDQEluCZXFldisNupr6wkMDSQmJQa1Vk1teS2F2YWd3p5KoaIyr5LCwsJub689Hy3+6Ihpbr/3dm6/9/Y2y2PjY3n0mY5rntdsXdNm2ZTpU8guy26zvL1py267+zavzbXTh6Tz3y/+22a5t223R61Wez2+js7LvPnzmDd/nvu9SqEiSB1Era0Wu7NzU2mnD0nn+deeP2K66TOnM33m9COma+8ctaTX63ni+Sc6THP+Jedz/iXnH3F/XZ1ibv6F8zuc7q8lf71/l0aUb+/71JJKcWIMbte15vTtT9PnPbmz90ZvFEIIITrr9D+c7vE+bWQaa750/QBVa1x/GoPCj/8+deL4VW+tZ9H+RTRYGzyWK1Hip/Kj0d6Ig+YBr/w1/izIWCCBfCdExEV4vPcL8KOy2DUfeNOo600Bfne2FxgYSGFhYbe3J4Q4/p1Yw/gJIYQQrTjsDjYs3QBAWEwY6WPT+zhHQhw9k81Eg7UBtUKNRtkcAKoUKgJUAaDAXZNodVhpsDZgspkkiO8iJ06qy6oB0Oq06IOO8vw5oaSkpOe2J4Q4LnUqiJ82cy0A/v4NHu+FEEKIgcxsNLPoyUVkbskkIDSAax+/FrVWnm93lROo8nc1YVQqFDiczq423hPHiEapQavSut+rFWp81b5YsGBzNk/tZLO3neZJdMzhcFCQVUB9TT1qjZrEjMSjmkPc4XCQn5VPXXVdj2xPCHH86tQvlfCIig7fCyGEEANNXVUdbz/4NgUHCoiIj+C6J69zj0wvuqZGr2bGkxmoFWp3f9GWAaIQxxub1UZuZi6mBhNanZakoUnukeSPdnu+vr4kDU1CpT0x+vYKIbpOqhuEEEKccIpzinn7gbepLq0mdWQq1/z9GvwDZRR6IcSRmYwm8jLzsJqt+AX6kZieiErd/YC75fb8A/0ZNXwUDTR0euA0IcSJp1NB/P59Q7q9g4yhmd3+rBBCCHEsvPfIe1SXuvqxmhvNvH3/2+51U+ZNYcq8KXzz9jfsXLsTU2Pz6N5v3vsmKrWKGefPYOb53Z9HVwgxcOXvz8dqtgKuMTVyM3Pd60IiQwiJDKE0r5S6qjr3FHEAuZm5KBQKQqNDCYsOa3d7u3fvxu6048TZre0JIY5/nQvi9w7t9g4kiBdCCNHf2KzNTb1bT9c0ZKLrwbWh2kBFkWf3saYBrBrrGo9xDoUQ/ZXT2Tzig6nBcwo/fbBrIDqb1YbFZPFY1xSo222eNewtt2dsMHqs6872hBDHP2lOL4QQ4oTz8IcPHzHN5XdfzuV3X94LuRFCDCSdmcEiLi2OuLS4Lm+vvXnIu7I9IcTxr1NBvK9fI63HxrQ7VJhNPgAolQ40WgtWixaHQwmA1seMWiVPBoUQQgghxPGhuKj4mG5fpVARoA7AYDNIn/h+SMqn/2uvjI71tdvbOhXEn37mDx7vbTYV69fMwGZVM3r8NuLiC1AowOmEwvx4fts6Hh8fMyedvPqYZFoIIYQQ/YePxcEFm2pQosRX1YDRbuTzyYGYtcq+zpoQPULnp8OpdPLSiy8d0/0oUeKn8qPR3ogDx5E/IHqVlE//11EZOZVOdH66PspZz+pWc/r9e4dSUx1CStoh4hMK3MsVCohPLKCqMoycQ6lk7hnGyDE7eyyzQgghhOh//CwOHvy8xGPZd2P1EsSL44Y+WM/8m+Z7DHR5LPgqfRmhH8Hu+t0YHcYjf0D0Kimf/q+jMtL56dzjTAx03QriCwviAVCpvc8Bq9a4lhcXxUkQL4QQQgghBjx9sP6YBwD+Kn/iA+IpM5TRYG84pvsSXSfl0/+dKGXUrSDeYnb1hS/ITSQpOQd/ffMJqq/3Jz838fd02h7IohBCCNEz6q31mGydq0nTqXXoNcfHE3shxNHr7P2jK/eO1ttsUDVQoCygzFiG0d5ciyj3IyFES90K4v319RjqAjGZdPz84+kEh1Tj42PGbPahpjoEp1PhTieEEEL0B/XWehbtX0SDtXNP5v01/izIWCA/nIUQXbp/dPbe4W2b7fXnlfuREKKlbgXxqYOy2bFtLABOp4LqqtB20wkhhBD9gclmosHagFqhRqPUdJjW6rDSYG3AZDPJj2YhRKfvH125d3jbpkqhIkAVAArcI2vL/UgI0Vq3gviklBwaGvw5uL/9eTIHpR8gKSWnu/kSQgghjgmNUoNWdeTuXja793FfhBAnrs7cP7p672i5TbVCja/aFwsWbM7m7cj9SAjRUreCeIBhI/YQG1dI7uFkamtCsFo0aLRWgoKrSUzOJSS0uifzKYQQQgghhBBCnPC6HcQDBIfUEBzyWw9lRQghhBBCCCGEEB2RCVyFEEIIIYQQQogBots18RazltycJGqqQ7Ba2u8bNG3muu7uQgghhBBCCCGEEC10K4g31AXwy5oZ7vnie1LOzhwObj1IWW4ZjXWNKBQKgiKCGDFrBBmTM1AoFe60JYdL+PWbXynNKcXpcBIeH864ueNIGpHU4/kSQgghhBBCCCH6Wrea0+/ZOfKYBPAAu9fsJuvXLGrLarGarFiMFsrzylm5aCVr/7fWna4oq4ivX/iagswCrCYrNouNkkMlfPev78j6NeuY5E0IIYQQQgghhOhL3aqJr6oMc78OCq5Br69HqXL0SIZUahWjThnF0GlDCQwPJHd3Liv+vQKHw8GetXuYcNYE/AL8WPPxGhw2B1pfLefceg4+fj4seWkJ9VX1rPvfOlJGp6DWHtW4fUIIIYQQQgghRL/SrSjX+fv/o6JLmDx9Qw9mB069+lS0uuY+9mnj0ti/cT+5u3PBCXXldTRUN1Bd4prCbtD4QUQmRQIw/KThbFqyCVODiby9eaSOSe3RvAkhhBBCCCGEEH2pW83pg0NqAAgKru3JvAB4BPBN7Da7+7V/sD/l+eXNeYkO9vq6Ir+ix/MmhBBCCCGEEEL0pW7VxKdnZLKh/CSKi2IYlLEftdp+5A91U1FWEYX7CwGIHxJPQGgAJoPJvb5l0N/ytdFg7PY+lShRoDhywn5I+ftzGSVKVKj6ODeiNSmf/k3Kp/87mjJqurc3/deRpjR98V0YiPms0WsY8dJwVAoVQeogam212J12FF3MY2ePvS+PG3o+n8eizDuzzabl/T2fXdne8bTNrpaPOPbkd0L/N9DLyE7n4upuBfEmky+hYZX/396dx8lxlffC/1V39d49Pfs+o9k1kmXZ1r5Yso1lZBsbg+0QIBZLEggJCSS5JATC5U0CgfBe7gWSQMLrmxCiBLjxNQYLjIwXyZYsWbu1a1Zp9r2X6b27uvv9ozU13bP29PQ68/vq44+7q86cfrpOVXU9VadOwTJRhCOv7ENNbR90ehcUivCssjVrehP5CADA6K1RHP7+YYTDYRjyDXjgwAMJ17UU+WJ+Wj4nFbQKLQDApDRBJagyHA3NxPbJbmyf7LecNvKKXigFJUSFCJVi4b8NhUNQhpQwiSaYRXPC8SYil+OcOngSBREKQbHkGOP97pn83kDy40xFm89X53LaKJ1xJlpfrte53G2IUovHCdkv19vIIlniKpdQEn/h7Gb5tcetR/uNtfOWTTSJH+4axi+/+0v4vX4YzAY8/tnHYSwwAgC0Jq1czu/xT7/2Tr/WmXQJfS4A2CRbzl6JDygDAABH0AF30J3haGgmtk92Y/tkv+W0kUNyIBgOQgpJ8sHxfKSQhGA4CIfkgFbSLlg22XI5TqUQueohhSNxLTXGeL97Jr83kPw4U9Hm89W5nDZKZ5yJ1pfrdS53G6LU4nFC9lstbZSVw7cPtg/ipX96CQFfAKYiE9772fcirzhPnl9SUyK/to3Ypl8PT78urilO+PNDSM5I+5kwFXsIobi7Y1D6sH2yG9sn+y2njUIIIRz1byFTZTKxLqyUOKemLSXGeL97Jr83kPw4U9Hm8dS51DbKVJxLqW8l1ZnINkSpxeOE7Lda2iihge1Sqe96H3753V8i4AvAXGrG+/70fTEJPACU1JagoLwAANB5rhOjPaOwj9px9fhVAIDWoEXt+tq0x05ERERERESUSgldiX/vUy8kOw7Z+cPnIQUkAIB91I6Df3kwZv4DBx5A685W7P3gXhz6x0Pwe/x4/hvPTxcQgHs/cC+fEU9EREREREQrTs5mupUtlXjiT57AmUNnMHJrBOFQGMXVxdj08Cas2bAm0+ERERGtGiophAcuO6EUFNAr/XAH3Xh1gx4BMes6/BEREeW8rEvin/iTJ+IuW15fjsc/83gKoyEiIqLFGL0hfOvf+mOm3fu3LbAamcQTERElW8JJvCQpcau7AaMjpfB6dAgF53gOnxDGvod/vZz4iIiIiIiIiOi2hJJ4SVLi+NH7MGnnsyqJiIiIiIiI0iWhfm7dnU1M4ImIiIiIiIjSLKEr8cODFZE/FiWY822YGI88k72ppR3DQxVwOkyoqBpAXt5k8iIlIiKiZeu61IXXfvIaett64bK7AABPf/Zp7H58t1xmfHAch394GF2XuuCwOaDVaVFeV477nroPd+6+M1OhExERERK8Eu9yGgEAldX9KKsYkqevv/Mq7nvwdZhMDoyNlKGieiA5URIREVFS9Hf0o+1cG/Qm/Zzzw+Ew/unP/wnnXjsHp82J8jXlCIVC6LrUhR/81Q8w0MXfdiIiokxKKImXpMgFfL3BDUGYnh4KCVAqQ6ioHoAkibh+ZUNSgiQiIqLk2LJvC77+4tfxqb/71Jzz7eN2WIYtAICHP/owPvfPn8PH/+rjACIJvm3Mlq5QiYiIaA4JdacXVQEE/GoICEOplOTpk3Yz8gts8Hk1AADLeFFyoiQiIqKkMJgNC87PK8xDcVUxxgciXeovHL0Ay7AFCqUCWx/ainVb16UpUiIiIppLQlfi1Wo/AMAfUEOv98jTT5/cgdMnd6D3Vh0AIBTi82GJiIhyiUKpwKe/+WlUt1RDCkgY6ByAx+mB3qRHdXM1FEr+thMREWVSQr/EpjwHAMDj1qGgaAIKRQgA4PXoMDxYgXA40sfenG9LTpRERESUFqFQCM99+zn0t/dj75N78XeH/g4f/fJH4bQ58fw/PI/Lb13OdIhERESrWkJJfGHRBNRqP1xOE1QqCfVNXbPKCEIYrXdcW3aARERElD4dFzpw7VTk93vrQ1uh0Wlw9967odVrAQDt59szGR4REdGql9A98U0tHWhq6ZDfr99wBVqtB4P91fD71TCanGhqaUNRsSVpgRIREVHqeVzTt8n1tfehurkao/2j8Hl8AAC1Vp2p0IiIiAgJJvEzCQLQ2NyFxubZV+SJiIgoe1w6dgmHnj2EYDAoTzv8w8M4+txR1LbW4slPPwm9SQ+3w43nvvMcjr1wDBPDEwiHw1CKSmx6YFMGoyciIqKkJPFERESUG7xuL8YHx2OmOW1OOG1OmIvNMJgN+My3P4NXfvQKui93Y2xgDDqTDo0bG/HuZ96NqqaqDEVOREREQIJJfNv1VnR3NEFQhLD3gaPQG9zyPLdbhzdfexfCYQENzZ1Yu+5G0oIlIiKi5dm2fxu27d+2YJmyNWV45gvPpCkiIiIiWoqEkvjR4TIEAiqUlQ/HJPAAoNd7UFg8juHBSowMlTOJJyIiWuFseiXu/dsWiBBhEk1wSA7Y9OFMh0VERLQiJTQ6vctlAACY8+1zzs/LmwQAuG+XIyIiopUrrBBgNYqwmkTYTWpYTSLCCiHTYREREa1ICSXxUkAFAAiG5v7zYEgZKSfxlnsiIiIiIiKiZEkoiVepAgAi3erDM3rLhcOR6dHliIiIiIiIiGj5Ekri88yRbvSOyTycPrkTNms+/D41bNZ8nDm5A47JvJhyRERERERERLR8CfV3r6rpx9hoKQBgZKgcI0Pl85YjIiKizHMGnPBK3kXLaUUtjCpjGiIiIiKiRCSUxNes6cGt7nrYrAXzlikotKJmTU/CgREREVFyOANOHGw7CFfAtWhZg8qAA2sPLCmRV0lh3H3TDaWghEEZhivowrk6DQIiB7cjIiJKtoSSeEEAdtz7Fs6f2Srf/x6trHwY92w9C4G/3URERBnnlbxwBVwQBREqhWrecoFQAK6AC17Ju6Qk3ugN4t/+MfbE/b1/2wKrkQPcEhERJVvCv65qdQA7dp/ApD0Ploki+P1qqNV+FBZNIM88mcwYiYiIKAlUChXUSvWCZaSglKZoiIiIKBHLPkWeZ55k0k5ERERERESUBgmNTk9ERERERERE6ccknoiIiIiIiChHMIknIiIiIiIiyhFM4omIiIiIiIhyBJN4IiIiIiIiohzBJJ6IiIiIiIgoRyz7EXNEREREuaDrUhde+8lr6G3rhcvuAgA8/dmnsfvx3THlBrsH8fLBl9F1qQtelxdGsxF1d9ThY1/+WAaiJiIiirWsJN7t0uNmVwMsE0Xw+zRoWtuG/EIrJm35AICqmj4oFOFkxElERES0LP0d/Wg714aiiiI5iZ+p+3I3/vkv/hkBXwBavRbla8rh8/pw5eSVNEdLREQ0t4ST+MH+Slw4uwXBoFKeJgVUCAWVuHB2MwBApQqgvHJo+VESERERLdOWfVuw87GdcFqd+MozX5k1PxwO4/986/8g4Atg84Ob8YE//QDUGjUAwOv2pjtcIiKiOSWUxDsmTTh/ZitCodm31BcUWqHTu+Fx6zEyXM4knoiIiLKCwWxYcP5g9yBGe0cBRBL6r3/s6/C6vKhuqcZ7P/le1LTUpCNMIiKiBSU0sF1ne4ucwOeZ7bPmFxWPAwCsloJlhEZERESUPqN9o/Lr86+fh1obuQrf+U4nvvvfvgvLsCVToREREckSSuLHx0oAAIVFE7jvwddnzTcYI/eZud36ZYRGRERElD6hYEh+vf2R7fjCD76Az33/c1AoFPB5fDj98ukMRkdERBSRUHd6n1cDACgtG4EgzJ4vIDKYXVDi4PdEREQr3aROiff+RQNEQYRRaYQz6MSkTrn4H2YZc7FZfl27thYAUFRRBEO+AQ6LA5YRXoknIqLMSyjLViiDCIUU8AfUc853OPIARAa2IyIiopUtqBTQVaGFKIgwiwbYJQnBsJTpsJastrUWWr0WXrcXfW19wGOAZcQCly3Sw7CkqiTDERIRESWYxJtMTlgtBRjorUF9Q3fMvNHhUgwNVAIAjCbH8iMkIiIiSoJLxy7h0LOHEAwG5WmHf3gYR587itrWWhz44gHs/8h+/Pyff463f/U2uq92Y3JiEqFQCKZCE3a+Z2cGoyciIopIKIkvrxiE1VIAn0+D13/9kDz9xrX1MY+cK68cXH6EREREREngdXsxPjgeM81pc8Jpc8pd6e9/+n5oDVq8+fybGBsYgzHfiA07N+A9v/seGPONmQibiIgoRkJJfH1jN3pu1sPt1iMcnr4pPjqB1xtcqGu4ufwIiYiIiJJg2/5t2LZ/26LldjyyAzse2ZGGiIiIiJYuodHpRZWEHfcehylvcs75JpMDO3a/BVEMzjmfiIiIiIiIiJYu4eHjjSYX7t/3GkaGymGZKELAr4ZK7UdhkQVlFUNzjlpPREREK48yGEbdqO/26PQinEEvOkuUCCp5MEBERJRsy3oGnCAA5ZXDKK8cTlY8RERElGPyPEG8+HexA93e+7ctsBr5qFkiIqJkS6g7PRERERERERGlX1ynyF/91f7EahfC2PfwrxP7WyIiIqIkcAac8EreRctpRS2MKo5AT0RE2S2uJN7t1qc6DiIiIqKkcwacONh2EK6Aa9GyBpUBB9YeYCJPRERZjTerERER0YrllbxwBVwQBREqhWrecoFQAK6AC17JyySeiIiyWlxJ/Np112dNm5gowvhoKdQaH8orhqHR+ODzaTA8VA6/T4PCogmUlI4mPWAiIiKipVIpVFAr1QuWkYJSmqIhIiJKXHxJ/PobMe/tNjM621tgMjmw54GjEFXTP3qBgIhjR+6HzVqA9XdeTm60RERERERERKtYQqPTX79yB4JBJSqqBmISeABQqSRUVg0gFFKg7dr6pARJRERERERERAkm8ZaJIgDzD3g3Nd1qKUwwLCIiIiIiIiKaaVkD2w301UBvcKO6pk++J76/rwb9vbXJio+IiIiIiIiIbksoiS8qHsfIcDnCYQHt11vRfr113nJLZR+148IrFzDcPQzrsBUIR6Z/4jufgKiaDvc/vvQfcFgcc9bxG1/4DRTXFC/5s4mIiIiIiIiyWUJJ/LoNVzExXgxJmv/PRVHCug1Xl1y3ZdCC62/NHg2fiIiIiIiIaLVLKInPM09i195juHB2MxyTebPmm/Imcffm88gzTy65bkO+AZv2b0JZQxnO/eocRm8t/Ji6Bw48gNadc/cEICIiIiIiIlpJEr4nPr/Ahgceeg1WSwFs1gIEAiqoVAHkF1hRUGhNOKDSulKU1pUCAC6+ejHheoho5eq61IXXfvIaett64bK7AABPf/Zp7H5896yyXrcX3/y9b2JiaGLBcqsxxlwytTz72vrgtDsBcHkSERHR6rSsge0AoKBweUn7cp386Um88aM3IKpFlDeUY/Mjm1HeUJ6xeIgo9fo7+tF2rg1FFUVygjyf5//heTmZS6dciDGXTC3PksoSOYmfD5cnERERrWTLTuIzzevyAgD8Hj96r/ai/0Y/Hv/M46hsrky4TgUUECAkK8S0Utx+aqACCiihzHA0NBPbJzm279uOex+7Fw6rA3/9zF8DmHuZnj96HmdfOYt77rsHF964MG+5Kclsn1TFuFpNLU9pUsJffOgvACx9eU7t26f+LWSqTCbaIhVxxlvnUr53dJ1OrRIf/8M6KAQFDEoDXEEXnFplzGcutc5UxJmtdWaqzaemZ3ucS6lvJdW51Pah1ONxXPbL9TYKIhhXuZxN4tfvWY/KpkoUVhZCCkg484szuHb8GkLBEM784gye+JMnEq47X8xPXqBpplVoAQAmpQkqQZXhaGgmtk9ymIvMkRdRw27oFDqYRbP8fmJ0Av/17f9CXUsdPviJD8oJ3cxy0ZLZPqmKcbWaWp6TzukFutTl6RW9UApKiAoRKsXC7RsKh6AMKWESTWlvi1TEGW+dS/ne0XUKSg3eWauBAlNJvAoCQlAto85UxJmtdaazzacOcEVBhEJQZG2cidaX63Uup30o9Xgcl/1yvY0skiWucjmbxG/av0l+rdapsec396D9dDskv4TRnoUHw1uMTbIteoY5WwWUAQCAI+iAO+jOcDQ0E9snuRzB6cdMekIe2CU7ACAUCuF7X/0eJEnCM198Bm645yw3UyraJ9kxrnbu0NzLKZ7l6ZAcCIaDkEKSfHA8HykkIRgOwiE5oJW0qfky80hFnPHWuZTvPVedSiFy1UMKR+pJRp2piDPb6kxnmy+njXJ53cyVOpe7DVFq8Tgu+62WNsrJJD4cCkNQzEiyhdv/Ier/CQohtLwKMmgq9hBCcXfHoPRh+yRX9LYavUyP/vQoOi914jf/22+iqLoIlmHLnOXmqy+Z7ZPsGFe75SzPEEIIR/1byFSZTLRFKuKMt86lfO/F6pyalsw6UxFnNtSZqTZfahutlHUzV+pMZBui1OJxXPZbLW2UdUl8MBiE3+MHAISC0wdrXpcXSlEJUS2i/3o/Os504I69d6C0rhQBbwBnfnEGkk8CAFQ0VGQkdiLKDoPdgwCAF777Al747gsx8372vZ/h7Ctn8dm//2wmQpPlQoy5JJ7l+Vvf+K1MhEZERESUVFmXxA93DePFb784a/rBLx4EAGx5dAuKq4vRdb4LXee7ZpUTNSK2v297yuMkouzn9/pnTZMCEvy+2dMzJRdizCVcnkRERLTSZV0SH4+yhjJseXQLeq/1YnJ8En63H1qTFlUtVdj86GYUlBVkOkQiSqFLxy7h0LOHEAxOd5M6/MPDOPrcUdS21uLAFw/gw3/+YXmeZdiCrzzzFQDpe2Z4LsSYS6aWZzg43eV0qctz3DOe9rhXCyEURr47CBGASfRDIUkY14cRnnnrGxERES3bspL4ifEidHU0wWopQsCvgkodQGHhBBqaO1FUnNgzeqtaqvD73/v9RcttfWwrtj62NaHPIKLc5nV7MT4Ym5A5bU44bU6Yi7Nj5N5ciDGXcHlmt3x3EMf/sj1m2r1/2wKrMSevFRAREWW1hH9duzqacO3yBoTD02fZfV4NhgYrMTxUgfV3XkZj8+zu7kREy7Vt/zZs278t7vKF5YX41qvfSmFEs+VCjLlkankalAZsMm3Cecd5uIKuectzeRIREdFKtfDzQeZhtRTMSuCjhcMCrl2+E1YLu7UTERERERERJUtCSfzNrkY5gRdFCZXVA6hv7EJl9QBEMTJCfDgs4GZXQ/IiJSIiIiIiIlrlEupObxkvAgDo9W7sedcRaDTTo/76vBocO3I/3G49LOPFyYmSiIgoB3Rd6sJrP3kNvW29cNkj3f1nDlT44//xY3Rf6cbkxCQAwFRgwvrt67H/I/thyDNkJG4iWnm4PyJauRK6Eu/1agEAVTV9MQk8AGi0PlTV9MWUIyIiWg36O/rRdq4NepN+3jJXTlxBKBhCaW0pDHkGTAxN4NjPjuE/vvYfaYyUiFY67o+IVq6ErsQLihAQUkCSVHPOn5ouKEKJR0ZEFMUZcMIreeMqqxW1MKqMKY5obvHGmckYc8nM5elSutCv6MeoZxSeoEeeni3Lc8u+Ldj52E44rU75EXcz/dX/+Suo1NO/n3//x3+Pm1du4ubVm+kKk4hWAe6PiFauhJJ4vd4Nx2Qeem+tQVnFEErLRuV5o8Ol6L21Ri5HRLRczoATB9sOwhWYfzTyaAaVAQfWHkh7UreUODMVYy6Za3kqoIBeqYc76EYI0yeKs2V5GsyLdz9VqVV46Qcvoe1cGxxWB6wjVgBA/Yb6VIdHRKsI90dEK1dCSXxp2Qgck3kIBpV4+/huaDQ+aLRe+Lxa+Hya6XLlI0kLlIhWL6/khSvggiiIUCnm7gE0JRAKwBVwwSt5057QxRtnJmPMJXMtT6WghElpAgQgGA4CyM3lOT4wjt4bvfL7lk0t+Oh//2gGIyKi1Yr7I6Lck9A98Y3NnVCpowaz82kwaTfHJPAqtR+NTZ3Lj5CI6DaVQgW1Ur3gf4sl+dkQZzbEmEuil6dGqYFO1EGj1OT08vzIlz6Cbx7+Jj73z59DRV0F2s+34/m/fz7TYRHRKsT9EVHuSSiJ1+q82LbjbajV/jnnq9V+bNv5NrS6+O5fJSIiWm2UohJVTVXY8Z4dAICzr57FaP/oIn9FRJR83B8R5ZaEutMDQFHJBB58+GX03VoDi6UQAb8aKrUfhUUW1KzpgUolJTNOIiKinNd7oxd+rx9NdzcBAKSAhPbz7fJ8v8cPLfhkFyJKvXj2R0SUnZacxAeDCoyNlEX+WBVAQ3MXGtCV9MCIiIhyzaVjl3Do2UMIBoPytMM/PIyjzx1FbWst1m5eix//jx9Db9IjvzQftlEb3I7IILBVjVWobKyExWfJVPhEtIIkY39ERNlpyUm8QhHC6ZORrja1dbdQXDKe9KCIiIhykdftxfhg7O+i0+aE0+aEudiM8rpytG5txWD3IEZ6RqBQKFBWW4b129dj34f3QaFI6C43IqJZuD8iWrmWnMQLAqDR+ODzafgIOSIioijb9m/Dtv3bFizze1//vTRFQ0SrGfdHRCtXQvfEl5SNor+3BpN2c7LjISIiohzj1CrwJx+rhlJQQK/Uwx10w6nlVTwiIqJUSCiJX3fHVYyNlmBwoAo3OxtQ19gNQUh2aERERJQLAqICv74nD6IgwiyaYZfskMIc4JaIiCgVEkriL5zdDJUowQfg8sW70HZ9HfQGF0Rx9g/2rr3HlxsjERERERERESHBJH58rCTmvd+vht+vTkpARERERERERDQ33rBGRERERERElCMSuhJfs6Y32XEQERHlJGfACa/kjausVtTCqDKmOCIiWs3i3Sdxf0SUuxJK4u/Zci7ZcRAREeUcZ8CJg20H4Qq44ipvUBlwYO0BHjgTUUosZZ/E/RFR7kooiSciIiLAK3nhCrggCiJUCtWCZQOhAFwBF7ySd8UdNBc4JRz/y/aYaff+bQusRh5mEKVTvPuklbw/IloNlvXrKgVE9PXUwmIpgs+nRl39LeQXWOBx6wEARSUTSQmSiIgom6kUKqiViw/wKgX52DUiSr149kncHxHlroST+InxQpx9ewd8Po08raxsBCq1ESeP3QsA2LnnOEpKx5YfJRERERERERElNjq9x63D6RO7YhL4KSWlY9BofACA4cGK5UVHRERERERERLKEkviOthYEApH7bNS3E/ZoxSWRq+9WS+EyQiMiIiIiIiKiaAkl8WMjZQAAU94k9j388qz5BpMTAOByGZYRGhERERERERFFS6w7vUcHAKisHoAoBmfNVyoi06TAwiP1EhEREREREVH8EkriFYoQACAUVM453+WKPKpCFDnqJREREREREVGyJJTE6w0uAMBAfxUC/tir7ZP2PAz2VwEADEbnMsMjIiIiIiIioikJPWKurHwEk3Yz3C4DXnv53fL0rs5mXL96B0KhyLmB0vKR5ERJRGnRdakLr/3kNfS29cJlj5yse/qzT2P347vlMid+cQJnXzmLga4B+L1+AMBf/OtfoKy2LCMxExERUe7isQfR0iV0Jb6hqVMeld7vV8vTvR6tnMCrNT7UN3YlIUQiSpf+jn60nWuD3qSft8z109cx0DUAg5kDVxIREdHy8NiDaOkSuhKv0fqwbefbOH1yB/xzPCterYnM12j8yw6QiNJny74t2PnYTjitTnzlma/MWebpzzwNU4EJZ189ix//jx+nOUIiIiJaSXjsQbR0CSXxAFBYZMG+/b9Gb08tLBNFCPjVUKn9KCyyoGZND1QqDmpHlGviOcNtLjanIRIiIiJaDXjsQbR0CSfxACCqJDQ0daOhqTtZ8RARERERERHRPBK6J56IiIiIiIiI0i/hK/FOhxHdnU2wWQvg96uAsDC7kBDGvod/vZz4iIiIKMu51Qp89elyKKCATqmDJ+iBW83rBERERKmQUBI/MV6Et4/vRjCoTHY8RERElGN8agV+vKcQoiDCLJphl+yQwhwbh4iIKBUSSuKvX7mDCTzRCnTp2CUcevYQgsGgPO3wDw/j6HNHUdtaiwNfPIBDzx7CpWOX4HV75TLf/4vvQykqsef9e7D3/XszEToRERHlIB57EC1dQkm83ZYPABCEMCqrB2AwuCAIoWTGRUQZ4HV7MT44HjPNaXPCaXPKI8M6rI5ZZayjVgCAe9KdnkCJiIhoReCxB9HSJZTEK0UJwaASDU2duGPjlWTHREQZsm3/Nmzbv23BMh/+8w/jw3/+4TRFRERERCsZjz2Ili6hUWfKK4YBAH6/JqnBEBEREREREdH8EroSv27DFYyPlqCvpxaiGEBl9QC0Wg8ERXhWWb3es+wgiYiIiIiIiCjBJF6j8WPdnVdw7tQ23OxqxM2uxjnLCUIYjz/5s+XER0REt3Vd6sJrP3kNvW29cNldAICnP/s0dj++Wy4TlIJ45Uev4Myvz8A+bocx34i79t6FRz/+KDS69PSeypU4KXnynRIOfa0LAKAQBITCYTz+xUbYjAk/yZaIiIjmkVB3+tHhUpw/vXXRcuG5nh1PREQJ6e/oR9u5NuhN+nnL/PibP8bL//4yrKNWFFUUwWlz4s2fvoln//JZhELpGYA0V+Kk5BEAFLqCKHQFke+UUOgKgkcAREREqZHQKfIb19YzQSdaQZwBJ7ySd9FyWlELo8qYhohoLlv2bcHOx3bCaXXiK898Zdb8vo4+nHv1HADg/X/wfux53x5cOXkF//Lf/wVdl7pw5a0r2LhnI+MkIqKMive4A+CxB9FcEkriHZN5kT8WJdQ3dkFvcENQ8MoJUS5yBpw42HYQroBr0bIGlQEH1h7gj2mGGMyGBeffOH1Dfj2VBK/fvh4qtQoBfwDXz1xPS3KcK3ESEVH6LeW4A+CxB9FcEkri1RofPG496pu6sO6Oa8mOiYjSyCt54Qq4IAoiVArVvOUCoQBcARe8kpc/pFnKOmaVX5vyTQAAhUIBg9kA25gNtlFbhiKLlStxEhFR8sV73AHw2INoPgkl8TVretF+vRVu1/z3OxJRblEpVFAr1QuWkYJSmqKhZAqHZz85JBvlSpxERLR88Rx3ADz2IJpLQkl8dU0fRofLMdBXA1GUUF3bB63WO2eXej5ijogoPQpKCuTXDpsD5iIzQqEQ3JNuAEB+aX6GIouVK3ESERERZaOEkvjXf/2Q/LrnZj16btbPWY6PmCMiSp/Wra146QcvAQAuHbuEPe/bg2unriHgDwAA1m1dl8nwZLkSJxEREVE2SukDXDmCPRFR8lw6dgmHnj2EYDAoTzv8w8M4+txR1LbW4sAXD2DTA5tw/sh5vPC9F3D8xeOYGJwAADTc2YANuzcwTiIiIqIcl9IknoiIksfr9mJ8cDxmmtPmhNPmhLnYDAD48Oc/jOLqYpx95SwmBidgNBuxce9GPPrxR6FQKBgnERERUY5LKInftfdYsuOQ2UftuPDKBQx3D8M6bAVuj3P0ie98AqIqNty2t9tw6cglWIetEFUiKpsrsf2J7SgoL5ijZiKi3LZt/zZs279twTJKUYlHPvoIHvnoI2mKarZciZOIiIgoFyWUxBeXjC9eKEGWQQuuv3V90XLnXz6PUz8/Jb8PBoK4efEmBtoH8OSfPclEnoiIiIiIiFacrOuzaMg3YNP+TXjk9x9BaV3pnGWcFifO/PIMAKCktgQf+dpH8J5PvwcKhQJ+jx8nnj+RzpCJiIiIiIiI0iKhK/Ft11vjLrt23Y0l1V1aVyon7xdfvThnma4LXQhJkcfZ3bXvLhjyDTDkG1C1tgp91/vQd60PHqcHOqNuSZ9NlOt8Hh9e/6/X8c7Rd2AdsUJn0mHDzg14z++8B3qTPtPh5RwuTyIiIiLKNosm8T6fGhqNP2Za27X4H/+z1CQ+HmO9Y/LrgrLpbvP5Zfnou96HcDiMif4JVLdWJ/2zibLZ//7S/0bnxU4oFAqU15VjYngCJ35xAn3tffjsP3wWSqUy0yHmFC5PIiIiIso2iybxJ97cg933vQm1OpCOeOLidXrl12qdes7XHocn4foVUEBAbj4eT3H7DgkFFFCCCUa2SWX7DPUMofNiJwDgyU8/ib1P7MVo/yi++rGvoq+9D5eOXsKWB7fMGZMQ9W8+U/MzsW7FGyOwvDij22e0Z3TJyzNVy9IRcMAreRctpxW1MKlMi5ZLlWTHudjynJoW7/JMxXq00upcyroZXadPpcT3Hi6BAAFahRbekBc+lTLmM5daZyrizNY6M9XmubQNrbQ2j6fOpbZPquJMtnT9pqcCj7OzX663URDBxQshjiTeMZmHE2/uwa49x6G+fUVep3fP2uSCIQV8Xq38XqPxQamML4hkCYfD02+WkYPni/nLjiVTtIpIG5iUJqgEVYajoZlS2T4OwSG/1ot6mEUzvKrphOrmOzfx4P4HZ/2dV/RCKSghKkSoFPPHFAqHoAwpYRJNMIvmpMa+mHhjBJYXZ3T7GAWjPD3e5ZmKZTnpn8SP2n8EZ8C5aPxGlRGfWvcp5KnzFi2bbKmIc67lOfXjLAoiFELkdbzLMxXr0UqrcynrZnSdkk6DZ99TBQUUMCgNcAVdCCEE1TLqTEWc2VpnOts8V7ehldbm89W5nPZJVZzJlq7f9FTgcXb2y/U2skiWuMotmsRX1fRhoK8GJ47dKyfyDz3y8pxlpYCI9ra16GxrgU7vxu773lxa1HHSGqdPFvg8Pvl1wDvdW2A598PbJNuiZwazVUAZWQaOoAPuoDvD0dBMqWwfQ5UBFXUVGLo1hP/4zn/gtRdfw8TQhDx/bHQMdsk+6+8ckgPBcBBSSJIPGOYihSQEw0E4JAe0knbecqkQb4zA8uKMbp9ElmcqluWYbwx2vx2isPDBTiAUgN1vx6hvFGFFeN5yqZKKOOdankohclZdCkeWIRD/8kzFerTS6lzKupns9klnnNlWZzrbPFe3oZXW5vPVmY3bULKl6zc9FXicnf1WSxstmsRv3nYW+QVWXLt8J25116NlXdv8lakkrN9wFRPjxbBOFKLjRita77iW1ICByIj0HWc6AAC2ERtKakrk1wAgCAKKqosSrj+E0LJjzJSp2EMIxd0dg9Inpe2jBD759U/iF//7F2g/347xoXE03tmI0b5RjA+OQyEq5vzMEEIIR/2bz9T8TKxb8cYILC/O6PYJK8NLXp6pWJZTdYoKESrl/MlxGGEEgoGMbfupiHOx5Tk1Ld7lmYr1aKXVmci6maz2yVSc2VBnpto8l7ahldbm8dSZLdtQsqXrNz0VeJyd/VZLG8U1On1jcxfyC2xwTMbXRVOriXQ57e+tWXISHwwG4fdEuu2HgtPJtNflhVJUQlSLaLynEW///G2EpBAuvnoRlc2VmOifwEDbAACgZn0NR6anVSm/JB/PfOEZ+X3AH8CXf+PLAIDSmrkf2Ujz4/IkIiIiomwT9yPmioonUFQc6Urqds+RIIeBYFAJq6UQI8PlAACvd+ndXoa7hvHit1+cNf3gFw8CALY8ugVbH9uKre/ZilM/P4Wx3jH8+xf+XS6n1qmx66ldS/5copWgr6MPJVUl0Oq1CAVDePH7L8LripxUu/v+uzMbXA7i8iQiIiKibJPQc+Jf/dXDcZXT6hIfIX4xm/Zvgt6sx+Ujl2EdtkJUiahsrsT2J7ajoLxg8QqIVqDTh0/j1K9OobiyGJPWSbjsLgDA3if3Yk3rmgxHl3u4PImIiIgo2ySUxMdrTf2tJf9NVUsVfv97vx9X2dYdrWjd0brkzyBaqWrX1qLjnQ5MDE8gHA6juqUaux/fjR2P7Mh0aDmJy5MoPmZXEP/+97cgAFAISoTCQRz4TB3shtx7vA8REVG2S0kSL4oSGpo60by2PRXVE9E8tr57K7a+e2umw1gxuDyJ4qMIh9E07Js1jYiIiJIvoSR+195jc04XhDBUqgCMJgcUGXjEEREREREREdFKllASX1wynuw4iIiIiIiIiGgRKb0nnigTfB4fXj74Mi6/dRn2cTuUSiUKygqwZd8WPPCBByAIQqZDJCIiIloReNxFlH5xJ/Ft1xMbQG7tuhsJ/R1Rop7/h+dx5tdnAADldeXwurwYujmEQ88egqgWsff9ezMcIREREdHKwOMuovSLP4m/ti6hD2AST+l288pNAEDr1lb83td/D36fH196/5cQ8AdgHbVmOLrlcwac8EreRctpRS2MKmMaIspdM5elS+lCv6Ifo55ReIKxj8jk8iQiIpptpR93EWUjdqenFafhzgaMD47jxpkb+MbvfgNelxcBfwANdzbg/qfvz3R4y+IMOHGw7SBcAdeiZQ0qAw6sPcDEcx5zLUsFFNAr9XAH3QghFFOey5OIiGi2lXzcRZStmMTTivMbn/0NhEIhnH3lLIZvDQMAlColKhsqoTfpMxzd8nglL1wBF0RBhEqhmrdcIBSAK+CCV/Iy6ZzHXMtSKShhUpoAAQiGg3JZLk8iIqK5reTjLqJsFXcS/+gTL84/Myygr7cG7Tda4fNq5ck6vWf+vyFKkaPPH8W5V8+h/o56/PZf/zacdif+8U/+Ecd/fhwKpQLv/4P3ZzrEZVMpVFAr1QuWkYJSmqLJbdHLUhRE6EQd/PBDCscuPy5PIiKi2VbDcRdRtok7iRfF4JzThwYrcOPqejgm8+Rpao0PzWvbUdfQvfwIiZbA7/XjV//2K4TDYWzcsxHGfCOM+UbU31GPKyevoP18e6ZDJCIiIloReNxFlBkJd6cfGy3Bjat3wGopmK5MFUBjcycamzvmTfqJUsnv8yMUjNzL3N/RDwAI+AMY7ol071JrF756TURERETx4XEXUWYsOYm3Wgpw/ep6jI+WytOUyiDqGrrR3NoGtTqQ1ACJlsJoNqJxYyO6LnXh3Gvn0HOjBz63Dw6rAwCw9aGtGY6QiIiIaGXgcRdRZsSdxE9OmnDj6h0YHqyQpwlCGLV1t7B23Q1odYs/8oooHX77r38br/3kNVx+6zLs43aIKhFrWtdgz/v3YPODmzMdHhEREdGKweMuovSLO4l/49UHEQ4L8nut1oumte0wGJyw28yw28xz/l1ZxcjyoyRaAr1Jj8c/8Tge/8TjmQ6FiIiIaEXjcRdR+sWdxEcn8ADg9Wpx5eLGBf9GEMJ4/MmfJRQYERER5QafKODH9xZAgAIahRq+kB8+UVj8D4mIiGjJUvqc+JmJPxEREa08bq0SX/2NCoiCCLNohl2yz3pMIxERESVHSpN4IqKZLMMWfOWZr8w7f/+B/Xj4ow+nMSKKxvYhIiIiym5xJ/G79h5LZRxEtEooVUqsaV0TM83j8mC0bxQAkFeUl4mw6Da2DxEREVF2izuJLy4ZT2UcRLRKmIvM+ON//OOYac//w/MY7RuF3qTnSLYZxvYhIiIiym7sTk85yRlwwist/lhDraiFUWVMQ0SUKJfdhdMvnwYA7Hp8FzQ6TYYjomhsHyKi1S3eYy6Ax11E6cIknnKOM+DEwbaDcAVci5Y1qAw4sPYAf1Cy2FuH3oLf64eoErHnfXsyHQ7NwPYhIlq9lnLMBfC4iyhdmMRTzvFKXrgCLoiCCJVCNW+5QCgAV8AFr+Tlj0mWkvwSjv/8OABg877NyCvk/dbZhO1D8TK5g/j7f+mDAAGiIEIKS/ij36mGQ6/MdGhEtAzxHnMBPO4iSicm8ZSzVAoV1Er1gmWkIB9xlM3OvHIGDqsDgiDggacfyHQ4NAPbh+IlhsLY1umeNY2IVoZ4jrkAHncRpYsi0wEQ0eoUDodx9P8eBQCs274OZWvKMhsQxWD7EBEREWUnJvFElBFXT16VH1v2rg+8K8PR0ExsHyIiIqLsxCSeiDLiyHNHAAC1rbVo3NiY4WhoJrYPERERUXbiPfFElBF/9K0/ynQItAC2DxEREVF24pV4IiIiIiIiohzBJJ6IiIiIiIgoRzCJJyIiIiIiIsoRvCeeKIOcNidePvgyrp68iknLJLR6LSobK/GBP/kAiiuLMx0eERERERFlGSbxRBnitDvxrT/8FizDFihVSpRUlyAcDuPWtVuYnJhkEk9ERERERLMwiSfKkJd+8BIswxaU15XjU9/4FMxFZgCAFJCAcIaDWyZnwAmv5I2rrFbUwqgypjgimineNmL7EBEREWUXJvFEGRAOh3HxjYsAgPySfPzz5/8ZlmELiiuL8eAHH8Smd23KcISJcwacONh2EK6AK67yBpUBB9YeYKKYRktpI7YPERERUXZhEk+UAQ6bA26HGwBw48wNmIvN0Bl1GOwexMGvHYRCVODuvXdnNsgEeSUvXAEXREGESqFasGwgFIAr4IJX8jJJTKN424jtQ0RERJR9mMQTZUAoGJJfl9WW4XPf/xwA4Ju/902M9I7g+M+O52wSP0WlUEGtVC9aTgpKaYiG5hJPG7F9iIiIiLILk3iiDDDmG6FUKREMBFHZWAlRFdkUKxsrMdI7AsuIJcMREhHFL6AU8PLdJghQQCWoEAgHEFAKmQ6LiIhoRWIST5QBoiii8c5GtJ9vx2D3IIJSEAAw2D0IACipKslkeERES+LUKfGnH6+BKIgwi2bYJTukMHtxEBERpQKTeKIMefTjj6LrchdGekbwlWe+AgCwj9uhUCiw78P7MhwdERERERFlI0WmAyBardasW4M/+B9/gKa7muBxeiD5JbRsasFnvvMZNN/dnOnwiIiIiIgoC/FKPFEGNWxowKf/56czHQYREREREeUIXoknIiIiIiIiyhFM4omIiIiIiIhyBLvTExER0bIYPUH8zU8GYx4x998/WA6nTpnp0IiIUuLwDw/j5YMvzznvmy9/E0ol93+UOkziiYiIaFlUwTD2v+OImfY3v1GWoWiIiNLHYDaguKI4ZpoAIUPR0GrBJJ4ohZwBJ7ySV37vUrrQr+jHqGcUnqBHnq4VtTCqjJkIkYiIiIgStH77enz4zz+c6TBolWEST5QizoATB9sOwhVwydMUUECv1MMddCOEkDzdoDLgwNoDTOSJiIiIcsilY5fwztF3oDVqUdNcg0c+9giqm6szHRatcBzYjihFvJIXroALoiBCp9RBp9RBL+phEk3Qi3p5miiIcAVcMVfsiYiIiCi7KRQKmApNKCgvgMPiwLVT1/Cdz3wH/R39mQ6NVjheiSdKMZVCBbVSDQCRhF7UwQ8/pLAkl5GC0nx/TkRERERZZtODm7Dn/XtgyDMAAG6cuYHvf+H7kAISjr94HB/8bx/McIS0kvFKPBERERER0RKUVpfKCTwAtG5tld9bR62ZCotWCSbxRERERERES/DaT16DdWQ6WW871wbXZGQcpMKywkyFRasEu9MTEREREREtwVuH3sIv/+WXyC/Jh1qrxmjfKABArVXjvqfuy3B0tNIxiSciIiIiIlqCfR/ah4tvXsRwzzAmhiZQUFaA+jvq8e5n3o3SmtJMh0crXM4m8TdO3sCRg0fmnFe3sQ6PfOqRNEdERERERESrwa7HdmHXY7syHQatUrwnnoiIiIiIiChH5OyV+CmmQhOe+eozmQ6DiIiIiIiIKOVyPoknIiIiIiKihf3b3/wbLr55EQBwz/334CNf+kiGI5pbrsSZSTmfxLvsLvzrn/0rAt4ATEUmNG1uwuaHN0OpUmY6NCIiIiIioow7dfiUnBhns1yJM9NyPokPBUPwuXwAAPuoHed+dQ6jPaN47A8fS7hOBRQQICQrxLRS3B7mQAEFlFiZJzKm2mfq33ym5mdqWSwW59S0pcSZiu+e7DrjrS/b64yeluw4V1qbZ6rOpW5DK2XdTGWdibZPUKHAmSY9AAGiIEIKSwgqYj8zW9ejbKgzU22eS9vQSmvzeOpcavukIs5c2celiiPggFfyyu89Sg/6Ff0Y94zDE/TI07WiFiaVKe3xxWtscAwvfPcF1K2vg23MBtuYDQKErMsVkhFnrudCQQTjKpezSby51Iz7n7kf1WuroTPpMHJrBK/86yvwTHrQd60PA+0DqGqpSqjufDE/ucGmkVahBQCYlCaoBFWGo0kNr+iFUlBCVIhQKeb/jqFwCMqQEibRBLNoTmOEEXPFObVjEQURCkGx5DhT8d2TXWe89WVjnXO1TyriXGltns46l7MN5fK6ma46E20fr1GDT362BQooYFAa4Aq6EEIIqmXUmWvr5nLqTGeb5+o2tNLafL46s+04IVf2cakw6Z/Ej9p/BGfAKU8TIECj0MAX8iGMsDzdqDLiU+s+hTx1XlpjjEdQCuI7X/8OFAoF/vC//yH+7o//DgCgElQZOT6eT7LizPVcyCJZ4iqXs0l8RWMFKhor5PdVLVXYeP9GnHrxFABgtGc04STeJtkWPTOYrQLKAADAEXTAHXRnOJrUcEgOBMNBSCEpJtGaSQpJCIaDcEgOaCVtGiOMmCtOpRA5IyiFI7EtNc5UfPdk1xlvfdlY51ztk4o4V1qbp7PO5WxDubxupqvOTLZPOuPMtjrT2ea5ug2ttDafr85s24ZyZR+XCmO+Mdj9dohC1EkWQQGT0gQEIycYACAQCsDut2PUN4qwIrxQlRnxyx/8El3Xu3DgCwegLlEjhNtxhwOwS/YMRzctWXGuhlwIyOEkPhwKQ1DMSLSF6JeJJ+FTK00umoo9hFDc3TFyTQghhKP+zWdqfqaWxWJxTk1bSpyp+O7JrjPe+rK9zuhpyY5zpbV5pupc6ja0UtbNVNaZyfbJVJzZUGem2jyXtqGV1ubx1JkN21Cu7ONSYSpOUSFCpYwk8aIgQifq4IcfUliSYwwEA1l57N3b1otXfvwKNu/bjE0PbkIQwZj1KlviTWacqyEXAnI4if/VP/8K1euqUX9XfaQ7/c0RXDpySZ5f3lieweiIiIiIiIgyZ/jWMEKhEC69eQmfP/55AEDAF7lSffHYRXz+sc/jr37yV9AZdZkMM2fizCY5m8Q7bU689dxbeOu5t2bNa97ajPIGJvFERERERLS6BfyBWdNCwRD8QX8GoplfrsSZDXI2id/62FZ0nu3EaM8o3DY3IAAF5QVo3dmKO/bckenwiIiIiIiIMmbb/m3Ytn9bzLS/+a2/gXXEmlXPX8+VOLNJzibx9RvrUb+xPtNhEBERrXp6bxB/emgUAhTQKMbgC/nxPx8vhlube4/3ISIiynY5m8QTERFRdtBIYXzouDVm2j8+UoSVOy4wEVFu+vJ/fjnTIcQlV+LMlIWf60BEREREREREWYNJPBEREREREVGOYHd6WpI3nn8Dp18+DcuIBQF/AEazEXXr6/DuZ96NyobKTIeXMqv1exMRERGtBLlwLJcLMVJ24JV4WpKuS11w2p0oqihCcUUxJi2TuPjmRXz3v30XPo8v0+GlzGr93kREREQrQS4cy+VCjJQdeCWeluTAXx6ASq2S37/0g5fwyn++ArfDjdG+UdS01GQwutRZrd+biIiIaCXIhWO5RGN0BpzwSt5F69eKWhhVxqTFu1S5EmcuYBJPS6JSq3Dp+CW8/pPX4XV7Mdo/CgAw5htRUl2S4ehSZ7V+byIiIqKVIBeO5RKJ0Rlw4mDbQbgCrkXrN6gMOLD2QEYS5FyJM1cwiaclc1gd6LnRI78vLC/E7371d6HVazMYVeqt1u9NREREtBLkwrHcUmP0Sl64Ai6IggiVQjVnGQAIhAJwBVzwSt6MJMe5Emeu4D3xtGS7H9+N//XK/8KX//PLuOf+e2AZtuDfv/rv8LoX7x6Ty1br9yYiIiJaCXLhWC7RGFUKFdRK9bz/LZQ4p1OuxJntmMRTQgRBQEFZAfZ9eB8AYPjWMM6/fj7DUaXeav3eRERERCtBLhzL5UKMlFlM4iluLrsLZ145AykgydOunbomv/Z7/ZkIK+VW6/cmIiIiWgly4VguF2Kk7MF74iluPo8PP/rGj/Dct59DcUUxPC4PbGM2AIBGr8HGPRszG2CKrNbvTURERLQS5MKxXC7ESNmDSTzFTWfU4Z4H7kHvjV6MD40jKAWRX5KPxrsa8dCHHkJhWWGmQ0yJ1fq9iYiIiFaCXDiWy4UYKXswiae46Yw6fOQvP5LpMNJutX5vIiIiopUgF47lciFGyh5M4omIiGhZQoKAznINBAAKQYlQOIiQIGQ6LCIiohWJSTwREREti92gxBNfaIQoiDCLZtglO6SwtPgfEhER0ZIxiSciIiIiIqJFHXnuCK6evIrR/lG4HW7kFeSh8a5G7D+wH8WVxZkOb9XgI+aIiIiIiIhoUcd+dgzdl7uhM+pgLjLDOmrF2VfO4u//+O/hdXkzHd6qwSvxREREREREtKidj+7Eln1bUFBWAAB44Xsv4M2fvgmHxYH2C+3YeC8fhZcOTOIphjPghFeK7yyaVtTCqDKmOKL0ife7r7TvTURERJTrcuUYNtePNx/6rYdi3jfe2Yg3f/omAEBUMbVMFy5pkjkDThxsOwhXwBVXeYPKgANrD2TlDmaplvLdV9L3JiIiIsp1uXIMu9KON0PBEE7+8iQAoKiiCC33tGQ4otWDSTzJvJIXroALoiBCpVAtWDYQCsAVcMErebN65xKveL/7SvveRETJoPOF8PHXx6GAAlqFDd6QF//yrkJ4NBx6h4hSL1eOYVfS8abP48PBrx3EjbM3YCo04Xe/+rsQ1Uwt04VLmmZRKVRQK9WLlpOCK+/xQfF895X4vYmIlkMbCOHTh8djpv3nnnwm8USUVrlyDJvrx5uTlkk8+6Vn0d/ej5LqEnzya5/kyPRpxiSeiIiIiIiIFjV0awjP/uWzsI5Y0XBnA377r38bhjxDpsNadZjEExERERER0aJ+8Fc/gHXECgDwuX149ovPyvN2PLoDOx7dkanQVhUm8URERERERLQoKTDdzX+gayBmXuvW1nSHs2oxiSciIiIiIqJFffk/v5zpEAgAR5whIiIiIiIiyhFM4omIiIiIiIhyBJN4IiIiIiIiohzBe+JXsK5LXXjtJ6+ht60XLrsLAPD0Z5/G7sd3ZziyabkQIxERERERUbbglfgVrL+jH23n2qA36TMdyrxyIUYiIiIiIqJswSvxK9iWfVuw87GdcFqd+MozX8l0OHPKhRiJiIiIiFYTZ8AJr+RdtJxW1MKoMqYhIorGJH4FM5gNmQ5hUbkQIxERERHRauEMOHGw7SBcAdeiZQ0qAw6sPcBEPs2YxBMREREREREAwCt54Qq4IAoiVArVvOUCoQBcARe8kpdJfJoxiSciIiIiIqIYKoUKaqV6wTJSUEpTNBSNSTwREREtSxiAxaAEACgEAaFwGOHMhkRERLRiMYknIiKiZbEZRez52lqIggizaIZdskMK8+oMERFRKjCJX8EuHbuEQ88eQjAYlKcd/uFhHH3uKGpba3HgiwcyGF1ELsRIRERERESULZjEr2Betxfjg+Mx05w2J5w2J8zF5gxFFSsXYiQiIiIiIsoWTOJXsG37t2Hb/m2ZDmNBuRAjERERERFRtlBkOgAiIiIiIiIiig+TeCIiIiIiIqIcwe70REREtCwafwhPnrJBAQV0Shc8QQ/+7/Y8+NS8VkBERJRsTOKJiIhoWfT+EL70f4djpr10j5FJPBERUQowic9hzoATXskbM82ldKFf0Y9Rzyg8QY88XStqYVQZ0x0igLnjnE8m4yQiIiIiIsp2TOJzlDPgxMG2g3AFXDHTFVBAr9TDHXQjhJA83aAy4MDaA2lPkOeLcz6ZipOIiIiIiCgXMInPUV7JC1fABVEQoVKo5OlKQQmT0gQIQDAcBAAEQgG4Ai54JW/ak+P54pxLJuMkIiIiIiLKBUzic5xKoYJaqZbfi4IInaiDH35IYUmeLgWluf48bWbGOZ9Mx0lERERERJTNOOIMERERERERUY5gEk9ERERERESUI5jEExEREREREeUIJvFEREREREREOSLnB7Zz2pw4/eJp9F7thd/jR15xHtbtXoeND2yEoBAyHR4RERERERFR0uR0Eu92uPHCN1+A0+KUp1mHrTjx/AnYRm2470P3ZTA6IiIiIiIiouTK6e70Z39xVk7g73/mfnzsGx/Dmg1rAADXjl3DyK2RTIZHRERERERElFQ5m8SHQ2F0nO0AAOSX5WPdrnXQmXTY9PAmuUzH6Y5MhUdERERERESUdDmbxE+OT8Lv8QOIJPFTCsoL5NdjfWPpDouIiIiIiIgoZXL2nniP0yO/VmvV8muVVjVdxuFBIhRQQEB2D4o3FaMUkmJiDQpBeOCBL+hDKBwCALmMAgoooVxynXPJhTrjrS+ddS6nfdIZ53LqzOX1aK72SUWcK63N01kn93GprTPR9gkEZ9cZCAYQCIazcj3KtjrT2ea5ug2ttDafr85sO05Yafu45daZbe2z2ut0BVxwS+6YaR6lB/2Kfox7xuEJTueCelEPg8qwYH3ZIIhgXOWEb736rXCKY0mJ4e5hvPDNFwAALdta8ODHHgQAhIIhfP+Pvg8gcoX+Q//PhzIWIxEREREREVEy5Wx3ep1RJ7/2e/3y64AvIL/WGrVpjYmIiIiIiIgolXI2ic8rzoNaF+lGbxuxydOtw1b5dUlNSbrDIiIiIiIiIkqZnE3iBYWA5i3NACJJ/I2TN+BxeHD+8Hm5TPO25kyFR0RERERERJR0OTuwHQBseWwLeq72wGlx4sjBIzHz1u9Zj7K6sgxFRkRERERERJR8OXslHgD0Jj3e/7n3o2V7C7RGLRSiAgXlBdj11C7s/c29mQ6PiIiIiIiIKKly+ko8ABjzjXjwow9mOgwiIiIiIiKilMvpK/FEREREREREqwmTeCIiIiIiIqIcwSSeiIiIiIiIKEcwiSciIiIiIiLKEUziiYiIiIiIiHIEk3giIiIiIiKiHMEknoiIiIiIiChH5Pxz4inWtePX8MaP3pDff/DLH0RBeYH8PhwK49KRS7j+1nVMjk9CrVOj9o5abHvvNhjzjZkIeVW48MoFdF/oxuT4JPxuP0S1iIKKArTubMX6e9fHlGUbpd/F1y+i/3o/LEMWeBweaPQaFFYUYvMjm1HZXDmrfNvbbbh05BKsw1aIKhGVzZXY/sT2mG2Nkqfveh+uv3Udw93DcNlcAIDSulI89edPzSorBSScP3weHWc64LQ5oTPq0HB3A7Y+thUavSbdoa8qTpsTp188jd6rvfB7/MgrzsO63euw8YGNEBRCpsNbNeyjdlx45QKGu4dhHbYC4cj0T3znExBVsYd93Jel161Lt9B5rhOjPaNwT7ohCALMJWZsuG8D1m5fG7OdDN8cxplDZzByawThUBjF1cXY9PAmrNmwJoPfYOXrudyDS0cuwTJkgdflhUJQwFRsQv3GemzavwkqrSq2/JUenD98HuP94xAUAsrqyrD18a0ory/P0DdYXSxDFjz3tecQCoYAAHs/uBd37L1Dnr+S24dJ/AridXpx6uenFizz5k/exLXj1+T3HocHbW+3YaB9AE99/inoTfpUh7kq3bp0C6O3RuX3fq8fIzdHMHJzBD63D/e8+x55Htso/U797BSCUlB+77a74ba70X+jHw/9zkNo2twkzzv/8vmY7SwYCOLmxZsYaB/Ak3/2JA9+U6DnSg+6znctWi4cDuPl/+9l9F7tlae5bC5cPnoZQ51DeP+fvX9WEkPJ4Xa48cI3X4DT4pSnWYetOPH8CdhGbbjvQ/dlMLrVxTJowfW3ri9ajvuy9Lvy5hX0XeuLmTbWO4YjB49gtGcUez+4FwAw2DGIQ/9wCCEpJJcb7h7GS//0EvZ9bB+atzanNe7VZPjmMPpv9MvvQwjBOmSFdciKsb4xPPaHj8nzOs504NV/e1U+UQYA/Tf6MdQ5hMf+6LE5LwJQch37yTE5gZ9ppbcPu9OvIG///G14XV6ImrkPUkdujsjJ4ZoNa/Cxb3wMDxx4AADgtDhx9hdn0xbratO8pRnv+9P34be/+dv4nf/5O9jy6BZ5XseZDvk12ygz9GY9dj21Cwf+9gB+53/+TsxJlbMvTS9zp8WJM788AwAoqS3BR772Ebzn0++BQqGA3+PHiedPpD321aC0thQ73rcDT/zpEwuW6zrfJSfw6+9dj4//vx/H1se2AgDG+8dx+cjllMe6Wp39xVk5gb//mfvxsW98TL5ieO3YNYzcGslkeKuKId+ATfs34ZHffwSldaVzluG+LDOUohIb37URv/ml38Qnvv0JvPt33w2FInIofvXYVbgdbgDAmz9+EyEpBLVOjac+/xQ+/NcfhrHQCISB4/91HJJfyuTXWNFK60rx8Ccfxke+/hF84tufwMOfehhKUQkA6LvWB6/LCwCQ/BKO/9dxIAwYC4348F99GE99/imodWoEpSDe/Mmbmfwaq0L76XYMdgzOmfeshvZhEr9CDN8cxvUT11FYWYj6jfVzlolOFjc9sgk6kw6tO1thLjVH5p/tQDgUnvNvaXk23LcBFU0V0Og1UOvUuGvfXfI8hXJ6M2QbZcYH/vIDuOvBu2AsMEKtU2P7E9uh1qoBAPYxu1yu60KXfGXkrn13wZBvQO0dtahaWwUg8gPvcXrS/wVWuJbtLbjn3fegsmnhs+btp9vl11vfsxVaoxb37L9H/oGP3r4oecKhMDrORpZtflk+1u1aB51Jh00Pb5LLdJzmsk+X0rpSbH9iO+rurJu35wn3ZZnx4McexO6nd6OwshCiWkTjpkbUrK+JzAwDk2OTGOsdi9wGAaBpcxNK15TCXGLGHfdGugh7XV70Xuud7yNomeo31qP+7noYzAaIahH1G+tRUDHdK2XqmK33aq+c0N+x5w6YS80oXVMq99ybunJPqeH3+HHypychqkTc/eDds+avhvZhEr8ChENhHPvJMSAM7PngnpikMFr0ylpQNr1Dmuoy5/f4MTkxmdpgCT63D++8+o78fv2e6Xvi2UaZMZWwTwlJIYTCkQNcg9kgTx/rnbt98svyAUS6c0/0T6QwUlrIeN84AECtU0Nvjtx2olQqYS6OnASzDFkQDATn/XtKzOT4JPweP4DpbQFATHfsXD9YWmm4L8uMmb81AGJu5TLkG2K2lfzy/DlfT+3rKLUkv4Sb79yEdShyUqVlW4vchvMdr0XvA8d72U6pcvrQabgn3dj08CaYikyz5q+G9uHNgSvA1WNXMd43jpbtLahsqsSNEzfmLOdxTJ9Vj/4hiX7tcXhgLjGnLthVrONsB17911fl94IgYOeTO7F+93QSzzbKDu+8+g4kX6S74rpd6+TpXqdXfq3Wqed8Hd2GlF5TVw5nHihPDUQUDoXhdXtjTszQ8kVfsY1e9tEDQHG7yC7cl2WHwY5BDLQNAACqW6thKjTB64hqmwWOAyh13HY3fviFH8ZMa9zUiPsP3C+/j96GVLrpfR3bKfXG+8dx5c0rMJeacfe+u+WeYNFWQ/swic9CXee7cPrQ6UXLvefT74GoEXHqxVNQ69TY+eTOhD4vHI7qns0BhOOylDbKK86bc144HMaJn56ASqOaNUL9XGVlbKNFLad9rh2/htO/iPxtdWt1zP3x82H7LE0ytp9ECWyg9IneLAQu91zAfVn6jN4axeHvH0Y4HIYh3yCPf0PZqet8FxRKBfZ9fN+C5cLgNpRK4XCk93E4FMaeD+yBUqVc2t+voPZhEp+FfB4fbCO2RcsFpSCun7gOv8ePDfdtgNvmhtvmlu8BAQDbsA1KUYm84jzoTDrYRyP39/q9fvlxSwFfQC6vM+qS+2VWqKW00ZTmLc1o3tIMn9uH7ne6IwPXBEM4+cJJrNu1DoJCYBslSSLtAwCXj17G8eciA6FUNlfi4U8+HHN7itaojfmMKQEv22cpEm2fxeiMOrhsLrlr95Sp9hEUAh8zlwLR67zfO73so/db0dsOZR73ZZk13DWMX373l/B7/TCYDXj8s4/DWBB5hKzWNN020fuy6G1LZ2LbpJLerMfvf+/3EfAHMHprFK/922tw2VzoONOBux68CyW1JTHbUHQ7cRtKrYG2AQx3D6Osvgw6kw7jfeNwWqefiuK0OTExMLEq2odJfBZav3t9TBfrhUwdJF154wquvHFl1vzD/99h1G2swyOfegQlNSUY7hoGAFhHrPIzEqcGUFHr1MgrSu5Vr5VqKW00k0avwbpd63Dl6BWM94/D7/HD4/BAb9azjZIkkfZ555V3cPKFkwCAmvU1ePiTD0NUx+4iS2pL5MHRbCM2lNSUyK+ByNXGouqiZUa/8i1n+1lIcU1xJIn3+uG2u6E36xEMBmEfj5wYK6woXPJZe1pcXnEe1Do1/B5/zMmZqf0WAHlboezAfVnmDLYP4qV/egkBXwCmIhPe+9n3xvQ4it5Worcn2/D06+Ka4nSEuuqp1CpUtVShcVMjLr1+CQBgG7WhpLZk/naKel1cy3ZKtqkkfOTmCJ77+nOz5p8/fB5X3riCB56Z7tmyUtuHA9utItHPFT3/q/PwODy4cfKGfOW3eUszBEWO9y3JQuN94zj14imM9Y7B7/XD7/Gj/VQ7LEMWAJH7c6bOGLKNMuPcr87JCXz9XfV45FOPzErgAaDxnkYoxMhu8+KrF+Gyu9B7tVe+p7FmfU3On9nNRgF/AB6nJ+be63AoLE8LBiNX7Fu2tcjzz/zyDLwuLy68fEEe34DPVk4NQSGgeUtk2dpGbLhx8gY8Dg/OHz4vl2nexmWfLsFgUN42op+f7HV54XF6EPAHuC/LkL7rffjld3+JgC8Ac6kZ7/vT9826ZaiktkQeFLLzXCdGe0ZhH7Xj6vGrAACtQYva9bVpj321OPIfRzDQNgCPwwMpIGGoawjdF7rl+VPtVXtHLbSGyLHb1WNXYR+1Y7RnFJ3nOgEABRUFPHmZQauhfYRvvfotPq9qhXn9319H29ttAIAPfvmDMSMEv/GjN+TnkEczFhrx1Oefgt6kT1ucq8VA+wBe/PaL887f9dQu3PXg9CPn2Ebp909/8E8Lzv+tr/yW3APi/Mvncernp2aVUevUePLPnozZ3ig5zvziDM6+dHbe+e/94/eiqqUK4XAYL33vJflZ8dGKq4vx/j97/7yP3KLlcTvceP4bz8vPio+2fs963Peh+zIQ1eq02G/Olke3YOtjW7kvy4Cff+vnGOwYnHf+AwceQOvOVgy2D+LQPx6SHwMoE4B9H9vHE5IptNDxwFTP1ikdZzrw6r+9GjP+BwAoRSUe+6PHUNm88GNRKTlunLyBIwePAAD2fnAv7tgbeRzjSm8fHs2sMns/uBf5Zfm4/tZ12MftUGvVqL2jFtuf2M7kMEXyivOwdsdajNwcgcvuQtAfhMaoQWltKdbfux51G+tiyrONstum/ZugN+tx+chlWIetEFUiKpsrsf2J7TzozTBBELD/k/tx/vB5tJ9uh8vmgs6kQ8PdDdj62FYm8CmkN+nx/s+9H6d+fgq9V3vh9/phLjZj3e512PjAxkyHR3Pgvix7VbZU4ok/eQJnDp3ByK0RhENhFFcXY9PDm7Bmw5pMh7ei3fnAnRjqHILD4oDf44dKo0JhRSGaNjdh/d7Y28CatzZDrVPj/OHzGO8fh6AQUFZXhq2Pb5Vvh6TMWentwyvxRERERERERDmC98QTERERERER5Qgm8UREREREREQ5gkk8ERERERERUY5gEk9ERERERESUI5jEExEREREREeUIJvFEREREREREOYJJPBEREREREVGOEDMdABFNGx8rxok398rv9z18GHqDW34vBURcv7oew0MV8Hp0CIcj5+Hu2HgRjc1daY93tXG79Hj18MPy+11730RxyXgGI6JcdeHsZvT1rAEAFBWPYfd9x9IeQzCowKm3dsFqKURx6RjWrrsOp8OI82e24dEnfg5RDKY9Jsqcs6e2YrC/BgCw54EjKCi0Zjgiouz39lu7MDpcDiCMBx56FaY8R6ZDolWCSTxREs1MwgFAEEJQKoNQq/3QG1woKh5HbV0PdHrPkuu/eOEeDPTVJCtcItkrv9oPj9sAAGhZdx2t669nOCJKtaGBSlgthdi++wRGR8rw1pt7EJRUWFN3kwl8BvTeqsU757bI79/71E/T9tk2az4G+6sBAEUlYxlN4LPhBBetLItdIFmOppb220m8gOtX7sC2XW8npV6ixTCJJ0qxcFgBSVJAklRwuw0YHytF+41WtLTeQMu6GxCE6bIGgwvr77wsv1ep/fLrUEjAYH+V/L6waBxlFcMQhDCKiifS8l2IaOUoLR/B/fteg8HoQnHJOFpab0AKqKDVeTMdGqVZ2/V1ACI/Rg2NnZkNhiiHFJeMI89sw6Q9H8NDlbBZ85FfYMt0WLQKMIknSqHK6j7kF9ggBVSw2fIxNlKKcFiBcFiBtuvr4fVqcdemd+TyOr0HTS0dc9bl9Wrl7vMAsHb9dZSUjqU0/lBIQDgsQKkMpfRziHJNOAwEg8qcvmKtVgegVgfk96IYzOnvk6sCAREqlZSxz/e4dRgZKgcAiGIApeUjGYuFKJnStW1VVfdj0p4PAOi5WY/8ggsp/0wiJvFEKVRaNoLaul75vWPShFNv7YL7drflnpsNqKgckg+a5uvyFd3VecrJY3tmlQMAl1OP7s4mjI2WwuPWIxwWoDe4UF4xhMaWDmg0/ph63npjDybGSwAANWt60NjcgRtX12NioggBvwb3PfgazPn2pNTdvPYG2q6tx9hoKSRJhCnPgZZ111FROTRr2UmSEj036zA8WInJyTxIARXUaj+MJgcqqwdQ39gNIHKiof36Otis+XA6jfD71QhKIkRVACaTA5XV/ahruAmFIhxvs0GSlGi/3or+vhr4fRoYDC7UNXajtHx43r9xufS42dkEmzUfbrceAb8a4bAAtdoPc74Na+pvorxy/r+faWaX0s3bzqDt2joMD1cg4FdBb3ChsbkTa+pvzfrbYFCBW90NGByognPSBEkSoVL7kZ9vQ01dD6qqB+b8nCnt19eh/fo6+f1Ut96hgUoMDVbCbjPD59Mg4FdDoQhBp3ejuGQMTS0dS+6i6PVqcLOzCSPDZXC5DAiHFNDqPCgtG0HT2nboZ9x2MnO53LXpAq5d2YDx0RIIQhil5SO4Y+MlaLU+jI2WoO3aOtht+VAqgyivHML6Oy/HJK4LmflZ92w9ixtX78DoSCn8Pg227ngbFVVDCX2PhfTeWoPR4TJMTubB79MgEFBBqQxCb3ChtGxkzm0NSM8243QY0dXRhPGxEng9OgCAVudBcck4Gpo6YMpzxv09E12flrJ+x2tspAQ9t+phtRTC59XIcRQVT2Dt+msxy9vvV+FmVyOGByvgchoRDCqh0fiQX2hBXcNNlJaNxtQ9s5v8o0/8HB031mKgrwYejw5l5cMYHqqcFdOLzz8pv555i8vEeBFudjXAOlEEny8SrylvEtW1fVhTv7T9XV9vLaauwpdVDM06aTsz/ve872fo6mhGX08tPG491Bo/qqr70HrHtTlP+A4OVKL3Vh3s1nz4/WqIogSjyYGKqgHUNUzfujHzcyLfsyRmOUyNQ2K3mdFzsx42az68Hh38fjUAQKP1oaDQgvrGrmX1UAsGFei9WYeBgWo47HmQJBFqjR+FReNobO5EYZElqctoeLAcvbfqYLUWwu+LLCNzvg21dT2oqumL6bE3c2yWnXuOwWHPw83uBnjcehiMTjStbUdNbR8kSYkbV9djsL8afr8aRpMDa9ddl/db6WC1FOBWdwMmxovg82oBRPYZhUUWtLTegMHokssuddueecz0rv0vY3iwEr231sDtMqC0bGTObSt6+dWs6cE9W87J7+02M7o7GzExXgyvRwdBCMNgdKKyegANTZ1znuisqBrA9asbAAADfdXYcNdFXvyglGMST5RGpjwHNm8/jWNHHpCndXU0Je3Kx9BgBc6f3opgMHbTdjry0OnIQ39fLXbee3zegVcm7WYcO3L/rL9PRt12mxlvvv4uSJIqalo+zpzcgZ17jsf0KnA59Xj7rd1wOU0xdfh8Wvh8WgQCqqiERIH2G62zPi/g18AyoYFlohjDQxXYee9bMQdC8wmFBLz91m5YxovlaQ5HHi6/czfKyuc/8HFM5qG7s2nWdK9XB++wDiPDFVi7/hrWrruxeBAzeDw6vPH6A/B5dfI0pyMPF89vgiCEUVvXE/V5Gpw8di8ck+aYOvw+LUZHyjE6Uo7B/gFs3nZ6SQf6ANDfV4OhgaqYacGgAk5HHpyOPPT31uLe+99AnnkyrvosE4U4fWIn/H5NzHS3y4hb3Ub099Vg+66T8x6Me9x6HDtyPwIBtTxtoK8Gdms+mltv4MLZLZhKToJBEb236uByGhK6x9br1eLYkQfkg9Bkfo+ZbnY1wG4riJkmSQpM2vMxac9Hf18t9j5wJKbbezq2mcH+Kpw/swWhkDLm71xOE1xOE/p6anHPlnOoqumP63smsj4le/0Oh4GL5+9B7636mOmhkBKOSTMck2asqb8pJ/GOSRNOHt8Nr0cfU97r1WF4sArDg1VoaOrEhrsuzfuZM/cvS3X9ynp0tMW2XyikhNVSBKulCAP91dix+624e1WMjZTKr2cmp3M5eexeWCam4/d6dOjqaIHPp8GmrdPJUDgMnDu9Tb7XfkogoJZj7b1Vh117ji/5Fg7LeBFudTfMmu5x6+Fx6zHYX4W7N5+LOYkeL59PjZPH7pWvrMrTvVoMDVRjaKAKGzZeQsMCg8kuZRldOLsZ/b2xJ1IDATXGx0oxPlaK4cEKbN5+et7fr2uXN8TsLxyTZlw4sxVSQERfzxrYrIXyvEl7Ps68Pfs3N1Xarrei7dr0rRpTpvYZ5RWDchKfjG37nXObl7Vt3eyqx5WLd8X0egQg73sHemuwc+8xaLW+mPlGkwtqtQ9+vwaSpIoMFspBbynFmMQTpVlBoVW+fwoAJsaLEQ5jwQSzpbUNbpc+5sBtTX23/OOnUvvhculjkmxTnh0VlUMIhyMHyx63AV6PDmfe3o4HHnp1zs+z2/IhCCFU1/bAYHTB6TBCoQgmpe5Jez5UKj8amjoQDCrRe6vu9g+lgM72FvmAIhwGTp/cGZOM5BdYUFw6hnBYgM1SgEBAFVO33uBEQaEFWp0XapUfobACTocJg/1VCIcVGB8tw+BAVVxX6Lo7m2IOAsz5NpSVD2FyMg/Dg1Xz/p1CCCPPbEN+gRUajR+iKoCgJMIyUYjxschBcvv1VtTW3YJuiQesblekHeoauqFQBtHTXS+3RWdbS0wSf/701piDoIqqfpjyHBgbKYXVUgQAGBqoQkfbWqxddwNV1f0w5U2i48ZaORkuKR1ByYyriQCgUgVQUjoCU54DKpUfCkUIPp8WQ4OV8Lj1kCQVrl3egB33nlj0OwUCIk6f3CEnvjq9C1XV/VAoQxgaqIRj0gwpoMaZt7fjwf2/nrNLpNttgFrtQ1NLG1wuA4YGIsmC02nChbNbodF6UbOmBzZLgdwGE+MlsEwUoLBoaQN3Ta2PFZUDyMu3w+PWQ6UKJOV7zKTR+FBWMQSDwQmVOgBBCMPr0d6+mqaB16ND+41WbLznHQDp2WacTkNMAq9W+1C9phcCwujrWQO/X4NQSIkLZzfDnG+F0eTCYhJZn5a6fi+mq705JoFXq32orB6ARuOF02nE8OD0VbxQSMCZkzvkBD6yr+yDTufB0GCFHFd3ZxPM+TbUrJk7gbSMF6Og0IKS0lFIkhIqdQCFxRO3B5ebHrg0enyUwqLICaCBvuqY34GSshEUFk3A59Wgr7cWQUkFy3gxrl7ciLs2L96lNxQSYLVMJ3n5BYtvF5aJYpRXDsCU58BAb43cs6y/txbrN1yVE/L2G60xCXxB4QRKykbhnDRhcGpbdeTh/Jkt2LX3OPILrVh/52UM9lfDZo0kpXqDE3UNN+U6DIbIeqVQhlBQOIE8sx1qjR+iKCEQUGF8tOR20irg6uU7UVXTv+QroufPbJV/n0UxgKqaSBtbJoowOhIZwOzKpY0wF1hRVDz3SY94l1Fne0tUAh9GRdUAzGY73G4D+npqEQ4rMDhQjbw2O1pa2+b8LLutAKVlw8gvsKLnVp18svfyO/cAAMorBmHKc6C7qwFBSYWZv7mpMthfhbZr6+X3SqWEqpp+6PRuuF0G+RaOKcnYti3jxTDl2VFWMQyEAUEIo7B4Ai6nAT03p0/6NK+9AdXtHll5eZGThJaJQlx+525MnXAoKJxAadkIJEmU93EORx4unNmCnXvemvXZ+QXW2+tH5LiOSTylGpN4ogwwmpzyQUIopITfr56ze+yUNfW3ZiXxVTX9MT8SbdfWyYmdwejA3ncdkQ9e6hu78cqvHkY4HLnKNTJUgfI5urADwJYdp2Z1b79y8c4k1B3Grr3H5K75SmUQ3Z3NACIjI08ZGSqP+SFfU38TG++5EHNiwOWcvgomikHse/jX8Hk1sFoK4fFoEQwqYc63YdKeJ9c1NlIWVxLfe7NOfm0wOHHv/Ufl73rx3D3omXHFbkpp+QhKy0fgdBhht5nh92kgCCGUlo/AailEMCjeTo5KULOmb9E4Ztq8/bTcLnqdG1cu3QUgkrBKARGiSoLdZpaTVQBoamnD+juvAgDWrruO40fvkw+Gujsb0dJ6Q477ZleDnMQXFFnmHJvh7s3n5YN+l9OIQEC83ZV6FH09keU2PlaCUEhY9CpoX88a+H2Rq9oqlR/3Pfi63M29qaUdrx7eD79PC79Pi76eNWhomvuq19adJ+UD6V//sgjeqN4K23eduD0mhYhfHXpMvrpisy49iQeADRsvzrr61t3ZmJTvEW3HvScgSUpYLYVwuwyQJBF6gxuFRRNy19DRqKun6dhmbnU1Rl2Bj2zLU1fIa9b04uirDwIQEAopcau7ccEr0VOWuj4lsn4vdHI0HAY6O5rl91qdB/e963Vooq6y+X1qCIqQvJydUSdKNtx1EfWNkQSzufUGXv/1Q/JtT10dTfMm8RWVA9iy49Ss2Hpv1cYk8XNtg53tLfLr6tqemKu6xSXjOHtqe6SunjVYd+eVRW8d8Xh0MT0rdLrFb/toaOrAhrsiJxgqqwbwxmsP3p4jwGbNR7luGOFwpA2mFBRO4N7735C/87XLLnS2rwUAjI+Vwm4zw5xvR16eA47JPDmJ1+nmHidmTf0trKm/Bbs9Dw67GX6/GoIQRnnlkHzlOeDXwGYtWFK3ers9D2MjZfL7bTtPorh0+nd2+nFiAro6mlFUfGpZy6irfXr9a1l3I+aWCaPRgWtX7gQAdHc0oXlt25zrc0npCLbvPgFBiKzDly5skueVlQ/Jo6WHAXS2RZZ59G9uqnS0Ta+rSqWE+x58HUbT9O02kqREUIocVyRr2y4onMCuvcdmnbgZHyuOSeLX1N+adatOZ3szphL4opIx7NpzTP6MyuoBuQfl2GgZ7PY8mGf0ONNGbTtuV+ztj0SpwCSeKBOW1os5LpaJIvm1y2nCL3/2vgXKFs6ZaE9dYU9F3QVFFjmBBxDzYx7wT3eHjv4sAGhdf23Wj7XBOP3jGwwqcOnCPejrmb6vcy4et27eeVMkSRlzkF5RNRBzMFBd2ztvEu926XHuzFZYZ8Q/09R9xEuh1Xpi2iV62QGAP6CCqJJgmSiMmR6dRAgCUF3bJx8IBfwaOB2mJT3Ttr+3BlcubpzVbTxaKKSE36dZtHtsdDsHAmocPvT4AmUL50x+9XpXzJUwnd4tJ/F6vUseIVhUSdBoffKyj+5+Hy+Vyo+6293Rk/09Zupqb8KN6+tuXzWbW/R6lI5tJnrdyi+wxnRxzzNPIr/AKidPM9fD+Sx1fUr2+u10mOQTMABQ39gZk8ADgDrq5Gr0FeuZn69UhlBZPYCu20n2pN0MSZp74MPm1rmTscVIkhJ22/TJmv7eNbO6YU8JhxWwWQoXvVXL74td9tFPRJlPXcP0dmA0xS7fqW3L6TAhENWu1bWx93XXrOmVk3ggss5E/z4sxmbNx4Wzm2d1vZ7Js8T9rWU8dls6cWzvPCWx4L4+3mUUve7PHIskmt+vgdNhnHPMiaqoZTszMa2MOnE91YsBiP3NXchAXxU8M24dASIDuS30mNzIupovv69Z0zvrdyt6IM1kbduNLR0J34sevR+dGCvBoZ8+OW9Z60TRrCReHbXt+Hzz79OIkoVJPFEGOJ1G+bVCEYzZ+Scq3h9lAPMeNM882Ehm3Xp9bPdahSL6h3b66M4f9VlKpTTroHqm61c2zBqYbS6hkGLRMjO/p0YT+9kLxXL65I5Z91DOJTjjfuJ46GYcmCkUMxKDcGT5zUxOZ8cfm1jP7GK9EJs1H+fPTN9jvpB4lrXfH/9nz0w0pmhmnCiIXqe0M64oCsL0vHB46RmUweias3dBMr5HtKGBCly9vHHRctFXT9OxzURvGzPXq5nT4lmvElmfkr1+z2w7wyKDMsYsZzEwK0HXaKI/X4AUUM2ZxM+3n11M5PvEv+76fEs/WRWP6EQxdj8e6d0AzF62M9tmZtst5cRaMKjAqRM7Y8YImU8ouPi+KNE4FkrUEllGi4n8ts5O4rVRy3bmZ2m10/vB6H1gvOtRZEC6klnT8wusCybxM9fVmb//s8snZ9tOdNsClnacwySdsgGTeKI0s1nzY5K9opLxhK7KzKRS+4Hbv5OmPPu8XTmB6XvAZppvIKRk1D07AZq7O0L0CY1gUITPq1kwKRmIuufSlGfH5u2nYTQ6oVCEcfbtbfK9l/FQqWK7ns78ofZ55/7hdjqMMW1aVdOL9XdegVbrhSAAh3/xaMwVv6VSCDOuLMyzvqhUsSeDfD5NzJXEmYOyzfy+CxkcqIr64DA2bzuDsoohiGIQI0NlOHVid9x1AYjp5qvRetDYPP+zqXW6uZOrWcsliiAkt7uLUjn3vezJ+B7Rou8hVooBbN1xCkXF41AqQ7jZ1XD7ns2ZMaR+m4neB8x1ABs9LZ71KpH1Kdnr98yu5i7X7CuOseWjlrOkmnWl3RezjYchzvP5iT7Gb+b3Ka8YROECXcXNcTyrWq2ekUz71VAu0osmel8+32/XzGU7s21mrkMz23YhE2PFMQl8Y3M7mta2Q6PxQ5KUeOnnT8Rd10wz41i7/hqUyqW3VyLLqGZND0zz/H4CgF4/z35QscB+cImDlyZLZF0NY2obd7sX7l6erG1bTKCt5DrVfvl3urBofN5bDiPzZ293/kVOdBIlG5N4ojRyOow4e2pbzLTG5rmfC79UhUUTcndWr1d7ezCe2IOxUEjAyFAF8gsXH4E4XXXP9VnRblxbh433vDPjETs66A2RqwD+qKtNxSVjyLvdxc7nU2N8iaPUiioJRqND7lI/NFCFteuvy93z+ntr5/w7/4wz+JVVg/LyGR8rXlYCvxQzR5bu66mV7ysMhyPdl6eo1L6YqxaKqKQ3GJzdWyAQtZxVqgAqq/vlNlnKiRI51sIJOWH1+zQoKRuZ1T0xHAbGR0ugNy58FSeTkv09otclg8ElP64sHI48km3OGNKwzUTvA2zWAkxOmuS/m7RP38M8VzxzSWR9Ws76PRejyQG1xitvnze7GlFb1zPrcXKCEIZKJaFgjs+fuic+GFRgsH964Ms8s33JyfrME50zTxKIYjBmUFS/X42Gps5ZfxcIiBgdLpfbZyFanRcKRVDu2eHx6JY8UvxcjCYHVGqf3KW+v7cGdQ3dchtHbuWYFt220VeM59oXzdzfVtf2yW0W3QaJmLmOqdU+uY2jTU6alnTldi5Gk0Me0RyIfNe57v/3eTWwTBQteOU7VRJ5kgcQWVfN+TZ51Py+3ho0NHfAOONxclJABY3Wl/RteyZhxgnfudarwiKLPJClz6vFmvqbswYijWzn1XM+xSH6tgO9IXt/s2jlYBJPlEKjI2WRR44ERNht+RgdKYt5dEldQ9esZwonqr6xC7e6GxAKKRHwa/DGqw+isnoAOp0bkiTC4cjDxFgxAgE19j18OO5nZae67pnKKoZhyrPL9zr23GzApD0fxSVjCAOwW/Ph82lw/77XAUQOhKbK9t6qgyCEoVQG0d9bm1DyXFt3Sx5MyOUy4vjR+1FWMQSHPQ9D84xOH7nXcPqqw5WLG2G3m+H3qePqtpws5nw7iktG5QGCOtvXwuUyzBrhFwAamrpikjytzgOXK3KbR19PLZTKIERRgsHgQkXVIAxRB02BgBqn3tqFgiILLONFGBudHggqXjV1PWi/0Qq/X4NwWIHjR+9DZdUADEYXQiEFnA4jJsZK4PNpsWvvm4t2dc6UZH8Po8kpL89Jez7OndoKY54Do8NlMe0XLR3bTF1jt7wPAASceGNvzOj0U+u+QhGcc+yAmRJZn5azfs9FEICm5g55e/d69Djy64dQWd0PjdYHt8uA4cEKeUDOsvLhmJN8Vy7eBZu1ADqdF0ODFfKgdgAW7JExn5m3gJw/vRUFRRO37wnuhVbrQ1NLO86fiZwItkwU4+irD6KsYhhqlR9+vxp2Wz4sE0XQaL1xPepPqQzBXGCT7++22/JRULj0QR9nEgSgsakTN67dAQCwWopw/Oh9kdHpHaaYHifFJaMx98NHn0SwWQtw+Z2N0Ok9UChCaGjqmnVv9fnTW1FZ0w+3Sz/vidZ4mfPtKCkdkdfBy+/cjdGRcuTnWwEh8gg7y0QhnI48tKy7vqxn0QsC0NDciRtXI8tosL8ab7oMKCkdhSgG4PVqYbMVwGYpQGHRBCqqBpf13dKteW27PNBiUFLhjVcflEen97p1GB4ux8a730FF1VDSt+2ZZl50uPTO3SgtG4kMhlgxBKPJicbmDgwPVgAQ4HIZcfSVfaioGoRG40UgoMLkpBkTY8UIBsU5eyPaowYLLCriyPSUekziiVJosL8mZrThKYIQwtp119E8zyNjEmEwurF522mcPxN5FJzfr5nzObrZVvdMghAZEfjt4/fKSaXVUhgzqFSe2Sa/bmltw7nTkYPaYFCUR7zXaD0xB2PxamjuxNBQZcxB7dQAPUUlY5gYm31/oEbrw5r6m/Lotx6PXh6gqLhkFE6nKaEB7RKxadsZnHxzDxyOPAC4/Vzj2DIVVQNoXts2Y9qgfO+j36eV4y8rH0JF1SBq63rQ3dEsDxw39dxeININdKknK1QqCdt2nZSfrx6UVPKI5Lkk2d+jvqkTfT21kG4Pajdwe/8hCCFU1fRioG92kpKObcZodGHT1rPyY+b8fg26o0Z2ByIJ/D1bzsVcbZtPoutTouv3fBpbOuB0GuXHzEX2bY1zllUowti68235OfHhsGLOtq5v7FzwlqP5FBRaoNF65K7iw0OV8tMIikvGoNX6UF3bD8ekGR23Rxl3OvLgvL0sElVSOirv7ywThTGPdFuO5tY2TNrNcs+KqWfDRzOaJrFp69mYaRWVg2i/3orIiSEBN7uaAERuaWlo6kJ+gQ2lZcPy+uJw5MmPMktkXzTTpq1ncfL47ts9HiI9zEaGKpZV53ya17bB6TDKAxTarAUxvVpyWWX1ANZOXkPb9chz4oNBEb236uYtn+xtO5re4L7dMyAfQGTguqnfcr3eBaPJiaLiCdx590VcubgR4bACHo8e3Z1NcdXvdBjkHhVKMTCr1w5RKjCJJ0oxQQhBqYwMXqc3uFBUMp7Qs8LjUVE1hAfyX0V3VyPGRkrhdusRCiqhUgVgMDpRWDyBisrBWSPYZrrumQxGN+7b9xp6btZjaKDy9qixApRKCeZ8G6qqp68wVdX0QxDCaL+xFo7JPKhUARSXjmL9nVdinlEbL4UijJ33Hkfb9XUY6KuB36eGXu/GmvqbKK8cwmsv75/z7+68+yK0Oi96b62B93aX1MrqfrSuv4bXf/1QootiybRaH/a86wh6uusxOFAFh8OEoCRCpfYjP9+GmjU9qKqZ/ai9+sYuBPwq9PXWwuPWx/QYASL3b+6+/w1cu3QnxkZLEQ4LMOVNonltO1Rqf0IHzoVFFjzw0Ku42dWAkeFyuJxGBINKiKIEvcGFwiILyisGUVSc3Vc1kvk9jEYXdt/3Jq5d3hBZ74Uw8vNtaF1/DS6XYc4kHkjPNlNZPYA8sx1dHU0YHy2VR/7W6jwoKRlDQ3Nn3E87SHR9SnT9no8gAHdvvoDK6gH03qyD1VIIn08DQRGCTutFUcl4zBVyU54D9+97DTc7GzE8VAGn04hQUAm1xoeCQgvqGm4m3LtKqQxhx+4TuHZ5A6yWQvlEzkzrNlxFWcUQbnU3wDJeBK9Xi3BYgEbrg8k0ieKSsZhRyRdTu6ZHTppHhiriekRkPAQB2LLjNAb7+9HbUwebNT9yz70owWRyoqJqAHUN3bNuOzDnR8Zp6GxrgWMyL2YQxylbdpzCjavrMdBfjYBfDZ3Og9q6W2ha277sJF6j9WHvu46g91YdBvurMGk3IxBQQaEIQad3yycRFrpnOl6CAGzaeg5V1ZFlZLUUyANgarRe5JknUVIyuqT2zCZr10ceYxoZIK8IXo8OghCGRutFYdEETFG3HiV7255p6463ceXSnZgYL759K8Tsy/n1jd0oKh7Hza5GjI8Vw+vRIRRSQK32w2hyoKh4HBVztMXQwHQvverq/oRHyCdaCuFbr34rM6NeEBHFKRQS8NrL70Zp2Qju2vROpsMhynrcZmgppp9/DmzbeQLllcMZjogodxx99V3yWBV73/W6/HhTolRa2rM3iIgyQKEIR65U3KqDJC39EW1Eqw23GVqK1vXXMPXEkHi7EBNRZPDaqQS+vGKQCTylDZN4IspabpceQ4MVsFnzYbUUJvR8b6LVhNsMJSK/wCZ32R4fK4UtapAuIppfZ3vL7VdhtG64mtFYaHXhPfFElLX8fjUunr8HAb8aao0Pd2y8lPAzlolWA24zlKgt208D209nOoyk83i0OPnmnkXLlVcNYj2TMFqiHbtPZDoEWqWYxBNR1sovsOHhx17KdBhEOYPbDFGscEghPxZwIT7v0h9JSkSUKUziiYiIiGhF0hvceO9TP810GEREScV74omIiIiIiIhyBJN4IiIiIiIiohzBJJ6IiIiIiIgoRzCJJyIiIiIiIsoRTOKJiIiIiIiIcgSTeCIiIiIiIqIcwSSeiIiIiIiIKEcwiSciIiIiIiLKEUziiYiIiIiIiHLE/w/mk6M2TlVey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3547" y="4964688"/>
            <a:ext cx="87369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Extraímos deste gráfico que:</a:t>
            </a:r>
          </a:p>
          <a:p>
            <a:pPr algn="just"/>
            <a:endParaRPr lang="pt-BR" sz="12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b="1" dirty="0" smtClean="0">
                <a:solidFill>
                  <a:srgbClr val="002060"/>
                </a:solidFill>
              </a:rPr>
              <a:t>A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política pública altera o resultado de emprego ao longo da distribuição de notas, não apenas no ponto de corte. 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Permitindo </a:t>
            </a:r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identificar quais faixas de estudantes se beneficiam mais da política, ajudando gestores a compreender a amplitude e a intensidade do efeito do PROUNI. É uma ferramenta poderosa para justificar políticas públicas, pois visualiza a diferença efetiva entre elegíveis e não elegíveis, reforçando a necessidade de intervenção.</a:t>
            </a:r>
            <a:endParaRPr lang="pt-BR" sz="1200" b="1" dirty="0">
              <a:solidFill>
                <a:srgbClr val="002060"/>
              </a:solidFill>
              <a:latin typeface="Sora ExtraBold"/>
              <a:cs typeface="Sora ExtraBold" charset="0"/>
            </a:endParaRPr>
          </a:p>
        </p:txBody>
      </p:sp>
      <p:sp>
        <p:nvSpPr>
          <p:cNvPr id="2" name="AutoShape 2" descr="data:image/png;base64,iVBORw0KGgoAAAANSUhEUgAAA1YAAAJiCAYAAADEwFNkAAAAOXRFWHRTb2Z0d2FyZQBNYXRwbG90bGliIHZlcnNpb24zLjguNCwgaHR0cHM6Ly9tYXRwbG90bGliLm9yZy8fJSN1AAAACXBIWXMAAA9hAAAPYQGoP6dpAAEAAElEQVR4nOzddZgb1foH8O/EZS1Zd/e6e0uBFruF4naBizuFi98fFy5ycbu4FncKFFpoaam3W5d116zvJitxmd8f6c7uJFn37vt5nn2e5GRmciY7mcw755z3MK9ueZUFIYQQQgghhJABE4x2BQghhBBCCCFkvKPAihBCCCGEEEIGiQIrQgghhBBCCBkkCqwIIYQQQgghZJAosCKEEEIIIYSQQaLAihBCCCGEEEIGiQIrQgghhBBCCBkkCqwIIYQQQgghZJAosCKEEEIIIYSQQRKNdgUIIYQMTmNDAPbuXMIrO+OsP6BQGkapRj2rKIvCscOzeGWrLlo3SrUhZOj9+ftKGA1K7nlSai5S0nJHsUaEkJFAgRXpsz07FqOpMZBXRhdDg2PQK1BRHs0ri08oglhiHaUaETKxHD00E5Uu38GuGMYBsdgKpZceav9GRMWUw9unzW05T8FiVwKB/eR22uEf0ITI6DJ4eev7VEerVYSq8ig0NASiVecHi0UCh0MAsdgKucIItX8TQsM18A9o6nE7rhf7coUeZ569acDLevrsZDIjTj9rE4RCh9s2XX9D/AMasHDprh6XAeh3hhAyflBgRcgoMhgUKMhN5ZVFRZdTYEXIGMGyAlgsUliapdA2q1FSlICEpEKkTsru13YcDiHMZiHMZhmamwJQVJCISVNOIDahpIf3BooLElGQlwKbTez2esf2dFoVSooSoPZvxLRZh+Hl1beAbTiYTHKUFCUgMblg1OpACCGjhcZYEUIIIX3EsgIU5iejIC950NvJPD4VOq1fN68Dh/bPQU7WZI9BlSfNTQHYuXU5mhr9B1W3wSrKT4LF0rc6E0LIqYRarAghhJAuFi7dAbncCBaAyShHWUksNJVRvGUK85IRl1AEkcje7XbSJmciLFwDh0OA9nYv5OekoUXn12UJBpXlUfBT6dzWzc1KR40mglcmElmRkFyAoOA6CIU2tLd7o7QoHo0NQdwyNpsYB/fNw9LT/4JcYRzA3g+e1SpBUX4S0ib3r1WPEELGOwqsyJBy7XPf0Ye+ojwK5SWxaG31gUDggEqlRWJyPvwDnWMCbDYhSgoTUFUZCYNeCZHIBrV/E5JS8zxedHQ3+L2t1QtFBcloqA+CxSyBRGpBUHAdklLyPA7kN5ukqKkOQ4vOD60tPjCbpbBYJLDbRBCKbJDLjfBT6RARVYHAoIYe951lgfq6YGgqI6DTqmAyyWC3iSCRmiGXGxEQ2IDwqEr4+rb2OB5jyx9n8Z5HRpdj+qzDvDKbTYjK8ijU1YaiVecLi0UChmEhlZrhq9IiLEKDsHANGKbHKnfLoFegtiYULTo/tLX6wGyWwGqRwG4XQiSyQaE0QKVuRmR0OVRqbY/bqq8NRnFhAnRaFRwOARRKPcIiNEhIKoCmMqLXJAauYy4io8sxbeZhlJfGorI8Cm1t3rBZJZg28xCiYirc3ruqMhLaJjVMZilYhwASqRl+Ki0iIqsQ2stn1N7mhYK8FDTUB8JqkUAqM3PHE8sybv+rBUt2IiCwkXs+lMdXc5MaRflJaG7yh80mgkJhQGiEBolJ/etyNdzHToe6mhCUFMVz/3elVzsiIisRl1jUr+1YLGJUlMagvi4Yba0+sFrFYAQOyKRmqPybERFZgaCQ+sFV1oVcbuTOF0qlAf4BTTAaFGhuCuCWsdtF0DapERjc/f9NIjFz2/HybodCYcD2LWfwltG3e7mt196uRHFhIq9MJLZg0bId8Okyvsvbpx2hYTU4emgGKstjuHKLRYq8nDS388ZIKi2OR1xCMWRy06i8v8PBoKoiEjWacLS2+sJido5Lk0gtkEjM8PFphZ9ai4DABvj6tXjcRovOF+WlMWhu8ofRoIDNJoJYbIVCqUdAUANiYkugUPY9eGVZoKIsBhVl0Whr9QELwMenFdGxZYiMLvf4nVv/44W859NmHkJoeDWK8pNQUx0Go0EBu13klqzGbhegqiLq5HncFxazFAzDQiY3wj+gCdGxpb2eu/vCbJKivDQGDfVBaGvzhtUi4X4jAoPqEBtf0m2A7ynBR2JyPoryk6CpioBBr4REakFgUB2SUvOgPLl/Br0chfnJqK8NgdksPXlerkVyap7H462765L62mDuHGWziZy/TeEaJCQXeLxhMp5/izo4HAw0VRGo1YRBp1PBYpaAZRlIpGb4+rUgJLQaEVGVHsdIkr6hwIoMKxYMDh+YDU1lJFdmB1BfF4KG+iBMm3UYgUH12LdrEdpafbllLBYhamvCUF8XjLkL9/Z60QkA1VVhOHJwNhwOIVdmMspRURYDTVU45i3YywVyHZqb1DhxdLrH7dmsErRZJWhr9UVleTTCIioxY/YhCASs27J6vQJHDsyGttm9C47ZJIfZJIdOq4bDIYTv1BO97ktPmhr9cfjAHJiMcrfXDAYRDAYlajQRKPLTYebc/QMab1FTHYrsE1M9vma1StCik6BF54eykljEJRZh0pRMj8vmZqWhMD+FV9bW6ov8HF9oKiMQGV3hcb2eOBwM9u9dgPrakG6XMRllOHxwNpoaAj28pkCtUYHa6nCo/Rsxa95+yGRmt+Vqa0JwKGMu73gyGhQoL42FpjICU6Yf67WuQ3V8lRbHIfPYVACdv7zt7d4ozEuBpjICyal5vdYFGJljBwByMtNRVMDvKtfa4oecFj9UayIQHtm3/3u1JgzHD8+A1Srhv+AQQm8TQ6/3QlVFFAIC6zFzzkFIPfwfh4pK3cwLrADAbJH2axtKr3a3MpHY5lZWVhwPluX31E9OyeMFVV1NnnYcdbUhsJhlXFlVRSTSJ2dCIrX0q46DIRDYue+L3S5Cfk4qps48OmLv38FuF2DfrkVu/y8AMJtkMJtkaGv1haYqEoHBdZi/aI/b+lnHpqK8LNZtfYtFCotFCp1WjeKCRKSkZyMxubDXOrEOgcfzlrbZH9pmf9TVhmDmnAMev/9dmYxy7NhyOgxdAhJXzU0qHD4whxe0dNC3e0Pf7o2KshhEx5Zg8rTjvb5ndyrKopF5bCrsdv6lZNffiJKiBEyedgzRseW9bs9ilmDnX6fxrgVMRjkqy2NQVxOKBUt2wWoV48De+bxzgvO8HIe62hAsOW17n4L57BOTUFyYxCtrb/NBQZ4PqqsisGDJrl63M55+iwCgtdUbhzLmor3Nx2NdTEYF6mpCUZiXglnz9nu8qU16R2OsyLBqbvTnBVVdsawAmUen4cDeBbwTaVcOhxDHD88A24fz/uEDc3gnnq7sNjEOZMyDySjz+HpfVFdFuiWaAACjUYY9O5Z4DKqGmrZZhYzdCz1eGLtq0flh387FMJn6d/HXPwxKChNRXuqeVa2yPNItqOqqvc0Hedlp/X7H6qqIHn/IrFYR9u5a5PGHzFVzUwAydi+EzcY/btrbvHB4f/fHk80mxtFDM/tX8V50d3w11ge4BVVdGfReOHF0Wq/bH6ljp6Isyi2o6kqnVSEvO73X7dRWh+JQxlz3oMqDxoYgZOxx/z8OpbZW94sRibh/SWba27zdynx9dW5l9XVBLiVsjzchRCI7wiM0/DVYARr78B0YSlKZCaFhnfWoKI9Ge5t7i9xwKy2O8xhU9QXLAkcOzvIYVLkvK0Bu1uQ+jbcrKYrv8bxVownv0/kwPze1x6CqReeLfbsWewyqXJWXxnV746c3ZSUxOHZ4pltQ5crhEOL4kZmoLPd8HcDfZly31wIWixSHD8zGwX3zuj0nmIwK5GT1fm5pbvJ3C6q6am/3xsH9c3u97hhPv0V6vQJ7dy72GFS5MhiU2LtrEdpa3c9XpHfUYkWGGQOpzITJU4/B26cNVZWRKMzrvNi22cTQaVXw8mrDpGnHIZWZnN0AuoxnMBiUaG7y7zWVMMsySEjKR1iEBjabCCWFCaitCeNet1qkKMhL4d3dYRgWKnUTgkNr4ePTAqnMDLHYArtdBH27EiVFCbwf6JKieCSl5vLu8GUdnwqTUcGri6+fFglJBfDxbQELBq0tvtBURAJwrhcWoUFAYCO0zWocPjCHt27H+I4OQpHt5P4Bx49Md/khY5GYnI+QsBo4HAKUl8aiqqLzszMaFcjNmtTvLkECAYuAwHoEh9bCy6sNEqkFYokFdpsIrS0+KCpI4v0AFhck8e5IOhwMcrMm8bbJMA6kTspGcEgtLBYJ8nLS+vSD44plBWAYBxJT8hEaVg2GYdGi84XyZOtKfk4a78dDJLIiOS0XAYENYAQONDf6IzdrEvfj3Nrih6L8JKSkd84xk5ud5nbBEBVThpi4EjAMi/LSWJSVxPVa16E4vrIzJ8M1qIpLKER4ZBXsdqHbce75MxuZY8fhYJCb7f5/T07LRXBILcxmKfJzU6Ft6vkmhM0mxPEj09F1vwUCO1LScxAYVA+LWYKiwiQ01AVzr7fo/FBUkDSkcwWx7MkxVqWxqK/jX0AxjAMqdXOP61ssUhj0Cm6MleuFs0RiRnRcqdt7ugZgCqW+15YnP5V7t67WVh+EQeNh6eGTkp6N2ppQsKwALCtAXnYaZs07MKJ1cE3XHh5Zgdj4EkikZtjtQhj0SrRoVWioDwID/tVzjSbMbWybt08LUtJzoFTq0aLzQ3bmJF7rYH5OKsIiqnps4bXbRfDyakPqpCwovfRoblIjJ5OfmKS4MBGxCcWQ99BSwrICSGUmpKTlQO3fCLtdhMaGAAhFNrAs3IIdL682JKXmwsevBQ67EDWacBTmJ6Hju1VRFoPwyMo+9QrpYDLKkH1iCq8sKLgWcQnFUCj1MJlkKClKQG1153kp8/hUBIfWQtJjxlsGKnUT0iZlQSS2IS87DXW1odyrHb85wSE1SEp1doE7cXQaWlv8uGVqNOFwzDzSYyscywogElmRNjkLKv8mGPVK5GSl8343tE3+qNaEu92wcN3OePktyjo2lXfMAkB0bCkioiogEDigqYxASVFn92ObVYITR6e5TYdAekeBFRl2U6YfRWhYDQAgJS0H5SWxsLh0oZk59wDXz33ytOMnW7k6L6paW3x7Daxi44t5g6X9AxqxY+ty3km3qiISk6cd4/oyh4TVIiSs1uP2fP1aEBDYiD9+O48rs9nEaNH5cX3TjUYZajThvPVU6iYsWLKL10fZx6cNEZFVsJ7MlCUS2SESGWAw8AMygD++o6vmJn/evgBAUko+UtJzuuxzEyxmCe8isKoiEpOmHofYQ5ej7sTGlyA23nMaaF+/Fnj7tGHnX8u5svZ2b5hMUq4bQ2N9EEwmfstIYnI+EpI6u8zMXbAXW34/y+1Y6ItJU0/w6ufj2wrA2YWnvDSGt+y0mYcRFlHduaxPGxiGxfEjnXf5ykpjkZyWC4ZxXtR3vSAAAHVAI6bNPMI9nzL9GAx6hdvFtqvBHl9trd5o0al460XFlGHS1M6ul56Oc1cjdew01AfBbOL/eCel5iEpJZ9X3z9/P8vtR76rGk0YzC6vu3YnCghqwPY/z0BblwuX8pJYJKfmDnp8mOt4BU9i40t6nRYhJ3MycjIne3xN6dWGOfMz3C40LWYpXANpqbT3Lo5SqfvFuMXce2vfUPP2aUdkdDkqTrb4VGvCodP6jWi3ItbheiOimDeeyNe3FaFhNUhJz4HNyr8Mcr1IFYmsWLh0J/d/8vFthdKrDbu3n9b5fqwAFaUxPSbrEAjsvO5lPr6tkEgtOJQxj7cdTWUEEpJ6GofIYt6i3fA9ec4DwH22TY3+vOQoDOPA/CW7eIGan0oHo1HOu4lSVhLXr8Cqoiyad7Hv7dOCuQv3ct87L+92+Ac0YssfnWOobFYJNBWRPU4vIBDYMWd+BtelN3VSNi+wApzH+ax5+7nf1+S0XBzcN5973W4Xob3dq9tusx2mzzqM0HDn74Kvbyv8VFps+WMlr2Woqjyqx8AKGB+/RQaD3O1zjIiqwNQZnd10VWot7HYhyks7j/+mxkC0tXp7nLePdI8CKzKsxGILQkJruOcMA8gVBt7FtI+vjjd4WCKxQiI18y68rH1I3RsVw+/DzTDOOaGyTvhxZTabGG1t3ryTrskkRUVZDBrrA9He7sUlaeiu65XRKIcKzh9pTy0uyal53Q78HMz8VE0N7l1bomNLPZSV8U6yLCuAtknd7wH++nYlKsqi0dQYAL3eC1aLuNvuCIDzzn5HYKVtVrm9Hh1bxnsuEtkRHlmJ0uKEftVLKjV53G8A0Gn93O7uHdo/D9jf8zYtZhna25w/IDqtym18S3SM+/tFuXzO3RnM8eXpc4yMLuM993ScuxqpY0fbrHYri4rh11codCAispJ3d9Stvi4tDgKB3a0rHMM4/wdd75ybzTLo273g5e0+lmkohUdUIm2y53GFfREQWI/Z8/afsvPVJaflQlMZefK7yCAnKx0LFu/pdb2h4qfS8Y7j/XsWICikFt7ebVB6t8PbuxVe3u1gGP4YN5Z13oToKixC4xb8qv218PHV8W5WNDX23PUwKKTObcxOaFg1xBIzrF1+Dz19h7oKCavmBVVdudaBZQX4c+M5PW7PuV7/urE3urxPW6svfl13YTdL8+vXU2AVGFzPGyepULq3AIZFVPF+X708jFu0Wnq+oSCWmBESVs0rk8lNCAqp4wUyvf0vxstvkadj01O9Y+JKeYFVx7oUWPUPBVZkWMkVBre7x0KXbDsKhXvrjFDIX8bB9j4c0NNJ2HMmQBlw8kRRWx2Cwwfm9NpPvCubrXNZT2O2fD10yRkKri1AAoEdMrl7tiVPn4Prur0pK4lB5rFpbif1nvA+F5dWi+7qqvRQ1954+7R2282jv/vJX1cGb582mD2MK1J66OLTl7oP9vhybbVxvq/7Me3pOO9qpI4d189OILBDJnNvSem1vi7fK7nC4PF/7rG+RtmwBFYSqQn+/k2Iji1DUEjdoLbV2BCEnduWYaGHAfISqRnOLsOdJ06zufdWXU/LuHYfHExDXn/WlctNiIkvQXGBcxxLY30wGupGbrxXbEIRqiojYNA7x3dZLFJUVfDHgUokZoRFVCEpNY+7IWQxS91uHnk6xpzlBl5g1dv3RKFw3w7DAAqFES1dAivXFl9X3WUwBNCn8ZOeOPeb6XMSi4G+j+vvgivXc6rrdQDg/v/wtAzL9ny0KhRGj63arv8ji0UClkW3LeDj5bfI03WKp3U8n/8HPi59oqLAigwrsYfB3a592kfrrq3ZLMGRg7P7ddELAOjbb8+41dbq3e+gqi8G2z2rw3Clb3a2Ig0dOr7Gr67jHBmBA2KRzWP2vt5Mm3kIkdEVMBrlKMpP5nUz07d74/DB2Vi4hD+GgWEAL+823tgMg14Ji0Xc4/gUndb97rqPD79lQ+RyPnb0cMy7fh9c1+1NYnI+KkpjuPEjudmTIBT2/zMcCKnUgqWn/4XSonhUa8LR2uIL19DQYpGirCQedTWhWHbG1nHTeiiTDcfcZAwcDgEEgu7nZBsKvZ1jXY8xT78Znq4phg8DlmXAMJ5PyuPlt4iMLAqsyCnDoFe63c0z6N3HMElP3kGvqw3hDRwGOgdzSmUmCBgWDocAf21e0e17ejqxtmhVg76j7fG9XH5QHQ4hTEa52xwhBr17NihPrQbdqa4KdwmqWCQmFyAkrBoSiQUMw0KvV2LfrsU91JX/fs66ytw+L72Huvamux85T+8LAHMX7OlTV4aO48JTym6DQQG1Pz9RQW91H4rjy9PYGr1e4fY5ejrOuxqpY8f1s3M4hDCZZG6D8Xutr8vyRoPC4x11T/WV9qO+3elunONAdLRKTJl+7OS8Zp1jMpsaAlFdFcYbdwEAQcH1Ltm7nBMJxycWe3wPm02I6ir+WE+GcSAgkD9uRi438lpZzGYpbFaRW9Bos4pOjvXir9sfEolzMuOOJDY6rWrYL9y7EottSErNR1JqPux2Z/IQfbsXWrR+KC2O576bRqMCleVRiEsshkRq5qWMBzwfY85y/jHc2/fEUyY/lnWOf+mqt+O35/Mf/38kEluwdPlffbqp5anlp/v3MfGOz8CgOt54ne4IBGNjbiSDQe6xJcr1fySRmHtsxRsvv0WerlP0eqWH35HBnf+JE6VbJ6eMijJ+Vw+Wdab77UokssLb23lic+3OIBJZMXXGUfgHNMHLS3+yq0fPqUn9A90H/ObnpcDh8PxL5jpWzNMPTXd3q/w9TPZXVuqeEti1jGEcUPn3nPijK9fPxce3BamTsqFSa6E8+bl0HSDtiaeJJyu7DJYGnBeD3aXiHyg/ldbtrnhtTRgUSkO3fwCLtjZvrt++n0oLhuH/XypdjiMAqHAZmOxqKI4vT1nnuk4EC3g+zl2N1LGjUrnXt6Ishvfcbhf0+n/3D+B/rxwOodv/gGXd/wcSqWnYx1cNRtqUTLdjKz8nzS2tc0x8sdtyBbmp3aY/zjo+xa3baERUpVtXQLXb/5JBtUvyHQDQVIXDtYVH3UvyIE/iEop4F/s9jdEcSiaTlPeZCoUO+Pq2Iiy8GqmTctzG47adzMLIMO6fUXVVOCwu5+3mJpVbMhh1gPt3rKv62mC3Llk11WG88VWA53NnX7l+z21WCbRadY/nP5NJ6px0ux89ClwD9uZmNRwOptv3kCsM0On8IOhH8DacrBbnxO1dmYwy1NcG88p6y/rZk7H0W+Tv4dgsK/Fw/vdQ5mld0jNqsSKnjNLieAiFdl66ddcfv/DISu4HxLU1wGYTIzcrDeGRVWBZBvV1wSjsZX4Sudw5b0vXu9DaJn/s3r6sM906y6CtzRuaikjIFQZeRjeJxP2OVElRAmITiiA6+SMklZkgFDqg9m+Ct08LL815YV4ywAKh4dUnM/rE8lJQA84LrP5kBJS4fC5trT4oLoxHUHA9bDYRaqvDUFTQfeIBAAgIqodMZuT1M+9INR0UXAebTYS8nLQBZQTsiVDoQFRMGS8hRnlpLCwWCaKiy7hWCKNRjhadL+prQ9DUGIDI6AoEn2xlFInsCA2rRnWXlMsNdcE4emgmomNLIRTaUV4a02viiqE4vrx92uDrp+MFshVlMRCJrYiIrOz2OHc1UsdOYHA9pFIT7yK/IDcFDMPy0q17GjvWVWh4NXIy+dvJPDYVVqvYmW7dInGm/HeZkyUmrnTIupwOB6XSgPDISt54n7Y2H7e0zl5eesQnFvLmA7NaJdi9fSkSkgoQGFwPkciG9jYvlBbHo6Ge/3+TSMxITsuBq4ioSuTlpPFapE8cnQazWcpdLDc2BCI/hz+fmkBgR2RU/yfzFgodSErNG/BcSQNVXJCIak04QkJroVI3Qemlh1hsgYMVoEXrh6pKfjp1kajzGI+JK0FjQ+c8YjabGHt2LHFLt94Vwzi6TWLQweEQYu/OxUidnAWlUg9tsxrZJ/gZIxnGgfCIqoHuNtT+TW5JNY4dmokWrR+CQ2shkxlhdwhhaFdCq1WjrjoUbW0+mDbzUI9jt1xFxpSjMD+Z6+Zst4mxd+cSxCcVQu3fBLHYwiWKam4MQG1NKMwmGc44649e0q2PnGOHZsJilkLt3wSDXoGcrElugX/EAI75DmPpt0ihMCI4pIaXGVBTGQWRyHYy3ToLTWWEW+IK/4AGSlwxABRYkVOGUGhHUUFyt5OTisUWJKXmcc+DQmrdun0U5qfwJrWVyoxu3blcTZp6AlqtmtdCodOqcGj/XLdl4xL4aXSVXnpIpCZeBsTy0liUd2k5WLBkJwICG8EwwLSZR7B35+Iu43YYtzp3JZcbkDopq8f6uwoNr+Ztj2UFyD4xFV0TCUtlRph7GJwrELBInZyFowdn87aTmzWJN7+VUGjr/xikXiSn5aKhPojXVaVGE+6WFr8nKek5qKsN4dWtsjyad7ewt7oP1fGVNikT+3YvQtcWhJLCRJQUdga3DOPocUzcSB07AgGLlPRsXvpg51xG6bxJgXurr0hkx5QZR3Fw3zx07LfDIew2dTngzC6akFTQr/qOhsTkgpOprjv/nwW5KQgL1/CCwtRJ2dDrlbw5laxWCXKzJyG3+6zeEImsmD0/AwqFe9c9ucKI5LRc3v/C4RC6zTnnKjktd8DjSaJiylBcmAB9+8hONmo0KFFaHI/S4vhelw0O6ZwSITS8GqHhGt75oq3Vl5fS21VyWm6Pc1gBzmO+vd27x+3EJRa5dc/tj47v+Z4dS7jvucMhRHFhUo8T4vaXXG5C+pRMXsBsMsnd5rYaq4RCG2w2cY8Bv0rdhLBeUq33Zqz8FgHApKnHoW1W825mlpfGuQVTHURiC2/OT9J31BWQnDJmz8vodnC0UGjD7HkZvLEezh+HE+guW4BYYsbcBft6fV+5woiFS3bCz0M3qN4wjPNCq69Uai3mLdzTpwHMPr46zF+yi8t41Vd+Kh0SkvK7fV2uMGDm7IO9bicyqhKJyd1vx8dXh+RU/mSuQzEGQyKxYsHi3QgI7Gt6edYtQ56XdztmzjnQbX3EEjOmzXSfOLdr186hOr4CgxswqYftSKUmTJp6otftjMSxAwDRseWISyzs9nWlVxuS+zCJb2hYDWbN2w+RuOeJcQFn+vL5i/ZAJBobXY164u3T5pbqua3V161rEsMAs+YeQOqkTIhEfbvLr/ZvxJLlf/U4519SSj6S03Lcuhh5wjAOpKRn9+sc5UogYJGa7t56NlYkJucjIKizuxPDADNmH0SUh7TWrpyTnmfx5mnrTmxCMdT+3XerCgmtRmp6DxFzH/mpdJi/eJfHLISeCAR2SHuZfNqTmLhSTJt5uM8JSSQS85jpCuin0nps0e2g9GrDrLkHBt36PVZ+iwBA6WXAgiW74OXtOVV/VwqFHgsW76bWqgGiFityyggKqcfSM7aiMC8ZDfVBsJilkEgsCAyuQ1JKHpRe7oPRY+NL4eXdjuKCRGib1bDbhZDKTAgKrkNSSn6f7x4qvfRYfNp21NWGoLoqHNpmNcwmGex2ISRSM+RyIwICGxAeVem2bnxiEaRSM8pKY9Ha4gObVYyekhv7BzZh+crNqCyPQl1NKFpafGG1SMAwLCRSC/xUWoRFVLndAe+PtMnZ8FNpUVocjxadHxwOAeQKA0LCapCYnH+yjr1LnZQN/4BGFBcmQKtVgXUIoFDqER5ZhfjEQhTk8rscuXZDHCiZ3IQFS3ajoS4QVZWR0DY7WxTtdiGEQmeqcR+fVvgHNCI4tAYKpfv/OSSsFktP34qCvBQ0NgTBahFzx0Zyah5aW93HR7l2/xuq4ysusRi+Ki2KCpKhbVLDZhNBJjciJLQWiSl5aPNQF09G4tgBgElTMhEQ2ICSwgTodH5gTx4/YeEaJCQXuCVa6E5YeDUCAhtQXhqDhrpgtLb6wGqRQCBwQCozQaVuRkRUJdd1ZrxITC5AbTX/MyjITUFoWDXvc3feeClETGwZKisi0VgfhNYWX5gtEjjsQoglFsjlRqj9mxAWroF/YN/GQSWn5iEyqoKbp669zRvWk99psdgKL+82+Ac0IiqmzON3o79CwzXwU2mh07rPyzYcEpMLoPJvRnOTP3RaFcxGGcxmKff9Vyj1UKmbERVT7nFMk1DowLSZRxETV8p9RkajHHabCCKxFUqlHgGBDYiJK+1zkhORyIYFS3ahrCQOVRVRaGvzAlgG3j6tiI4tQ1RM2ZB1Y1X7a3Haij9RXRWB2upQ6HR+J1OqCyASW6FQGE5OUF6P4NDafnX37SoqphzBoTWoKItBQ10Q2tp8uHHEYokVSq92+Km0CAqqR0BQfZ/TuY+E5NQ8qP2bUFKYAG2z85wqVxgQHqFBQnL+kN2kGSu/RYBz8uJlZ2yFpioCNZowtGhV3DQNEokFvn46hITVICKqotu5OEnvmFe3vDp2jnRC+qiiLArHDs/ila26aN0o1YYMhN0uwM6ty3njZMLCqzBr3oFRrFXfHTs8g5eYQSI1YeW5G8f0GB9CCJlojh6ayes65x/QgIVLd/WwxvhCv0VjC7VYEUKGzd5dCxEWXo2g4FrenbjWVm/kZae5JR9wzdY1mjKPTYVEYkZIWA18fFu4HymTUYaykli3bHdR0eX0Q0YIIWRI0W/R+EKBFSFk2Oi0KjSezFgmFDonWbVZRR4H2kZElQ/L/F8DZTTIUVocj/zcNAgEdojFVjgcAm7C0668fVqQ2IdxFoQQQkh/0G/R+EKBFSFkRNjtngMqgEVcQhHSJvcvA91IcjiEMJs9z8ETGFyH6bMODXicAiGEENIX9Fs09lFgRQgZNjNmH0JjfdDJAbsybqBs5wD5JkREl/eaqng0JKXmwcevBc2N/jAYFLCcHPzeMfhbpdYiPLKyxwxshBBCyGDQb9H4QskrCCGEEEIIIWSQaB4rQgghhBBCCBkkCqwIIYQQQgghZJAosCKEEEIIIYSQQaLAihBCCCGEEEIGiQIrQgghhBBCCBkkCqwIIYQQQgghZJAosCKEEEIIIYSQQaLAihBCCCGEEEIGiQIrQgghhBBCCBkk0WhX4FQgYkQQM+LRrgY5hVkcFthhH+1qEEIIIYSQblBgNQj+Yn9EyiIhFUkhgABgRrtG5JTEAnbWjhpjDSrNlaNdG0IIIYQQ4gEFVgMUKY1ElFcUfH18IVPKIBBQYEWGCQtYzBaIG52tohRcEUIIIYSMPRRYDYAQQoTIQ+Dv7w+lr3K0q0MmALHUGVRZ7VZUm6upWyAhhBBCyBhDySsGQCKQQCQQQSKTjHZVyAQikUogZISQCOi4I4QQQggZayiwGgzq+kdGEgM65gghhBBCxigKrAghhBBCCCFkkCiwIoQQQgghhJBBosCKkH64+7a7EeIbghDfEOzZtWe0q0MIIYSQYeSwMyg6FoEjfyWj6FgEHHbqk0+6R1kBSbf0ej2++OQL/P7b78jPzYfBYEBQcBCSU5NxwUUXYNXqVZBIxlYihbtvuxvfffUdr0wsFkOlVmHy1Mn4x03/wBkrzhil2hFCCCFkvDixKx7r3lqGlkZvrsw3oA0X3rEdUxYXj2LNyFhFgRXxKD8vH9dcdg3Ky8p55ZUVlaisqMSWTVuQkpqCSVMmjVIN+85qtaK+rh5bN2/F1s1b8f4n72PV6lWjXS1CCCGEjFEndsVj7X/OcytvafTC2v+ch388/hsFV8QNdQUcY+x2YM8uMX76QYY9u8Swj8J0RdpmLa68+EouqAoJDcGTzz6J73/5Hmu/XIubb78ZPr4+I1+xfrr86svxyx+/4Jt132Du/Llc+doP145irQghhBAyljnsDNa9tezkM9euf87nP729jLoFEjfUYjWGbFgvxf895I2aaiFXFhpmx9PPt+HcVeYRq8c7b7wDTaUGAODj64Pf//odoWGh3Otnn3c27rrvLoiEnYePxWLBe2+9h59//BklxSUAC8TGx2L1Ratxy5238LoMzpo8C1UVVQCAg5kH8cj9j2DPrj1Q+6tx5z134h83/QN7du3Bk489ibycPIRHhOOh/3sI5194fr/2IzwinAuorDYr9u/bDwBoqGtwW/bXn3/F2g/XIutEFkxGE0JCQ3D6itOx5v41CA4J7vW99uzag9defA2ZxzPR3t4OH18fREVHYdacWXjw0Qe5QPTxfz2OwwcOo6K8AjqtDiKxCPHx8Vh9yWrcfPvNEInoK0kIIYSMppLMcF73P3cMdA3eKMkMR8K0qhGrFxn76CpuiDgcQHPzwO9c/LlJivvu8AHL8strawS48RpfvPJWK85c2f/gSq1mIehnu+Qv637hHt98+828oKpDYGAg99hsNuOy1ZchY08Gb5mcrBzkZOVg65at+O7n7zyOx7pk1SUoKy0DAGgMGjxy/yOo1lTjvbfeg8ViAQCUFJfgthtuQ/rkdCQkJvRvZwAYDAb8+fuf3PPk1GTe60/9+ym89fpbvLKK8gqs/WAtNqzfgF83/4romOhut19UWISrL7kaRqORK2tuakZzUzOOHTmGG26+gQusPvngE5jNnf9Hi8WCzBOZyDyRiYL8Arz21mv93j9CCCGEDJ3WZuWQLkcmDgqshkhzM4NJ8UFDvl2WdQZr997uO6D1s4rrERDA9r7gSfp2PW9c1bz583pd5/233+eCqvCIcPzff/4PDBg89cRT0FRqkLEnA++99R7uuvcut3WFQiHWfrkWe3fvxQfvfAAAeOPVNzBn3hzcee+d+PaLb7Hh1w1wOBz48tMv8fjTj/d5X15+7mW8/NzLvLLIqEj864l/cc+PHDrCBVUymQwP/d9DiE+Ix3tvvYc9u/agvq4eD//zYXz949fdvs+ObTu4oOqm227CyrNXQqfToaigCL9v+B0M0xlw33P/PYiLi4Ovny+kMil0Wh3efO1NHDl0BN9++S0efPRBhIWH9XkfCSGEEDK0fNT6IV2OTBwUWBGe1tZW3vPg0N67wf30w0/c42dffhYrzloBAFB4KXDNZdcAAH7+8WePgdV/X/wvli5fijnz53CBFQD8753/ISYuBkFBQdjw6wYA4Fq2BkOhVKCttY17vu77ddzj6268DrfddRsAYOacmZiROgNmsxnbt26HtlkLlVrlcZtikZh7HBUdhaSUJAQFO4PsNQ+s4S27aMkivP2/t3Hk0BE0NzXDZrNxr7Esi8zjmRRYEUIIIaMobrIGvgFtaGn0gvsYKwBg4RfYjrjJmpGuGhnjKHkF4fHx4SelqKup63WdkqIS7vGMWTO4x9NnTve4TFcdy6hUnUGLn58fYuJiAABqfzVX3tLS0mtduupIXvH9L9/jpttuAgDk5+bj75f9HSaTCQBQXNSZ0adr3f39/REVEwXAGfCUlpZ2+z5nnXsW1GpnPR97+DFMSZqClOgUXHHRFVj/03puuSOHj+Ci8y7CHxv+QH1dPS+oGug+EkIIIWRoCYQsLrxjezevOnsBrb59OwTCvvcIIhMDBVaER+ml5I0nOrD/wIC31bULXHc6xh4JugwE8/Lx8rgs6zoArRcdySsWL1uMp557ColJiQCA+rp6t/FgnvSl/gAQFByETTs24c41d2Lu/LlQq9XQ6XTYtmUbbr7uZvz8w88AgM8+/gxWqxUAcOZZZ+LLH77EL3/8gkuuuITblsPh6Nc+EkIIIWToxU/RwFNrlVhqo1TrpFvUFXCIqNUssorrB7Su3Q6sWOKP+joBN6aqK4ZhERziwKYdTRAKPWygl3r11/kXno//vfI/AMB7b76HK/9+JUJCQ3jLNDQ0QCQUQaVWIS4hDjlZOQCAo4eP4syVZwJwjl/qEJcQ1+96DCedVgcAiE+Ix7Yt2wA4694xv1VzczPKS51jzRiGQWxsbLfbYlkWkVGR+L///B9XduzIMZx12lkAgA2/bsAFF1+A2upa7vVHH38UqWmpAIDXXnxtyPaLEEIIIYNXW+7vsdwvqI2CKtItCqyGiECAfiWJcPXfF9tw4zW+YBiWF1wxjHObz7zQhuDgkWlyvu2u2/Dj9z9CU6lBS0sLzjn9HNx2121ITUtFe3s79u7ei2++/AbrflsHlVqF1Rev5gKrR+5/BPo2PcAAzzzxDLfNCy66YETq3pWmSoP9+/bDYrZgy+YtKCwo5F7rCPRWX7waH777IQBg7QdrERIagtj4WHzw9gdc9r5lpy/rdnwV4Bxj9tnHn+Gsc89CVHQUfHx8sHvnbu71juyGEZERXNkbr7yBS6+4FH9t+Qvbtm4bup0mhBBCyKDVlnkOrBqrVDAbRZDK3bvzE0KB1Rhx7iozPvysxcM8Vg489dzIzmOlUqvw1Q9f4ZrLrkF5WTmqNdV47OHHul3+5ttvxtbNW5GxNwNVFVW49YZbea/PWzgPt9xxy3BX2803X3yDb774xq18xdkrMGXaFADAzNkzccc9d+Ct19+CyWTC44/ysw4GBQfhuZef6/F9HA4HMvZmIGOv5+6Fqy9aDQC48tor8eVnX4JlWaz7fh3Wfb8ODMNg1pxZOHTg0EB2kRBCCCHDoLZc7bGcZRnUlAYiJq1mhGtExgMKrMaQc1eZcda5ZmTsFaO+ToigYDvmLbD2u/vfUEhOScZfe//CF598gY2/bkRBXgH0ej0CgwKRlJyE1ZesRlJKEgBAKpXi25+/xftvv4+ffvgJpcWlYFkWsfGxuPDiC3HzHTd7nMNqpDAMA4VSgYTEBKxavQo33noj7/XHnnwMU6dPdZsg+IyVZ/RpguBZs2fhpttuwv69+1FVVYUWXQuUXkqkpafhHzf9g5vYeMbMGVj75Vo8/8zzKC0uRXRsNB545AHk5uRSYEUIIYSMId21WAFAVSEFVsQz5tUtr1JKk36SC+SY5jcN4ZHhEEvEva9AyBCwWqzQVGpwTHcMRoex9xUIIYQQMiCPXXwz2nUKj6/NOzsTl/1z6wjXiIwHlBWQEEIIIYSQk9p18m6DKgCoKg4awdqQ8YQCK0IIIYQQQk7qqRsgANSU+sNuo0to4o6OCkIIIYQQQk5yTVyhCm7lPbdbRd0mtyATGwVWhBBCCCGEnOTaYhWbXu0WXGmKqDsgcUeBFSGEEEIIISe5Tg4cEtOEiIR6XllVUeBIVomMExRYEUIIIYQQcpJrN7+Q6CZEJPIDKw0FVsQDmseKEEIIIYQQAG1aOfQt/IyAITFNEAj5sxNpigPhcAACaqIgXVBgRQghhBBCCNy7AYolNviHtEIstfHKzQYpmmp8ERjeMpLVI2McxdmEEEIIIYTAPXFFUFQzBEIWvv56ePkZeK9RAgviigIrQgghhBBC4B5YhcQ0AQAYBgiPb+C9RuOsiCsKrAghhBBCCIHnxBUdwt0yA1KLFeGjwIoQQgghhEx4LNt9ixUARCRQixXpGQVWhPRDiG8IQnxDMGvyrNGuCiGEEEKGUJtWAUObnFfGa7FySbneplWipYmfQZBMbJQVkHhUranGy8+9jB3bd6Cupg4yuQz+/v5ITE7EtBnT8M+H/jnaVfQoxDfErUwulyMsPAyLly3G3ffdjbDwsFGoGSGEEELGMtfWKrHUCnVIK/c8IEwHqdwCs1HClWmKguDrXzZSVSRjHAVWY4zD4UCNpgYGvQEKpQKh4aEQjPAkCfV19Th7+dmoq63jyqxWK9pa21BWWoa//vxrzAZWnhiNRhQXFaO4qBibNm7C9n3b4evnO9rVIoQQQsgY4ppqPTiqmTdPlUAAhMU1oDQ7nCurKgxC2tyyEaohGesosBpDSgpLsGf7Hujb9VyZ0kuJhcsWIi4xbsTq8dF7H3FB1eKli/GPm/4BpVKJyopKHD18FL9v+H3E6jIYH3z6AYKCg1BWWoZHH3gU+nY9aqpr8PuG33H5VZePdvUIIYQQMoa4ja/q0g2wQ3gCP7CicVakKxpjNURYloXRYBzwX15WHjb/tpkXVAGAvl2Pzb9tRl5W3oC2y7JsNzXu3onjJ7jHTz77JM752zlYunwprr7uarz8xss4lHXIbZ3GxkY8/ujjmD99PqICo5AclYyrLrkKhw8e5i23Z9cebpzS3bfdjfU/rcfi2YsRGxKL8886H7nZuXA4HHj5+ZcxLWUaYkNiccVFV6CyorLf+zF1+lTMnT8Xl115GU47/TSuvKGOP/i0rbUNzz75LBbPXoyY4BjEh8fj7OVn47OPP+vT5+dwOPDai69h6byliAmOQXRQNGamz8RVl1yFrz77ilsuNycXt994OxbPWYyU6BRE+EcgPT4dV11yFfbt2dfv/SOEEELI0Kktc8kIGNPstkwEZQYkPaAWqyFiMprw6XufDtv2t/+5fUDrXXvLtZAr5L0v2IWXlxf3+Lmnn8Ptd9+O6TOnQyJx9ilWKPgDNasqq7Bq5SpUa6q5MovFgq2bt2Lntp348LMPsfKclW7vk7EnA99//T0XvOzftx+Xrb4MK85agS8+/YJbbtuWbbjjpjuwftP6fu1Hh/Kychw7eox7npyWzD3WaXX424q/obCgkLfO0cNHcfTwUezdvRfvfvxuj9t/7aXX8MIzL/DKNFUaaKo0aGttw5XXXAkAyM/Jx7rv1/GWa2pswtbNW7FtyzZ898t3WLRk0UB2kRBCCCGDwLLuXQG7ZgTsEJHIvznbXOsLY7sUci/zsNaPjA/UYkXcLFm2hHu8aeMmnH/W+UgIT8CqlavwzhvvQK/nt6o9/M+HuaDqkisuwdc/fo3nX3keSi8lrFYr7r3jXrd1AKCivAKXXXUZvvj+C6SmpwJwju/64tMvcPd9d2Ptl2sRGORsYj+QcQB5uXn92o85U+YgxDcEc6fORVVFFQDg4ssvxhkrzuCW+e+T/+WCqtT0VHz8xcd45Y1X4OfnBwD4+cef8fOPP/f4Pn9s+AMA4Ovri7c+eAvf//I93njvDVxz/TUICu68kxWfGI8nnnkCn3z1CX749Qf8sP4HPP/K85BKpXA4HHjjlTf6tX+EEEIIGRqtTUoY22W8Mk9dAYOjmyAU2Xll1B2QdKAWK+LmymuuRMbeDPz43Y9cmcViwYGMAziQcQCffvQp/tj2B/xUftA2a7F181YAQFBwEK6+9moAQEpaCpYuW4qNv21Ec3Mztm3ZhvPOP4/3PuER4XjljVcgEAhQkFeAJx97EgAwb8E8PPr4owCAndt3Yu0HawEAZSVlSElNGfB+MQwDhmFgsVggk8ngcDiwfl1nK9jbH76N1DRngGc0GfGvB/4FwBlcXXDRBd1uVywWAwAUSgViYmOQmp4KhUKBSy6/hLdc2qQ0ZOzNwGsvvYaiwiLo2/W8robHjx4f8L4RQgghZOBcW6skMitUwa1uy4nEDoTENEHTpQtgVVEgEqZVDXsdydhHgRVxIxQK8dYHb+GGW27A+p/WY8/OPcjOyobD4QAAlJWW4e3/vY1HH38UpaWlXHBQX1eP88863+M2XbvaAcCUaVO4jId+Kj+ufOr0qdxjtX9nf+eWlpZ+7UdH8oqmxia89uJrOHH8BL7/+nuoVCo8+eyTaGpsgk6nAwDIFXIuqAKA6TOnc4+Li4p7fJ8r/34lDh88jJrqGpx7xrlgGAbRMdFYvHQxbr3rVsQnxAMAHn/0cXz47ofdbqe/+0cIIYSQoeGauCI4qgndJWWOSKjnBVbUYkU6UGA1RGRyGa695doBretwOPDjVz/CoDd0u4xCqcBFV17U79TrMrms94W6MWPWDMyYNQMA0FDfgIfvexgbft0AAMg8ntmvbXnaN28fb+5x1/3y8vZyWxZAvxNxTJ0+FVHRUQCAkNAQnHP6OQCAX9b9gieffZK3LMMw/OfgP+/JVddehdDwUKz7fh2yTmShtLgUZaVlKCstw6bfN2HXgV2QK+T44hPnuDGRSISH/u8hzJg1AyKRCP+46h9obmoeUKIRQgghhAxebXnviSs6hCfwx1lpKIEFOYkCqyHCMEy/k0R0tei0Rdj82+YeX1d6KQe8/f7Yt2cfpkydwnu/wKBAXHrlpVxgZbc7+xfHxsaCYRiwLIuY2BjsObwHQqGQtz2r1Toi9e5J16BFp9UBAPwD/OHr64uWlhYY9Abk5eZxXQ2PHD7CLd/R4tTTtpefsRzLz1gOALDZbHjysSfx/tvvo76uHgcPHMTkKZNhMpkAOLsE3nXvXQCA2pparj6EEEIIGR1uiSs8jK/qEO6SGbCuQg2LWQiJ1N7NGmSioMBqjIhLjMOK81aMiXmsvvjkC2zZtAV/u+BvmL9oPoJDgtFY34jXX3mdW2bajGkAAJVaheVnLsfWzVtRVlqGay6/Blf+/Up4eXmhqrIKmScysfHXjfjtz9+41qORcvzocdRU10DbrMWrL77KlcclOD9LgUCA8y86H599/BkA4I6b7sA/H/ondDodXvrvS9zyPY2vAoAb/34jlN5KzJs/D6FhobDZbbzxUhazBYFBgZDJZDCZTMjLycPnaz9HYFAgXnnhFa6LJSGEEEJGHst6mMPKQ0bADuHxjWAYFizr7N3icAhQWxqAqJS6Ya0nGfsosBpD4hLjEBMfgxpNDQx6AxRKBULDQ/vd/W8otLS04ItPv+ClPe8QFByEG2+9kXv+/CvPc+nWt27eyiWzGG03XXuTWxnDMLjvwfu454889gj27d6HwoJCZGdm4/qrr+ctf8FFF+D8Cz2PG+vQ2tqKDb9uwHdffef2WmBQIBYtWQSBQIAr/n4F1n6wFhaLBQ+seQAAEBcfh4DAADQ2NA5kFwkhhBAySC1NSpj0Ul5ZT4GVVG5FQLgWDVWd3QerigIpsCIUWI01AoEA4ZHhvS84jP758D+RNikNu7bvQllpGerr62Gz2hAWHoaly5dizf1reGnEIyIj8OeuP/HWa2/hzz/+RGVFJURiEUJDQzFt5jT87fy/ITxi9PZJKBRC7a/G9JnTcdOtN2HxssXcayq1Chu2bMCbr72Jjb9uRGVFJYQiIZKSk3DF1VfgmuuvcRt/5eq6G6+D2l+N40ePo6GhAWaTGYFBgViwaAHuf/h++Pj6AAAef/pxiMVi/LLuF7S3t2PRkkX474v/xfln9xy4EUIIIWT4uLZWSeUWqILaelwnIqGBF1jROCsCAMyrW16lEfP9JBfIMc1vGsIjwyGWiEe7OmSCsFqs0FRqcEx3DEaHcbSrQwghhJwStv8wHb+8u5R7HpVSi3vf/KbHdbZ+Mwu/fbioX+uQUx9NEEwIIYQQQias/iSu6OCawKKmJAB2e98zCpNTE3UFJIQQMi457AxKMsPR2qyEj1qPuMkaCITUCYMQ0j/9SVzRIcIl5brVIkJ9pQqhPaRpJ6c+CqwIIYSMOyd2xWPdW8vQ0tg5H55vQBsuvGM7pizueVJvQgjpwLJAnescVn1osfLyM8IvsA26hs5zkKYoiAKrCY66AhJCCBlXTuyKx9r/nIeWRv5k4i2NXlj7n/NwYlfPc88RQkgHXYMXTIa+ZwTsyrU7oKYocMjqRcYnCqwIIYSMGw47g3VvLTv5zHU8g/P5T28vg4PGOhBC+sAtI6DCDL/A9j6tG+7SHbCKMgNOeBRYDQZ15ScjiQUdc2TCK8kMP9n9r7vAiYGuwRslmaM7bQUhZHxwS1wR1YxeZlnhuI6z0hQFgqXf6QmNAqsBsDgssDlssJgso10VMoFYzBbYWTssDjruyMTV2qwc0uUIIRPbQBJXdHDtCmhsl0Fb5zMk9SLjEyWvGAA77Kg11kLcKIbNaoNMIYNAKOj+Biohg8E6g6qmxibUGGtgh320a0TIqPFR64d0OULIxObWYtWPwEoV1AaFtwmGNhlXVlUUCHVI65DVj4wvFFgNUKW5EgaHAZHWSEiFUggYCqzIMGEBO2tHjbEGlebK0a4NIaMqbrIGvgFtJxNXeDrpsvALbEfcZM1IV40QMs54zgjY96x+DONstSo8GsWVaYoCMWURZSadqCiwGoQmaxOarE0QMSKIGfFoV4ecwiwOC7VUEQJAIGRx4R3bsfY/58E56LBrcOUc3LD69u00nxUhpFfaem+YjRJeWX9arABnAouugRUlsJjYKLAaAjbWBhtrG+1qEELIhDBlcTH+8fhv+PHN09Da1DXlOoPTLz9I81gRQvrEdXyVTGGGb0DfMgJ2iKCU66QLSl5BCCFk3JmyuBiPf/URQmP5Wbn0LbJu1iCEED5PiSv6mhGwg2vK9ZZGb7Rp5YOtGhmnKLAihBAyLgmELGacls8ryzkQC4djlCpECBlX6ipcx1f1rxsgAARFaCGWWnllGuoOOGFRYEUIIWTcSp1bxnve2uSFqkK6qCGE9M69xarviSs6CIQswmIbeWVV1B1wwhr0GCuDXoGqyki06Hxhs4ohElvh69eCiMhKKJSGoagjIYQQ4lFguA6qoFZo6zvnjsnJiENUcn0PaxFCJjqHA6h1zQjYz8QVHSIS61GeF8o9pxariWtQgVVJYTxysibB4eA3fNVowlGQm4K0SVmIS6RBxIQQQoZP3GQNDm/tDKyyM2Jx1rUZo1gjQshYp6v3gcXkkhFwAF0BAfdxVpTAYuIacGBVWxOCrBNTIJGaEZ9QBP/ABshkJpjNMjQ2BKK4MAFZJ6ZA6aVHcGhtv7evqYxAUUES2lq9IRTaERDUgLRJWVB69Tzpo16vQEFuKurrgmExSyCWWOCn0mHmnAMQiylzHyGEnGqcgVUq97yqMBi6RiX8AmiSYEKIZzVl/NYquZcJPv4DO2eEu2QGbNCoYDKIIVNYu1mDnKoGPMaqpDABEokFS5dvQ2JKAdT+WiiURqjUWiQmF2Dp8m2QSCwoLkzo97bLS6Nx+MActOj8IJOZwLIMajTh2LV9KUwmabfrtbd5Yddfp6GyPBo2qwjePq2QSCxoqAuCzUrzTBFCyKkoLL4BMqWZV5aTETtKtSGEjAe15S7jq6L7nxGwQ2hsEwQCftac6mJqtZqIBtxipdP5ISKyEnKF0ePrcoURYREaVFVG9Gu7DgeD3KxJAIDQcA1mz9sPk1GGvzafCYtZhsK8ZEyedsLjupnHp8JikSIgsB6z5+2HWOK8U2C3C8Aw3U8WabcL3LozChgHhEJKLUUIIWMaCwgFLJJnluP4ziSuODsjDgvOzRrFihFCxjKPiSsGOK+4WGxHcHQTako7g6mqokDETaoeTBXJWNOHwHvAgRXrEEAosve4jFBkA+voX6OYtlkFi8XZKhUargEAyOQmqNTNaKgPRn1dsMf1LBYxGuqcgwXFYit2/HUazGYpfHzakJyWg6Dg7gcyF+YnoyA3lVeWnlyISSlF/ao7IYSQkSW0iyB1SDF1poYXWBUeiYJQ7w2JjLqAE0Lc1ZfxW5QiI1shtw98/qno+GZeYFVXGAq5vWDA2yNjj1HkuTGpqwEHVkqvdtTVhCA1PRsCgXuI73AwqKsJgdKrfzNYm4wK7rFU2tm1QypzPjYaFG7rAIC+3QsdoWRNdTgUCj2EAge0zWrs37MAi5btgEqt9bhuYnI+4hMLeWUCxgEjtVgRQsiYZhGKYBbIETu7CALBUq73gdUiwonMAKTPKx3lGhJCxhqHA6it9OOV+cfWwijs/cK5OyGJtcCWZO55ebF6UNsj49OAA6vIqApkZ05Gxu6FSJucBT+VjntNp/VDTlY62tu8kT4lcyjqCbaX5lmW7WyfCwiqw/xFe2CzibDlj5WwWqQoK4mDSn3Y47pCIXX7I4SQcYlx/il8zIidVI3iE53dz7Mz4pA+nwIrQghfc50PLCb+2PvgmKY+dfXqjmsCi9pyf9hsAojEdH05kQw4sIpLLEJTYwBqa0Kx86/TIBTZIJWaYTZLYbc5NxsSVoO4hP51p5PJO+e+Mps7E1VYTj6WKzzPjSWTdd4V8FPpwDCAWGyDl1c7tM1SGPSeW7oIIYScGtLmlvICq5yMWLAsBjwgnRByanJNXKHwNsFHPbi5V8Pj+SnX7TYhasv8EZHY0M0a5FQ04KyADAPMWZCB6bMOIyCwAQKBA0aDAgKBAwGBDZg+6xDmzM/o9w+aSq2FROLs9lejCQcAmIwyaJudaTGDgusAAH9tOhN/bToTpUVxAACF0gilVxsAoEXrB5YFrFYR2tu9AKDfXRIJIYSML+nzS3jPW5q8UEXzyRBCXLgmrggeREbADnIvC/xDdbwyms9q4hnUBMEAEBldgcjoiqGoCwBAIGCRkp6NE0dnoEYTji2/r4TFIoHNJoZEYkZisnMgYHu7NwDAbOls1UqdlI1DGXPRUB+MrZtWwGYTwWqRQii0IT6RElEQQsipLChSi4BwLRo1Kq4se18cIumOMSGkC7dU6zEDmxjYVXhCA5pq/LjnVUVBmIucIdk2GR8G3GI1nGLiyjBj9kH4+OpgMskAhkVomAaLlm2HTG7qdr2w8GrMmZ8BP1UzTEY5GAAhYdVYsvwvePu0jdwOEEIIGXEM4+wO2BXNZ0UIceWWaj16aAKrCJdxVlVFQUOyXTJ+DLjFymDoPSUlA0AktkIs7n+624ioSkREVXb7+qqL1nksDwmrQUhYTb/fjxBCyPg3aX4Jdq6bwT2vLAhBS6MSvgH6UawVIWSscNgZ1FeoeWWhQ9Ri5Tqeqro4AA47A4FwgBNkkXFnwIHVlt/P6vOyUpkZoWHVSErNhUxm7n0FQgghZADiJldDpjDDZOjsJp6zPxbzabJgQgiAplofWC38y9+QmOYh2bZrZkCLSYLGaj8ERXqe7oecegbcFTAyugL+AY0AALHEgoDABoRHViEgsAESiQUA4B/YiODQWggFdpSVxGLnX6fBZJQNTc0JIYQQF0KRAymzy3ll1B2QENLBtRug0scIL7/BZQTs4KM2wFvNbx2nBDoTy4BbrOKTCrBn+1IkpeYhIakAIpGde81uF6AoPwklRQlYtGwHvLzbUJifjLzsNBTkJWPK9ONDUnlCCCHEVfr8EhzbkcQ9zz8SBYtZCInU3sNahJCJoM5D4oqhnJIhIqEeuQc6b+ZoioIw47SCoXsDMqYNuMUqJ3My/NRapKTl8oIqwDnhbnJaHlTqZuRkTgLDAEkp+fBTaVFfGzLoShNCCCHdSZ1dBkbQOSmn1SxG4dHIUawRIWSsqC3nj68aqsQVHcIT+OOsqMVqYhlwYNXcpIafquc+o75+OjQ1dd4ZUKmbnVn+CCGEkGGi9DUhJo2fxCgnI26UakMIGUvcMgIOUeKKDq7jrDRFgWApd8WEMfB06ywDfbuyx0X0ei+A7WxfZQQsBELqikEIIWR4uU4WnLM/li5uCJngHHYG9ZWuLVZDk7iiQ4RLi5W+RYGWRq8hfQ8ydg04sFL7N6FGEw5NZbjH16urwlGjCYPav/NOgL7NCzJZ9/NQEUIIIUMhfR5/Pitdgzeqi6lLDiETWVONr4eMgEPbYqUOaYFMwc+ATd0BJ44BJ69Im5yF3duX4vCBOSgqaIHavwkSqRkWsxTNTWq06PwgEtmQOtmZ4tZilqChPghRMWVDVXdCCCHEo+CoZviH6tBU48eVZWfEuo1/IIRMHLUuiSu8/Azw8jMO6XsIBM5xVsUnIrgyTVEQJs0v7WEtcqoYcIuVj28rFi7dCbV/E1p0vigtjkN+TipKi+PQovOD2r8JC5fuhK9vKwBnSvaV523ApKknhqzyhBBCiCcMA6S7XMhk76NxVoRMZLVlw5u4ooPrDRwNtVhNGANusQIAX78WLFq2EwaDHK06X9hsYohEVvj4tUCh4N8BYBhALLYNqrKEEEJIX6XNLcHOddO55xX5IWhtVsBHPTRz1hBCxpfhTlzRwTWBRVVh0LC8Dxl7BhVYdVAojG6BFCGEEDKa4qdoIFWYYTZIubKc/bGYd3b2KNaKEDJaXLsCDnXiig6uCSy09T7Qt8ig9KU8A6e6gWcFPMnhYFBXE4ziggTk56Zw5Xa7AGaTlLIwEUIIGRUisQMps8p5ZdQdkJCJyW5nUFep4pUNV4tVcFQzRC69tDSUPGdCGFRgVVsdij83no39excgO3My8nNSuddaW3yxacM50FRG9LAFQgghZPi4ZgcsOBIFq0U4SrUhhIyWpmo/2K38jlrBwzTGSihyIDS2kVdG46wmhgEHVk2NahzMmAuB0IHJU48jPLKS97pKrYXSqx01Gs/p2AkhhJDhljq3FAzT2XXCYhKj6FjkKNaIEDIaXBNXePnp4TWMXfNcE1hUFdE4q4lgwIFVQV4qxBILliz/C7EJJfDyandbxk+lRUuL76AqSAghhAyUl68J0Wk1vLLsjNhRqg0hZLS4ja+KGZ7xVR1cx1lRi9XEMODAStesQkhoDaRSS7fLyOVGmE2ygb4FIYQQMmjp80p4z7P3xdL4X0ImGLeMgMPUDbCDa2bA+ioVLKYhyRlHxrABB1YOh8BtYJ4rq1XM64JBCCGEjLT0+fzAStfgg+qSgFGqDSFkNIxUqvUOYXGNYAQO7jnrENB5ZwIYcGClUOqh06p6XEbbrIaXd9tA34IQQggZtJDoZqhDWnhlOdQdkJAJw24ToL5qZDICdpDIbAiK0PLKNDTO6pQ34MAqNLwazY3+qCiL9vh6UUEiWlt8ERZRNeDKEUIIIYPFMJ66A1LadUImikaNL+w2fjbQ4e4KCHhKYEHjrE51Aw6sEpIK4O3TimOHZ2DvroVoaHBG4dmZk7B7+xLkZE6Cr58OsfElvWyJEEIIGV5pLmnXK/JD0KZVjFJtCCEjqcYlcYW3Wg+lj3nY3zfCZZwVJbA49Q04sBKJ7Fi4dCfCIyvR1BCI5kbnQVtckIjmJn+ER1Rh/uLdEAodvWyJEEIIGV4JUzSQyjuTLbEsg5z9MaNXIULIiKlzzQg4Aq1VgHuLVU1pAOy2QU0hS8a4QaUnkUismDnnECZPPQGdVgWLRQyR2AY/lRYy2fDfCSCEEEL6QiSxI3lWOU7sSuTKsjPiMPesnFGsFSFkJIx04ooOrpkBbVYR6ipUCIsbmfcnI2/AYfPenYuQl50GAJBILQgKqUNEVBVCQmspqCKEEDLmpLt0B8w/FAWbRdjN0oSQU0VtOX9y4JFqsVL6mKEKauWV0UTBp7YBB1baZjVYlhnKuhBCCCHDJnVOKW8KEItJgqLjEaNYI0LIcLPbBGgY4YyAXbl2B6TMgKe2AXcF9PJug8EgH8q6EEIIIcPGW2VEdGoNynLCuLLsjFikzC4f9vdu17XDZDAN+/sQQvgaNL6w28p4ZRJpPhqrLZ5XGGLq4CO852XZejRWN47Ie59KZAoZvPy8RrsavRpwYBUbX4zMY9PQ1uoNbx+aq4oQQsjYlzav1CWwisOFd24HM4wdMNp17Vj/1nowDurlQchIM7ZJERa2k3suFDmw65uRC2yM+h0IC/Pjnjv0Dvz5YSNAp4N+YQUsVt2xaswHVwMOrJRKPQICG7Br2zJEx5bCT62FVGoGA9ZtWf9AGqRHCCFk9KXPK8HGjxdyz7V1Pqgp9R/WweQmgwmMg8E9a+5BaFjosL0PIcRdU60vmmt9uecKbyPC4xt6WGNo2awilGaH8cpi0qohlthGrA7jXU11DV5/7XWYDKZTN7Das3MJ97i4MLGHJYFVF/000LchhBBChkxobBNUQa3Q1vtwZdkZcSOSpSs0LBTRsdHD/j6EkE4CWxCkTOfFuH9oC0KiR3YOO2tbNOzWzkQ5QYFe8FHrR7QOZGQMOLBKSs3z2DpFCCGEjFUMA6TPL8HuX6ZxZTkZsTjzyoOjVylCyLAxGyS8513nsxspMoUZ+pbOYM6ol1BgdYoacGCVkpY7lPUghBBCRkT6vFJeYFWeG4o2rRzeKuPoVYoQMuRYloHFJOaVSRUjH1jJlRZeYGXSS0e8DmRk0PTPhBBCJpT4qVWQyDovrliWQe7BmNGrECFkWJhNYrepgaRy64jXQ6bkz+9q0ku6WZKMdwNusepgMsqgqYpAi84XNqsYIrEVvn4tCI+ogkxOqWUJIYSMLWKJHcmzKpC5O4Ery94XhzkrqCcGIacSs4HfWiWW2CAUOka8HjIlv5XMZhXBZhVCJLaPeF3I8BpUi1VpcRy2blqB7BOTUVURhdqaUFRVRCH7xGRs3bQCpcVxQ1VPQgghZMikzyvhPc8/FA2bRdjN0oSMjiUzlyA+KB7xQfED3kbGngxuGw/c9cAQ1m5se/2F1zEjNQSrVjHYuvUTAM7xVf39TDuWXTJzSe8Ld0Mis0Ig4Ad01B3w1DTgFitNZQQyj02FRGpGYko+/P0bIZWZYTZJ0dQYgJKiBO718AjNUNaZEEIIGZS0uWVgGJbrJmQ2SlCcGY7kmRWjXDMyUpbMXAJNZd+uT7786UvMWzivT8tu3rgZuVnO1s+LLr8IEVERA64jGVpSxch3AwSAT95bi/IiFlazCFde+QQAZwILLz/DqNTHk6qKKiydtbTb1y+87EK8+MaL3PNvv/gWv6//HYUFhdA2a8GyLIKCgzBn/hzcevetiE/kB6411TV4+9W3sXv7btTW1gIsEBgciAWLF+C2e247ZTKmDjiwKipIgkRqxrLT/+J1+fPybod/YBMioyuwY+tyFOUnUWBFCCFkTPFWGRCVXIvyvM55pbL3xVJgRQbtz9//xLpv1wEA5i6cS4HVGCJVWPDmR2/CYhrZBBZr31/LBfEdgdV4H2f120+/Ye+uvbyyqooqVFVUYdNvm/DLll8QGx8LAGhqbMLqFavRUM+fP0xTqcH3X32PP3//Exu2b0BIaMiI1X+4DDiwamv1RlRMWbfjqOQKI8IiNKgsjxpw5QghhJDhkjavlB9YZcRh9R07wDA9rEROGa4X2HfeeCd34ffv//4b6ZPSudeS05JHvH5kcDxNCCSVWzBl2pQRr4snJsPY7Qp425rbsGz5Ml6Zf5A/73lqeirmLJiDpOQkePl4oTC/EK8+9yra29qh1+vxw9c/4IH/c3Y9/fWnX7nvVnhkOB594lEwDINnHn8GmkoNdFodfvvpN9x4+40jsn/DacCBlVhihUjU86zRQpENIvHoNLsSQgghPUmfX4LfP1nAPW+u9UVtuRqhMc2jWCsyUlwvsCXSzhaE5NRkzJo3i3ve1taGl/77EjZv2IyqyiqIhCIkJCfg4isuxhXXXAGGYTx2pbpq9VXc447uhO/+713s/GsnykvLodVqwTAMIiIjsOLcFbj9ntshV8gHvE85mTl4+rGncezIMahUKlx29WWYOWdmt8s3NTbh3dffxdbNW1GjqYFMLsOM2TNw5313Yvqs6X16T5PRhI/f+xh//PoHSotLwYJFRGQEVp67Evc+fC8A4MC+A/jsw8+Qk5WD5qZmmIwmqNQqzJo7C3fcewdS0lO47b3+wuv430v/AwA8//rzaGttw2cffYba6lrEJcThX0/9CwsWL+DVYcMvG/DGS2+gvKwc0bHRuOufd/Em5O0gk1t5XUCL64u515qbmvHMv5/Blj+2gGEYnL7ydPzryX953Ofamlq8+tyryDqehbraOrS1tkHppUTqpFRce+O1WHHOCgDAD9/8gIfufoi37qpVnXduCmpKIRQ6wLIsvvn8G/zw9Q8ozCuE1WblPsNb7roF3j7e3DpVFVV46b8vYf+e/WhuaoZcIUdwSDCmzpiK62+5nvssu7733fffjXsevKenfyNPTFwM7/j35NEnH+U9X7hkISrLK/HJ+58AAPTtnfN0tbW2cY/P/tvZOOtvZwEAjhw6gg/f/hAAYLedGok8BhxYhYTWoLYmFCnpORAI3O8LOBwM6mpCEBJaM6gKEkIIIcMhLK4RfoGt0DX4cGXZ++IosCI8LboWXHLuJSgu7LwIN8OM40eO4/iR49i/dz9ef+/1Pm/vx29+REkRP3lKUUERigqKcOTgEXy57ssB1bOspAxXrr6Su4itranF6y++jpS0FI/LV1dV45LzLkFtdS1XZrFYsH3LduzZsQdvfvQmzjjrjB7fs62tDVeefyVysnJ45YX5hTAYDFxgdeTgEfz+6++8Zerr6rFx/UZs27INP2/+GQlJCXD11itvoaK8s3tuXk4ebrv2Nuw8shO+fr4AgI3rN+Kem+8ByzqvRQvzCnH3TXcjMTmNty2xxApBNxkBLRYLrrv0OmRnZnNlP3//M/Ky8zwuX6OpwQ9f/8Ara9G1IGN3BjJ2Z+DFN17EhZdd6HHdrkx6CRTeRqy5dQ1+++k33mslRSV45/V3sHnjZny/4Xv4+vnCZrPhusuuQ2lxKbdcW2sb2lrbUFRQhJlzZvKC1IF66emX8O8H/w2xSIzktGRce9O1OPf8c7td3mw2oyCvANu3bOfKuo5J7Pp44/qNmD5zOhiGwcb1GwEAMrkMK89bOeh6jwUDDqzSJmdi367FyNi9ECnp2VD7a7nXmpvUyM1Oh0hkQ9rkrCGpKCGEEDKUGMY5WfCeX6dyZTkZsTjjikOjWCsy1rz0zEtcUJWcmox7HrwHLboWPPef59Cia8FvP/2GM88+E2eefSa+Xf8t3n79bezYugMAv0thR3fCK6+9Eiq1Cn5qP8jlcrS3teOrT7/C9i3bkbE7A4cPHO6xlak7rz7/KhdUpU9Ox13334Wa6hq88NQLHpf/90P/5oKq1ZeuxqoLV6GqogrP/ec56PV6PLzmYew8vBMKpcLj+gDw8n9f5oIqP5Uf7rzvTsQnxqOstAx/bf6LW27K9Cl4/NnHER4RDqWXEnabHVknsvDCUy/AaDDi4/c+xn9f/q/b9ivKK3DLXbdg5pyZePW5V5GbnYv29nas/3E9/n7D32G32/HMY89wQdV5q8/DBZdcgL079uLj9z7mbaunxBU/fP0DF1Sp1Co8/PjDUHop8cKTnj+7wKBAPPh/DyImLgZePl4QCoWorqrGs/95Fs2NzXjr1bdw4WUXYtnpy/Dt+m953Uyfe24Xtx2TQYptf/3ABVW+fr548LEHofZX4/UXXkdeTh6KC4vx0jMv4akXn0JxYTEXVC1cshA33n4j7HY7KisqsX3LdkgkQzNuq6OuZphx+MBhHD5wGMUFxbj7gbt5yxUXFmPFwhW8Mh9fH9xy1y1cqxQAzJ43G//+77/xyrOvoLqqGnfccAf32qy5s/DYM48hJi5mSOo+2gYcWO3YcjocrAAmox92b18GgcABicQCi0UCh8OZxV0mN2HHltP5KzIszjhr86AqTcY+lmVhb7HDYXVAIBZA6CsEQwMXCCFjTPp8fmBVlhuK9hYZvHxpHkYCOBwObPhlA/f81XdfRXKqM0AymUz4zyP/AQD8uu5XnHfBeZg1bxb8v+wci+LapRAAFi5diLdefQuH9h9CU0MTrFb+BX/m8cx+B1YOhwPbNm/jnr/89stITE4E4LxIfvvVt3nL67Q6rnUhMCgQl199OQAgKSUJC5cuxOaNm6Ft1mLnXzt5F8iu7/nrul+556+9+xoWn7YYALAES3DNDddwr02fOR2HMg7hm8++QUV5BYwGI29bWcc834Q/46wz8OBjDwIAjEYj7rnZ2Z2tvKzcud7xLNTWOIPD4JBgvPzWyxCJRDjtjNNwYG8usjL3cduSKrpPWLHljy3c4zUPrsHFV1wMAPDx8cE1l1zjtnxEVAQCggKw9v21yM/NR1trGxfcAc7Ww7a2NgQEBiAgMIDXzTQtbRH32KRv432Gax5ag8v/7vxfRMdG45yl5wBwdnV88oUnIRZ3zssVGByImLgYRERFQCAQ8D5vALj48otx8eUXd7vPrhiGwdQZU3HOqnMQnxgPi9mCrz/7Gru2OwPBN195ExdedmGvyVhEIhHvs+gQERmB0LBQFOYX8sqzTmRh2+ZtmDRlUp/rOpYNOLBiAQgYBxQKfqpImayXHyOWLq5PddZGK4wlRrCWzi8WI2Egj5NDHCDuYU1CCBlZCdMqIZFZYTE5z02sQ4Dc/bGYTZMFEwDNjc1o0bUAAOQKORdUAcDU6V0C8pKyPm1PU6nBJedegva29m6XaWtp6/a17jQ1NEGvd45pUSgUXFDlWs8O5aXl3MVvQ30DLlt1mcftFhUWdfuezU3N0Gl1AJzj0xYuXdjtsmtuXcMLXly1trR6LJ+7YC73WKVSuS3ftZtg6qRUiESdl7WJibP5gZW8+xaryvJK7vGU6Z1j76bM8Jzo4uN3P8Yz/36m2+0Bzv+jt7d3j8uY9BJet75pM6Zxj5NTkyFXyGE0GNGia0FTYxNi4mIwe95sHMw4iJ+//xk/f/8zZHIZUtNSseLcFbj2pmshlQ4sKUZ4ZDjW/bGOV7Z85XKsXLQS5aXlsNvt2L1jNxf4AUB4RDi+Xf8tjEYjcrJy8N4b76G5qRkvPfMSlF5KLtjbu2svbr32VjgcDsyaOwuvv/86hAIh7r75bhzYdwCvvfAaomOjseqiVQOq+1gy4MDqzLM3DWU9yCnC2miFIc99XgbWwsKQZ4AiRUHBFSFkzBBL7EiaUYGsvZ1zrmRnUGBF3DHg3xgeSC+Mdd+u44Kq6bOm45a7boFKpcLWzVvx/pvvA3C2BA2lwfQWcW1Z6uk9unuf6qpqLqhSKpV46N8PISHZOZ7qyguuBAA4WM/77OPXOf5RKOpMRuGpRaQrB8vA4eAnr5DJ+59ivbt9+uzDz7jHN995MxafthgSsQT/fujfyM/Nd9ahD/9Hs1HiMXthdwQCAT766iN88/k32L1jN4oKilBdVY2jh4/i6OGjqCirwNMvPd2PLfZMLBYjbVIaykudLYTNTfzxpzK5jGuRXXzaYvgH+OOhe5wJM9b/uJ4LrL7/8nvu87jmxmu4tOpXX381Duw7AMA5TcGpEFgJRrsC5NTBsiyMJT2fhI0lxl5PiISQkcOyLGw6GywNFth0tgn5/Uyfz08kkHcoGjYr/TwSQB2gho+v8+LeYDCgIK+Ae+3YkWPc467jQwSCzmPH9eK6o9saANy+5nacefaZmDVvFi9r2kD4B/pDoVBw9Swq6Gxp6lrPDtGx0VzQEBUThYKaAhTXF/P+8jR5WPPQmm7fU+2v5hJImE1m7Nmxx+NyXfd58WmLcdU/rsLcBXOHZDxQVHTnlD65Wbmw252Z5SxGMQryD/CW7akrYGR0JPc481gm9/j44eMel6+rrQPgHI/10L8fwoLFC5A2OY0rdyVguh4TndnvWJZBdHTnTZ3jRzrfLz83nwtsff184R/gD5ZlofRS4obbbsDab9Zi15FdOJBzAJFRzvpv2jjwRo+czBzu8+tgtVp5CT0CAgMAOJNVePyt6BKHdj2mtc2deRgM+s6b710zB3a0uI53A26xIsSVvcXO6/7nCWtxjr0S+dGhR8hoo267TqlzSnnPzQYpik+EI3lmZTdrkIlCIBDgvAvOw1effgUAuO+2+3DX/XehtaUVr7/QmQnwbxf+jXvs6+vLPf7lh18gFAohFAgxa94shEeGc699+sGnEIvFOHbkGL7/6vtB1/O0Fadhw8/O8WD/vOOfuPO+O1FXU4dP3vvEbXk/lR+Wnr4U27dsR0VZBW7++8249MpLofRSQlOlQU5mDjZt2IQfNv7Q7ZgagUCAVReuwucffw4AuPe2e3HHfXcgPiEeleWV2LJpCz7++mPePu/bvQ/r162HUCjES8+8NKh9BoBJUychJDQEtTW1qKutw/133I/zLzkf2zcdQm5uZ6AnFNk9ZrDucMbKM7iEI6+98BqkcimUSiVefPpFj8uHRYShrKQM2mYt3v3fu0hOS8an73/KdY105ePnA5zstfjHptcQEz0XCoUvYmIm48yVF2Pbls3ce0ukEqjUKrzx0hvc+ueefy4YhkFNdQ2uufganLPqHCQkJyAgMABVFVVcS5LF3Bk89jfd+tr31+LQ/kO4+IqLMXnqZBiNRnz96deoKHNWXCKVYMnyJQCAo4eO4pF7H8HqS1YjKSUJXt5eyM/Nx9uvdY7lS5/cOQ9cYnIib6yW0ksJhmHw1qtvccukTeJncRyvBnV1a7OKUF4WjdYWP5iMMrDdjJ9asGT3YN6GjBPW5r7NWeawDm03B0JI/1G33U6+/gZEJdeiIj+EK8vZH0eBFQEA/PPRf2L/3v0oLixGbnYubv/H7bzXz1t9Hi8V9bxF8/DRux8BcGab60jLXVxfjAsuvgBvv/Y2jAYjdu/Yjd07nNdHM+fMxOEDhwdVz3sfvhc7tu5Ae1s7so5n4dZrbwXgbE3zNAbsqRee4tKtb9+ynZcqu6/++eg/cTDjIPJy8tDc1Iyn/vUU91pHQBUcEozTzjwN2/7chhZdC+691ZmCfeacmdxF+0AJhUI8/MTDWHPLGgDA+nXrsX7degBAaGgCamqcLXciSc/zrl585cX46tOvkJudi+amZi4g6S5T3eV/vxzP/ec5AOCCL7W/GnEJcW6p9AFnuvHsE86Wn3ffuR8AMGnSUvz3v9uxePElOPeCX7Dh5w3QaXV49D7+/FDxifG4/1/3c89Likrw5itveqzX31b/zWN5X1WUVeCVZ19xK2cYBo888QjXha9j2ddf9DzNQGBQIK+18x+3/AM///gzmhubUVVRhbtuvIu3fHBIMK698dpB1X2sGHBfB22zClv+WInsE1NQWR6FhvogNDYEevwjpzbWxsJQYIClum/9lwVi6mJDyGiibrvuXLsDZu+LxQTafdIDP5Uffvz9R9x2z22IS4iDRCqBQqHAlOlT8NQLT+G1d1/jjcVZvmI5HnniEUTFRPGSKQDOlo5Pvv0EU2dMhUwuQ1RMFJ58/klcevWlg65nbFwsvvzpS8yZPwcSqQSBQYG45a5b8Ph/H/e4fFhEGH7d+ituuuMmxCfGQyqTwsvLC/GJ8Vh96Wq8//n7CA0P7fE9vX288cPGH3Dvw/ciNT0VMrkMcoUcCUkJWH3Jam65l996GRdediHU/s6ulRdccgE++OKDQe8z4AwmXnvvNSQkJUAikSAuIQ4PPvwOli7tnJxZLOl58lmJRIJPv/8U5190Pry8veDl7YVzzj8HX/38lcflr7/1etz3yH0IjwyHXCHH3IVz8cWPXyAwyPM1790P3I3L/345gkOC3cZtmQwyvPbua3jqxacwdcZUKBQKSKQSxMbH4ta7b8WPv//Idbn08/PD3fffjbkL5iIoOAhisRgyuQwpaSm475H78Piznv/XfXHLXbfgtjW3YfK0yfAP8IdIJII6QI0zzjoDn//4OS/rYGx8LK696VqkT0mH2l8NoVAILy8vpE9Ox2333IYN2zcgKqazm2ZYRBh+2fwLLv/75YiKjoJEIoFEIkFUdBSuuu4qrNu0DoHBp0a8wLy65dUB/XTs2rYUOq0KqenZCI+sgkxuBGXTnnhsOhsMhQaw5r4dRoyEgfdsb0q9Tsgosuls0Gf13p9dOUk55rvtWkwi1FWoERzVDIms57vSPakqDMTLt13FK3voo88QEj34yYIbqxvx50d/4rkXnkN0bPSgt0cI6VnhsQhYTJ1juMLj6+EX2H0mxpHU3iJHeW5nwCoQOJAypwx0VdS98tJyPPzgwzjzhjMREBYw2tXp0YCbDlp0fgiLqEJCciHkCgqqJhrW4bzjrc/S9zmoAgB5nJyCKkJGWV+7406kbrvhCQ3wDeAnEMjOiB2l2hBCBsrhYLjpEzr0lGp9pMlckmg4HAJYjBOj2/VEMODASiKxQCo1D2VdyDhhb7ej/Vi7565/QkASKgEjcQ+exIHiCTNmg5CxrK/dcSdSt12GAdLm8ZNYZO+LG6XaEEIGyhmk8K9BesoIONJEYjvELmO+TPqBzT1Fxp4B/2qGhFWjsSGQ+qBPICzLwlRhQvvxdjgM7neyhb5CeE/3hjxeDu/Z3hCp+V2IHJaJc/ebkLFM6Cv0ePOjK0bCQOgr7HGZU036PP44q7KcUOhbZKNUG0LIQJiM/DTuYqm1x4yAo0Gm5DdMGA2DTz1PxoYBB1apk7LBMCyOHJgNo5F+eE51doMd+uN6mCvMcJvNjgFksTIoJykhkDkPKYZhIAnmnyjsrXaw9rF1ciNkImIYBtKonu+QTsRuu4nTKyGWdnYZYh0C5B6MGb0KEUL6zewSpLh2vRsLZEp+najF6tQx4FHJYrENU2ccxb5di6DZGAGJxAKRyMPAYYbFGWdtHkwdyShiWRaWGgtMZSbAQ4OTQCmAIlkBocL9zrbIV+Rsje+IpVjA1mKDWE3dAQkZbYyg+6BJEiaZkN12JVI7kmZUIHtf54Sd2fviMOuMvFGsFSGkP8zGsTu+qoNMwW+xMumpxepUMeAWq4b6QOzZsQRWqxgCgQMCYTepLLuZ24qMfQ6zA/osPUwlnoMqaaQUXlO9PAZVAMCIGAi9+a/ZdAPP2kUIGTq2lu6/i6xt4rYsp7uMs8o7GA27beKMNSNkvDO7dAWUysdei5XcpcXKbhPCahnbGVhJ3wz4v5iTOQksy2DW3AMIDddQVsBTCMuysDZYYSw2Ah7iZYFcAHmSHCLv3g8fkZ8I9tbOjVBgRcjY0NN30aazgWXZCdcVEADS5vIDK5NBipLMMCROrxqlGhFC+sqZEZB/bSJV9K/F6soLrsT+vfsBADsO7UBEVMSQ1e+Hb37gJh++8srHcPnlT3KvGfUSt6QWZPwZcGDV3uaNiKgKhEVohrI+ZJQ5rA4Yi4ywNXn+cktCJZDFyMAI+3bBJVKJnOOyOrZvcMBhdkAgpTvAhIwWh8nR4zQJrIWFw+CAUDmxklcAgG+AHhFJdagqCObKsvbFUWBFyAAY9AZ88/k32LxxMwrzC2EwGBAUHITE5EScd8F5OOf8cyCRDF03OGdrVdfrE3ZMtlgBzuyAXZn0UvioDKNUG6C9vR0vPPkCjh05hhpNDVpbWiGTyRATH4OV567E9bdcD5m8M6fCgX0H8NmHnyE7MxvNjc0wmUzwU/lh0tRJuObGa7B0+VJuWYvFgh++/gH7du1DXk4e6mvrYbVZERkVibPOOwu33HULFErFaOz2kBtwYCWRWiDsrvsfGZesTVYYi4xgre4XXIyEgSJJ0e/JQoVeQkAIXsuXTWdzS2xBCBk5rq1VjIgBhOAFWzatbUIGVoAzO2DXwConIw4X3LaTemYQ0g+F+YW4+eqbUVFewSuvqqhCVUUVtv25DUkpSUibnDZk7+k6vkois425jIAdRBLXwGp0r4vaWtvw5Sdf8sra29uRdTwLWcezcGDvAXzy3Sfcawf2HcDvv/7OW76xoRHbt2zH9i3b8eo7r2LVRasAAC3aFjz2wGNu71lUUIQ3X3kTO7ftxLe/fjukQfZoGXBgFRFZieqqcNjtWRAKKY32eMbaWBhLjbDWeW4uFweJnRnCRP2/qmAYBiI/Ea8FjAIrQkaX6/gqkZ8IEIJ3DrDpbJBGTMxMVenzSrHps/nc88ZqP9RXqhAcpR3FWhEyfui0Olx/xfWorqoGAASHBOOmO25CUmoS9O16HNh3AD98/cOQv69rRsCx2loFeG6xGk1ikRgrz12JRcsWITwyHCzLYsPPG7Du23UAgF3bd6GkqARxCc75/UJCQ3Ddzddh2sxp8A/wR31tPd55/R0UFRQBAD778DMusAKc14NLli/Bueefi6DgIOzavgsfvfMRAODE0RNY/+N6XHzFxSO810NvwIFVcloO2tq8kbF7IVLSs+Hr1wKRiFqwxhtbiw2GAoPHbkGMiIE8QT7o7GBildgtsJqo4zcIGW0sy7oFVkJfIQRiAT+warGBtbN97vZ7KolIrIevfztamry4spyMWAqsCOmjD9/+kAuqvH28sW7TOoSEhnCvrzhnBW69+1aIRJ2XoRaLBWvfXYtff/oVZaVlYFkWMbEx+NuFf8P1t17Pa81YMnMJNJXOoSg7D+/E4w8/jow9GfDxDsDq1Q/jnHNuR2bmdnz+5X0oKc5GWHgY7nvkPpx7/rn92g+j0Ygn//Ukfv3pVxgNRsxbOA+PPf0YomOjectlncjCu6+/i4MZB9Gia4Gvny9mzZ2FW++5FZOnTva4bVGX8VR1dWX4/PNHkZu/FdqmZsgVcgSHBGPqjKm4/pbrkZKeAgD47svvsPGXjSgqLIJOq4PdbkdoWCiWLF+Cu++/G2p/NbfNjD0ZuGr1VQCACy+7EC++8WKP+xoQFIC3177NK1t2+jJs+WMLWltaAThbsDp4CoIUSgVuu+4257L6zmXlSjm+++07zJg9gytbfNpiVJRV4M/f/wTgDK4mdGD1208XcI/37Fja7XIMw+JvF/480Lchw4R1sDCVm2DReL6bI1KLIE+QQyAZ/Fgo1+6DrJWFQ+9wdhMkhIwoh9EB1sK/kSLyE0Egdvmus4Ct1QaxauKlXWcYIG1eKfZt6Lwgys6Iw2mXHhnFWhEyfmz4eQP3+PpbrucFVR0CAgO4x2azGdddeh0O7DvAWyYvJw95OXnYsXUHPv3+U49dxa6+6GpUlDm7GxoNlXj33TvQ0FCJX355BTab8xqnrKQMa25Zg9T0VK7FpS/W3LIGeTmd0y1s+3MbcrNy8du236BSqwAAW/7YgjtvuBNWa+eNqcaGRvzx2x/Yumkr3vzoTZxx1hlu2xaKHBAIHLBaHXjiiZXQaAq419pa29DW2oaigiLMnDOTC6w2rt+IXdt38bZTXlqOzz/6HPt27cP6LeshlQ1Ny1drSyt+//V3LqjyD/BHUnKSx2Xtdjuqq6q51i0AmLdwHvfYy8uLF1R1iImL4R7LFfIhqfdoG/BVs39AI/wDe/9TBzQNZX3JELC329F+rN1zUCUE5IlyKFIVQxJUAYBAJuAmDu5A2QEJGR2urVWMhIFAJvA8PYJ24n5P0+aV8J6XZoVB3zoxu0YS0h/6dj1vXNWsebN6XeeT9z7hgqrQ8FC8+u6reO291xAWEQbAOZ5n7btrPa4rFArxzifv4NqbruPKfvzxOSQmzsZbH67FynNXAgAcDge+/eLbfu1LfV09nv/f83jzozcRFR0FAKitqcU7r70DwJmc45F7H+GCqquuuwofff0Rrv7H1QAAq9WKR+59BAa9e1IKBoBUYUFVVR4XVM2ZuxRrv1mLD7/8EI8/+ziWnr6UF0yed8F5eP715/HhVx/iq5+/wodffYjVl64G4ByvtGnDpn7tnycvPPUC4oPiMT1xOh6971EAQEpaCt7//H1e8ooOc9PnIik0CctmL8Ofv/8JkUiECy65AA/864Ee38dqteKvzX9xz5ee3n0jzXgy4BarhUt39b4QGVNYloW50gxzpblz0t4uhD5CKJIUbkHQUBCpRLDUdAZyVq11wo7fIGQ0ud7UEPmJuG65IpUI9rYu0yNM4MAqaXolxBIbN7eMwyFA3sEYzDw9f5RrRsjY1tbWxnseHBLczZKd1q9bzz1+8vknsXzFcgCAUqnETVffBAD49adfccvdt7it+8SzT2DRskWYNHkhPv3gE658zb2fYPl5QoRF+XEBR3lpeb/25f5/3Y+LL3d2T/Px8cE1l1wDAPjz9z/x6JOPYtf2XWhuagYATJo6CU++4Eyfvuz0ZTh25BiyjmehuakZu3fsxopzVrhtX6a0QCjs7BXgpwpDTFwMIqIiIBAIcM0N1/CWX7BkAd585U3s3bEXdXV1sJj5N8gzj2Vy45rmLZyH4vrifu1vd8QSMez2vg33EQgFEAqFYD1daJ7kcDjwyL2PoLjQWb+zzjsLCxYvGJK6jjbKeT1B2I126E/onanPXY91BpDFyqCcrByWoApw7w5ob7WDtY/NTD2EnKpYloW9hf/jKPLt/G6KVPzvqcPonB5hIpLIbEicwc9mlp3R9y5EhExU3t7evOd1tXW9rlNa0jl/3NQZU7nHU6ZP8bhMVx3LyySBXJmXlwrRMVEQCFio1Z3jjlpbW3utS1fTZkzrrMuMzrpUVVaBZVmUFZd5XBYApk7v3I/SYs91lyvNCAtLRFraYgDA5j++xmlzTsPk2Mm4+OyL8f6b78Nsdk5Z097ejkvOvQTffv4tKisq3YKqgeyfJ1dddxW+Wf8N3vnkHVxwyQUAnAHbdZdeh4a6Brfl3//8fXyx7gs8++qzSExJhMVswY/f/MjN1+XKarViza1r8NN3PwEAZs+bjZfefGnQ9R4rBj3Ns8PBoKEuCO1t3rDZRUhOdfZFtdsFsFnFkEjNlKJ2FLEsC0uNBaYyE+Dh+kigFECRpBj2tMpdL96cFZu44zcIGS0OvQOszWV8VZfvptBLCEbE8JaxaW2QhEzMLJ7p80qR0yWYyj0QA7tNAKFoYgabhPSF0kuJqOgorjvg4QOHB9wa0ZckV94+zkDOau7spqZQ+EAq95DpeBD3c/ubcKsvy8sUFggEAjz++EZs2vQ+jh37E7V1J1CtqcbRw0dx9PBRVJRV4OmXnsbmDZtRW10LAIhPjMc9D96D4OBgZB7PxNOPPQ3A2RI0WOGR4QiPDAfgTDJSXVWNA/sOwGAwYMumLbjimit4y3cEtvMXzcf8RfOxbPYyAMCmDZtgNpl5Y77MJjPuvPFOrgvggsUL8N5n750y46uAQbZY1VaH4s+NZ2P/3gXIzpyM/JxU7rXWFl9s2nAONJVDN2M16R+H2QFDtgGmEs9BlTRSCq+pXiMyVw0jYiD0ofEbhIwm1/FVruMfO6ZH6Mqq9TwNw0TgOs7KpJeiNCtslGpDyPhx7gWd2fc+fvdjj61WjQ2N0Gl1AIDYuFiu/MTRE9zj40eOc4+7LuOJyTXVumLwqdaPH+18/+OHOx9HREaAYRjExMd4XNb1eWy857pLlRYADsjlXrjggvvwxBO/Y9POAziQcwCRUZEAgE0bnd0Yu36GV19/Nc49/1zMmjeLa9EaLJPR5LG8a4DYkciiu+W7LsuyLK9bqL5djxuuuoELqs446wx8+NWHp8zEwB0G3GLV1KjGwYy5kMlNmDz1OJqb1dBURnKvq9RaKL3aUaMJR0QUzVg/kliWhbXBCmOxkTcxbweBXAB5khwi70E3WPaLyE8Ee2uX8RuUwIKQEeVpfJUrkZ8I1kb+fFYTdXoEvwA9whPqoSkK4sqyM2KRMI1+0wjpyY2334hffvwF1VXVaG1pxYVnXYgbb78RyanJ0LfrsX/vfvzw9Q/46qev4Kfyw6oLV3HZ9x5/+HG0t7eDYRi8+HRnivC/rf5bj+/pOjmwzFOLVT+9+MyLEAqFUCgVvLp0ZPlbvGwxVGoVtM1aZB7LxBMPP4FlZy7D9i3bkXksEwCg9ldj0dJFHrcvYFi06cvw4P3nYNGiSxEZmQZNvQwt7fnc2K2OLn/hEeHcej989QMioyNRXlqOt155y+O2+5tu/YlHnkB9XT2Wn7kcUTFRsFqt2LRhE/bv3c8tM2nKJO7xgqkLcP7F52Pq9KkIDA5ETXUNNy8V4ExC4h/gD8AZhF17ybU4evgoAGcyjH/c8g9kHs3klvcP8u81eB4PBnxlXZCXCrHEgiXL/4JUaoElx72riJ9KC22z2sPaZLg4rA4Yi4y8eaO6koRKIIuRjcrcNCKVyDnG6ySHwTl+QyCloX6EDDfWwcLW6j5/lSvXcVawA/Y2O0Q+I3sjZqxIn1/iFlidfyslbyKkJ34qP3z89ce4+eqbUVFegdrqWjz9f093u/x1t1yHbVu24WDGQWgqNVhzyxre63Pmz8E/bv1Ht+s7HAysZn5gNRQtVj4+Pnjw7gd5ZUHBQbj1nlsBOOdtevbVZ3HXjXfBarXi848/x+cff84tKxaL8eyrz/bYKiOVW6DR5OPbb5/y+HpHQLl85XIEBQehvq4e2ZnZuPHKGwEAM+fMxOEDhwe1n4AzZfqOrTuwY+sOj6+fe8G5WLh0Ife8RdeCzz78zOOyYrEYTzz7BHdDrrGhkQuqAGca/Y6gr0Nfgr/xYMBXtLpmFUJCayCVdn/gyuVGmE3uqRnJ8LA2W9F+pN1jUMVIGCgnKSGPl4/ahJ9CLyHgch1HrVaEjAx7u92tBdtt7CMAgVQAgcJleoQJ3G033aU7YEOVGvVVfqNTGULGkcTkRGzYvgH/evJfmDV3FvxUfpBIJAgND8Xi0xbjxTdeREJyAgBAKpXi0+8/xYP/9yBS0lIgk8sglUmRnJqMB/7vAXzy3Sce57DqYDa4vyYZgharNz98E5f//XKo1CrI5DIsPX0pvv7la64lBgDOPPtMfL/xe5z9t7PhH+APkUgEdYAaK89die82fOdxDquugkKUuPzyxzFp0lKo1aEQicSQyWVISUvBfY/ch8effRyAcy6oT7//FPMXz4dSqURIaAjWPLQGax5aM+j9BIDzVp+Hc84/B1ExUVAqlRCJRAgIDMDi0xbjpTdfwmvvvsZb/u7778bcBXMRFBwEsdhZ55i4GFx61aX4efPPve73qYp5dcurAxrKt+HnVYiOK8WkKc5mvPycFOTnpmLVRT9xyxw/Mg2aykicc/6vQ1Nb4hFrY2EsNcJa5/kkIg4UOwMq0eh35dHn6nmBnzhQDEXyqdW/lpCxyFRpgrm8s8VYoBDAe4a3x2WNJUZYqjtvmgm9hfCa6jXsdRwIi0mEugo1gqOaIZENfQDocABPXH4T2pqVXNmqW3bitEv6PllwY3Uj/vzoTzz3wnOIjo0e8joSMtFpG7xRXdyZFVAisyBxnHTZ1bfKUJbTOXaTYVikzikDw1Dm5A7lpeV4+MGHceYNZyIgLKD3FUbRgFusFEo9dFpVj8tom9Xw8m7rcRkyOLYWG9qOtnkMqhgRA0WKAopkxZgIqgC4ZQHsGL9BCBlebuOrPLRWca+5dAe0t9nhsE7MTHgCAZA+l99qlZMx/scBEHIqcRtfpRg/SXdkSn7PL5Zl3PaHjB8DDqxCw6vR3OiPijLPd9+KChLR2uKLsIjxccdgvGEdzlYqfaYerNk9MBGpRPCa4QVxwNj6croOlmetLBz6iXnBRshIYR0sL3EM4DlxBfeaj8jt12Eid9tNn8+fg6YkMxyGNprgnJCxwrUroFQ++PFVI0UodEAs5QeCRj2dX8arAY9GTkgqQI0mDMcOz0BVZQQcDufgmezMSdA2qdHc5A9fPx1i40t62RLpL3u7HYYCAxwGDwGJEJDHyiEOFo/JLF4d6Z0dps6623Q25/grQsiwsLfa3eZv6anFihEyEPmIeMGUTWeDJHBizmeVOL0CIrENNqvzM3M4BMg7GIMZy/NHuWaEEAAwG1wTV4yfFivAOVFw1+QbJr0ECOxhBTJmDbjFSiSyY+HSnQiPrERTQyCaG50D+YoLEtHc5I/wiCrMX7wbQiG1RgwUy7Kw6WywNFhg09ngcDhgqjSh/Xi7x6BK6COE93RvSEIkYzKo6uDazWgiz5NDyEhwnb+qYyLgnrh+T23aidttVyq3IXF6Ja8sm7oDEjImOOwCWC0ugdU4arEC3LsDmvQT8ybWqWBQ+XMlEitmzjmEyVNPQKdVwWIRQyS2wU+lhUw2NBOWTVTWRiuMJUawli4XMgw8zxrOALJoGSThYzug6iDyE8FS03kSsbfawdrZUctWSMipzrUbn6c0665EKhHQpQcca2HhMDhGZELxsSh9XilyD3QGU3kHY2C3MxAKJ2awSchY4ToeiWFYSIcgI+BIcgusDFKwcF72kfFlSCYmkUgtCApxn1V7MDSVESgqSEJbqzeEQjsCghqQNikLSi99t+scPTQTleXuY75kciNWnPP7kNZvOFkbrTDkGdxf8PD7LVAKoEhSjKuLHbcuSCxga7W5JbYghAwea2Odqda76Gl8VQeBXABGwvBu7th0tnF1rhlKafNKgP8t554b2mQoyw5D/BTNKNaKEGIy8lt3JDLroDLqVVVUYemspQCAuQvm4qufvxpU/VxdecGV3KS7Ow7tQERUBGRKfmOEwy6AxSSGVDa+AkQyRIHVUCsvjcbxIzMBAAqFHhaLBDWacDQ1+mPZGVt7bQ2TyY2Qy43cc4l0/LSesSwLY4mx9wUBSCOlkEZKwQjG1z0NRsRA6CPkDaa3aSmwImQ42Fpt/JsyDPo02S/DMBCpRLyMozatDdLwiTmoWhXUjvD4emiKu0wWvC+WAitCelBTXYP/vfQ/7NmxB/W19ZDKpFD7q5GQlIAp06bgrvvvGvR7uI2vGmfdAAFALLbzxnECzu6AIx1Y7d+7H5s2bMLhA4dRW12LFl0L/FR+mD1/Nu5YcwdS0lPc1sk8nok3X34Th/YfgsFgQFR0FC645ALccNsNHuce01Rq8M7r72DX9l2or62HQqlAVEwUVpyzArfdc9tI7OawGnOBlcPBIDdrEgAgNFyD2fP2w2SU4a/NZ8JilqEwLxmTp53ocRtRMWVIScvt83va7QI4HPzhZgLGMSrjw+wtdn73v27I4mSQhp68wBmHPVFEviJ+YKWzjcv9IGSsc+sG6C103ozpw/dN7CfmB1atNrC2MdZtl3X5G0Zp80r5gVVGHFbdvLv3FUegboSMNQ11Dbhw5YWor6vnyqxWK9rb2lFRVoEdW3cMTWBldM0IOD5beWRKC9p1XQMrKXz9u++lNRzeef0d7Nq2i1fWUN+Ajb9sxNZNW/HFj19gxuwZ3Gu7tu3CzX+/GRZLZzBbVFCEl555Cfv37MdHX38EobCzl8Oh/Ydww5U3oL2tnSuzWCzQaXXQaXU9B1YjdJ7vUR9++sZcYKVtVsFicQYMoeHOO4EyuQkqdTMa6oNRXxfc6zZKiuJRlJ8EidQMtX8TUtNzeuxCWJifjILcVF5ZenIhJqUUDWJPBsZo6mNrlUAKuV0+zLUZPkIfIczobEl0GByQGCUQSiZmNyNChou+hX/uk3nL+nzukHpLYUCXbskOQKgTQuo3dlqthHYRpA7n+VBiH96U8DPmaPDnl53P6yvVaK0IRnB4a4/ryewyCCCAEEIIWTrHkYnh8w8/54KqhYsX4u/X/x1KpRJVFVU4fvQ4Nv+xeUi+D66p1uVy26C2K2D5N9qH8zsrYAXc9hUKK9p1na+Z9dIRP18wYBAVHYXLrroMU6ZNQXVVNV5+/mXU19XDbDLjxadfxHc/fwcAMBlNeOieh7ig6q5770L65HS8+sKryM/Lx67tu/DNJ9/gmuuvAQC0tLTgrhvvQntbO4RCIS6/+nIsWbYEMrkMFWUVKC4q7nZ/hRBCAAFk9r7/fg0Ho6j3a/QxF1iZjArusbRLFz7pye5/RoPCbZ2uBAI7ZDITHA4BDHovVFcp0FAXjGVnboFcbvK4TmJyPuITC/nbYRwwjkKLlU3WtwsDm8wGo7BvQdhYxPqygBBAl6Ef7W3tkARRJhxChorD6oBN73JOUaHv5w6hs4XL3tb5RdW36uHwHzvZXi1CEcwCOYxCI+zC4Q2sglIq4K3So02r5MqOHAzDsqiexxibhCY44IAddtgZe4/LEnKqyMzM5B7/66l/ITktmXt+6TWX4v+e+T+370NTYxPeff1dbN28FTWaGsjkMsyYPQN33ncnps+azi2XsScDV62+CgCwfPm1mDXrXHz11b9RX1+OSVMn4ekX/4PElES89cpb+Pqzr9HS0oI58+fg6RefRnhkeI/1djD881tmViae/vfTOH7kOHx8fHDJVZfg7vvvhkjUeQnNsiy++fwb/PD1DyjMK4TVZkVEZARWnrsSt9x1C7x9vLt9r47PYNeeH/Dxu2tRXp4Ji8UIb2814hIjMHPOTDz42INgGAYGvQHPPvEsThw7gRpNDVpbWiGVSZGYlIhLr74Ul151KW/7D9z1ANZ9uw4A8OVPX2Lewnk97vtNd96EOfPn8PbN198Xt157KwDgxLETXH03/7kZdbXOc9/i0xZjzSNrAAABIQG4+JyLAQBffPYFrrrB+X/66ouvuED77gfuxp333en2/nZ4Pj/aYYcDDpiEpjF/7TvmAqvu9CXLb3xiISZPOwaRyPmPKSuJxYmj02G1SlBZFo2kVM9zjgiFo9PtzxOhr9BtwLgrRsI4s3qNod44/cUwDER+ItiaXObJCabAipCh4jopMATO1uL+nDtEfiJeYGXT2cbWuYdx+RtGAiGQNrcU+/+YxJVlZ8Rh2cVHe15xBOpGyFjj5eXFPX7luVdw0+03YcqMKdy4G7mC3/JQXVWNS867BLXVtVyZxWLB9i3bsWfHHrz50Zs446wz3N4nO3sntm37jJsO4sjBg7j20muxfOVyfPv5t9xyO//aiXtvuxff/fZdn/ehqrIKV1xwBdd1zWQ04a1X3kJzYzOefulpAM6gas2ta/DbT7/x1i0pKsE7r7+DzRs34/sN38PXz7fb99m/dz8euvdmOByd16JabR0OH6jD4QOH8c9H/wmRSAR9ux5ffcpPpmG1WnH08FEcPXwUdTV1g+peuWDxAreymLgY7rFC0dm4cWj/Ie7xzNkzuceTp02GWCyG1WpFQW4BWnQt8PXzxV+b/+KWYR0szl56NspLy+Ef4I9VF67C3fffDamsh94QI3SeH6wBz2M1XGTyzm4nZnPnB2w5+Viu8JAt7yQf31YuqAKAiKgK7nFvLV1jBcMwkMf13Mwpj5OPi7TqvXHNTGbTTdx5cggZDq7zV4l8RP1OduM6n5XD4IDDPDZuRI2G9PmlvOclmWEwto+drpGEjBULlnRepG/5YwsuW3UZpsZNxaXnXYoP3/4QBj3/eu7fD/2bC6pWX7oaa79Zi6deeApKpRJWqxUPr3nYbR0AqKsrxfLl1+Hf/96A2FjnTY+G+gZ8+/m3uO2e2/DOJ+8gIDAAAHD4wGEU5BX0eR80lRpMnzkdH3zxAe59+F5uvNDXn32NvOw8AMCGXzZwQZWvny+eefkZvPPJO0hJcyZ6KC4sxkvPvNTj+2zdtJULqv7+9//iqae24oEHvsFNt69BYnIid80nU8iw5qE1eOPDN/Dpd5/iy5++xOvvv84FPx+89QFvvNNQ+OO3P7jHS5Yv4R5rKjsT9/gH+nOPRSIRL4isqqwC4Bx71eG1F15DQW4BzCYzqquq8e7/3sUt19xySlwDDklgZbMJodP6oanRv/eFe6FSayGROLv91WiczbUmowzaZjUAICjY2ez416Yz8demM1FaFMetm5eTCrO5s8VDUxnJPZYruw/IxhpxgBiKFAUYCf8CiJEwUKQoIA44NbLnuWYBZK0sHPqJe8FGyFBzmxi4D/NXuRJ6C53ddrtuVzu8Xe7GsqQZFRCKO/ffYRci76D7NB+ETHSXXnUpzr/ofF6ZxWLB4QOH8ewTz+Lc085Fi64FAKDT6rB9y3YAQGBQIC6/+nIoFAokpSRh4dKFAABtsxY7/9rp9j4BAZG4664PMWvWOVh5zuVc+ex5s3H/v+7HinNW4Oy/nc2Vl5eW93kf5Ao53vjwDSxfsRx33ncnzrvgPO61P//4EwDw67pfubI1D63B5X+/HCvOWYFX3nmFK9/wy4YegwaxuPN6KCwsEbGxU7F48WW44abH8MeuP7iAztvbG+mT0/Ht59/i3tvuxTUXX4N7br4HZSVlAAC9Xo+SwhJuWy++8SKK64tRXF/cazdAT7Zt2Ya3X30bAOCn8sN9D9/HvWYwdF5Xu2b/E0s698eod3bda23pHIvq6+eLl958CS+9+RIXhO3avgtb/tjS7zqONYPqCmjQK5B1fArqakPAsgwYhsXfLvwZANDUqMbxIzMwZfoxBAQ29nmbAgGLlPRsnDg6AzWacGz5fSUsFglsNjEkEjMSk513Gtrbnf1VzZbOO4UFuakoyE2BUqkHC8CgdzZDS2UmRMeUDWZXR5w4QAyRvwj2FjscVgcEYoGzm+Ap0FLVQSATQCATwGHqDKZsOhuEXjS4m5DBclgccBj4Nyr6Mn+Vq2677YZMzG67UrkVidOqkHcwhivL3h+L6af1/S44IROBUCjEK++8gmtuvAYb129Exu4M5Gbnci0zFWUV+OCtD3D/v+5HeWk5F3g01DfgslWXedxmUaF7UrGEhJkQCJztBGp/H6588tTJ3GOVWsU97nqB35u4hDje+KgpM6bglx9/AQBUllcCAEqLO1uxp82Yxj1OTk2GXCGH0WBEi64FTY1NXMuZq1UXrcLH730Mi9mC55+/BADg6xuEKVPn4qa7LuGCy02/bcLt19/eY51bW/u+fz3549c/cO9t98JisUCpVOKDLz7gjU/r2i3QYua3klktnZkZ5UpnLyyJVAKjwRlkXXndlVh96WoAzha9d15/BwCwZ+cenHn2mUNS/9Ey4BYrg0GOXduWoa42BCFhNVD7N4FlOy/6VWotLBYJr9Wor2LiyjBj9kH4+OpgMskAhkVomAaLlm2HrJsEFACQkp4NtX8TrDYRTEY5lMp2RMeWYMnyv7jkF+NJxwWNJFACkZ/olAqqOrh2M7Jqx2eaVELGGtfWKggx4JsWrq3LE73bbvq8Et7z3P0xsNtPvfMzIUNh2sxpePQ/j2L91vXYd2IfVp67knst60RWv7bVcWHelULR2e1MIuu8meTl7eW2LACwg8jXPVzXYcmpyfjlz19w+dU3ISlpLpRKX7S01GPXzl9x3WXX4fCBwwCAzz7+jFvnossv+n/27js8jupsG/g925t677IkS5bcGxhjG1NMCYEkQBqppJBOesKXlzeEkEZJAgkJCUkghYSXhB4gwTSDsTHu3Va1eu/aXma+P9ba1eyuZGm10u5q7991+bo0o5ndo/GWec45z3Pwl3/+BY8/9zg2XbTJt39inla4nvy/J3HLzbfA6XQiOSUZf/7nn2Vl1gHIgqz+Pv8AitvtxvDQsG+7sKgQAJBfkO8/t9B/bn6hf//EMuzxKuwRq9qTNXC51LjwojeRnjGI2pNLMDjgnwqoUEjIyBjA4EB6WI9fWNyGwuK2SX9/7fVPBe2rXFKLyiWhC1RQbFKlquDs8vd0eEY9kDwxtk4OURwKXL9KlRJ+50xgB4jkluAZ80xroeGFqGbDGTz5a/+2dUyP5pN5KF/eGb1GEcWYvW/vxdLlS2E0+atoZmZn4roPXoeXXngJACB6vEFAyaISCIIASZJQXFqMV95+Rbb+EeAt0nAuKk1kq26eaTiDsbExJCV5R62OHDji+11RiXfgYFH5IjTWN3p/f/AIVqxeAQCoPVXrCwRTUlOQkTl5uowkSahcUon//dH30XjUG4js3v0kfvazGyCKIl7+z8tYe95a9HT5K5De/pPbYTQZIYqirzpfJPztT3/DHd+7A5IkISMzA3/5519Qvaw66Lh156/DX//oDfQO7jvo23/00FG43d7vn8rqSt9Uv7XnrfVdp84O/2flxJ/zCvIi9ndES9jfir092cjN70R6xuCkx+gNVvT3ZYX7FJQAVCkBL0HJuwhpYA85Ec1MqMAqXAqtAgq9AqJNPm03UQOr9Jwx5Jf1obPJ//12ck8ZAyuaUxIA66gObpcKKrUbhmR7TBdI+7+//h9ef+V1XHXtVTj/gvORnZuN/r5+PHjfg75jxoOQ1LRUXHTpRdjxyg60Nrfi5o/djA/c+AEYTUZ0tHfg5LGTeOmFl/DEi0+gsLgw5PMJggS1OrKBldVqxS2fvQUf//THcerEKTz/jL/y37YrvVPWrrnuGl9u0H133weNVoO09DT8+l5/78vV77l6yo6th379EPbs3oOtl10C0bYSWk0SDh58yff78YIUBYUFvqmH9911HzZfvBnP/OsZ1NfWh3zcmZZbf/h3D+PH3/8xAO/UvW/f9m1YzBbs3+OvALhuwzoAwKWXX4qc3Bz0dPdg546duPcn92L5iuX45d2/9B1748dv9P38gY98AP/6x78gSRL+8ed/oLyiHADw2F8e8x1z5buvnLJ98SDsb0WXUwPDFBX6xolizBUepBgiqAQok5WystDuIQZWRLMh2kVIDvl0l3Dyq2Tnp6ngtPlHl91DbqB4Vg8Z15ZuaJIFVifeXoRrPvtWFFtEC9nooAHdzZlwOf3vY7XGjdzSfiSnx25xrtGRUTz+t8dlZc/HZWVn4ROf+YRv+8677/SVW9/xyg5fMYvp0uhcgBDZKcq5ebnY+/beoKIZH/joB7Bkqbfq39XvuRrbX9yOF555AcNDw/jeN74nO7Z8cTm+9T/fmvJ5XG4X3nztzZDFORQKBd517bsAAB/6+Ifw1hvez5mHf/8wHv79w9DqtFi2chmOH5nZtMpQJhaPcDqcuPVrtwYd09jrHXXS6XW46/67cPPHbobT6ZQFzACweetm3PhJf2C1et1qfOaLn8EffvMHDA8N45tf+qbs+M995XNYunzprP+GaAs76tHqHLCYQ89fHTc6kgK9PrYX8qLoC1V2nYjCF/geElQCFIbZdXIFTgf0jHkguRM3z6pmg7zsek9rBvo7J1+nhihco4MGtNXlwOUMmBrnVKKtLgejg7G5nMxXvv0VfPf738XmrZtRXFoMg8EAjUaD4tJifOSTH8EzLz+DrBx/50R+YT7+/eq/8dkvfRbli8uh1WlhMplQvrgc7/vA+/DQ3x6acqqY1hDZMuOAd4rio08+irXnrYVWp0VWdha+8LUv4M677/QdIwgC7vvdfbjznjuxcs1K79+p1WBR+SJ8/pbP48n/PDnlGlYAsPWyrfjwxz+MyupKJCWnQqFQIikpHatXX457fvk01p3vHSW66pqr8KN7f4TSslJodVqsWL0Cj/zfI6hcUhnxv306Nl+8Gf984Z+49IpLkZKaAo1Wg4rKCnzrf76Fhx59KGg6562334p7fn0PVqxeAb1BD71Bj1VrV+EXv/0FvvO/34nK3xBpwi9f+WVY34yHD6xBe2sRNl/yOlJSRlF7cglqT1Xj2uufBgAM9Gdg1xtbUFbRgGUrj53j0SiRuUfdsBy1yPYlrU+CQsvRTqJwWGutcPX58xHGl3CYDckjYfSdUWBCXnQsLP/gtKvQ05qOnOJBaHTz1ykjisDtH7gZ5mH/dX3vF3fgousOBx3b39mPl//0Mn52989Qsoil2Wn6JAD1B4vPBlWhppJJUGs8WLymNaanBc6F5lN5sIz41/3MKhxEduFw9BoUIYM9yeg6468eqNU7UbGyPYotir6WMy249Tu3YtuntyEzP3RlxVgR9p1r5ZLTUCg92PXGFtSdroLlbGnznu4cnD5Rgz1vXQiN1oGKytDzPonGhVwnh6NWRGGRJCki61cFEpRCUE5VIlfxVCiAmvPlo1Yn3i6b5Gii8FhHdWen/00WNglwOVWwjurms1kxwWGVd+roDAvj80hnlFexdtjVEMVEC5vjV9iBlcFoxQWbdkGjduH0iRq0t3qro7yzayPqTldBo3Vgw4W7pyyPTgT4y8pPxMCKKDyiTYTkjGx+le9x0oLfpyy77td4tAA2c2Ku70Vzw+2a3nt3usctFB63Iuhv1uojPxUwGnQGJzCxJLwkwGHl50q8mNU7MS19CJdcsR09XXkYGkyDy6mBSu1CWvoQcvM7oVAk7hcuzUyoBUglSVqQa3cRzaXA0SpBI0Chi8y02sAATXJIEG0ilIbEXNS7cm0rlGo3PGdv8ESPErUHSrDqIs7UoMhQqafXyTjd4xYKh00eaAiCNK9TgeeSQiFBq3fJ/kabRQO9Kf7WY01Es+7iUCgk5BV0Iq+AZWYpfOo0Nezwj25KLgmiRQx7QVOiRBXJ9asCKQwKCBpBNiLmHnInbGClM7hQsaIDtQf8eVMn3l7EwIoixpBkhyBIkKTJ3sPeHCtDcmLNDnLY5NMAtXoXhAhXBIwmndEpC6zsVi2Aseg1iKaN1QEoJih0iqBedU4HJJoZSZLgGZGv4xKpaYDA2Wm7IaYDJrKlF8inA57auwiihyPtFBljw4Ypgiqv3NL+hCtcYQ+YGrdQpgGO0xnko1N2C6cCxotpf+PWnloS9pNUVZ8O+1xKHKpUFZzd/g9H15AL2kJtFFtEFF9EixhUAn02CwOHokpVwdXjTxJ3j7ghiRIERaLd2nkt3XAGTz1wsW/bMqpH86lclC3rimKraCGQAPS1pU95jCHZHtPrWM2VwKmAc1FqPZp0Rvnf47BqIGHyEiYUO6YfWJ2sDvtJGFjRdKjS5IGVZ9QDySNBUPKjhGg6AvOrQo0Ez1bQCJjofd5EXdQ7PXcUeaX96Gr2lwA+8XYZAysCAPzn3/9B3ak61Cyvwbarts3o3NEBU9DIjM7gODstzMtu1kL0CFAoF840uOkIrAi40Eas9AGVAUVRAYdNA90C+zsXoml/427csjPoX05eNxQKEcWlzVi97gA2XLgLq9cdQHFpCxQKEbl5Xdi4Zedctp8WkKCedcm7xhURTU/gtLxIlFkPpFArvEskTPG8iSZwOuDJdxbNy/NuWbsF5dnlKM8uD/rdI79/BNs2bkN1YTXKs8vx7ovfPS9tIr+9b+/FV2/+Kl5/5XWcd8F50zrn/rvv9/2fPvqn53z7P/OZUlx7rYDLL9PJcolEUYGRQVPE297e2u5rx43vvTHijz8bISsCLpBS6+OUKhFqjfxv4nTA+DDtwCozq1/2z2I2YaAvE1sufQ2r1h5CUUkrsnN7UVTSilVrD2LLJa+jry8LVotxLttPC4igEqBMDrhhG0rsGzai6ZJEKagjIpL5VVM9bqK/T2s2yNez6m7OxEBX8rTPn3gzXZ5djqr8KqyqWIXLL7wct9x8C9547Y0ZteffT/8bP/rfH6GpoQlOJ3u4o6G/tx9fvfmrWL5qOf72xN+Qkpoy48fwTFJC3ZQqn/o30hf5wCqW2QMrAipEaHQLK7ACgqcD2i2RTY14/pnn8f6r34/lpcuxvHQ53n/1+/HCsy/M6DFEUcTfH/k7rrnkGiwtWYqV5Svxses/hl1v7pryvLaWNiwvXe77zLv+qutn86fElLC/dZsaylFQ2I7k5NBVSpJTRlFQ2I7G+goUl7aE3UBKLKpUFTyj/uT7RO8JJ5ouj9kDyOtWRDy/yve4aSo42vxTVUSrCNEhQqFNzHpIJUu6YUyxwjJi8O07sacMW953OKzHc7vdGBsdw9joGBrrG/HCMy/g0isuxS8e/AVMJv9N9AN/egBOe3Dg9Pr2130/f+WbX8GmizbBYDQEHUdz5+Txk/jITR/BJz77CSQlJc368b7/g78jq7ADAJCaZcbYkL/T2jKqh8uhglqbGN+XgWs6aXWuBZl7pDM6ZP/PkRyxuv/u+/Gre38l23dw30Ec3HcQZxrP4Mvf+PK0Hue7X/0unnr8Kdm+3Tt34+233sbdv7ob133wupDn3fat22C1LszcwLC/BS1mE9TaqXvCNBonR6xoRgJ7wsdv2IhoakH5VQYFFJq5CXSUSUogYJZhIneCKJQSas5vlu07sSe86YAXXXoRHn/ucfz+r7/Hxz/zcWg03pupV196Fd/84jdlx65YtQLrNqzDug3rZPt7enp8P1//oeuxbsM61CyvCas9oTidTrjdifv/PR1bLtmCL3/jyxEJqgBg87Yy3/91UpoVSpW8F2W4P3FGrYJKrc/jNECrZf6CAX3AiJUtQoHVyWMn8cAvHgAAmEwm3HX/Xbjr/rt8nTa/uudXOH3i3LURXvnvK76gKic3B/c/dD9uu/M2qFQqSJKEH9z6A/T39ged9+T/PYm33ngLWt3CLE4W9reuVutAb3cOpEnyJSUJ6O3JgUbDaQg0fbxhIwpPqPWr5oogCJwOGKBmgzzPqvFIYVg9zBmZGVi3YR0uu/Iy3P6T2/Gbh3/j+90r/31FNsUmMMdqz649KM8ux5639viO2bp+K8qzy/Htr3zbt2/fnn24+WM3Y331eiwpWIKL1l2EH//vjzEyPCJry7e/8m3f4+94dQd+8v2fYMOyDagpqkF3ZzcAwOVy4U8P/gnXXnYtlpUuw7LSZbjuyuvwzL+eCfrbxh9ry9otONN0Bjd/7GYsL12ONZVrcNu3boPDHrwA6nNPPYcb33cjVi9ejerCamxZuwXf/OI3MTbqnS3T3dWN7371u7h669VYt2QdqvKrsKZyDT5y3Uew/cXt07rmE6di/vPv/8Sv7vkVNizbgJVlK/HVz30VoyOjGB4axje/+E2sLF85ZXtf/s/L+Nj1H/O197ILLsN9d90Huy14nakXnn0BV26+EtVF1bhyy5V44dkXQt5TGZJteNcl631tFAQJyRkW2O0W/Pa3X8A3vrEOV15cjSUFS7CyfCVuuOoG/PPv/5zW3w54p2Xd/LGbsax0GdbXrMcP/+eHsNlskx5vMVtw/93348otV6KmuAYry1bixvfeiB2v7pj2c4b7ujl94jS+8JmrccMNBnzhC0uwa9cT0Oqd+M+//+O9loXVuHrr1di9c7fsMSa+lt/a8RZ+8bNfYOOKjagprsGHrv0Qjh89Ljv+xvfe6Dv++NHj+O5Xv4t1S9Zh+aLlYV0Hu82OO2+7E+ur12N56XLc/LGb0d7aPmmepCRJePbpP+Nb39qAD34wCddfr8Pnbl6Ku+74he+1P278fR/4Pp/M//3t/yCK3g7rL3ztC7jhwzfghg/fgC987QsAAI/Hg/979P/O+Tj/+Ms/fD//vzv+H9793nfjps/dhPff+H7v9bFY8MwTz8jO6e/rx09u/wkEQcCXvv6lcz5HPAr7m7egqA0NdZXYu/sCLFl6Eimp/g/kkeEUnDqxFKMjKaioqotIQykxjN+wuQf8N2nuYTc0OUzaJJqMJErwjM3d+lWhqNPUQe9TSZIithhxvFmythVKlQcet7dnyONWovZAMVZuaZjV415y+SW4cMuFvoDq+aefx4VbLgz78R5/9HHc9q3bfDdWgLdQwcO/fxg7Xt2BJ158ImQ+0B233oHWllbZPpfLhU996FNBN7FHDh7BNw9+E7WnavHd73836LFGhkfw/ne9H0ODQ94dVuCxvz6GtIw0fPP/+Uflbv3arfjXP/4lO7ejrQMdbR34+q1fR1JyEro6uvDEY08EPf6et/Zgz1t7cM+v75l0OlIoD97/IFqb/X/n808/j9GRUYwMj+DIwSO+/aHa+8uf/dI3EjDuTOMZ/Prnv8auN3fh0acehVbr7aV/8bkX8dWbvwrpbCRVf7oet3z2FlRULg1qU3bRUNC+1KwxNJ1W4r///Z1sv8vlwqEDh3DowCH0dPXgK9/6ypR/7/DQMD783g+jq8NbxdJmteEvf/gL3tn1Tsjjx0bH8MFrPojaU7W+fQ448M7ud/DO7ndwx8/uwEc/9dEpnzPc183Y6Bg+ev1Hfa+bjo5a3H33BzAw+lX88cH7fMedPnkaX/jEF/DmwTdDv5a/dweaGvwdIfv27MNH3vcRPLP9GSwqDx5p/sqnvxL02p/pdfjq576KV/77im/71ZdexcnjJ2GzBgewkiTha5//Gp5/+nnZ/o6OWjz0m1q8uv2/+NcL/worbw8A9r+z3/fzmvVrQv68f89+TEWSJBzYe8C3vXb9WtnjPPbXxwB4r+1nvvgZ3+9++D8/xPDQMD72qY9h7Xn+cxaSsEesqmpOITO7Fz3duXjj1Uvw4rPX4JX/Xo4Xn70Gb7x6CXq7c5CV3Yuq6lORbC8lgKCe8LM3bEQUmmfUAwTMmJ3LESsg+H0quSVvnleC0hmdKF/RLtt3Yk9ZRB579brVvp9PHj856XFLly/F4889jppl/ml/D/zpATz+3OP44te/iO6ubvzg//0AoijCZDLh9p/ejj8//mfc8OEbAABNDU2498f3hnzs1pZWfOKzn8Aj//cIfnTvj2A0GfHnh/7suzlevXY1Hvzzg/jNn36Dsgrv3/3QAw/h8IHDQY9lHjMjPSMdv334t/j6rV/37f+/v/p7yf/77//6giqlUonPfPEz+NNjf8K9D9yLTRdt8gXwWdlZ+M5t38FvH/4t/vrEX/H3p/+Oe359D9Izves//eaXv8FMdLR14Lvf/y5+9Ydf+aZGvfnam2iobcBPf/lT3Hn3nSHbe/TQUV9QlZaehh/d+yP86bE/YcOmDQC8+St/evBPALwjAj/+3x/7vtfe/b5344//+CNuuvnTaKg7IWuPKcUKY1LwaJfB5IApWYUbb/whvvOdf+KOO7bjV799Hvc/dD9Ky0oBAH/4zR/OWbzkD7/5gy+oKiwuxK/+8Cvc/au70dvTG/L4n//k575gYutlW/HHf/wR9z5wL7KyswAAP/7+j9HZ0Tnlc4b7uhkdGUXJolLcdttz2Lz5QwC8N/h/fPA+XHblZfjj3/+Ided7p8WazWY89+RzQY8BAF2dXfjfH/8vfveX32H5Ku8IlHnMjHt+dE/I4zs7OnHLt27Bnx//M26787YZX4edr+/0BVVanRb/88P/we/+8jukZ6RjeGg46PleePYFX1CVlJSGL33pIXzve0+jtHQFAKCxvnHS9+l0dLR1+H7OzPIvE5GRmeH7ua21bcrHGBkegXnM7D83KyPkz+2t/s/EV196FS888wLyCvLwrdu+FV7j40DY37xKpYgLNu1CW0sx2luLMTqSApvVALXahcysPhQWt6KopBUJ2nlJs6BOU8MO/xeJ5JIgWkQoTZEvHU20EATmVylNSgiquf3wVegUUOgVEG3+iM495IYqaW4Duli29IIzqDtY4ts++U4pRM/s/x+yc7J9PwdOA5ooKTnJm4OT7M/rWb5yOQqLCwF4S7A7Hd4b7SuvuRI1S70B2A0fvgEvPPsCbFYb/v30v3HHXXdAoZD3u1573bX4/o+/L9v37BPP+n7+1Bc+hfR0bzBz7fXX4r677gMAPPPEM1i1dlVQW+/73X2oWV6DK3AFnnvyOTTWN2JwYBBjo2NISk7C0/962nfszV++Gd/6H/+N2Ps+8D7fz4XFhcjMzsQjDz2C2lO1GBsdk3XENTc1Y2xsbNq5Tle/52rc/OWbAQBP//NpvP6ytxDITZ+7CR/4yAcAAH99+K+oP10va++zT/qvxTe/9018+OMfBgBUL63GxhUbAQDPPfkcvvi1L+L4kePo7vJOpczJzcHPf/NzqFQqLKt+H/bsPI1Tp/zTPUONVo0rKFWgvHw1/v3vX6Gp6RDM5iGIor9zw2KxoKm+CUuWLpn0MSaOovzgZz/AxZd5F7t2u9343je+JztWFEU895Q3WNFoNPjU5z8FrUaLJFMSrrj6Cjz6yKNwOp148dkXZaMUgWbzurnzrl9Bsm5CWloedu70BrZ6gx4//+3PYTKZYLfbfSMyLc2hC6fd9Lmb8MnPfhIAUFFVgcs2XAYA2PHqDrhcLqjV8hyuz375s/jqd74KANh88eYZX4eX//Oy77E+etNH8anPfwoAUL64HNs2Bq9t9u+n/u1/7s/fiq2bPwsAyMurwFe+4g0EX3j2Bfzw7h9CEARsuHADGnsbQ/6toUwsGjHxb534c6iRtMkeA4AvFzTwccaPM5vN+P53vZ8fd95zp6wIz0Izq29AQQCKS1tRXNp67oOJpml8UVPRPuGGbdjNwIpoEvOxflUoqjQVnDZ/j7h72A0Uz8tTx6Sa85vw9G+2+rYtIwa01ubClNo3q8ft7u72/TwxaJqpM43+svBPPPZE0BQ6wBu49XT3IC8/T7b/kisuCX68Jv/jfeUzoaecNdYF3/CZkkyyYhqpaam+n0dHRpGUnITmpmbfvou3XRzysQHg4d89jB9//8eT/h4AxkamH1itWLPC9/PEqVbjIxsAfIHAxPZOvLa3fes23Pat24Ie+0zjGUiSJJtWVr2sGiqVCh63Av2dKaisPM8XWOkMDuhNwXlc4/bu+xfuvPPzU/49o6OjU/5+YltWrPL/7StXrww6dnBg0JeH53Q68fEbPh7yMRvrp77JD/d1k5ySjNycJeg6AyQl+f8PysrLfDfqaelpvv2jI6H/9lVrVvl+XlS2CCmpKRgZHoHD7kBvdy8Kigpkx196+aWy7Zleh4nXeGKwWFZR5nvuiSa+llav9/8/lJQsg1ZrgMNhxcjwCAb6B2QjTtNlMBhgNpt97R/ncvmLgOgN+nM+xkROh9NXjGLi44wf97v7f4fuzm5cc901vuB9oUrM2rgU80JNBySiYKGm4M11ftVkz+MZ9UByJ+603cz8UeSUDMj2nXh79osFT8xlmDjNb66E6q0O5wZusscKzA1Rqfyvo5lO+/7rH//q+/nmL9+Mvz35Nzz+3OOoqq7y7Z+YT3YuEwPXiaN2pqTQPeyh2ms0GpGUnBT0T2/QTzo1r78rBaJHCUwoHJ6Ubpmyrf/46599P1966Se90wF/sx2bLtrk2z+Tv32i2eRKRqKMdqjXTVJyEhxW72iIIIT3fxPKuf7WcF/7oa7DTK/rXKzPNTFw7O/zV+3r6/V3ABUVF035GCmpKbLrPtnjjI+W93R7K5X++6l/+wptfOR9H/Edd/jAYZRnl+OR3z8y0z8n5iTunA2Kaao0FZzdE3rCR9yQPBIEJeeWEk3kHnUDE+8fBECVPE+BVYrKex844fndw26oM9WTnrPQLd3QhJ4Wf47BibfLcP5V4T/e9he3ywoJXP2eq8N+rImJ+bd86xbf9KaJbFZbyN7qUDeEi8oW4dQJbx71jn07UFQSfDN2rilFkyktK0VDnbfwx+uvvD5povv4DVtaepqv4IHVYvXtny+LyhfhjVe9Cznf9qPbfNMGJxobG4NWq0VxiX9Y99TxU3DYgcEub7BZV+f/vz7XulQ9Xf6/8eabfw293gRJ8qC7a/rV1opLin3X+diRY9h66VYAwOGDh4OOTc9I942wGI1GvH3sbRhN8iV1RFGEyzl1MDCb143DNvtCVkcOHcGlV3hHoZqbmn15TlqdFtm52UHHB772Z3odSkpLsBM7AXhz8a66xvuB0NTQFDRaBXhfS+OjXSdPHMD65e+CKCrQ0nIcDoc3WEtJTZHlRM3EuvPX+fLDDu47iPM3ng8AOLT/kP+YgCUcAgmCgLXnrfW95g/sO+AL2A7t8z/O+g3rw2pjPGNgRTEpKPFe8t5AqtMS94aNKJSg/Kok5bx1QAhKAaoUlWxEOeEDqwua8Nrj/puJruZMDPdNP59goH8A+/fsx/DwMN564y08/rfHfb+79IpLsWnrpinOntqV11yJu390N5wOJ373699BEASsXrcaNpsN7a3t2LNrD+w2O/76xF/P/WDw5sSM3yB/9qOfxWe/9Fnk5ueir6cPjQ2NeOW/r+DTX/g0bvjQDTNu63vf/15f/s8fHvgDPG4PNmzagOHBYTzzxDP40T0/QkFRAfIL89Hc1IyhwSH87le/Q1VNFf7y0F9CFgWYS9dedy3+/NCfAQA/uf0nGBkeQc2yGoyOjqL1TCveeO0NFBYX4u5f3Y1lK5chNy8X3V3d6OnuwVc/eys2brgJR468KsuvOpeCwgLftLF//OP7WL36Crz++t/QUFc/7ce49IpLfYHVHbfeAev/WuGwO/Dzn/w86FiFQoFr3ncNHn3kUVgsFnziA5/AJz77CaSnp6Orqwt1p+qw/YXt+Nn9P8OGCzdMfq1m8bqxW2cfWD3yu0eQmZWJ/IJ8/Pa+3/r2X3TJRUH5VaHM9Dpsu2obHn3kUQDA3x7+G3Lzc5FfkI9f//zXIR//muuu8b3277/7Pnzq09nQafLw2GN3+I65+j1X+wK+Pbv2+EZ/rvvgdbjn16GLcIz74Mc+iMf++hhEUcSD9z2IzKxMCIKAB+97EIC3WMyHPvoh3/ETFxO+61d3+f5fbvzEjb7A6qe3/xSCIKC/t99XdMZoNOK9N7wXgPf9ETja3nKmBX97+G8AvKNoN918E87beN6UbY8HDKwoJgkqAcokpayEtHuIgRVRoPlcvyoUVao8sHINuaCTdAlbdr20uhvGZBsso/5Rn/rDhdM+/41X3/DdrEx08baL8YsHfzGrtuXl5+EHP/0BbvvWbXA6nLj/nvuDjhnvvZ6OT978Sex8fSd279yN+tp6fOeW78yqfRNddc1VuO6D1+Gpx5+C2+3GQw88hIceeMj3+/FpXh/62Ifwszt+BgC+qm7pGekoqyiTldSeayvXrMSXv/FlPPCLBzA2OuZr00TjPfpKpRK3/uBWfO1zXwMAvPzSv/DyS96b0by8CnR1Ta9E/4c+/iG89cZbAIBnn/0lnn32l9BodFhcuQb1dQen9Rif/dJn8ewTz6K7qxutLa2+nKfSslIM9A8EHf/N730T+/bsQ+2pWhzaf0g2yjFdYb9uJPiWM5iN4tJi3PH/7pDtMxqNsgIp5zKT67Bp6yZcduVleOW/r8BmteGH3/shACA3LxepaalBnQBXv+dqbH9xO1545gUMDw3jF/d+Ud7+ksoZtTXQ0uVL8eVvfBm/uvdXsFgsuPVrt8p+f8u3b5my4Mm4y668zPce7e3p9b2eAe+I1g9+9gNkZnunUW6+eDM2X7xZdv6eXXt8gVVWdhZu+txNYf9NsYQ5VhSzVGnMsyKaiugSIVrkORTzlV/le76A96nkkGSVAhONQimh+rwzsn0Nh6bOVwh6DIUCJpMJi8oX4V3Xvgt/ePQP+MOjf4hIJa0PfvSDeOzZx3DF1VcgMysTKpUKmVmZvsDgjrvuOPeDnKXRaPDI44/g+z/5PlauWQmTyQStToui4iJcvO1i/Oy+n+GKd10Rdlvv+fU9+Plvfi4L9nLzcnH1e6/25Wl96vOfwjf+3zdQUFQAvUGP8y88H48++aiv7PV8+vqtX8cf//5HbLlkC9LS06BWq5Gbl4t156/Dd277Dr72na/5jr3mfdfgvt/fh5LSKqhUGhQUVOGWWx7G1q03Tvv5rrrmKvzo3h+huLTMG1AtXo8f/OC/KCpcfu6Tz0pLT8Njzz6GSy6/BHqDHqlpqfjgxz6IB/74QMjjk1OS8cSLT+Drt34d1UurodProDfoUVpWiquuuQr3/f4+rF67OuS548J93UhSZDprvnfH9/DVb38VuXm50Gg1WHf+Ojz69KMoX1x+7pPPmul1uP/39+MTn/0E0tLToDfocfG2i/HYs4/5cuB0ep3vWEEQcN/v7sOd99yJlWtWQq83QK3WoqCgEtdffyt+ed9bYa9hNe6r3/kq7n/ofqxetxoGgwEGgwGr163Gr/7wK3z5G1+e9uPcdf9duONnd6BmWQ20Oi1MSSZs3LwRf/nXX2a0ftxCIvzylV8mbqYxxTT3qBuWo/Lk3aTzkqDQsD+ACABc/S5YT09IkFYAyRuSISjmb7RIkiSM7RuD5PR/lejKdNDma+fl+Z12FXpa05FTPAiNLjY6Xw7tWIy//sifC6VQ1WLtBZ/AXff+FCWLSqY4kyYzODCIi9dfjKdeempGN8CxzOlQoeFwkSxgSM8ZQd6i4JGiqUgA6g8Ww+X0d3Jk5A8jt3gwUk2NCYPdyehq9heS0BkdKF/eMcUZft/+yrfx1ONPAQD+/vTfp5yqOBdCLZ7eWN+Iyy+8HACwpGYJXtjxQshzbRYNmo7JR72XrG+GUpk4HVgtZ1pw63duxbZPb0NmfnjFROYL71ApZimTlEDAqL97KDZunIhiQWB+lSpZNa9BFeDtXQ2q4png79Ml61qgUPqnMYtuVURyQxJZekY6Vq9bLVsvKt71tafJgiqFQkRmwfCMH0cAkJJplu0b6TNhofWa2wMKV2j1Uy9+HEt+evtP8eD9D+LIwSPo7OjEztd34pbP3uL7/dXvnbwojc7ggiDI/zf5eRK7mGNFMWv8hs09IE+M1+TwA4UICFG4Yp7WrwqkSlPB1euvBOYecUMSpXkP8mKF3uRE+YoO1B/yV3+zW+ZnBG8heu7J51BcWozmpmYsrloc7eZEhMOmxnC/fGpnWu4o1BrPJGdMLTVrDP2dqb5tt0sFy7ABptTZlz6PFQ6bPMdaZ4h8KfK5MjQ0hD/97k8hf7d+w3p8+vOfnvRcQZCgNThlnyF2iwbGJHvE20mzN6vAyu1S4UxjGfp6s2G3686uwRBAkHDZldtn8zSUwEIFVqGG1IkSjegUIVqjm1816fOK3jWtotWeWLB0w5mAwEqz4EYQ5stdd96Fgb4BLKpYhBs/Of0cpFjW254GTBytUorIzA8uvT1dWr0LepMdNrM/V2e437SwAitr/I5YXXr5peju7Ebd6TqMDI9Aq9NiceVivPu6d+Mjn/zIOasR6oICK3bUxKqwv/UcDg3een0rLBYjVGoX3C411GoXRFEBz9kAS6e3Q4HEmQNKkadOU8MOf6+M5JIgWkQoTdHpmSeKFYGjVVAiau8LhVoBpUkpW6jYNeRK7MDqgiY88+BFvm2PRxF0Y0jTs+vw9EuQxwO7RYPRAfloVUbuCFSq8EarxqVmmmWB1digAR6PYkHk4rhdyqCKgFrD9AOre359zznLkM+lK6+5Eldec2XY5+uMDqDPv3i13cLPklgVdo5V7clqWCxGrF6/H1dd8zwAoGxxA65+73PYfPEOpKUPwWCwYOu2VyLWWEo8Cp0CCp38ZcrqgEQhyqwnq6I6khtUxTPB86wy80eQUywvQmAZCV54lxJPb3uabFup8iBjFqNV45IzzbJcHFFUYHTAOMUZ8SOwU0KhEM+5gPJCojPKg0iHTROxKokUWWEHVr3ducjM7kVRcRsCv8vT0odw/oW7YLUaUXfq3LXwiaYSlBjPwIoInhF573a0R4cCn1+0ihCd8d9TPhs1G+Rl1y2jukmOpERhNWsxNiQPdjLyRiIyqqRSiUhKk0/9C8zjilf2gPwqjd6FRAor9AGjc5IksIBFjAr7m9hu1yGv0F/mUhAk3xRAANBoXMjO6UZneyFqlp+YXSspoalSVXB2+z9U3CNuSB4JgjKRPlaJ/ES7CNEeG/lV43xVPCfEe+6hxC42s/SCJrz+z3W+7Y62XjTWKaFSs3MoUXU0ZsM65p/erlJ5YMjuhPVMZDLwzNZedHVNWMOrC/AoO6HWxPdrrrc9DSP9/lG95HQzVGcWVjn5c+kftMHl8H+eiqoBJGdYpjhj4ejq7Ip2E6Yt7G9ildoFSfTf2Ko1Ttht+oBj3HA4mGBHsxN0wyh517hSp02d7Em0UAXmVwkqAQpDdFfPEBSs4hmotKYLhiQ7rGPJMJu1+M1vfo7Uf47BlGqLdtMoChxWNfo65NMAU7PMES0wIUlA15lMiB7/50FyuiXub8D72tNkVQFTMs1Bo3ML3UBXsiyHzpRiQ2r2WBRbNL8khQSdIfZH/cMOrIxGC6xW/3B2SsoI+nqy4XRooNE64fEo0NOVC72eXyA0O4JKgDJJCc+YvyvcPczAihJXUH5VanTzqya2QxZYDSV2FU+lUkL1eWdw4NVqjI4+iNHRUegy2vG+T78c7abRPJMk4C8/ehc6O3N8+0xpZnzsliehUkd2yux//3o+DrxS49u2ukZx3befDErbiBeSBPz8CzfCYfV31G/64MtYvLo9iq2af7ueW4EdT6z1bRcYevD+T78YxRbNL51BB1Nq7E9tDTuwysrpRVN9BdxuJVQqD0rKzmD/nvOx49VLkZY+gJHhVFgtRlQv4zRAmj1VmkoeWA25gUVRbBBRlEiSFDPrVwUKquLpluAxe6BKSuDqgBu8gRWQBSALLadLkJR2HFp9/KzBQ7N38p1SdNRvlO278uOvIrckPeLPteW9Zhx4pdy3PdwHjA3Wo2x5Z8Sfaz6M9BvhsNbI9lWueQMZeZlRalF0VK5RY8cT/v/XvvZipOfsg0LJhRxiSdhzR0oXncHKNQd9eVX5BZ2oWX4MHrcSXR0FcNh1KF9cj4rKuog1lhIXE+OJvESbCMkp/yKNdn7VOIVOAYWeVTwnWrK+BQqlv1PI41Kh7mDxFGfQQiNJwIuPyIOq9NwRnH/l3HQ8F1X1ILtYnn+0b3v1nDzXfOhuyZBta3QupOWMRqk10VO4uE+27bSr0deRGp3G0KTCDqx0ejsKijqg1fqLClRUNuDKa57H5Ve/iHe95zksXXE8boeeKbb4EuMnSPRyzpSYgvKrNELQkgTRFFTFM8Hfp3qTI2ik4MTbHG5PJEd3VqCjIVu274qP74n4FMBxggCs33ZStu/wG5VwOmJjZHumupvlgVVO8QAUsfORN2+S0qxIyTDL9gW+rij6Iv7SFARAp3MwoKKIEgSBZdeJECK/KiU28qvGBa5n5Rn1QHIn9lSVpRuaZNsn31kEkQPuCUH0CPjPXy6Q7csuHsS6S0/P6fOuu+y0bE0ru1WL47vLpzgjdnU3y6dL5pYmVjXAiQoqemXb7fVZkxxJ0ZKAMT/Fq1CBlSQl9g0bJRZJkmJu/apAqhQVAheYSfROkKUB61mNDRnRVpczydG0kBx8vQo9AVPZrvz423OeF5OaZcbi1a2yfftfjs/pgIFTAXNLBiY5cuErqJBPB2zniFXMmfY38iv/uQIQJFyw+S0YjVbv9nQIEi67cnu47SPyCUqMd0kQLSKUpvic3kA0U6JFDBr9UaXEVmAlKAUok5WyANA97IY6M3GreGYVDiO7aBC9bf6e95N7FqFkSU8UW0VzzeNW4KW/bpDtyy/vw8ot9fPy/Ou2nULdwRLf9un9JRgZMCAlI37KlEtS8FTA3NLEDawKA0asOhqyIEngLLEYMu0RKwkAJEG+Pa0T+b9NkaHQKYJySRK9J5wSS2B+Vaj3RCwIXArBNeRK+NHlmoBRqxNvl0WpJTRf9r5Ug/7OVNm+qz65e97yg1ZsaoBG58+Dl0QFDr62ZH6ePEJGBoywW+XroSZyYBU4YmUd02O4NylKraFQpt3Vue2ql6bcJpoPqlQVnN3+Lwr3sBvaQi5CTYkhsCMhVsqsB1KlqYBm/7bkkCDaRSj1sdne+bB0QxN2/Mu/Bk1HYzaGek1IyzZPcRbFK5dTie2Pni/bV7KkK2ha6FzS6t1YuaUB+7b7S5Xv216NrTccjJsRjsDRKq3eibQEWhQ3UHruKPQmu2yh4PaGLKTlJO41iTWx19VJNIWgPKsRNyRPYveEU2KQRAnu0eCFgWORwqCAoJHfuSV6dcBFyzqhN9ll+06+w+qAC9XbLyzHcJ98JOGqm3bPe0Cz/nJ5dcCuM1nobIyfggdBFQFLBuMmKJwLggAUlMtHrVgZMLYwsKK4EnQjKSHoZpNoIfKYPYC8bkXM5VeNC1nFM8EDK6VSQvX6Ztk+TgdcmBw2FV75x3rZvoqVbahc0zbvbSlf0Y60bPmaT3vjaE0rFq4IFjgdsKMhfgLlRDDtb+XaU+HPy62qntuyopQ4BJUAZZISnrGAxPi0xE2Mp8QQlF9lUEChid2+MVWaCq5el2/bPeKGJEoQFInb3bz0gjM4+Lr/u7T+UBEcNhW0+sQOOheat55dhbEho2xfNEarAEChANZddgov/8M/LfHga1W49ua3oFTFfs1/Fq4IFlRynYFVTJl+YHUy/B4OBlYUSapUlTywGnIDnFFDC1yo9atiWdDosuhd0ypWpy/OhyXrm6FQiBBFb0DsdqlQf6gYyzY2nePM2CJ6BDQdK8DooBHJ6RaULe+Y8/Lh8cJm1uC1x9fJ9lWfdwZly7qi1CJg3bbTssDKPGzE6f0l85rvFQ5JAnpaAtaw4ogVCgNGrIb7kmEZ0cGYYp/kDJpP0/6G27hlZ9C+xvrF6OvJRmFxKzIyB6DV2uFw6DDQn4n21iJk5/SgbHFDRBtMpEpTwdHm8G2LVhGiU4zp3nui2ZBESdaZAMRuftU4hVoBpUnpncJ4lmvIFfPtnkuGJAcWLetE49FC3743nlwFncEZN8HJ0Z3leOo3WzHS788fSskcw3Vf2oEVmxuj2LLY8MaTa2Ad08n2XfXJt6PUGq/soiGUVHeh5VSeb9++7dUxH1gN95lYETCE7OJBqDVuuJz+z9L2hixUrZ3/qaYUbNrfcJlZ/bLtljOlGOjLxJZLX0NysrwaSVFJK8oqGrBzx0XIze8CAs4lmg1lkhJQQpZv4h52Q5OtiVqbiOaSZ9QDBMzaifURK8DbCTIxsOLyCMDSC5pkgVXDkWI0HCmOWnAiioDbqYLToYLLrobTIf/Z5VDDaVfB5VDhzIk87H1padBjjPSb8Mgd78ZNtz+f0MGVZUSHHU+ulu1bsakeRZW9k5wxf9ZvOyULrI6/XQbrmBaGJMcUZ0VX4DRAncGB1CxW0VQqJeSV9aP1dK5vX0dDNgOrGBH2N3NTQzkKCtuDgqpxySmjKChsR2N9BYpLW8JuIFGg8cR494D/Js09xMCKFq7A/CqlSQlBFfu5SqrUgNFlC0eXVSpPyP2hghOPR/AHO/azQU6oAMgXBKn8P9tVcDrU8n2Os/vsE/dFIj9VACDh6d9uxbKNTXEx8jYXXvvnOjgmjLAIgoQrozxaNW7V1lo8/eAWeFze2z6PS4XDb1Ri47uPRbllkwssXJHoFQEnKqjoDQismGcVK8IOrCxmE3Lyuqc8RqNxwmoxTnkMUTiCAqthNyRJgsBPXVqAggKrGF2/KlDI0eUhNzQ5idkJInoEvPr4OgASvMHIRN7g5M93Xg2NzgW3UwWPOz7+n70EDPcloelYASpWtUe7MfNudNCAnc+slO1bc8lp5JUORqlFcsZkB5ZuOIOjOxf79u3bXh3bgVVg4QrmV/kE5lm1s+R6zAi721CrdaC3OwfSJB1TkgT09uRAo3GGPoBoFgLzNCSXBNES+xWOiGZK8sRfftU4QSEETVlM5OmATccKzuYmTdYBJEASFXBYtXEWVPmNDiZmZ+or/1gvG/1TKERc8fE9UWxRsMA1rZpP5qOvPTU6jZmGoFLrzK/yCawM2NeeBoeN1ZFjQdiBVUFRG0ZHUrB39wUYGU6R/W5kOAXv7N6I0ZEUFBRzzidFnlKvhEInf/km8g0bLVzuUbd3gGOcAKiS4yOwArx5VhO5h7yjy4koXoIOpcoDndGBlAwzMguGkF/Wh5zi6d3UqjSJ9zk81JOE3S8sl+0774oTyCoYiVKLQqte3wJTqlW2b9/LsbmmVeiKgLEx+hcL8hb1Q6HwdyZLkoDOpswotojGhf3tXFVzCsPDqejpzkVPdy5UKjc0WgecDi3cbu/DZmX3oqr6VMQaSzSRKlUFZ7d/RNQ97Ia2UDvFGUTxJ7DDQJmkhKCMnymv6jQ17PCXAZbc3tFlpSk+R2RmIzndMuvH0OhcUGtd0GjdUOvc0GhdUGvd0GjdZ393dp/Ov8+/3w21znvuxJ/VWhc0Z49Xa90h1zcSPQJ++JFPYaTfhMlH3IDn/3Qhipd0IzVz9n9rvNj+6Hm+3CUAUKrduPyje6PYotCUKhFrLqnFm0/5C2zsf6UaV37ibShiLO1xqDcJDpt8yjBHrPw0Wg+yiwfR3ewPpjoasrBoafTK+pNX2IGVUinigk270NZSjPbWYoyOpMBmNUCtdiEzqw+Fxa0oKmlloiHNmaDAasQNySPF1U0n0bnE2/pVgRQ6BRQ6BUS7/2bdNeRKyMCqbHkHUjLHpghOJBhTbPjk91+A1uCUB0A6F9QaT9S+UxVKCdd9aQceuePdCJ0j5tXXlo4Hvv5+fPHeJ5GeE7q41ULS15ESVClx49XHkBajf/u6bSdlgdVQT7I3L25lRxRbFSxURcCUTFYEnKigok8WWDHPKjbM6htaEIDi0lYUl7ZGqj1E0xaUZyJ5p02p0zjPmBYG0SUG5Q7GS37VRKo0FZxdEzpBhtxAURQbFCVTByfe6ZEf+NqrMXeTO27F5kbcdPvzQetYCQoRkugf8hjoSsUDX38/vnDPkzE3HS7SXvrrBt+CzwCg1rpw2Y37otiiqRVW9CGvtB9dE27I922vibnXXFDhitIBdtQHKKzoxYFX/FM5WRkwNsTY4C/R9AkqwVt1bALmWdFC4hkJKM2tQNBrPh4E5ll5xjyQ3ImZZzUenAT2vqdmmeNiHagVmxvx/b8/jC/d+wQ+9r3/4Ev3PoHbHn0YWYXy/Jeh3mQ88I33o6clLUotnXtdzek4+NoS2b7N7z2C5HTrJGdEnyAA67bJUzSOvLkYTntsddgEFa5gRcAgBQGVAbuaM+Bx87Y+2mb9TurqyEdHWyHGxpLg8Shx2ZXbAQBjoyZ0d+WhsLgNer39HI9CFB5VqkpWMc095AYWRbFBRBEUWGZdlayCoIi/bltVimq8mriX5P3b1BmJObq8YnMjlm1sQtOxAowOGpGcbkHZ8o64Wf9JoZSCSqp/+RdP4MHvXCebmjQ6YMID33w/vnD3U8gv65/vZs65//75AkiS//2oNThwyQf2R7FF07P20tN4/k8X+kYZHTYNju0qx9pLa6PcMr/u5oDCFTFStj6WFJTLAyuPS4XulnQUlC+891o8mVZo63IFx1+SBOx/5zzs23M+OjsKYLUYZWtWqTUunD6xFO0txZFrLVGAwJ5w0epdgJRoIYjX9asCCUoByuSA0eWhxB5dHg9O1lxSi4pV7XETVE0mOd2KL/38iaAy0OZhA37zzevRVrew8j/a6rJx9K3Fsn1brz8EY0rsdySnZFpQtUaewrFve02UWhNMFIGe1sDAiiNWgQxJDqTnyqfadjDPKuqmFVi9teMi2G062b7G+gp0thegtOwMrrr23yivrJf9XqdzICOzHz3duSCaK74FSCfgdEBaCESnCNEa//lV4wJzH/k+XXhMKXZ86d4nUbJEXpnMOqbHb791PZpP5kWpZZH3nz9fINs2JNlx0fUHo9SamQucDlh3qAjD/bGxHMBwbzKc9oCKgJwKGFLgdMB25llF3bQCK7dbhZ07tmJs1J+s2tZSgtS0IaxYfRhqtRsCgnvbjEaLbBSLKNIEIcQCpAneE04LQ+BoFZSI60p6gUGhaBfhsXkmOZrild7kwOfvfgply+VTBe1WLR78zvvQcLgwSi2LnKbjeTi1Vz7n/JIP7ofe5JzkjNiz/MJGaA0O37YkKnDg1SVTnDF/ugKmAepNdiRnJE75/pkoDBghZgGL6JtWYHXRpa8hKXkUb72xBUOD3kRUi9mEjMyp53GqtU44nZopjyGaraAFSIcTdwFSWjiCyqwnqyDEcVkshVEBQS1vPztBFiadwYWbf/IMKte0yPY77Ro89L334vT++E0RkCTgP49slO1LSrNg03sOR6dBYdLo3Fi1RT7TaN/2GsTCV2eowhVx/NE3pwKn3nY0ZkFkNkRUTSuw0mhc2HDhbpRXNKCv1zt/U6n0wOWaOvF4fF0rorkU2BMuuaSgKVRE8SawImA8TwMEzo4upwZ3gtDCpNW78ZkfPYea85tk+11OFf74v9fi+NvxWWWo/lARGo7I1wq47MZ90Orj77W8/nL5dMCelgy010c/Rye41DoLV0ymMGAqoMOqxUBXSpRaQ8AMy61XVteifLG3hyMldRh9PTnweEI/hNOpRm93DtLS+YaguaXUKyFo2RNOC4doF2UL6gLxtzBwKEGjyyNuSGIMdJHTnFBrPLjpB89jxSb5yIjHpcIjP3g3Dr+xeJIzY5MkAS8+LB+tSs0awwVXH4tSi2Zn0bKOoOIH+7ZXT3L0/AkasWLhikklZ1hgSpVPk4yF4DiRzbjgvVLp/bJfVNEIm02PfXs2wGbVy46xmI3Y9/YGuFxqLKqI7TU5aGFgYjwtJIH5VYJKgMIY/+uTBI26eQDPKPOsFjKVWsTH//dFrLn4tGy/6FHirz++CvtfiY28nuk4+c4itJyWF+C4/KPvQK2Jz9ewQhFcxOLg61Vwu6L3WSOKQG9gRUAWrpiUIASPWrEyYHSF/e7Jy+9CRVUdertz8PJ/rkRjvbfn6b/PvwuvvnQ5BvozUVl9GlnZfed4JKLZC5piNOKG5GFPOMWnwI4BZYoyrvOrxik0iqAAkZ0gC59SKeEjt76E8644IdsviQr8464rsOfFpVFq2fSJIvBiQG5VZv4wzrviZJRaFBnrLpMHVpYRA07tLY1OYwAMdifDaZd3lHLEamqBlQFZwCK6ZtUtUbPsBDZs2oXcvC4olR4IggRIArJze7Dhwl1YUnPq3A9CFAFBPeES4B7lDRvFH0mSghcGjvP8qokCR5ddQ8zDTQQKpYQPfvNlXHjNEdl+SRLw+C+24a1nV0SpZdNzdOdidDbKb1iv+PgeKFXxnc+bVTCCRUs7ZPv2vxy96YCB0wANSTYkpVmj1Jr4EFjAor0hKyaKkCSqWX9bZ+f0Ijun99wHEs0hQSVAmaSEZ8w/JcM97A66iSOKdaJNhOSUfysuhPyqcao0FRzt/jLPosW7qLdCE/9THWlqCgVw/S2vQ611Y8cTa2W/e/LXl8DlUOHiD8TeWlCiR8B//iJftyqnZABrLq6NUosia922UzhzosC3fWJPGSwjuqgsdhxcuIIVAc8lcCqgediI0QEjUjJZoj4a+E1GC0bQdEAWsKA4FJRfpRGg0C+cj2ou6p3YBAG49nM7se3Gd4J+99xDW7D90fNirrf9wKtLgvJ+rvrE21AoY6yhYVq9tR4qtf896HErcWhHZVTaEjhilVPCAmjnkpE/LFuTDOBCwdE0629rSQKsFj0GB9Ix0JcR8h/RfAisOCZavT3hRPEkaP2qlPhevyqQoOCi3olOEIB3feptvOumXUG/+8+fN+LFhzfGTHDldinw379ukO0rqOjF8k0NUWpR5OlNDizbKC+Lv+/lmqi0JWjEioUrzkmhAPLL5OvKsoBF9IQ9v0SSgPrTVWhqqDjnIsDXXv90uE9DNG1K09me8AkFmtzDbmiyuUg1xQdJkhbc+lWhqNJUcA/6g6nxRb0XUgBJ57btI/ug1rrx7O8uku1/5bHz4HSo8N4vvBn1aWB7X1qKwW75ukDvumk3FAtnEBkAsP7ykzj8hn+UqvV0Lnpa05BTPDRvbRA9QtDIYB4LV0xLYUUvzhz3T+dkAYvoCfsb+9TxpWioq4RW60BxaQt0OjsEgaMDFD3jPeGyG7YhBlYUP0SLCMm9cPOrxoVc1NsiejtHKKFsveEQVGoPnvz1JbL9bz61Bi6nCjfc8lrUghiXU4ntj54n21da04nq85qj06A5VLWuBUlpFowNGX379r9cjas/vXve2jDQnQyXU/7ZwMWBpyewMmA7R6yiJuxv7LaWEpiSxrDlktehUsXnGg608LAnnOJZYH6VQqeAQrfAusbhXdRboVPIFkF2DbkYWCWoTe85CrXGjcd/sQ2S5P+sfvv5FfC4lPjgN16JSj7T7n+vwEh/kmzfuz61O+qjaHNBqZSw9tLTsqIi+1+pxlXzODoXOA3QmGyDKZUVAacjsIDFYHcKbGYt9CbHJGfQXAk7sHK7VSgsbp2zoKqjrRANdZUYG02CUulBZnYfapYdh9F07ionkgS8teMiDA1636QVlbWoWX7iHGfRQhCyJ9wqQmnkDRvFvlDrVy1UqjQVnF1O37Z72A0URbFBFFXnX3USKo0H/7jrCoii/05+70tL4XKo8JFbX5rX0uYOmxqvPLZetm/x6lYsXtU+b22Yb+u2nZIFVsN9SWg4XITKNW3z8vyBhStYEXD6ckoGoFS74XH574E6GrJQsYBfr7Eq7H6I5JQR2O36SLbFp+VMCQ7sPQ8jw6nQ6eyQJAFdHQXYueMi2O3ac55fe6raF1RRYlHoFBC08k9iJsZTPJBEKWjttYWYXzUu8G/zjHq4qHeCW3tpLT5+24tQBnTYHtpRhb/c+S64nfPX0bDz6VUwDxtk+95109vz9vzRUFDej/xy+cjHvnlc04qFK8KnUotB+WisDBgdYQdWlUtq0d2Zh+Gh1Ag2BxBFAaeOLwMA5BV04LKrXsIll78MlcoFp0OH+tNVU54/OJCO+tNVyC+cfpTu8Sjgcqlk/zxuBSCB/+LsnwAB6lT52lXuYXfU28V//Heufx6zR1Z4BQBUyaqot2uu/qlSVMDEPhCJ71X+A1ZubsBNtz8PpVreyXBsVwUevv3dcNqVc94G25gWr/1Tvs5WzflNKK3uivr1met/6y87Kfu7j+6sgMOqnpfn7mmRF67ILRmI+vWIp38FAUFxe3121Nu04P5NQ9jdoTl53Vi17gD27NqI3LwupKSMyNZBmKiopHXajzs0mAan0zsqlVfgXQ1cp7cjLX0Qfb056O3JmfRcl0uFg3vXQ6ezY+XqQ+hsL5zWc9bXVqHulLxXZmlVPZYtWTjlVBOJkCLA2TNhitGIGzqXDoKCcwoodpmHzLJtlV4Fo9IYFGwtJPYkO5yj/vcqBgF9ysxmQig9KmhFLfQePTQejk4vBOvWd8Nwx3/x4B1XwOXwd5Sd2rcID992Hb74g/9Cq5u7/+uX/7UONrNOtu+9HzsIvWduZunEko0XteDffxB90zGddg1Ov1mNDZfVz+nzih4BvW3ywKq4yJwQ1zxSFpUNY+LqcF0NObx+EWZT2c55TNiBlcejQE9XHpwOLVqbS6c8diaBld3mH3rXav1Jd1qd92eb1RB0zrhjh1fBajXgwi1vQq1xTfs5F1fVonyx/ENDIYiwKVnlMB5JaQHdChIwZhkLGskiiiW2UfkHtiJVAZvy3B/i8UxIE4BR/7Z9xA61cmbvU6dSBYdCD5vSBo+SgdVCsWh9Az73Exv+cNt74LD5K7vWHi7AfbddiZt/9Cx0RucUjxAe87Aerz69XLZv5eY6ZFW1Y2G/G700WTZUrWvBqb2LfPt2vVqBlVccndPn7etKDaoImF7WteA/AyMpu7JDtt3dlooRtxMa7QLunYtBYQdWJ44uR3trEZJTRpBf0AGtzg5BMc1xsjCca7HAro58tLcWo3LJaWRkzWxerlIpQskgasEQ1AKUSUp4xvwfJu5hN9RpDKwoNkmiJHu9AmdzkBb4IKs6TQ1Hi78DTbSLEB3izCohCgH/aMEoX9mBz9/1FH7//94Hu8WfX33meAEevPU6fO6nT8OQFNmqZ6/9c60skBMUIq765NsJ9dpaf/lJWWDVcLgIQ30mpGWbpzhrdrpb5flVplQrTGkMqmYiv7wfgiD5KmuKogJdzZkoWdIT5ZYllrBzrDo7CpCaNowtl7yOyupalCxqQXFJa8h/M6HT+0trOhz+D1Ln2Z/1htClN0dGUgAAjfUVeOGZa/HCM9f6ftdYvxjbX7xqRu2g+BaYGM8CFhTLPKMeIKBvZyGuXxVIYVRAUMvvWF1D059tQAtfaU03vnjvEzAkyW+yW0/n4rffuh7m4chNdRrpN+KtZ1fJ9q295DRySoYi9hzxYNnGJuiM/oBVkgQceGVui1h0N4fIr6IZ0epdyCqUv1Y7uJ7VvAs7sBI9SmRk9UER4VGqtPQhaDTeN3RXh3cVabtNh6FB75suO8cbeb/20ja89tI2nGkok53v8ah8/8ZJkgJu98ItW0zBVGnym1LRKkJ0clSSYlPg+lVKkxKCauF3kQuCwE4QOqeixX340s+fgClVvtxKR2M2HvjmDRgZmDxFYCZeeWy9bDqaQunBFR9/Z4ozFia1xoPVW+tk+/a9XH3OmUOzEVQRsJSBVTiCFwpmZcD5FnZglZI2DIvZeO4DZ0ihkLBkqXfNqa6OArzynyvw2vZtcLvV0GgcWFzlfbObzUkwm5PgOFvoYknNKVx7/VOyf+MqKmvxrmufj3hbKXYpTUogIJYOXCOIKFYEBVYLeP2qQIGdIO4RNyRxDu/gKC7llw3gy794AikZ8uloPS0Z+M033o+hXtOsHn+wOxlvvyDPrTr/ypPIzB+Z1ePGq3Xb5NUBe9vS0Vo7efGw2Qpaw6pkcM6eayErqOiVbXPEav6FHVhVLz2Bvp4cdHflRrI9AIDSsmasWb8PySnDsNt1gCAhL78Dm7bugE5vj/jz0cIjKISgqVTsCadYJHkmya9KEEF/qwdB14MIAHKKh/DlX/4Ladmjsv19HWl44Bvvx0BXctiPvf3R8+CZMLNFpXbj8o8m3mjVuEVLu5CZPyzbt297zZw8l8cjoKctTbaPI1bhKQwYsepqyoTHs/BnP8SSsL+9+3qzkZHZj727L0Bmdu+U5darqk/P+PELi9tQWDz5at8TR6RmcwwtXKo0FdyD/teke9gNSZIgcCl3iiHuUbd8fQzh7PpVCUKhUUBhVEC0+KfquofcCZFjRjOXmT+Cr/zyX/jtt69Hf2eqb/9gdwoe+Mb78YV7nkR24fCMHrO3PTUoaNh4zTGkZs1dsYZYJwjAum2n8N+/XODbd+j1Srz3829CpYlsx8dAZyo8Lvn7nTlW4QkcsXI5VehtS0NeKUcA50vYI1a1J6t9a0r192ajsX4xak9Wh/xHFA2BPeGSS4JoZZ4VxZbAKarKJCUEZWIF/4EVOzltl6aSljOGL//iX8gult8sDvcl4YFvvB9dAYUQzuWlv2zwrdsEABqdC5d9eF9E2hrP1l12SrZtHdPj5DulEX+ewMIVSWkWGFM4OykcphQ7UrPGZPs4HXB+hd0luHHLzki2gyjiFDoFBK0AyeEfDnAPuaE0Jk7+CsU+z0jANMAEHKlRpargaPdXIfOYPRBdIhTqsPv+aIFLybTgyz//F3733evQ2eRP0B8bNOI337wBX7jr6aBE/lA6mzJwaEeVbN/m9x5GUlroCsSJJCNvFOUr2tF4tNC3b9/LNVixuTGizxOYX5XD/KpZKazoxXBfkm+7oyEL6y6b+cwxCk/Y31qZWf3T/kcUDYIgsCecYprkluAxJ25+1ThlcohiM8yJpHNISrPhi/c+gcJK+To9lhEDfvOt69Fy+tzFFv77lwt86/4AgM7gwMUf2B/xtsarddvko1Yn3ymNaIl7IERFQE4DnJXgyoAcsZpP7A6kBS2olPOoG5KHFccoNgRWA4TCOxUw0YQsNsNOEJoGY7IDX7z7SZQu7ZTtt5l1ePA716HpWP6k57aezsGxXRWyfVvffxDG5MguOhzPVm2ph1rjfy+KHiUOvl4Z0edgqfXICq4MmDWnpfJJjoEVLWhBvf/i2WIBRDEgMHhQJasgKBIrv2pcqPWsJN4N0DToTU58/mdPo2KlvOCVw6rF7//f+1B3sCjkef/58wWybWOyDRddd2jO2hmPdEYnll/YINu37+XIVQf0uBXobWdFwEgKrAxoM+sw2B1+xUyaGQZWtKAJKiFoBIA94RQrEnn9qkCB61lJLklWKZBoKlq9C5/98bOoWtsi2++0q/GH/3kPTu0tle1vPJaP0/vl+y754H7ojM45bmn8WX+5fDpge13OjAuETKa/I0VW5h7gVMDZSs0egyHJJtvXwYWC5w0DK1rwgnrCGVhRDBCdYlCVykTMrxqn1Cuh0Mm/kvhepZnQ6Nz4zJ3PYdkF8uIKbpcKf/r+NTi2qxwAIEnAiw9vlB2TlG7Bpvccmbe2xpPKNa1IDliYeX+ERq26AgpXJKVbOBVzlgSBeVbRxMCKFrzAm1XRIkJ0siecoisov0oJKE2JO2IFBL9XXUOuKLWE4pVK48Enb38BK7fUyfZ73Er8+Y6rceDVSrz+zzVoOlYo+/22G/dCo2MgH4pCKWHtpfKqcgdeWQIxAgvPsnDF3CgMkWdF84OBFS14yqQQFcfYE05RFjK/KsEXrw6cDugZ9bDYDM2YUiXiY//zH6y77KRsvygq8OhPr8K//7BFtt+YbMUF7zo+n02MO+sDqgOODJhQdyh07tpMsHDF3AgcsTpzIh8NhwsjEgzT1BhY0YLHimMUi4LWr0rgaYDjVCkqYOL3vhRiZI9oGpRKCR/+znZsuOpYwG+Cbywto3Oz8O1CkrdoAIWL5WXt979cPevH7WmV52pxxCoyAkesbGYdfvOtG/DDj3wKR3eWR6lViWHWgdXIcApOHFuGd3ZfgN1vbvLtt1r06GgvgNOpnuJsovkR2BPOimMUTaJdhGgPyK9KwIWBA4UsNsP1rChMCgXw/q+/ik3vOXelv6d/u5W9+ecQuKbV0bcqYLdown48j1uBPlYEnBNdzRkAgu9xRvpNeOSOdzO4mkOzCqxOHFuGN169BI11i9HTlYv+volzOAUc3Lse7S3Fs2wi0ewFjgZILimocADRfAkchRFUAhRGTiAAQneCEIVLoQBWbG48x1EChvuS0HSsYF7aFK/WXFwLhdI/0u5yqHFkZ8UUZ0ytryM1qCJgXulg2I9HXqJHwDMPXjTJb72dB+xImDthf5O3NpegsW4xcvO6sPWyV7G4qlb2e4PRitS0IXR35c26kUSzpdApIGjlHyK8YaNoCZyKqkxRJnx+1Th1mnyWQ6jRPaKZGBs0Tuu40Wkel6iS0myoPq9Ztm/f9vCrAwbmV6VkmKE3sSLgbDUdK8BIfxJCTXv1YkfCXAo7sGpuKkNS0hjWbXgHySmjUCiCv/hMSWOwmE2zaiBRJAiCEHTDxjwrigZJkoJGrJhf5acwKiCo5TcErA5Is5GcbonocYkssIhF49HCsBefDQyscjgNMCKm20HAjoS5EXZgNTaahKycXigUk+epaHUOOBzacJ+CKKKC1rMadUMSmWdF80u0iZCc8tcd86v8BEEIfq9ydJlmoWx5B1IyxxAq58RLQmrWGMqWd8xns+LS0g1nYEiyy/btf2VJWI/V3cLCFXOBHQnRFXZgJQgSRHHq0+02HVQqfiFSbAgaFRC95ZyJ5lNQfpVGgELP/KqJggKrEXaCUPgUSgnXfWnH2a3A15F3+31f3AGFkq+xc1FpPFi9VZ76sf/laoRTCypwxCqPI1YRwY6E6Ar72zw5ZQT9vVmTvpncbiX6e7ORkjoc7lMQRVSoimOcYkTzLWj9qhSuXxUosIAFPIBnjJ0gFL4Vmxtx0+3PIyXTLNufmmXGTbc/P40CFzQusDpgX0caWk7NLJ/e7VKgryNVti+XhSsigh0J0RX2/JPi0hYcPrAGRw6uxvJVR2S/c7lUOHJgDex2HZatPDLJIxDNP1WqSnaDxjwrmk+SJHH9qmlQaBRQGBUQLf7cXfewm1MmaVZWbG7Eso1NaDpWgNFBI5LTLShb3sEbzBkqqe5GVuEg+tr9U/n2bq9GaU3XtB+jrz0Nokfe0ZlTzBGrSBnvSHj8F5fBOqaX/e7jt73IjoQ5NKvAqq83G63NpehsL4Ra7e35f/O1rRgbS4LHrUJRSQvyCzsj1lii2VKlquBo81cdEi0iRKcIhYZTsWjuiRYRkpv5VdOhSlXBaXH6tt1DbqAkig2iBUGhlFCxqj3azYhrguAtYvHiIxf69h3eUYn3ffENqDXTG1kOnAaYmjUGvck5ydEUjhWbG1Fa04XbP3jzhL0CkjOYWzWXZnU3ufa8fVi55hAMRgtsNm9EPDyUBoPehhWrD2P1uoMRaSRRpCiTlIC8k4yjVjRvAvOrFDoFFDoG9aEEVvH0mD0QXSy7ThQL1l12WrZtM+tw4u2yaZ8fWLgip5jTAOdCcoYVBeW9sn11B7i+7FyadVdpyaJmlCxqhsejgMupgUrtgkrFufAUmwSFAFWKCu5B/w2ue9gNTXb4q8cTTVeo9asoNGWy0tv1NyGWcg+7ocnie5Uo2tJyxlCxqg0Nh4t8+/a9XI1VF9VP6/zAEatcFq6YM5VrW9HRmO3brj1Qgqs+uSeKLVrYItZVqlSK0OntDKoo5oUq5SyFU9KIaAYkSYJ7lOtXTdd4J8hELLtOFDvWX35Stn16bynGhgzTOre7hYHVfKla2yrbbq3Ngc3MpZDmCuegUMIJrDgmuSSIVk4xornlMXuAgH4n5ldNLfC96h5mJwhRrFixqQEanb+yrigqcPC1qnOe53Yq0R9YEZBrWM2ZRcs6oFL7O6UkUYGGI4VRbNHCNu1v9eeefF9YTyAIEq657pmwziWaCwqdAoJWgOTw36C5h91QGjkti+ZO4DRAhUHBoinnENQJ4vR2gvC9ShR9OoMLKzbVY/8rNb59+7ZX46LrD015Xm97WtA6qLklzLGaKxqtB4uWdaL+kD+3qvZAMZZfyMqAc2Ha3+oZmf3IyJL/S04ZAeANngwGK9LSB2EwWCEI3hvW5JQRpGeyF4JiiyAIQYnxnGJEcy2ozDpHq85pvBNkIr5XiWJH4JpWHY3Z6GzKnPKc4IqAo9AZWRFwLgVOB2QBi7kz7W/2Cy/aKdu2WfV4642LUFDUhuplJ2Aw2Hy/s1r1OHV8KQYHMnD+xrcj11qiCFGlquDsnlDKedQNSZQgKLhQK0WeJDK/KhzjnSAT36uuIRe0hcwPIIoFi1e1IyVzDCP9Sb59+16uxns+t3PSc7qb5RUBuTDw3Ktc2wL8cZNvu68jDYM9SUjPGYtiqxamsOehnDi2DDqdHWvP2y8LqgDAYLBh7Xn7odM5cPLYslk3kijSgqqxiYBnlIVXaG54Rj2y6nYAR6ymK3A6oGfUA8nDPCuiWKBQSkGl1w+8ugQez+SdlN2tLFwx3wrK+2BMlt+r1x3kqNVcCDuw6u/NRmZW75THZGb1oa83e8pjiKJBoVZ417SawDXkmuRootkJXL9KaVJCUHF0dDpUKSpg4qWSgq8nEUXP+m3y6oBjg0bUHZh8Ne+gESsWrphzCgWweHWbbB+nA86NsAMrj0cJu1035TF2uw4eD5OMKTYFlV3nQsE0R4ICK65fNW2CSgjqBGGeFVHsyCkZQnFVt2zfvperQx7rcirR35kq28cRq/lRtbZFtl13qAgiCyJHXNiBVWraEDrbCzE4kB7y94MD6ehoK0Rq+lDYjSOaS4GBlWgRITr5KUORJXkkeMYCClcwv2pGQpVdJ6LYEVjE4viuctjMwYt597alQWJFwKioXCMfsbKMGNDZmBWl1ixcYQdWS5aehCQJ2PXGFux9ewMa6irQ1lKEhroK7N29Abve2OI9ruZExBpLFEnKJCUQMHDAGzaKNPeoG5iYEiQAqmQGVjMR1AliEyHa2QlCFCtWX1wLpcrfgeRyqnDkzcVBxwVWBEzLGYVWz2n48yE9dxSZBfLBjlrmWUVc2IFVRuYAzr9wN/QGK7o783Dy2HIc2r8OJ48tR3dXHvQGK86/cDcyMtkTQbFJUAhBBQQYWFGkBb6mlElKCErmV81EqJw0vleJYocpxY6a88/I9u3dXhN0XHdLQOEK5lfNq6o1LLs+12bVbZqV3YdLr9iOwYEMjA6nwOVWQ61yITl1BOkZAxB470AxTpWqgnvQf4PmHnZDkiQIfPFShHD9qtkTBAGqNBVcff6ebdeQC5rc4KlGRBQd6y8/hWO7KnzbZ44XoL8zBZn5I759gSNWzK+aX5VrWrHr3yt9203HCuB0KKHRsipypIQ9YjVOELyjV4sqmlC5pBaLKpqQkcmgiuJDYO6G5JQgWjnFiCJDckvwmBlYRUKoYjOSxLLrRLGi+rwzQSW99wcUsehuCVzDioHVfFq8uh2Cwn+P43apcOZ4fhRbtPDMOrAiimcKnQKCllOMaG4ElQVXAMpkVgQMR2AnCDwIKgpCRNGjUotYfXGtbN++l6sx3v/hdCgxEFgRkFMB55Xe5EBxZY9sX93ByUvj08zNuut0cCAdfb3ZsNt0EMXgOE0QgFVrD872aYjmhCAIUKWq4OrxTzFyD7mhLdBGsVW0UITMr1JwOD8cCo0CCoNCNqLsHnJDkRPFRhGRzPptp/DWs6t824PdKWg6no/y5Z3obU2HJMk//3KKmYc/3yrXtqLldJ5vu+5gURRbs/CEHViJooADe9ejq6PgnMcysKJYpk5TywOrUTckUeINMM1a4IgVy6zPjipNBafV6dt2D7mhYWBFFDOKqnqQUzyAnlZ/LtX+7dUoX94ZVLgiPXcEWj1niMy3yjWtePnv5/u2OxqyYR7RwZRij2KrFo6wpwI21i9GV0cBiktbsOWS1wEAZRUN2HzxDtQsOw61xon8wg5cduVLEWss0VwIWqxVBDyjnGJEsyM6xaB8PeZXzY46TS3b9pg9kNzMiSSKFYIQvKbV4Tcq4XQogwtXcBpgVJTWdEGj83dQSZKAepZdj5iwA6v21iIkJY9i1dqDSE0bBgCoNS6kpQ+hoqoeF170Jnq6ctHbw+5Eim0KtQJKkzy4cg1xXQ2anaD8KuXZtdMobMpkZdC3lmeU71WiWLLustMQBH9hGbtVi+O7y0MUruA0wGhQqUWUr+iQ7eN6VpETdmBltRiRmdUn2zdxNe3k5DHk5HWhuWlR+K0jmieBifEsYEGzFfgaUiWrWMZ/lkKtPSeOMLAiiiWpWWYsXi1fL2n/y9UcsYohlSHWs2KR1cgIO7ASFCKUSv90KZXKDYdDnvBvMFhhMZvCbx3RPAnMfREtIkQnpxhR+ILWr2J+VUQEdoJ4Rp3gHQFRbFl/uXw64On9JRjsTpHtY6n16KlaKw+shnqT0d+RGp3GLDBhB1Z6vQ02m963bUoaw0B/huz7bWgwHWqNM8TZRLFFmaQEAmZpcdSKwiXaRYh25lfNhaAA1SVB4eH3DFEsWX5hA7T6CXk8okJWEVAQJFYEjKLc0gEkZ5hl+2oPcDpgJIQdWGVk9mOgP9MXSBUUtsM8loR3dm/EmcYyHHhnPQb6M5Gd0zP1AxHFgFBTjBhYUbgC86sElQCFkcsGRoJCH7z2nMppjVJriCgUrd6NlVvqJ/19eu4INDp+x0aLIACVAdM16w4xsIqEsL/pi0tbkJPbDfvZUatFFY3IyetGb3cOjh1eiY72QqSlD6Fm2YmINZZoLgX2hLsGXHANuyBxmhHNUND6VSlK5ldFiCAIQdUB1bZReEb5XiWKJYHVASfKYX5V1FWuaZNt1x8qgsfD76nZCntuSmraMFLTDvu2FQoJ5298G8NDqbCYjdAbrEhLHwLvJSheBOZuwANYj1shaAToy/RQZ6pDn0g0gSRJXL9qjqlSVXB2+6cZKT1OOOuccDXzvUoUK8pXtCMtexRDvclBv2s8UoijO8uxYnNjFFpGQHABC7tFi7baHJTWdEepRQtDxOempKYNo6CoA+kZDKoovngsodeukpwSrKetcPWz+hidm2gTITnlIyfMr4osSQw9MsX3KlHsUCiAoqrQN+kOmwaP3PFuHN1ZPs+tonEpmRbklvbL9tWx7PqscdI/EbyjDPamqVcdtzXZONWIzikov0ojQKHnR22kSJIEezPfq0SxTvQIOHO8YJLfenven/7tVoicfhY1gdMBGVjN3rS7UXe/uSnsJ9m45a2wzyWaD54RT9AoQyDJKcEz4uG0LppS0PpVKVy/KpL4XiWKD03HCjA2ZJziCAHDfUloOlaAilXt89Yu8qtc04I3n1rt224+mQeHTQ2tnqP+4Zr2t05/X9ZctoMoqkTX9Nasmu5xlJgkSeL6VXOM71Wi+DA6OFVQNfPjKPIqVnZAqfLA4/auN+NxK9FwpABLNzRHt2FxbNrf+Nde/7Rs2+NRYP8758NiNqJySS3SM/uh1TrgcGgx0J+J+tNVMJnMWHv+3og3mijSFOrpTdWa7nGUmESLCMnN/Kq5xPcqUXxITrdE9DiKPK3ehdKaLjQeLfTtqztYzMBqFsL+5qk9WY2xkWRsueR1FBa3wWCwQakUYTDYUFTchs0X78DISApqT1ZHsr1Ec0KZooSgmXq6lqASoExRTnkMJbbA/CqFTgGFjjf4kTSt96qG71WiaCtb3oGUzDEAk03dlZCaNYay5R3z2SwKEFgdkHlWsxP2N35HWxHyCjqgUoWupKZWu5FX0ImO9qKwG0c0XwTBW6Z5KpIoQXIwIZ4mF2r9Koqs6bxX9WV65rURRZlCKeG6L+04uxX43endft8Xd0Ch5PdqNAUGVt3NmRjp5/TMcIUdWDkcWoji1KdLogCHXRvuUxDNK3WmGoYlhsl7w0XAWmudtNQzJTZJkuAe5fpV82Gy96qgEWBYYuA6VkQxYsXmRtx0+/NIyTTL9qdmmXHT7c9zHasYUFTVA53RIdtXd4iDIuEK+1vfaDKjs6MAVdWnodE6g37vcGjQ2VEIo8kc4myi2KTOVEOVoYJnxAPRKcLR7YA46k+C94x5YG+2n7PHnBKPx+wBAgbwmV81d2TvVZcIhVrhnSbIkSqimLJicyOWbWxC07ECjA4akZxuQdnyDo5UxQilUsLiVW04tqvCt6/uQDHWbzsdxVbFr7C/9csqGnHk4Gq88dolKK+oR3rmwITiFRloql8Mh12L6qUnItleojknCIJvpEGdrob5sBmi3R9cOTudUKWooM5grzj5BU4DVBgUUGiYXzWXJr5XiSh2KZQSS6rHsMo1rfLA6lAxJAlgP9XMhf2NVLKoGXa7DnWnluD40RVBvxcECVU1p1Bc2jKrBhJFk6DyTi0yHzHLpohb66xIWp3EwgTkE1RmnaNVREQUB6rWyvOsRgdM6G7OQN6igSi1KH7N6pu/qvo0Cova0N5WhNGRFLhcKqjVbiSnjKCwqA1GE0toUvxTmpTQlelgb7T7d3oA62krjCuMEBTs0kl0okcMqgjIwIqIiOJBZsEw0rJHMdSb7NtXd7CYgVUYZv3NbzRZUFXNeZi0sGlyNfCMeODq969G7jF7YD9jh76c+VaJzNXvgq3RFlT0ikVOiIgoHggCULm2Fe/8Z5lvX+2BYlx0/aEotio+cR4T0TQIggB9hR4Kvfwt4+xyyoItSiyufhesp62QXMFBlK3OxtcGERHFhaqAsuuNRwvgdjFMmKlpj1gN9GUAAFLTh6BUir7t6cjI4lAixT9ZvpW/lgWs9VaYjCYo9VyzKJFIkgRbk23KY2xNNqgyVKxUR0REMW1xQGDltGvQcioP5Su4gPNMTDuw2vXmFgDAJZe/DFOS2bc9Hdde//TMW0YUg5RGJfRletgaJtxQn823Mq00Md8qQUgeCfYWOyTn1NP9JKcEz4iHleuIiCimmVLsKKjoRUdDtm9f7YFiBlYzNO1v+8rq0xAgQaN1yLaJEo06Rw33iBuuPv80L9Eiwt5kh76C+VYLlSRJ8Jg9cHafnf7pOfc5ACC6xHMfREREFGVVa1tlgVXdgWK866a3o9ii+DPtwGpJzakpt4kSxXi+lcfsgWibsL5VtxPKFCU0WZooto4iTXSJcPW64OxxQrTOPEhSqDlHnYiIYl/lmha89vg633ZrXQ6sY1oYkhxRbFV84Tc+URgEpTffKvAdZGuwwWOd5lAGxSxJkuAedsNaa8XY3jHYz9jDCqoEjQBlCnPviIgo9i1a1gmV2r90iCQq0HCkMIotij8MrIjCpDQqg0utn823kjycJhuPRIcIe5sd5gNmWI5bvNM9p/ivVJim/gjVl+lZuIKIiOKCRutB2XJ5TlXdgeIotSY+TXsq4O43N4X9JBu3vBX2uUSxTJOjgXvUDVfPhHwrqwhbkw2GxYYotoymS5IkuAfdcPY44R50n/N4QStAk6uBJlsDhVbhXceqySYrZCFoBOjL9FBnquey6URERBFVubYVdQdLfNu1BxlYzcS0A6v+vqy5bAdR3NKX6eEZ88imirl6XHAmO6HJYb5VrBLtIpzdTjh7nees7gcBUGeoocnVQJmilI1CqTPVUGWo4BnxQHSJUKgVQccQERHFg6o1rXh+wnZ/RxoGu5ORnjsatTbFk2kHViyZThTaeL6V+bB8fStbow3KJCWUBubYxApJlOAacMHZ7YRn5Ny5cAqDApocDdTZ6imLUAiCwJLqREQU9/LL+2BMscIy4p91U3ewCBvedSKKrYofzLEiigClQRlcal1kvlWs8Fg8sDXZMLZ3DLZa29RBlcJbUt+4wgjTahO0BVpW9iMiooSgUACVq9tk+2oPlExyNAViFytRhGiyNfCMetc5GidaRdgabNBXsojBfJM8Elx93jLpnrFzj04pk5Te0alMNQQV/6+IiCgxVa5txaEdVb7t+kNFEEVv0EVTm3ZgNdCXAQBITR+CUin6tqcjI2tg5i0jikO6Mh3cY26Ilgn5Vn0uqFJU0OQy32quzXQRX0ElQJ11NnfKyCmbRERElWtaZduWUT06GrNQtLgvSi2KH9MOrHa9uQUAcMnlL8OUZPZtTwfzsyhRCIoJ+VYTbuptTWfzrXjzPidEl+gdneqe3iK+yhQlNLkaqDPUEBQcnSIiIhqXnjOGrIIh9HWk+fbVHShhYDUN0w6sKqtPQ4AEjdYh2yYiOaVeCcNiA6ynrf6dZ/OtTCtNnGYWIZIkwTPigbPn7OjUuQr7aQRosjVQ56ih1DPAJSIimkzl2lZZYFV7oBiXfmh/FFsUH6YdWC2pOTXldqR1tBWioa4SY6NJUCo9yMzuQ82y4zCaLJOec/L4UnR35sFu00MUFdDqHMjM6kVV9SkYjLY5bS/RROpMNTR5Gji7JuRb2c7mW1Ux32o2RKfoDaZ6XBDt5x6dUqWroMnRQJWu4nUnIiKahso1rdj13Erf9pnj+XA6lNBoz52znMhisnhFy5kSHDm4FgBgMFjgdGrQ1VGAgf4MbL3sVeh0jpDn9fXkwONWwWgyw+1Sw2Ixoa2lFEMDGbjkipfn808ggm6RDp4xDzxm/4eQq98FZYoS2jxtFFsWm8ZHoEKtBSVJEtxDbji7w1vEl4iIiKZv8ap2CAoRkuj9DnW7VDhzvABVa1vPcWZim3Vg5fEo0Nudi5HhFLhcaqjVLqSkjiA7txtK5bl7kwOJooBTx5cBAPIKOrB+wzuw23R4bfs2OB061J+uwvJVR0Oeu2nrDtlzHty3Du2txTCbk+B0aKDROkOe5/EoIIrymy+FIIbVfqJxgiDAUGXA2OExWb6VvckOlUkFpYnT0ca5BlywNdlkC/UKGgHaQi0kpzSzRXxzAhbx5YxlIiKiGdEbHSiu6kHLqTzfvtoDxahak8CB1TQmvcwqsOruzMORg6vhcAT3vmt1DqxcfRC5+d0zesyhwTQ4nd7HyyvoAADo9HakpQ+irzcHvT05k56rVIo401iGtpZiuJwaWCwmAEBS0ijUmtBBFQDU11ah7lS1bN/SqnosW9Iwo7YTBVEDynIlhuuG/fskwHbahozlGVCoOJpiH7TDWmcN2i85Jdib7Oc8X6VXQZ+thz5T719vin0iREREs7J0dacssGo4UAL9pw5EsUXRZVOdO60o7MCqrzcL+/acD0GQUFzajIzMAWi1djgcOgz0Z6K9tQj79mzAhk27kJU9/Soidpt/pWet1j/lT3t2+p/Nagg6ZyKbVY/hoXTfdkrqMM7fuBtTpVYsrqpF+eJ62T6FIMLGESuKhCxAY9bA2ekP7j0ODwbPDMJQZUjovB9JkjDWPDbzExVn89hyNVCavKNTDoSeIkxEREQzV7a2CfjHWt92W2MW+sYAUyrrFkwm7MCq9mQ1lEoPNm19A8kpo7LfFZW0YlFFA97acRFqT1bPKLCajDTN6Tw1y0+getkJWMwmHD20Cv192Tiwbz02bt45aXClVHLaH80tXenZfKsJC9W6B7w5Q9r8xM238ox4zj3FbwIu4ktERDQ/Smq6oNE54bT71+GsO1yENRfXRbFVsS3seUgjw6nIL2wPCqrGpaSMoqCwAyPDqTN6XJ3ePyVo4hRD59mf9YbgKUOBBAEwJZlRVtEIABjoy0Jfb/aM2kEUSYLCm28VGAzYz9jhHjt3MYaFymOdXnUhZaoSptUmmFaaoMnVMKgiIiKaYyq1iIqV7bJ9dQeKo9Sa+BB2YKVUeqCdpBjEOI3WAaVyZmUZ09KHoNF4p/R0dRQAAOw2HYYGvdP7snN6AACvvbQNr720DWcaygAA5jEjujvzfCNbkgRZPpbHHZMFECmBKHQK6Cv18p2Sd30ryZ1YFRYkSYKzxwl787lzqABAV6jj4spERETzrHJNm2y79kDxtGeRJaKwo42s7F709Waheopj+nuzkZXTO6PHVSgkLFl6AkcPrUFXRwFe+c8VcDo1cLvV0GgcWFzlHX40m5MAAI6zhS7sdj32vn0BlCoXjEYLHHYdHA4dAO8oWGb2zNpBNBfU6WpoCjRwdvg7JSSHBGudFYbqxMi3Eh3e9bzcQ9MbqRM0ApQpDKqIiIjmW+XaFtn2cF8y+jpSkV04HJ0GxbiwR6xqVhyDw6HFwX1rYbPKe+FtVj0O7lsHp0ODpcuPzfixS8uasWb9PiSnDMNu1wGChLz8DmzaugM6fegebr3eitz8TmjULpjHkuByqWEwmlGyqAmbt74BtTpxp1tRbNGV6KBMlgcK7kG3rLjFQiRJEpzdTowdHJt2UAUA+jIuqExERBQNuSWDSMkwy/ZxOuDkhF++8stpDejtfnNT0D6nU4PRkRQIggS9wQqtzgGHXQub1QBJEpCcMgKNxomNW96KeMOJ4pnoEGE+ZJZPARQA43IjVMkLb9qqaD87SjUcOqBSJish2sWgdaz0ZXqoM9Xz1UwiIiIK8Pe7Lsf+l2t828svbMCn7ng+ii2KXdO+g+vvy5r0d5IkwGoxwmoxyvaPjqSE3zKiBUyhVUBfpYf1xIRiLBJgrbXCtMrkX48pzkmSBFePC7YzNtkiyeMEjQB9uR7qDDUkSYJnxAPRJUKhVsgX+SUiIqKoqFzTKgus6g8VweMRoFQy2SrQtAOra69/ei7bQZRw1GlqaIu0cLT511+SHBJsdTYYauI/3+pco1TqbLV3mt/ZCn+CIECVuvBG64iIiOJZ5ZpW2bbdqkVbbS5Ka7qi1KLYtTC6xYnilLZYG5xvNeSWFbeIN5IkwdHlwNihsZBBlaARYKgxwFAZXH6eiIiIYktKhhV5pf2yfXUHi6LUmtjGwIooigRBgGGJAYI6YH2rZjvcI/FXcEW0i7Act8DeaA859U+do0bSmiSo05k3RUREFC8WB4xa1bKARUiznndjs+rR35cJu10PUQwdp1VVn57t0xAtWAqNAoYqAyzHLbL91lorTKvjI99KkiQ4u86uSyUG/17QCNAv1kOdxoCKiIgo3lStbcWbT63xbTefzIPdqobO4Ipiq2LPrAKrE0eXoamhApI09XQeBlZEU1OlqqAt1sLROiHfyinBVmuDYWls51t5bB7Y6m3wjIZeDFyTq4GuVMdpf0RERHGqfEUHlCoPPG5v+oLoUaLxaCGWbjgT5ZbFlrC7wlvOlKKxfjEys/qwfsM7AICikhasPW8vSsuaoFCIyC/swMYtOyPWWKKFTFukDSre4B52y4pbxBJJkuDocMB8yBwyqBK0AgxLDdBX6BlUERERxTGt3hVUrKLuIKcDBppFYLUIBoMVGzbtQl5BJwDAYLSioKgDK1YfwYZNu9DVkQ+nQxOxxhItZIIgQF+pD8q3crQ6Jq2sFy0emweWYxbYz4Se+qfJ1SBpdRKn/hERES0QgdUBmWcVLOzAamzMhOzcHkycoSSJ/o3MrH7k5HWjsb5yVg0kSiQKjQKGJYag/dZaK0RniAhmnkmSBEf71KNUxmVGjlIREREtMFVr5YFVT0sGhvuNkxydmGaVFa9W+xPWlCo3nE756JTJNIbR0aTZPAVRwlGlqKAt0cr2SS4J1lorJCl6i/F5rB5YjlomLVChydMgaU0S16IiIiJagIoqe6AzytMT6jkdUCbswEqvs8Nm0/m2jUYLhgbTZceMjSZDpQyd0E5Ek9MWaqFKkwconhGPrLjFfJGNUo0Fv58VOgWMy43Ql+shKDlKRUREtBAplBIWr26T7atlYCUTdmCVnjkgC6Ry87swMpyKIwdXo6crFyePL0VPdy4yMvuneBQiCsWXb6UJyLdqc8A1NH+lTT0WDyxHzo5ShRgs0+RrYFptgiqFo1REREQLXVVAnlXdwWJEcTJNzAn7bqiwuBV2mw5Wix4Gow0VlXXo6cpFy5lStJwpBQAYDFbULD8WqbYSJRSF2ptvZTkqX9/KVmeDcpUSCu3crW81PkrlaHWEDKgUOgX0i/UMqIiIiBJI5doW2fbYoBFdZzKQXzYQpRbFlrDvijKz+pGZ5R+NUqk82HzxDnR35sFiMcFgsCInrwsqFacCEoVLlayCrlTnHTE6azzfyrjcOCfrW3ksZ9elMk+yLlWBBrpiHaf9ERERJZjM/BGk5YxiqCfZt6/uYDEDq7Mi2uWtUEjIL+zE4qo6FBS1M6giigBNgSY432rUA0dLZPOtJFGCvdUO82FzyKBKoVfAuMII/SLmUhERESUiQQCq1shHrbielV9EAiunQ4O+3ix0deSjrzeLa1cRRZAv30obkG/V7oBrMDL5Vh6zB+Yj5kmn/mkKNDCtMkGVzKl/REREiawyoOx649FCuJ3KKLUmtszqLslqMeD4kRXo6c6FJPlv+gRBQk5uN5atPAqD0TrrRhIlOoVaAUOVAZZjFlngY6uzQbk6/HwrSZTgaHPA0T5JLpXhbC5VEgMqIiIiAhavboMgSL57f6ddjeZTuahY2RHllkVf2CNWFrMRO1/fiu6uPBiMFhSVtKCiqg5FJS0wGi3o7srDzte3wmIOXuyUiGZuPN9qIsktwXraCkmceUkej9kD82EzHG2hgyptodY7SsWgioiIiM4ypdhRUNEr21d3gNMBgVmMWJ08vgwOhxYrVh9CyaJmTMyhlySg5cwiHD20CiePL8P6DXsj0VaihKfJ18A96oZ7wO3b5xnzwN5ih36RflqP4Rulagudo8VRKiIiIppK5ZpWtNfn+LZrD5bgXZ96O4otig1hj1j192YhN78LpWXyoArwJraVlp1Bbl4X+nuzZ9tGIjpLEAQYFhuC8q2cHU64Bs6db+Uec/tHqULQFnGUioiIiKZWFZBn1VaXDeuYNkqtiR1hB1aSJCApeXTKY5KSR2W5V0Q0e4JKgGGJAQh4a9nqbRDtYshzJFGC0TrfsgAATkFJREFUvdkOyxELRGvwMQqDAqZVJuhKdBAUfM8SERHR5BYt64Ra4589I4kKNBwujGKLYkPYgVVK6jDGRpOnPGZsNBmpaUPhPgURTUKVpIJu0fTyrdxjbpgPmb0FKgIJgLbYO0qlNLGiDxEREZ2bWuPBouXyYhW1B0qi1JrYEXZgtWTpCfR256DlTGnI3zc3laK3JwdLlp4M9ymIaAqaPA3UmWrZPo/ZA2utFc4+J1yDLlibrN5RKluIUSqjAqaVJu9ivxylIiIiohmoWiOfDsj1rGZQvKL21JKgfZlZfThycDUa6yuQnjEIrdYOh0OHwYF0mMeSkJ3Tg77ebKRnDEa00UR0dn2rCj08Zo9sCqB7QF7cIvhEby6VtlDLgIqIiIjCUrW2Ff/+g3+7vzMVA13JyMibOlVoIZt+YHWyetLfmceSYB5LCtrf25OD3p4cVFWfDq91RDSl8Xwr82HztI5XmpTQL9ZDaeS0PyIiIgpfXlkfTKlWmIf9SyvVHSzGBVcfj2KromvagdXGLTvnsh1EFCaFUQEoAXimPk5TrIGuSAchsIwnERER0QwpFN7Fgg+9XuXbV3uAgdW0ZGb1z2U7iChMnhHPOYMqAFAnqxlUERERUcRUrWmRBVb1h4ogit6gKxEl6J9NtHCIrtAl1sM9joiIiGg6Kte0ybatY3p0NCTuGrazXgV0oD8dbS0lGB1JhculglrtRkrKMApLWpGRORCJNhLRFBTq6fWPTPc4IiIioulIyxlDVuEg+trTfftqDxSjqLI3iq2KnlkFVsePLEdTQ0XQ/uGhVLQ0l6KsogHLVh6bzVMQ0TkoU5QQNAIkpzTpMYJGgDKFBSuIiIgosqrWtsoCq7qDxbjsw/uj2KLoCTuwam0pRlNDBUwmMyprTiEzqw9arQMOhxYDfVmoPbUETQ0VSEkdQVFJ67kfkIjCIggC9GV6WE9bJz1GX6ZnfhURERFFXOWaNrz17CrfdtPxfDjtKmh0Uyz9skCFPTeopakMer0Nmy95HYVF7dDpHBAEQKdzoKCoHZsv3gG93obmprJItpeIQlBnqmFYYoCgkQdPgsZbjj1wIWEiIiKiSKhY2QaFwp/H7XGp0HQ8P4otip6wA6vR0STkFXRArQ4djarVbuQVdGB0NHh9KyKKPHWmGknrk2BcZoS+Sg/jMiOS1icxqCIiIqI5ozc5UbykW7av7kBxlFoTXcxmJ1pABEGAKlUFTZYGqlQVp/8RERHRnKtcK0/7qTvIwGpGkpPH0NVRALc7dEK826VCV2cBkpPHwm4cERERERHFtso18sCqozEbY0P6KLUmesIOrEoWnYHNpsfO17eisyMfDocGAOBwaNDZno+dOy6CzapHSVlTxBpLRERERESxpbS6G1q9U7av/lDijVqFXRWwuLQFI8MpONNYjv17zgcACIIESfJPPVpU3ohiVgQkIiIiIlqwlCoR5SvbcXKPv2hd3cEirLmkNoqtmn+zWsdq+aqjyC/sQFtLCUaGU+B2qaFSu86WWG/hAsFERERERAmgck2rLLCqPVAMSQISKd077MBqoC8DKrUbGZkDDKCIiIiIiBJYVUABi+G+ZPS1pyG7aChKLZp/YedY7XpzC1rOLIpkW4iIiIiIKA7lFA8iJcMs21ebYGXXww6stDoHFApPJNtCRERERERxSBBYdj3swCoruwcD/VmQpEg2h4iIiIiI4lFg2fWGw4XweBInySrswKpm2Qk4nRocObgaTqc6km0iIiIiIqI4ExhY2a1atJ7OjVJr5l/YxSsO7lsHtdqJ1uZStLcWw2C0QKtzQEDwENbGLW/NqpFERERERBTbktOtyFvUh64zWb59dQeLsWhpVxRbNX/CDqz6+/wXTBQVMI8lwTyWFJFGERERERFR/Klc0yYLrGoPFOOKj70TxRbNn7ADq2uvfzqS7SAiIiIiojhXtbYVbzy5xrfdcioXdqsaOoMriq2aH2HnWBEREREREU1UtrwdSpW/crjoUaLhSGEUWzR/ZjxiNTiQjtMnajA0lAYBQGr6IKqXnkRaeuIs/kVERERERMG0ejdKa7rQeNQfTNUdLMayC85EsVXzY0YjVqMjyXh75yb092XB41bB7Vahvzcbu9/cjNFR5lcRERERESW6qrUtsu26BFkoeEaBVX1tJTweJSqX1OKKq1/EFVe/iMrq0/B4lGiorZyrNhIRERERUZwIXCi4pzUDw32mKLVm/swosBrsz0R65gCWLD0Jrc4Brc6BJTWnkJHZj4H+rHM/ABERERERLWhFi3uhN9ll++oOFUWpNfNnRoGVw6FFWvpg0P7U9CE47NqINYqIiIiIiOKTQilh8ao22b5EmA44o8BKFBVQqdxB+1VKN0SRBQaJiIiIiCh4OmDdwWJIUpQaM08YDRERERERUURVBQRWY0NGdJ3JjFJr5seMy623txZhaCBdts9iMQIA9ry1MfgEAdhw4e7wWkdERERERHEnI28E6bkjGOxO8e2rO1iE/LL+KLZqbs04sLKYTbCYQ1f16O3JmXWDiIiIiIgovgkCULmmFXteXO7bV3ugBFtvOBTFVs2tGQVWl13537lqBxERERERLSBVa+WBVePRAridSqg0nii2au7MKLAyGG1z1Q4iIiIiIlpAFq9qgyBIkCQBAOByqNF8Mg8Vq9qj3LK5weIVREREREQUccYUOwoW98r21R5cuGXXGVgREREREdGcqFoTUHZ9Aa9nxcCKiIiIiIjmRNXaFtl2W10OrGPaKLVmbjGwIiIiIiKiOVG6tAtqjdu3LUkC6g8VRbFFc4eBFRERERERzQm1xoOy5R2yfQs1z4qBFRERERERzZnA6YALNc+KgRUREREREc2ZyjVtsu2BrlT0dyZHqTVzh4EVERERERHNmbyyPphSrbJ9dQtwOiADKyIiIiIimjMKBVC5OqDsOgMrIiIiIiKimalcKw+s6g8VQfQIUWrN3GBgRUREREREc6oyYKFg65ge7Q1ZUWrN3GBgRUREREREcyot24zsokHZvroDJVFqzdxgYEVERERERHMucNRqoa1nxcCKiIiIiIjmXGBgdeZEHpx2VZRaE3kMrIiIiIiIaM5VrGyHQiH6tj0uFZqOFUSxRZEVsyFiR1shGuoqMTaaBKXSg8zsPtQsOw6jyTLpOSePLcVAfyYsFiPcLjV0Ojty8rpRueQ0tDrHPLaeiIiIiIgm0pucKK7uRvOJfN++2oPFWLK+JYqtipyYHLFqOVOCA3vPw8hwKnQ6OyRJQFdHAXbuuAh2u3bS8xrqqjA8lAat1gGNxgmr1YgzjeXYvXMTJGke/wAiIiIiIgpStWbhrmcVcyNWoijg1PFlAIC8gg6s3/AO7DYdXtu+DU6HDvWnq7B81dGQ5y5echplFQ3Qap2QJGD/O+ejq6MAY6MpGB1JQUrqSMjzPB4FRFEeYyoEEUqlGPJ4IiIiIiKauco1rXjpbxt8252NWRgbNCApzRrFVk3DNJbcirnAamgwDU6nd1Qqr6ADAKDT25GWPoi+3hz09uRMem710pO+nwUBSE8fQFeHd97mxPmcgeprq1B3qlq2b2lVPZYtaQj77yAiIiIiIrkli0egMzhht2p8+5oPlOO8i2P7vtumsp3zmJgLrOw2g+9nrdafFzWeI2WzGoLOCcXtVqKt1Tu0mJ7Rj6TksUmPXVxVi/LF9bJ9CkGEjSNWRERERESRowTKV7ThxJ5y367jh3Ox/LJjUWxUZMRcYDWZmeRIORwa7N29EaMjqTAljWLd+XunPF6p5LQ/IiIiIqL5ULlWHljVHSyGBO+Ms3gWc8UrdHr//EqHw1+ownn2Z71h6vmX5jETdr6+FUOD6UhLH8CFF70Jnd4+N40lIiIiIqIZqVojrwI43JeE3ra0KLUmcmIusEpLH4JG4532N54fZbfpMDSYDgDIzukBALz20ja89tI2nGko85070JeBnTsugtViQl5BOzZu2Qmt1jnPfwEREREREU0mu3gIKZnyNJ3aA/FfHTDmAiuFQsKSpScAeAOrV/5zBV7bvg1utxoajQOLq+oAAGZzEszmJDic/lGtt9/aBJdTC0CCzWrA7je3YOfrW7Hz9a3o6cqNxp9DREREREQTCAJQuaZNtq9+AZRdj8kcq9KyZqhUHjTULYZ5LAkKpQd5+R2oXnZ8yml9oqg8+5OA4aF02e8cDk3wCURERERENO+q1rZg3/Ya33b9kUJ43AooVfFb9yAmAysAKCxuQ2Fx26S/v/b6p6a1j4iIiIiIYkvgiJXDqkXL6RyULeuKUotmL+amAhIRERER0cKWlGZFflmfbF9dnE8HZGBFRERERETzrnJNq2y7Ls4LWDCwIiIiIiKieRcYWLWcyoPdEr91ERhYERERERHRvCtb3gGl2u3bFkUFGo4URrFFs8PAioiIiIiI5p1W78aiGnmxirqDRVFqzewxsCIiIiIioqioXCufDlh7sCRKLZk9BlZERERERBQVVQF5Vr2t6RjuM0WpNbPDwIqIiIiIiKKicHEvDEl22b54LbvOwIqIiIiIiKJCoZRQsUq+WHBtnJZdZ2BFRERERERRUxWQZ1V3sAiiGKXGzAIDKyIiIiIiiprKNS2ybfOwEd3NmVFqTfgYWBERERERUdRk5o8iPXdEti8epwMysCIiIiIioqgKmg7IwIqIiIiIiGhmKtfKpwM2HiuAy6mMUmvCw8CKiIiIiIiiavGqNgiC5Nt2OdRoPpkXxRbNHAMrIiIiIiKKKmOyA4WLe2T73nxyFRoOF0L0CFFq1cyoot0AIiIiIiKiqrWtaKvL9W0ff7sCx9+uQErmGK770g6s2NwYxdadG0esiIiIiIgo6pQad8j9I/0mPHLHu3F0Z/k8t2hmGFgREREREVFUiR4Be15YDkAK8VvvVMCnf7s1pqcFMrAiIiIiIqKoajpWgJH+JIwHUcEEDPcloelYwXw2a0YYWBERERERUVSNDhojelw0MLAiIiIiIqKoSk63RPS4aGBgRUREREREUVW2vAMpmWMInWMFABJSs8ZQtrxjPps1IwysiIiIiIgoqhRKCdd9acfZrcDgyrv9vi/ugEI5WeAVfQysiIiIiIgo6lZsbsRNtz+PlEyzbH9qlhk33f58zK9jxQWCiYiIiIgoJqzY3IhlG5vQdKwAo4NGJKdbULa8I6ZHqsYxsCIiIiIiopihUEqoWNUe7WbMGKcCEhERERERzRIDKyIiIiIiolliYEVERERERDRLDKyIiIiIiIhmiYEVERERERHRLDGwIiIiIiIimiUGVkRERERERLPEwIqIiIiIiGiWGFgRERERERHNEgMrIiIiIiKiWWJgRURERERENEsMrIiIiIiIiGaJgRUREREREdEsMbAiIiIiIiKaJQZWMc7jUeD0yWp4PPyvmk+87tHB6x4dvO7RweseHbzu0cHrHh287vOLVznGiaICdaeqIYr8r5pPvO7RweseHbzu0cHrHh287tHB6x4dvO7zi1eZiIiIiIholhhYERERERERzRIDKyIiIiIiolliYBXjFAoRldWnoFCI0W5KQuF1jw5e9+jgdY8OXvfo4HWPDl736OB1n1/CL1/5pRTtRhAREREREcUzjlgRERERERHNEgMrIiIiIiKiWWJgRURERERENEsMrIiIiIiIiGaJgRURzQuJZXIoATgcmmg3gYgWOH7OxC4GVlFgNhuj3YSExOseHcNDqQAAQWBwNZ/4ep9/ne0FOLR/Hfp6s6LdlITD13t08LrPP37OxDYGVvOss70Ab72+FY11FdFuSkLhdY+OzvYCvPnaxTi4by0ABlfzha/3+dfRVoD975yH3u4cNDctwkBfRrSblDD4eo8OXvf5x8+Z2KeKdgMSSXtrIQ7uWw8AaGqogEIpYlF5U5RbtfDxukdHW0sRDu1fBwBoby2GSuXBitWHfcGVIES5gQsUX+/zb6AvAwf2ngcAUGuc6OoogCR5+y0zsgai2bQFj6/36OB1n3/8nIkPDKzmydhoEg4f8Pbap6UPYmgwHbWnlgAAP4zmEK97dDgcGhw7vAoAUFTSivbWIjQ3LQIABldziK/36JAgIK+gAwVF7fC4lTh5fDm6O/N8v+dNz9zg6z06eN2jg58z8YGB1TxRqdxYsvQEDEYrjEYL6k4vQVdHPj+M5hive3RotU6cf+EuOBw65OV3IjllGCePLWdwNcf4ep8/E1+7mVn9MJrM0OvtAAC3W4W6U9W86ZljfL1HB6/7/OHnTPxhYDWHJr4h9AYbShY1Q612AwDKyhsACejq5IdRpPG6R0dgkJSROej7ubC4DZAEnDy+jMFVhPH1Pv/Gr7nHo0B3Vx4KCjug19t9+xeVn4EgALUnedMTaXy9Rwev+/zj50x8YmA1R8Zf+G63Eo31i1FVfRpqtdu3PyNrADj7IcUPo8jhdY8O33V3qXDi6HIsrj4Ng8Hm+71W60RxaQsAMLiKIL7e59/Ea/7WjovgdGqh1TqQmdUPQQBEUYBCIaG07AwA3vREEl/v0cHrPv/4ORO/GFjNgYlviF1vXISR4RTo9VYUl7bKbiIzMv0vfH4YzR6ve3TIrvubmzEynAqjyYzyynrZdVdrXAyuIoiv9/kXeM1HR1JQXNqMtHT/6KxCIfmOC3nTE/B/QtPD13t08LrPP37OxDcGVhEW2MswOpKCkkVnUFDU7jtGPl3K+8KXAHT7PowkLCo/M78Nj3O87tER6rqXlp3BoopG336FQoQgeL8ExoMrCQJOHV96NriSsGL1EQZVM8DX+/wLdYO5qLwJy1YewUB/JkZHUuCwa1Fc2gKd3galUgTgvelRKEScOr4Uvd05cLtUqKo5KZsqS1Pj6z06eN3nHz9n4h8DqwgK1ctQVtGIpSuOoqujAIMD6bBaDcgv6EBmVj90ZxMQMzIHoFR6IAhAT1cuTh5bDkGQUFrWHN0/KE7wukeP/7pvOXvdG7B0xTG0NpeitycHVosBqWnDKKtoQFLyGCQJUKldKKtogCCIOHV8GZqbyqBQSFi28mi0/5y4wNd7dIznOux8fSvGRpORX9iBZSuPoO7UEtTXVkEUvWWP+3pzsLiqFrn5nZAk73Sd4tIWdHXko6c7FyMjKbJpsjQ1vt6jg9c9Ovg5E/8YWEXQ+LzXd3ZtxMhwCjIy+7Gk5iTqTi9B7clq33Ejw6nIzetCZfVpaLVOAEBq2jCUSg9EUQG1xonMrL5o/Rlxh9c9eiQJOLRvnW/6X0VlPeprq3D6RI3vmNGRFAwNpmHd+XthSjIDAARBgtVi9F33otLmKP0F8Yev9+ixWQ2w2fQAAJdTjaOHVqHlzCKoVG4YjBbYbHoMD6WioW4xMrN7fXkoHe2F6OnOhUrtwqaL3oSeNzzTxtd7dPC6Rw8/Z+KbItoNWGicDm+CoVrjhM1qwIG961F7shoajRO5+V1QqV2wWQ3o6c6FxWwE4L05HejPQFdHPhQKEZsuehOmJEuU/5LYJ0n+nx287lHh8SiRnduNpORRWMwm7Nm1EadP1ECnt6FySS2SU0YAABazCT3duQC8191q1aO9tRgAsOmiN5CSMhq1vyEeOZ0avt7nmSQBpiQzLtyyE0aTGX292Wg5swgpqcPYfPEObLhwF5ZUn4JS6cHQYDp6e3IAeG9QdTo78go6sHnrG0hKHovyXxJ/+HqPDl73+cfPmfgn/PKVX0rnPowmMz5cLknwDcdaLXrU1y5BZ3sBXC41klNGsPa8vUhKNmNoMA1v79wEt1uFJUtPonJJLQDAZtWjo70AObndSEo2R/mvin0Ty5B6PEpoNC5YLQbU11bxus+hUAUmXE41erpzUF9bhbHRZJiSxrB+wztISh6D1WLArjc3w2Y1oKS0GSvXHvKdNziQDo3G6RvFopmxWvWoP83PmbkyVTGV4aFU7N19ARwOLbZc8jpSUr0dCEODadizayMEQcLGzW8heUKHgcej8OVD0PSN/z/YrHrU8fU+7/g5M7em+pwZGU7BO7s3wmHn50w84VTAWZh4c9/cWAaN1oG8gk4YjDZULjkNj0eB3p4cLF91xPfhkpQ0Br3BCpvVgNTUYd9j6Q02lC9uYAL/NEyc+/32zk3QaJxYc94+GIxWXvc5NPH1PjiQAYddh8ysPuj0duTkdUOSFKivrcTS5cd9vWUGoxVJSWNw2HVISRuSPV56BpNqpyPUF68kAQaDDRVVtXy9z4GJr/X62ipYLd7e+NS0IeQXtiM1bRjrL9iDsdFk380OAAz2Z8Dl1CAtfRBqtUv2WLzZmZ7JXu96A79X59JkN/gGgw2L+TkzJwI/Z8ZGk6DRuLB4iXe5kpTUEZy/cTdGhlP5ORNHGFiFaeLN/Tu7NmKgPxN5BZ3Izu2BSuWB3mBDVc0p5Bd2yEpetrUUY2w0GUlJYzAY5cPj/BA6t1AVc4wmM6wWI1JSR6A32LBk6Ule9wibeN0P7D0PA/0ZcLvUMCWNYfPFO6BWu5FX0IHklBHZF8CZxjL09uRAr7chLX1oimegUCZ+8dadWgKz2QRAQFraIApLWmE0WlFVfZqv9wia+Frf89aFGBzI8P2uqyMf7a1FWLfhHaSlDyE1bQiSBLjdKjQ3luH0yRooFCKql53w5Tfwek/fxGvf1lKCvPxO6M4uiDoeXPHzPfJkN/inqzA6mgIBEgqK2pCd2wOD0YolNbzukTTxtb539wXo78vy/c7tVmHtefsgSUBKqvc7lZ8z8YOBVZjGP4T27r4AA/2ZKCppxYrVhyBJAmw2HVQqN4xGKwwGKzweBWxWA9pbi1B3egkEQcKyVUc4BWqGQpV+FQQJFrMJnR0Fvht6g8EGvd7G6x4hshHCtzZhaCAdGq3D21MmCXC7VVCp3FCpPEhOGYEoChgbTUZz0yK0nFkEQZCwau0BWcBF5zbVDX5PVy462gux/oI9MJos0PNzJmLGk/YP7luHwYEMZOX0Ii+/E81Ni2C1GDE8lIbdb27GpovehE5vx9BgGo4dXoXhoVTo9HasWnsAmVn9XJdthia+3t987WJYzCY4HFqUljVBp3P4git+vkfWVDf4NpseWp0DGZkDMBht0Bt43SMh1Gd7WvoQNFoHerpyYbUafAsAjxse4udMvGBgFYbxF3J7azH6+7KQndOD1esOoLG+Aq3NJfC4VdBonVi59gBSUkbhsGuxZ9dGWC1GGE1mrFh9GFnZfXxDzEDoBfNaoNE40FBXif7eLNjLdNDq7BAE77FOhxbv7NoIC6/7rIzfaB45uBpDA+koLm1BWUUDDu5bB4vZhObGMtjtOpSWnUFq2hBcLjXqT1ehqzMfySkjWLbyKL8AwjB+3Q/vX4vBgQzk5neiqLgNp44vhdlswshwKt7euQkXXvQmdDoHrFYdX+8RYrPqMTKUBp3OjtVrD0CntyM9YwD1tZXo68mB1WLE4QNrsG7DOzAljaGopBnpGSYUlbT6epdpZiZ2VprHkgAA7S3FgCSgtLzRF1yNH+t0avh6n6WJI1X73t6A/r4sJKeMwGgyo6ujAMNDaejuzPONUvG6R8Z4Xv7JY8swOJDhyz8+cmA1AMDp0ODtnZug09uQm9eFvIJOfs7EEQZWYRj/8BivglOy6P+3d1/NbWRbgu//8B6EBx3oPSlLuSqV69PTPTMdMfdh7gc7n2Tuw9yY6NvTZ7pOGamMvESRFL0nPEB4j/sAAqKTRJCUUFStX0RFSbCJpZ0798q9c+UaS2+GmZ2ZAkCprJDJGPntwX2+/PonzJYU03ceEQp66OjcadzPR5xePamq39vB17vO1LUXxKIOlhZGiMfspJLmxr00oLZs5KbE/ULUyrvaUatLDAwtkdhra8wYrq0MUCxqCAa8XJ9+irc9sL9cZ4s2WxyTOSNxP6N0ykQ06kBvyHHl+gsMhhyplJm5mUk02gLplJnXL65ybfopRmnvF6ZSUVEoaFGpykSjDrztfqxtCUbG5qlUlPh3OkkmrKSSFmz2OH0Dq1Qqby8alwHm2Wys9hEOufG2+4nF7GT2Z0aARnJVZzDkuHH7MeGQW9r7GdUH+MsLw41+4+adRygUVRbfJHgzO06xqDn0nlrcHxEOST9zHoW8jmzGiNMdZur6C9ZXe1lf60OprFAuq4iEXQCkkhbM1iRtbQnpZy4JSazOoD5Fm8/rAVhZHiSVNGO2JBmfek0yYWVzvYd0yszC/CjXbj5rrMev7wiyQzRvL24jnTLT3bPBlWsvUavLuNwhPN4AwYCXtdUBbI5Y4+aE1SoS9zM6evZRQZViUUOppOaXn78in9OhVFaYuvaSQl7L9lY3yYSV1y+u4nB+j9mSwmROSdzPqVjUks/p0WoL7Gx2Y2lLsL7ah8GQpc0eI7DbQSJhpVDQolZnpb2fwcHKrvV4KVVlVKoyhYKW7c1uLJYkZksSizXFyNgbIiE32ayBaMSBzR6Xi8YvQKWiQG/IYXfEuPPlL+TzOv7+t38kkzGyueGjWoXB4SW0ugJbm904nREczig2e6yxZErae/OKBS3JhBWdPsfktZeNdmw21woQlcuqxmtjUTsmcwqHM4bNHpe4N+FgPwOg0+cZnZjDYMxQrSrY3qydQJi++ztGY4ZY1MHLZ9fZi9sI+b20tSWkn7kkJLE6haM7RL0z8Xj97Gx1kdizUipqGB2fo6NzF4czQiGvZWVpiKqcXTizo3F3uiJ8/ZfvMZnSqNVlKhUFCkUVuzNKMOAllTQDHBtUStybU497Pb4KBWi0RXr71lhdHmz8ewyPvaFvYJVSSYVSWWHu9SQKZQWFQg62Z3G0vSsU1K5d0xTJ53W8mR+jUlZRqSiZvPIKd3uAUMBLMmElEW/DKBcxN+3gUqjVpUFU6jK9/auYTBmGx+Z5/fIqu9tdKJVVhkffYG1L0Gbbw+6MEg66MZnl/jxnddJx1eUJ4nBG9u/Jk+erb3/g5x++JZsxsr3pQ6UqU60qeDM3js0e46vvfmj0N+J0jsZdqyvQO7CK2ZpEr881ThxXqXUk9apzq8v9rCwO0961w/jka4l7E97Vz9jscaB2rB0aXWDq2stG6XSVqoTBmKFY0Mo9qS4ZuUHwBxy8tufpo1tsrvc2OqQ22x4Wa4JiQUu1qmBzvY9iUY1OV0CprCVTJnOq8Tni9I7GfWOtr1Yhpy2BWl2mWq0diBUK6OreQq0pkthrY3V5sNWbfqkdjPujX+7xZm6cahU0mhKDI4t89d0P3Lv/EJWqTDjoplxWolaXKRY1VKsKzNLez+Rd/Yy1LcH1m8/Q63MoAJ0+x/DoAoMjS5hMaXT6HDp9vtHPiNM7etuG2ZkpggEvhYIWgK7ubXr71gDY3uxm9tUUi/MjLMyPEthtR62uDXxE8w4ONOdnJ5h7PUmlokCjKaHbX+5Xu1Fqmvvf/IRWlyeTMbK6PMibuXEARsbnG8cAcTrH4j5Ti7vLHWZweBGlsto4cVzZn6kyW1Jsb3Yx++oK6bQJjzcgcW/Cu/qZg0sslcoqbk/w0P2oArsdZDNGdPocRpP075eJzFi9x0lV6CyWJNVq7Uy+2ZJibGKO509vks/piEXtPPjhG2z2OBtrvajVJbwdfkDOIjfjQ3E/+lqTOUV7xy7bmz6SCWuLtvryOzHu1kRjTbdWW0SrLZLL6lGpS0TCLn75+SsslgTrq/2oVGUGRxZRq8ut/imXyrvaez3uHV07hxKn+sF3dWlw/zYDcYn5GRwslhCNOA9Vds2kDRj27xOmUpdYWRoiGPASDHj331vlxu3HWOVMctOODjRjUQdOd5hCQdu4hupgAmCxJvnuH/+D7//2j+TzOgDufvkQb0dACiY04UNxr5+whP3XFWvDw831XtJpI+Wyirtf/iKFKpr0vn4mnTZiMGQbiWqlUgvqytIQczOTAFy98VxusnzJSGL1DicNdnr7VxkaXUChqJLNGNDpc3jaA9y49Zg3c+OkkmYSe20kE1Y0miLTd3+Xe/c06bRxP7q22+0JsbXRw9aGj4mpmUZ1QHE674r72OQs1aqCZMKC0ZRGpaqgUpdoa9sjGnESDdf+02gLTN95hMMZlYNuEz7U3jMZA3p9rpFMVau1Ac/szBTrq30ATFyZadzLRJxOPe7bW92EQ27cnmCjsuv6ah+FghbL/jWzI+Pz2Owxtjd9lMpqTKY0vt51nK6ItPUzOFiFLhatVRm9euMZpZK6cV/C+omC+jL6ne1OivsziQeTKnF6zcQdIJMxArAXbwPgzpe/7N8IviWbfyl9qJ8pFrSYzCnGp2awO2KkU2aePZ4mHrPXxpB3HkkiewlJYvUO9cHOwx+/JrHXRv/gMleuv2RtpZ/tzW7SaRNGY4bJq69we0IYDFkyGSOhgAdLW4K2tr1D5TBlpzidU8XdlGHyyits9ljjPW5PEJs9xsjY/KHKgOJ03pay/4bEXht9A6tcvfGclaUBNtd7SSUtmMwphkcX6PJtMTY5y8ZaH6mkGYs1SXfPRiOpEqfXbHuvVJREwk62NnxoNEVuyoH3TOqxyqRq12X29K2z+GaYuQOVXSNhFy+e3GT63m9092zR3uFHpS41ZhKlrZ9dKOAhFPTgdIW5Pv2UxTfDrC4PUsjrMFuSDI4s4m33o9UWSaeNLC2MAnD3/kO87QE5rp5RM3HX6gqN9x1NZiXup3OafiYacfLi6U1u3/tt/1i6iU6XZ3hsHoczJv3MJSSJ1Xv8/ss94jE7RmOGweFF5mfHWZgbazyfyxp49ni6sUOYLSk83uChz5AOqHmnifvzx9Pc2o871K49mb77OyZTRjr/M6pXINLpc3R2bzE7M8nSmxGgtvQpsdfG3MwkanURb0cAiyWJUlU7wynVoc6u2fbucEW4e/8hWm1BSh2fUT0RrS8tW1vpJ5sxYrEmGJ+cJZvVs/hmlGTSwuLcGNN3H6FSl1AoaFw/K2397NL7A01vu5+lhdpAU6GoolKVSey18WZ2HK2miLfDj16f4+qNZ6jVpcb98EDifxbNxN1mj9FmizM+OYtHktkzOW0/k0paWJgfZfrOYwaGlvH1rqPRlOSE2SUlxSve4+r15xiMtZmoX37+ioW5MYzGDONTr/H1rqPV5Ws7xIFBkDi/08Q9mbSwMF+Le73zMZlqF5LXbxAsmjM2MYvDGSGf0/Ps8S2W3oxgMqe4cv05w2Nv0OtzZDJGlheHAVCpS4cudhZnc+r2vt/PaDQlnK5I46SCtPfm1ePlbd9FqawQj9nJZg309K3R3rmLr2eT3v41ACpV5aH3SKzPrj44L1dqhRF2trvZ3vRhsST54uufG6WmM2kTy0u1QkQqVYX2Dr8kVefQVNwXhwDweIN8+c1PklSdQ1P9zIGy9hpN6dD7xeUiidU7VCqK/YpEP2IwZkmnzJjMKe58+QvDowuMTczR1ra3/1oJ40VpKu7lwwMecXbVKhhNWabv/o7DGSGbqV28f/veb/QPrjI0soDbG9h/bS3gEvfzk36mtSzWJE5XmEpFSbWqwL/TSaWiQK0pNe7fYzKlqFal0uVFqPcZHm8AlapMPGZjL96Gp72WOHnbA4xOzAJQPaG9y0mEs2kq7lVFo60fHOBL3M/uVP2MWfqZz4Ucqd9BqazuDzYzfPn1T+j1OcYm5hoXkRuMWdT7nY51f+AjO8T5Sdxbo35fE4Mhx807j7A7okxeedWIe61iVO3I2maLywHggkh7by2TOc3A0DIWa6JxXdWDH7/hye+1GVuVukRH144MLC+Y0ZSmy7fZWFYZCbtJJU0AZDK1/5vNKSoVhbT3C3TauB9MrsT5ST/z5yLXWL1HvfylyZzmu3/6G2p1qfHcytIAu9udaLUFKal+wSTurVFProzGLPe+eoBK9bZC1MrSIFsbPWg0Rbp8WxLzCyTtvTXqS4i9HX5QVFlf7SccdBOLOIhFHGi1BW7efiSVXT8CrbZIT986+ZyecNhFPGbj8W930etzBANeVKoyvr41WWZ8wSTun570M38+ir/+7a+yB51SpaIgGnGyujzA7nYXKlWZO1/8gtsbavWmfdYk7q1RrULQ387q8kDtoKsucfveb8cKtIiLJe390zl4cXgmbSSdNhEKeDBbk1LZ9ROIRuxsb/rY2uihWNSgUFTR6vLcmH6Cpz0oF+9/JBL3T0v6mT8XmbFqQrGoYS9mIxz0YHfEmJh6hdMt9zL52CTurVEuq2r3ONlrw+kKMzY5K/fu+QSkvX869VlahaK2HNNoyuD2hI69RlyseswdzhhWa5KevnUiIRcGYwazJSXVLj8SiXtrSD/z5yIzVk3K5XRkM0Z0+hxGY1bOMnwiEvfWKJeVZDNG1OoSekNO4v6JSHsXfxZywqA1JO5CfBwyY9UkvT6PXp9v/F06pk9D4t4aKlUFsyXV+LvE/dOQ9t68gwPF+p9l8PjHJ/8+rSFxPxvpZ8SH/KmqAh6c4q7/Waa9Pz6Je2ucFPejfxYXT9r7p3dwgFMuK8nn9MDhARDUrl8TF0vae2tI3D896WfEafxpZqzqO0SloqBcVpHP6Q+diT/4vFJZpVJRoFBU5SzEOUncW+NgXAsFLbmsoVGuu17i+2Dcy2UlCoXc7Pe8pL1/evWYlkoqXr+8QjJhJZs14HKH6erexOGKoFaXGzHPZAwsvRlhdGIOna4gZ5vPQdp7a0jcPz3pZ8Rp/SkSq4M7xMtn10nstZFKWvB4A3jaA3T5NtFoSod2iDezE/QNrEgJzHOQuLfGwbg/fzxdi3vKjNMVxu6IMjS6gFZbbMQ9mzEw8+IqHV3bdHZvS3J1RtLeP72DMX/449fEY3YUiirVqoLN9R724m10dO0wOLyIWl2mWNDw8MevyaRNFIsapu88lsHOGUl7bw2J+6cn/YxoxmefWB3cIX756WtiUTtqTZFKRYl/t4O9uI14zMbElRm02iLForqxQxTyWm7eedS4+7g4PYl76ygUtWUKv/z0FbGoA50+B0Ak7CIWdbAXt3HzziN0ugKlkooH9bgXtNjsccyWlJxda5K099aoL8uZfXWFeMxOe+cOA4PLJPbamHl5lcReG+WSGqWyzODwEsWiGrcnxNaGnu1NH77eDbl9wBlIe28NiXtrSD8jmvHZX2NV3yHezI0Ti9pp79zlm3/4O9N3f0elKpPNGtjd7uLN7ASlkgqlskJP3zoqVZmAvx3/Tmerf8KlJHFvnWoVlhZGiEUdeDv8/OWf/517Xz3AYk1QrSoIBT28eHKTYkGDWl1mdHwelapMJOzCv9MBSFLVLGnvraNQQCppRqmsMDi8hMsTZmB4mbtf/gJAOm3Cv9NJJmPEaMoyMLRIt28TgGzG2MpNv7SkvbeGxL11pJ8Rp/XZJ1ZQ2yHSKTMAnd1bmC0purq3uXv/IXpDjmJRQyjgIRpxolJV6OtfZWh0AajdzE2cjcS9NRQKyKRNADicYTSaEh5vkBu3nmDbXwoSjTjZ3uoGwNe7wZXrL1AoqqRSlpZt92Un7f3Tq1Yhn9eSSpmpVJQE/d7Gc94OP7e/+BWAWNTB9oYPAIs1RWf3FgChgIdqVS76Pwtp760hcf/0pJ8RzfgsE6uj1XKKRTW5bK16SyTkajzncoe5efvR/oDSTGC3drZeqyvQ3rGLTp8nGPRSqShkhziFozEqFjQS90/kYFWocllJqVRb5RuP2cnntQDY7HGmrr7EYMhSKGiJhN/+m7i9AdpscaJhJ+WyUuLepGoVStLPfHRH46NQgE5XoLNrG4DFN6OsLA00nu/o3KV/cBmAXNbQeNztDTEyPs/IxBwKhczQNkvae2tI3D+Nd/Yz3dLPiA/77BKrg+UwC3ktCgVoNKXGgXd9tZ83s2ON17rcYcYmZ4HDZ3PabHuMjM1z/eYTlEqppvMh9biXy0o2131Uq6DRFumQuH9UR28cq1DU7j3l8foB2N3uYmFujFJJRbUKdkeM0Yla3NMpU+P9BkOOoZEF7nz5EJWqInH/gKMnbxQKUGtKdHTtANLeP4aDlc5yOR3xmI1SsXYCob1zF5O5VhVt9tUVlhcHG++rVGqHOZ0ht//3WpDHJuawWpOf8id8NurtXY6rH9dJA/xaPyNx/1gO9jPptJFY1N54zuUKYbEmAOlnxLt9VsUrDl7Y+eLpDSoVFcOjb7DZ47g8IVzuEOGQmzdz41RRMDI2j0JRpVCondE3mdPA2xKl/YMrrfw5l8bBuP/892/JZg1oNEXaO/24PSFCniDhoEfifsEOJrNrKwMUixrU6hKDw4t0dO0QDrnZ3vSxujwIKOgfWsJsTpPL1c6oWfY7+3rcO7t3WvhrLo+DB95SSU0up8dsTqFUVuno3CHo9xIJu6S9X6CDfcyzR7dIJKykU2bsjhh2Z4TJK68YGllk7vUEhbyO1/sXlCsUVTbW+lCpyrR37AJI1csmHTxZWa0qDt2uwe0N4gpK//4xHOxnigUtuZyeNlvtlhne9gChgFfGMxfs8BjyJvGonXTaRP/gMleuv6S9008yaWV1eZBcVi/9jDjRZ5NYnVQtx2aPYzBmgNoyqN7+VYpFDXtxGwtzYyTibSiUFXa3u1AqK3R21y40lB3i9A7G/cEP35LYawMgGnXS3unHZo/j69mkVNQQj9kl7hfkYNx/f/gF4ZAbAJ0+j90RxemK4OvdoFTUEPC3s7o8wF68DaWqTDjoQaGo0tO3ur88QeJ+WodK2T+ZJrlnJblf6tjpDjM0ssDA8BKlklr6mQvUqHT581fEIg4MhiwAsaidWNROKmnh7pcPUSgqrK0MEI/Z2VzvBUCtLnHr7u/Y7PEW/oLL6Whpb483QEfXDipVBajNhEj/fvGOxn0vbiOZsNLds8Hg8BJttj26ezYoldQS9wtyYsVFda2C4uryIJ72AN72AMOjCyiVZXa2uolFHdLPiGM+m8Sqfmbn+ZNpYlE7vf1rXLn+nFTSQjjkRqMu0uXbRqMpsrYygH+3A//+GmSNtsD07cc4nDEpM92EozNVib02rG17JPba2Frvodu3ibUtga93A6Wyws52F7vbnRL3czo4U/Xrg/tEw07sjhjJhIVSUU0+pwPA4w2i0+XR63Osr/URjTgB0Ony3Lj1BKcrKnFvwsG4Nwb4+ydugoHaLFU6ZebazacoFRXWV/uln7lAK0tDxCIOvO21i8WDfi/LS8PEo3aCfi+Pfr3L7Xu/4XBGCQXdxGN2zJYkbk8Imz1+bNmseL+jJ8324m1k0iaUqgredn8juZL+/WIdHuDXbpmhVNZivbXRg1pd4uqNF/T0baBSSdwvSr1vf/TLPWJRO12+Tdo7dpmbmaJYUqNUVgiHXNjsMQaHl/F4g4RDLulnxDGfTWIFkExaCIdcWKwJrt18xtzMBMuLw421rx5vgDtf/oLLE2J3u5NkworekMXuiNFm25MLOptw+IZ535DYa8PXu0Fn1xYvnt2gWNCSzRixttXWI3f5tnB5gnT5NknE2yTu51BfljP/eoJo2Eln9xa37j7i6aNbbG34WFvtZ21lAL0hy/Xpp1ybfkZH9zaZtBGNtojVmsBiTUrcm1SP+8LcOLGIg46uHW7f+42d7U4e/3qXclnFxlovanWRqWuvGgP8xJ6094uQStYqVrbZ4yiVVdo7/Wh1BRbnRwmH3Ph3OllZGmJweAmzJQWsHnq/DHSaUz9Z+ezRLfbiteVO9ZMzwKHkqsu3hcsdoqt7i8SeHFfPoxH3x9O1W2a0+3F7A+zF7Wyu97C96WNkfB69Pv/2uCpxvxDbmz5CQQ8dXdtM33nM6vIAmf1S6Y9+vUupqMHtCdI/tEx7h39/Ob30M+KwzyqxSqfMFPI6bPY4y4uDLL4ZRW/IoVBUKBY1BANeHv92l9v3fqXLtw1sH3q/7BDNqVQUfP/v/4lsxkhP3zpXrj9HpapgXkwRDrlZXhzC6Q6hVpeBevWuHTq7Dl/LI3E/m2TCCoBGXWJ1eYCt/TKvsaiD8n5VwHxOz937D0+8OaHEvXkKBST24+72BAAwGjOoVGX0hiyZ/XuZdHTt4HRF6OzeOXbtmsT9w46eaa9UFI0lq4l4G6mkGbMlhcMZZWhkgUzGSDJhJR6zvfMzRPPiMTvBgBeHM4Kvd50XT28eSq483kCjf9fq8nR2bzcqp9XJv0HztjZ97G534XKHuP3FryiVVaIRB8GAl0r5cM2xerU6iXvzjvYRen2Ozq5trk8/Jej38ur5NRSKKp3d21TKSnZ3OgkFPWh1edo7/Cd+hhCXNrE6qTEbjRnU6hJ7MRvZjAGdPs/X3/2dQlHD2vIgWxs+EvE2MhkjJlNGdogzqMesfm2Or3eDZMLC1LUXjbOX3b0bxKIOclkDuawesyV9KNYS9+YdjVlpf2kCwPpaH1D79/jym5+oVhRsrPeyu91FNOIkGnbi8oQl7mdwNGa5nK5RbSvobyeXNbK73Um1qqC7Z5OVxSEymVolKacrcuJniPc7eNF+Jm3EbEmjVFax2aNsrPXi3+3AaEozMLyEwZDF6Y4wMLTMi6c3SCasjYv1JebNO9pWdbocQ6ML9PSuYzBmUSirPH88TTTipEot2e3o3GVtpZ/EnpWpay/lmp4zOBp3tbqERlNkdGKuEU+bPYZaXaSEGr0+D4B/p4NKRUlH17a09yYd7mdMmC0pPO0BHK4wanWZQlGDzR5jYmoGlydMuazk2eNb7Gx1sRe3US4rpYKuONGlTKwOXuuQSRuxWGtldjWaIiZzir24jXxeh80ew2DMYiCLr3edrQ0f5bIKlap2hk12iOYcjHs6bcJqTTI2MdcYyNSfdziiKJUVUikzW5s9jO3fw6FO4t6ck9q7RlPC17dOoaClWlVSKGjQ6fONwTwKGhcxa3WF2kMS96acFHe9Pk93zyZzM5OHrp8aGFpidHyeTNrE5npP4wbNklQ152hxkEzaxODwAl2+bXy9G0QjTrY2elhZGmoks3ZHrFEJrc22J8VYzuikhNZkzjA4vIhaXaZahZ7eDRSKKs8e3SIWcbCyOIR/p4PN9V5U6hL9gyuNaqPidE4a4Hd27aBWlTEYMo3XlEpqikUNmv2CCmsr/bx6fg2bPY7DGUG/X+ZbfNjJ/cwiXb6txviwo3MHtyeIbv/4qVJVGrOFTle4cWJTiKMuXWJ1cIf46fvvMFtSTF55idGUxWRO0zewyounNwDYi9t4/XKKyaszJPbaKJdV2J2Rxo4jTu+kuE9MvcJkzqBQvE2qqlUwW1L09q+ytDBCNOykWNCg1hRlgHkGJ8b9yitMpgwdnbvY7TFU6hK//nyf5J6VzXUfvt5NUkkL5bIKizWBRlto9c+4dN7X3odHF1AoquxsdaE3ZHG6IgwOLwGQz9cKh9SvLRSnd9JF+y53CKc7DNQGNoMji5RKavw7nawuDxIJu9BqC4RD7v1Kl2vSz5zB+xLa+lK/elx9PZsoFVWe/H6bSNjVuNH4rTu/S1LVpJPiPjC8SLdvC0974NBriwUtpaIGkynDytIAczNTVKsKhkfnJalqwrv7mRDwtp0rlZVGUgWwulwrRqTWFPH1rks/I97pUiVWh6sUfUMyYcVmj6HbnxYH6O1fo1DQMjczSbWqYHlxGP9OJ+m0CaWywsjoGzSaUgt/xeXzrrjXO/OTlvjVB5bhkJtEwvp2JkWc2jvjrn97ENUbcpRKtVnYYlHDm9kJ1lYGGpWkJqZmMMhBtykfau8AQyOL9PStodUWG4+tLg0Q9HvR6vI4nLX2Lgff06uftX/57AaxqIOevnWu3XxKJOxid7urMWMyOjGHwZBldXmwcXsHnT7PjenHOF0RmSVs0ocS2oOvg9pru3xbBPxetjZ6ALj75UO8HQGpiNaEd8XdtT/AP/q6+kxsOmViYX6Mcll1KO4S89N5Xz/j3+mkXFbR27/aOKEQCTvZ3uxmbWUAqJ1AcDhjrfwJ4g/u0iRWJ5X27htY4cr1F2TSJlIpM+WSis7uHYZHF9Dp8mys9xKP2ikUtFisCaauvZRrTZp0mrhXyko6unYbM1YKBbXrTZaGiMdsVKsS7GY1E3e1ukx75y7hkJtMxkgmY0Snz3Hz1mNp7006VT9TVtHZtYNWW6RSUZDP6VmYH2N9tQ+lssLN249lxuqMshkjkbALkznFlevPeTM7wcL8aOP5wG4H41OvuXL9Jd4OP4W8DpWqhMWaxGxJSSW0M2h2oAmwsjQgSdU5NRv3YlHDwRsA3/nil0NxF6f34X6mnYkrM9jscaIRB2srAxiNGa5NP8XtCckxVbzXpUms6oOdH/7PX0inzAwMLTF17RVvZsdYWx14e++e9QC37vxOT986nnY/pf3OqFa1KyedUJNOG/f2jl1u3H6MRlOiUqn1OA5nmLHJ17jcMrhv1mnj7m33M333dwaGllGriyQSbRgNGZzusJTcPYOztPdyWYVCUcHuiDI++VqS2TOoxyuf15HNGHA4I6yv9rEwP4rBmMVkShGLOggFPVRn4MuvH0ilywvUzECzWFRTKOhQKivcuvubJFXn0Ezcy2Ul5bIKgLv3H+Jtl7g367T9TDjkZu71JF989YDh0UVMpgxmSxJrW0KOqeKDlB9+yR9DtQrR/RtwAlQqKhbnR3gzN06xUEuelMoKQb+XZ0+mAdDr85gtKUzm9KFla9IJnd5p4+7f7eDFk5tA7U7vSmWViSszeLxB6YjO4LRxD/jbefroFgA9fRtMXX3FwPAybbY9QNp7s87S3s2WFKMTc9z54tdGUiVOp14evd5GNZoiSmWFaMTJ6vIgGk2Re/cfMH33d8anXqNSlQkHPYRDrtZt9Gek3lbrA02dLn9ooOlyh2ox3x9oAmg0JXr71vjun/5Ge6dfBvdncJa4O5wxrt54zr2vHkhS1aSz9DOhwNt+prN7u7EKQY6p4kP+8InVwR3C0x5g+s7vKBRV1lb6mXs9SZstzv1vf+T2F7/ibfejVFaIhFwkEpbWbvgld5a4166nehv3eplY6YhO7yxxj4ZdJPasjc+QgX3zztze9+Ou0xUa13pKez+dne1OfvyPf2BrsxuotVuTOUWXbwuFoko6ZcZgzGCxJtHpCng7dtHq8uh0+Ua1NHE25x1oGoxZzOZ04/OkvZ/OWeMeCroB6BtYPXSyUuL+YefrZ7It3npxGf2hE6ujOwRAl2+bm3ceAbWLOW/ceoLdEaO9w4+3w0+lokSlLqOTSmhnJnFvjXPFXfe2gIscbJtzUXEXzakva0oeOCmgVFbxduxiNNUG7Ym9Np4/uUkhryXobyebMWI0p1GppbLrWV10Qiv9zemcJ+5GY/rQZ8nJm9M7Xz8jhc5E8/7Q11gd2iF8b9fHdnVvU608olxWH7pIPJsxAGC17qGUkupnJnFvDYl7a0jcW8NqTaBWl1hZGqKze7uxfLWza4dCXsvq8iDJhJWNtV6CAS+5rB6FosrYxGzjBqmieUfbO7wdaEYjDtIpc2OgOTE10xho2p1RSWjPQeLeGtLPiE/tD51YnbRDvK06t3XotcsLQyzMj6FSlxgaXZCS6ucgcW8NiXtrSNxbo822R0fXNpvrvbx+eYUbt55gMNaW3vQNrKHX5wgGaiW9lVIc5MLIQLM1JO6tIf2M+NQUf/3bX//QV2Q8e3yTzfVeXO7QoR0CameWQ0EPSwvDhIMeNNoC07cf4WkPyg5xThL31pC4t4bE/dOqxy0WtfPs8TTZjJH+wWUGRxYP3ZQTIJMxoFaXqFYV6HQFub7kAryvvft32hsDTa22gE6fk4HmBZG4f1rSz4hW+MPOWNV3iL6BVWJRB7Gog9XlgUM7hEJBrYy6Pkd3zyb9g8vYHTG5eP8cJO6tIXFvDYl7a9QHKxZrgo7OHZYXh9na6EGlLtPbv4pen2/E17g/+JSBzvmdpr23d/pp7/QzNLpw4kBTNE/i3hrSz4hW+MMmVqfZIQCcrghmSxKlstJYliM7xNlJ3FtD4t4aEvfWUqvL9A8tk06b2dnqYnVpkEzaxPDY/KGqc3LG/mLIQLM1JO6tJf2M+JT+8EsBAXI5HTMvrrGz1YVWW8Db4T+2Q4iLJ3FvDYl7a0jcWyeb1bMwN45/t4N8TofekGN8cga7I4rZIvH/GE7T3mWgefEk7q0j/Yz4FC5FYgWyQ7SKxL01JO6tIXFvnUJBQ9DfzuZGD6GAB6WygkJRZXB4kbHJuVZv3mdJ2ntrSNxbR/oZ8bFdmsQKZIdoFYl7a0jcW0Pi3nrrq33sxW3s7nRw7/7DRgU1cfGkvbeGxL31pJ8RH8OlSqwOkh2iNSTurSFxbw2J+6d1dAlUuaxEpaq0boP+ZKS9t4bE/dOSfkZ8TJcusZIdojUk7q0hcW8Nifsfg1xr8mlIe28Nifsfg/Qz4iIpW70BzTra+JVK6YQ+BYl7a0jcW0Pi/scgg51PQ9p7a0jc/xiknxEX6dIlVkfJDtEaEvfWkLi3hsRd/JlIe28NibsQl9+lT6yEEEIIIYQQotUksRJCCCGEEEKIc5LESgghhBBCCCHOSRIrIYQQQgghhDgnSayEEEIIIYQQ4pwksRJCiD+pBz98zf/8H/+91ZvxQc8eT/M//8d/J5M2tnpThBBCiHdSt3oDhBBCvF8mbeRv/99/ee9r/ut/+3/RaIufaItEM/79X/8zAP/0X//to37PaZLk/+v//n8af37ww9dEwm6UyjJ/+ef/jdGUPfb6//i3fyKVshx6Xzjk4uGP37z3e5yuEPe//enYtimVZf75X/4Vra5w7D2Fgob//b/+hUpFdWxbhRDiMpDESgghLgmjKUV3z+aJzylV5aY/78btx5RLqvNulvgD0Wrz9A2uNPWeSkXF/OwkN28/bup9bbYY3g7/ic8ZjeljjykUFSoVFVubPgaGlo89v73ho1JRoVBUqFZlQY0Q4vKRxEoIIS4JkznN2MTchX2e0Xh8hkJcblptoek2YjSl2NrwMTiyQFtb4tTvs9ljTX2XyZSmCmys9Z6YWG2s92E2JwFIpSyn/lwhhPijkMRKCCE+E/GYjY21XiJhF9mMkUpFiclcm+UaHF5Eqaween19KVh9yVW5rOSn778jmbDy5Tc/4nRFG69913PhoIvNjR6iESe5rAEAsyVJb/8qfQNrTW1/ImFh7tUU4bALBeBwRpi4MvPe9+zudLC6NMhe3Ea5rMJkTuHr3WBweBGF4sPfWV9m6etdZ3hsntlXV4iEXFQqSuyOKJNXX9Fm2zu+rXtWFubGCIddlIoa9Poc7Z27jIzNN5a5HV3CeXCp3sj4HGMTc1QqCtZW+gnsdpBMWijkdag1RRzOCKPj8yd+90Ubn5zlye93mHs1xb2vHn7U7+rpW2duZop4zIbNHm88vhdvYy9uY3xqhs213o+6DUII8bHIXLsQQnwm1lf78O90YrUm6B1YpadvDYC5mSme/Hbng+9XqSpM33mEUlnh6aPbFItvz73NvpoisWdjZGz+UMK1uDBKJOzCZo/RP7hMd88GhYKWl89uMvPyyqm3PbFn5efvvyPgb8fjDdA/uEKlouTnv39LOm068T2zM5M8+uULUikLHV079A2soFJVmH11hcen+L0HZdJGfv7+O4oFDb6+ddyeIOGQh4c/fk0upzv02kjYyU/ff8fuTidud4iB4SUMxgwrS0P8+P135PNaADSaIiPjc6g1BdSaAiPjc43/XO4QAIWClpkX16hUlHjbAwwMLeFyhQn62/np+++IRe1N/Y6zcLpDeLx+goF2wkHXR/0uX88GCkWFzfXDydPGWi8KRQVfz8ZH/X4hhPiYZMZKCCEuiXTKxPzs+LHHPV4/DmeM4bE3XL3x/NBMTbUKL57eZGOtj0jYcSgpOonFmmTy6itePrvBi6c3uHX3EYFdL6vLQzicYUbG5w+9/uqNZ5hMmUOPVSoKfnvwJatLgwwMLZ1qyeGr59colTTcvP3o0HVkczOTLL4ZPfb6YMDD0ptR3N4At+/9ilpdbvzel8+us746wM72Fp1dOx/8boBI2M341AzDowuNx+ZfT7AwP8bmem/j8Wq1VqWwXFZz7/7PeNqDjde/fjXF8sIIczNTXJ9+ikZbZGxijs31HoATl81pNEX+6V/+FYMhd+jxRMLCT99/x9zrCb78+sGpfgPUErWT2giAxZKky7d14nPjV2YIBrzMzkzx9T/8/VSzffGY/Z3fVW+TR+kNOTzeAFub3UxceYVKVaFcVrK16cPTHkB/JA5CCHGZSGIlhBCXRCZtZmHu+EBWoyngcMZOTGAUCugbWGFjrY9w0PPBxAqgb2CVYMDDzpaPRdsey4tDaDQFbt55dGzAfTSpAlAqq/QOrBIKegmH3PT0vn8WIpMxEAm7sbbFjxXnGB6bZ22ln2JRe+jxteUBAK7dfNpIquq/d+LKDOur/Wxv+k6dWBmNaYZGFg491tO3xsL8GPEDs0bRiJNM2ozH6z+UVAGMjs+xsdbL1oaPqzeeHVt6eRKVqnIsqQKwWpO43GFCAQ+ViuJUnwVQKOhObCMA7R0770ys2toSdPdssLXRy852F13d2x/8rr24nb34yTNq9TZ5kp6+dQL+Dvw7HXT5tvHvdFAs6OjpXfvgdwohxB+ZJFZCCHFJuL0Bvvjq3bMXlYqC1aVBtre6SSUtlEpq4G0mlMsZTv1d16ef8veYg7mZKQCm7/52YuJWKqpZWhzGv9NBOmWmXD58WMln9R/8rkS8DahdU3WUWl3GatsjEnIfejwadaBSldhY6zvxM1WqMqmk+YPfXWe1xY8ljXpD7fcWi5rGY3txG1BbPnfSttpscUJBL6mkBespC0HsxdtYWhghGnaSy+mPVcQr5HWnnskxm5P85T//+6lee9TY5Cw7W93Mv56go3Png8lcb/8K124+b/p7vB27aHU5Ntb66PJts7HWh1aXe2eFQSGEuCwksRJCiM/Eo1/vEdjtwGRO0tm9hU6XR6GsUipqWFkaolI5/WW1Wm0RpyvM9qYPvSFDR+fxmZ9KRcGDH79mL26nzRanu2cDra6AQlElmzGyud5LufLhcu7FUi1x0enyJz6v0x1PKooFLdWq8p2zMwDl0ukPcRpN6dhj9cSiWn2bcZX2rzvT6U/e1noCdPD6tPeJRhw8/PFrANzeIB3mbdTq2rb4dzpI7Nma+nc7D6MxS9/gCiuLw6yv9tPfZNn201Iqq3T3bLKyOEQ04iAU9JxYXEUIIS4bSayEEOIzEIvaCex24PYGuHf/waHZl2jEzsrSUFOft7PdyfamD602Ty5rZO71JJNHKvT5dzrZi9vp6Vvj+vTTQ89tb3YfK1DwLhp17cbG+bzuxOfz+eOzXmpNEQXwX/7b/zrVd1wU9X4Cls+dvK25XG1bT0rUTrIwP0alouL+tz/gdB2esYtFHfDxiwIeMjI2z+ZaLwtzY/h61z/a9/T2rbGyOMzj3+4CCnr6Pt53CSHEpyJVAYUQ4jOQ2a+c523fPbakLRpurtJbNmPgxZObaHU5vv3H/8DuiLC8MEwoeHg5Xr1aX3vH8dmsSNh56u+z7pcUj0aOv6dUUjWWCh5kt8coFHSkkidXDPxY2mxxgGNLE6G2rXsxGypVCbMl2XhcoagemvU6KJMyodHmjyVVpZKKvRN+98em1RYZGl0gn9ezvDD80b7HYk1id0TJZQ3YHREs1uSH3ySEEH9wklgJIcRnwGCsFZGIRg4nUYmE5cSqeu9SrcLTR7coFrXcmH6KwZjl5u1HqNUlnj261Sglfvg7DydE4ZCL9dX+U3+n0ZjF6QqR2LOxteE79Nzi/NixwhVA4wazz59MU8gffz6X05FMXPxNZh3OCEZTimCgnVDgcHK1MD9GoaCjy7d1aFmbVlukkNdRLh8/5BqMGYoFLYkD21qtwuyrKxROmKn7FAaGltAbsiwvDh+6vuyiXZ9+wu17vxyb7RRCiMtKlgIKIcRnwO6IYrNH2dnq5uecHrsjSjZjILDbgafdz+5296k+Z3F+lEjYTf/gcqOYgMmc4cqN5zx7dJvnT6a5++UvALR37GI0pllaGCWRaMNq3SOVtBDwt9PeuXPq7wS4cv0FP//9W54+usXuTgdmc5pY1E48ZsfhCh+bdfO0BxgZm2Nhfpz/82//jMcbwGDMUChoSafNRMNOxiZnL3wmRKGAG7ee8OvP9/n1wX06u7cwGrNEow4iITdGU4rxqcNLJl3uIPGYnV8f3MfpDKNUVnC6wjjdEfqHlgkFvTz4+7d0dm+jVJaJhF3ksgac7tCJM2Pv875y61CrEKl/x/VhdSpVhdHxOV48vUmp9O7E6n3l1lWq8qHS9SexWJMyUyWE+KxIYiWEEJ8BhQLu3n/I3MwUQb+XeNSOyZxi4srMqROraMTOm7lxLNY9Jq68OvScr2eToN/L9mYPq8sD9A+uoFaX+eKbn5h9dYVI2Ekk5MJiTXDz9iN0+nxTiZW1LcFX3/3A7MwUwYCXUKA2O/TVdz+wvDh84nLGsck5nK4wK8tDhEJuigUtWl0BozHN6Pgc3b7NE77p/JyuCF//w995MzdGKOClWNSgN2QZGFpieGwena5w6PUj4/MUC1r8/naiYSfVqpKR8Tmc7gjtHX5u3fuVxflRtjZ8qFRlXJ4Qt+/9ysL8OMfrJL7f+8qtA3R07nwwsYJaqfnlxSFSSes7X/O+cutqTeGDiZUQQnxuFH/921+lDI8QQgghhBBCnINcYyWEEEIIIYQQ5ySJlRBCCCGEEEKckyRWQgghhBBCCHFOklgJIYQQQgghxDlJYiWEEEIIIYQQ5ySJlRBCCCGEEEKckyRWQgghhBBCCHFOklgJIYQQQgghxDlJYiWEEEIIIYQQ5ySJlRBCCCGEEEKckyRWQgghhBBCCHFOklgJIYQQQgghxDn9/yGYnx8IzaW4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800"/>
            <a:ext cx="7266384" cy="319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2923055" y="933745"/>
            <a:ext cx="2706216" cy="37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Sora ExtraBold"/>
              </a:rPr>
              <a:t>Análise 4</a:t>
            </a:r>
            <a:endParaRPr lang="pt-BR" b="1" dirty="0">
              <a:solidFill>
                <a:srgbClr val="002060"/>
              </a:solidFill>
              <a:latin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469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396" y="933745"/>
            <a:ext cx="8435280" cy="2351239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18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Questão </a:t>
            </a:r>
            <a:r>
              <a:rPr lang="pt-BR" sz="18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1: Elabore um diagnóstico detalhado do perfil socioeconômico e educacional dos jovens do Recife, identificando vulnerabilidades e oportunidades para orientar políticas de capacitação profissional e inclusão no mercado de trabalho local.</a:t>
            </a:r>
            <a:br>
              <a:rPr lang="pt-BR" sz="18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endParaRPr lang="pt-BR" sz="18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575" y="3645024"/>
            <a:ext cx="8880922" cy="2664296"/>
          </a:xfrm>
        </p:spPr>
        <p:txBody>
          <a:bodyPr>
            <a:normAutofit/>
          </a:bodyPr>
          <a:lstStyle/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Perguntas-chave a serem respondidas: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Qual é o perfil socioeconômico e educacional da população jovem de Recife?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Quais são as principais vulnerabilidades e oportunidades que podem orientar políticas públicas?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906036"/>
            <a:ext cx="7772400" cy="1470025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002060"/>
                </a:solidFill>
                <a:latin typeface="Sora ExtraBold"/>
              </a:rPr>
              <a:t>Conclusão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1916832"/>
            <a:ext cx="8587680" cy="4608512"/>
          </a:xfrm>
        </p:spPr>
        <p:txBody>
          <a:bodyPr>
            <a:noAutofit/>
          </a:bodyPr>
          <a:lstStyle/>
          <a:p>
            <a:pPr algn="just"/>
            <a:r>
              <a:rPr lang="pt-BR" sz="1200" b="1" dirty="0">
                <a:solidFill>
                  <a:srgbClr val="002060"/>
                </a:solidFill>
                <a:latin typeface="Sora ExtraBold"/>
              </a:rPr>
              <a:t>O método RDD permitiu estimar o efeito causal da bolsa de forma precisa, comparando candidatos imediatamente acima e abaixo do corte do ENEM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. </a:t>
            </a:r>
          </a:p>
          <a:p>
            <a:pPr algn="just"/>
            <a:endParaRPr lang="pt-BR" sz="1200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Os dados sugerem que: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Homens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apresentam maior impacto local da bolsa: 33,82 </a:t>
            </a:r>
            <a:r>
              <a:rPr lang="pt-BR" sz="1200" dirty="0" err="1">
                <a:solidFill>
                  <a:srgbClr val="002060"/>
                </a:solidFill>
                <a:latin typeface="Sora ExtraBold"/>
              </a:rPr>
              <a:t>p.p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. (variação relativa: 135,3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%).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Diferença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de impacto entre homens e mulheres: 26,00 </a:t>
            </a:r>
            <a:r>
              <a:rPr lang="pt-BR" sz="1200" dirty="0" err="1">
                <a:solidFill>
                  <a:srgbClr val="002060"/>
                </a:solidFill>
                <a:latin typeface="Sora ExtraBold"/>
              </a:rPr>
              <a:t>p.p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., evidenciando que a política não impacta de forma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homogênea.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Probabilidade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média de emprego: 0,33 para candidatos abaixo do corte e 0,53 para candidatos acima do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corte.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Diferença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clara entre grupos evidencia o efeito causal direto da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bolsa.</a:t>
            </a:r>
          </a:p>
          <a:p>
            <a:pPr algn="just">
              <a:buClr>
                <a:srgbClr val="002060"/>
              </a:buClr>
            </a:pPr>
            <a:endParaRPr lang="pt-BR" sz="1200" dirty="0" smtClean="0">
              <a:solidFill>
                <a:srgbClr val="002060"/>
              </a:solidFill>
              <a:latin typeface="Sora ExtraBold"/>
            </a:endParaRPr>
          </a:p>
          <a:p>
            <a:pPr algn="just">
              <a:buClr>
                <a:srgbClr val="002060"/>
              </a:buClr>
            </a:pP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Insights gerados: 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Identifica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a população alvo: candidatos marginalmente elegíveis ou inelegíveis, cuja situação determina o acesso à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bolsa.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Permite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compreender quem é mais impactado e onde ajustes na política poderiam gerar maior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efeito.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Evidencia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que políticas afirmativas podem corrigir desigualdades específicas de inserção no mercado, beneficiando mais intensamente grupos que enfrentam barreiras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estruturais.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Justifica </a:t>
            </a:r>
            <a:r>
              <a:rPr lang="pt-BR" sz="1200" dirty="0">
                <a:solidFill>
                  <a:srgbClr val="002060"/>
                </a:solidFill>
                <a:latin typeface="Sora ExtraBold"/>
              </a:rPr>
              <a:t>o uso de métodos causais rigorosos como o RDD, devido à concentração de candidatos próximos ao corte, onde pequenas diferenças determinam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elegibilidade.</a:t>
            </a:r>
          </a:p>
          <a:p>
            <a:pPr algn="just">
              <a:buClr>
                <a:srgbClr val="002060"/>
              </a:buClr>
            </a:pPr>
            <a:endParaRPr lang="pt-BR" sz="1200" dirty="0" smtClean="0">
              <a:solidFill>
                <a:srgbClr val="002060"/>
              </a:solidFill>
              <a:latin typeface="Sora ExtraBold"/>
            </a:endParaRPr>
          </a:p>
          <a:p>
            <a:pPr algn="just">
              <a:buClr>
                <a:srgbClr val="002060"/>
              </a:buClr>
            </a:pP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Podemos 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concluir também </a:t>
            </a:r>
            <a:r>
              <a:rPr lang="pt-BR" sz="1200" b="1" dirty="0" smtClean="0">
                <a:solidFill>
                  <a:srgbClr val="002060"/>
                </a:solidFill>
                <a:latin typeface="Sora ExtraBold"/>
              </a:rPr>
              <a:t>que:</a:t>
            </a:r>
          </a:p>
          <a:p>
            <a:pPr marL="171450" indent="-1714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O </a:t>
            </a:r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RDD demonstra que a bolsa do PROUNI gera impacto significativo sobre a inserção no mercado de trabalho, permitindo decisões baseadas em evidências sobre alocação de políticas públicas e ajustes estratégicos para aumentar equidade e efetividade.</a:t>
            </a:r>
          </a:p>
          <a:p>
            <a:pPr algn="just"/>
            <a:endParaRPr lang="pt-BR" sz="1200" dirty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200" dirty="0" smtClean="0">
                <a:solidFill>
                  <a:srgbClr val="002060"/>
                </a:solidFill>
                <a:latin typeface="Sora ExtraBold"/>
              </a:rPr>
              <a:t> </a:t>
            </a:r>
            <a:endParaRPr lang="pt-BR" sz="1200" dirty="0">
              <a:solidFill>
                <a:srgbClr val="002060"/>
              </a:solidFill>
              <a:latin typeface="Sora ExtraBold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3288" y="1410291"/>
            <a:ext cx="7986464" cy="1442645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sz="1400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3</a:t>
            </a:fld>
            <a:endParaRPr lang="pt-BR"/>
          </a:p>
        </p:txBody>
      </p:sp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251520" y="2564904"/>
            <a:ext cx="8435280" cy="28083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2060"/>
              </a:buClr>
            </a:pPr>
            <a:r>
              <a:rPr lang="pt-BR" sz="1400" b="1" dirty="0">
                <a:solidFill>
                  <a:srgbClr val="002060"/>
                </a:solidFill>
                <a:latin typeface="Sora ExtraBold"/>
              </a:rPr>
              <a:t>Diagnóstico do Perfil dos Jovens de Recife com Base na PNAD </a:t>
            </a:r>
            <a:r>
              <a:rPr lang="pt-BR" sz="1400" b="1" dirty="0" smtClean="0">
                <a:solidFill>
                  <a:srgbClr val="002060"/>
                </a:solidFill>
                <a:latin typeface="Sora ExtraBold"/>
              </a:rPr>
              <a:t>Contínua</a:t>
            </a:r>
            <a:br>
              <a:rPr lang="pt-BR" sz="1400" b="1" dirty="0" smtClean="0">
                <a:solidFill>
                  <a:srgbClr val="002060"/>
                </a:solidFill>
                <a:latin typeface="Sora ExtraBold"/>
              </a:rPr>
            </a:br>
            <a:r>
              <a:rPr lang="pt-BR" sz="14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  <a:t> </a:t>
            </a:r>
            <a:br>
              <a:rPr lang="pt-BR" sz="1400" dirty="0" smtClean="0">
                <a:solidFill>
                  <a:srgbClr val="002060"/>
                </a:solidFill>
                <a:latin typeface="Sora ExtraBold"/>
                <a:cs typeface="Sora ExtraBold" charset="0"/>
              </a:rPr>
            </a:b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Este diagnóstico tem como objetivo fornecer à Secretaria de Trabalho, Qualificação e Empreendedorismo do Recife um panorama detalhado sobre o perfil socioeconômico da população jovem da cidade, subsidiando o desenho de um novo programa municipal de capacitação profissional. A análise foi realizada utilizando os </a:t>
            </a:r>
            <a:r>
              <a:rPr lang="pt-BR" sz="1400" dirty="0" err="1" smtClean="0">
                <a:solidFill>
                  <a:srgbClr val="002060"/>
                </a:solidFill>
                <a:latin typeface="Sora ExtraBold"/>
              </a:rPr>
              <a:t>microdados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 da Pesquisa Nacional por Amostra de Domicílios Contínua (PNAD Contínua) do IBGE, processados em R no Google </a:t>
            </a:r>
            <a:r>
              <a:rPr lang="pt-BR" sz="1400" dirty="0" err="1" smtClean="0">
                <a:solidFill>
                  <a:srgbClr val="002060"/>
                </a:solidFill>
                <a:latin typeface="Sora ExtraBold"/>
              </a:rPr>
              <a:t>Colab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, seguindo metodologia padronizada de tratamento, limpeza e visualização de dados.</a:t>
            </a:r>
            <a:endParaRPr lang="pt-BR" sz="1400" dirty="0">
              <a:solidFill>
                <a:srgbClr val="002060"/>
              </a:solidFill>
              <a:latin typeface="Sora ExtraBold"/>
              <a:cs typeface="Sora ExtraBold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127" y="1410291"/>
            <a:ext cx="7772400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Introdução</a:t>
            </a:r>
            <a:br>
              <a:rPr lang="pt-BR" sz="20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12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endParaRPr lang="pt-BR" sz="16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4</a:t>
            </a:fld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04800" y="1418109"/>
            <a:ext cx="862068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4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Identificação do </a:t>
            </a: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Problema</a:t>
            </a:r>
          </a:p>
          <a:p>
            <a:pPr algn="just">
              <a:lnSpc>
                <a:spcPct val="150000"/>
              </a:lnSpc>
            </a:pPr>
            <a:r>
              <a:rPr lang="pt-BR" sz="1400" b="1" dirty="0" smtClean="0">
                <a:solidFill>
                  <a:srgbClr val="002060"/>
                </a:solidFill>
                <a:latin typeface="Sora ExtraBold" charset="0"/>
                <a:cs typeface="Sora ExtraBold" charset="0"/>
              </a:rPr>
              <a:t> </a:t>
            </a:r>
            <a:r>
              <a:rPr lang="pt-BR" sz="14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  <a:t/>
            </a:r>
            <a:br>
              <a:rPr lang="pt-BR" sz="1400" b="1" dirty="0">
                <a:solidFill>
                  <a:srgbClr val="002060"/>
                </a:solidFill>
                <a:latin typeface="Sora ExtraBold" charset="0"/>
                <a:cs typeface="Sora ExtraBold" charset="0"/>
              </a:rPr>
            </a:b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O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desafio central é conectar jovens em situação de vulnerabilidade às oportunidades do mercado de trabalho local, considerando desigualdades socioeconômicas, baixa escolaridade e variações de renda. Sem informações detalhadas, políticas podem não atingir os grupos mais necessitados</a:t>
            </a:r>
            <a:r>
              <a:rPr lang="pt-BR" sz="1600" dirty="0">
                <a:solidFill>
                  <a:srgbClr val="002060"/>
                </a:solidFill>
              </a:rPr>
              <a:t>.</a:t>
            </a:r>
            <a:endParaRPr lang="pt-BR" sz="1400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endParaRPr lang="pt-BR" sz="1400" b="1" dirty="0">
              <a:solidFill>
                <a:srgbClr val="002060"/>
              </a:solidFill>
              <a:latin typeface="Sora ExtraBold"/>
            </a:endParaRPr>
          </a:p>
          <a:p>
            <a:pPr algn="just"/>
            <a:endParaRPr lang="pt-BR" sz="1400" b="1" dirty="0" smtClean="0">
              <a:solidFill>
                <a:srgbClr val="002060"/>
              </a:solidFill>
              <a:latin typeface="Sora ExtraBold"/>
            </a:endParaRPr>
          </a:p>
          <a:p>
            <a:pPr algn="just"/>
            <a:r>
              <a:rPr lang="pt-BR" sz="1400" b="1" dirty="0" smtClean="0">
                <a:solidFill>
                  <a:srgbClr val="002060"/>
                </a:solidFill>
                <a:latin typeface="Sora ExtraBold"/>
              </a:rPr>
              <a:t>Identificação </a:t>
            </a:r>
            <a:r>
              <a:rPr lang="pt-BR" sz="1400" b="1" dirty="0">
                <a:solidFill>
                  <a:srgbClr val="002060"/>
                </a:solidFill>
                <a:latin typeface="Sora ExtraBold"/>
              </a:rPr>
              <a:t>das Causas Potenciais</a:t>
            </a:r>
          </a:p>
          <a:p>
            <a:pPr algn="just"/>
            <a:endParaRPr lang="pt-BR" sz="1400" dirty="0" smtClean="0">
              <a:solidFill>
                <a:srgbClr val="002060"/>
              </a:solidFill>
              <a:latin typeface="Sora ExtraBold"/>
            </a:endParaRPr>
          </a:p>
          <a:p>
            <a:pPr algn="just">
              <a:lnSpc>
                <a:spcPct val="150000"/>
              </a:lnSpc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As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principais causas da vulnerabilidade incluem:</a:t>
            </a:r>
          </a:p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>
                <a:solidFill>
                  <a:srgbClr val="002060"/>
                </a:solidFill>
                <a:latin typeface="Sora ExtraBold"/>
              </a:rPr>
              <a:t>Escolaridade insuficiente ou abandono precoce da escola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; </a:t>
            </a:r>
          </a:p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Desigualdades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raciais e de gênero que afetam inserção no 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mercado;</a:t>
            </a:r>
          </a:p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Distribuição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desigual de renda entre diferentes faixas </a:t>
            </a: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etárias;</a:t>
            </a:r>
          </a:p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Baixa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experiência profissional e acesso limitado a programas de capacitação.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solidFill>
                <a:srgbClr val="002060"/>
              </a:solidFill>
              <a:latin typeface="So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7975" y="1410291"/>
            <a:ext cx="8282880" cy="2304256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pt-BR" sz="1800" b="1" dirty="0">
                <a:solidFill>
                  <a:srgbClr val="002060"/>
                </a:solidFill>
                <a:latin typeface="Sora ExtraBold"/>
              </a:rPr>
              <a:t>Exposição dos Dados Quantitativos</a:t>
            </a:r>
            <a:r>
              <a:rPr lang="pt-BR" sz="1400" b="1" dirty="0">
                <a:solidFill>
                  <a:srgbClr val="002060"/>
                </a:solidFill>
                <a:latin typeface="Sora ExtraBold"/>
              </a:rPr>
              <a:t/>
            </a:r>
            <a:br>
              <a:rPr lang="pt-BR" sz="1400" b="1" dirty="0">
                <a:solidFill>
                  <a:srgbClr val="002060"/>
                </a:solidFill>
                <a:latin typeface="Sora ExtraBold"/>
              </a:rPr>
            </a:br>
            <a:endParaRPr lang="pt-BR" sz="1400" b="1" dirty="0" smtClean="0">
              <a:solidFill>
                <a:srgbClr val="002060"/>
              </a:solidFill>
              <a:latin typeface="Sora ExtraBold"/>
            </a:endParaRP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400" dirty="0" smtClean="0">
                <a:solidFill>
                  <a:srgbClr val="002060"/>
                </a:solidFill>
                <a:latin typeface="Sora ExtraBold"/>
              </a:rPr>
              <a:t>A </a:t>
            </a:r>
            <a:r>
              <a:rPr lang="pt-BR" sz="1400" dirty="0">
                <a:solidFill>
                  <a:srgbClr val="002060"/>
                </a:solidFill>
                <a:latin typeface="Sora ExtraBold"/>
              </a:rPr>
              <a:t>análise foi concentrada nos três últimos trimestres disponíveis (2024 Q4, 2025 Q1 e 2025 Q2) para garantir atualidade e consistência temporal, minimizando distorções sazonais e capturando tendências recentes</a:t>
            </a:r>
            <a:r>
              <a:rPr lang="pt-BR" sz="1400" dirty="0" smtClean="0"/>
              <a:t>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400" b="1" dirty="0" smtClean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  <a:p>
            <a:pPr algn="just"/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5</a:t>
            </a:fld>
            <a:endParaRPr lang="pt-BR"/>
          </a:p>
        </p:txBody>
      </p:sp>
      <p:sp>
        <p:nvSpPr>
          <p:cNvPr id="12" name="AutoShape 2" descr="data:image/png;base64,iVBORw0KGgoAAAANSUhEUgAAA0gAAANICAIAAAByhViMAAAACXBIWXMAABJ0AAASdAHeZh94%0AAAAgAElEQVR4nOzdeVxU5f448M+ZYZuN1QVGZBFJxBAFE5BcQoXcQm6WprnkcjG0NLeb2dft%0AeqtXLtBNkPSWoHnJSkVFrZuQpgEq2w1FRcABXFBBUIYZZj2/P57bNL+BM3MYB7Dx8371esWc%0A85zn+TzPGZkPz5zzHKARQgi10dLS4uTkBACFhYUGuzZs2AB67OzsfH19//rXv16/fl2/mFar%0ATUlJGTp0KI/HEwqFQUFBH330UUtLi65AWVnZlClTHB0d+Xz+mDFjzp07p3+4kb1qtTolJSUo%0AKMje3p7P54eFhaWnp3fCGCCE/nwomqYBIYQQQgj9+XG6OwCEEEIIIWQZmNghhBBCCFkJTOwQ%0AQgghhKwEJnYIIYQQQlYCEzuEEEIIISuBiR1CCCGEkJV4RhO7999/n6Ko1NTUTq32ww8/pChq%0A586dlq2WDZVKNXv2bEdHx6FDh3722WcPHjzIzc3l8/kqleoJg3nGdeU5LSkpoShqzJgxT9iW%0AperpypoRQgiZx0oSO/IBo08oFPbr12/atGlpaWkymcygvIuLi7e3t0gkYt/E/v37jx07ZryM%0AGdWyYUa13377bWZmZkxMjFQqXb58ea9evSIjI1955RVbW1vLxtap2p7Wtn744YfuDtMcnfRW%0AsW5Lly7VP/VpaWndHRFCCD11bLo7AEsSCoWTJk0iP0ul0qqqqsOHDx86dOjDDz/cu3fv+PHj%0AdSX/9re//e1vf+tQ5WvWrJk0adIrr7xipIwZ1bJhRrW2trb79u2Li4ujaTo7O/s///mPs7Pz%0AO++8Y/HYuoBAIBg3bhzT3t69e3dlMJbSSW8V6xYcHBwbGwsAly5dunPnTneHgxBCTyOrSux6%0A9+79zTff6G+prq7+xz/+sWfPnkmTJmVlZUVHR5tXc1VVVV1dnSVi7CKvv/46+YGiqHHjxhlJ%0AjJ5+7u7umZmZ3R0F6n6LFi1atGgRAEybNu3QoUOd0cQnn3yi1WotW+ecOXM8PT0tWydCCDHq%0A7meaWUZxcTEA+Pn5tbv3008/BQBPT0+ZTEa2kMmSXbt26cp89913L730kouLi62trYeHx8sv%0Av3zy5Emy69VXX9UfscjISJqmP/jgAwA4evRocnKyWCx2cnJqW+26desAIDk5OScnZ9SoUSKR%0ASCAQREZG/vTTT7p2lyxZAgB79+7VDzgvLw8AJk2axBStRqNJTk4eNmyYQCAQCoVRUVFnz57V%0Ar+HRo0fvv/9+QECAg4ODnZ1d//79V61a9ejRI/0ySqUyKSlp2LBhQqHQ3t7ez89vyZIlt2/f%0ANjLO7733HgAcOnSI9MjR0VEoFI4cOfL06dMdqrnd0WvL+Glty8hJZDluJiMn5/Tzzz/XbTE5%0A1GzeKjRNSySS6dOnu7m58Xi84ODgL7/8knR/9OjR7NtiWY9Wq92zZ094eLhQKHRwcAgICPjw%0Aww+lUqnx4WVTM5s3lcnTZBL5J6n/r8Z4u6NHjwaAY8eOGdRz/PhxAIiKitINC0VRFv8dGxYW%0A1tEOIoSQ2axqxo7JqlWr/v3vf5eUlHz//fezZ89uW2DPnj1//etfe/bs+frrr/fq1ev27duZ%0AmZmTJk1KT0+fPXv2W2+9JRKJ0tLSwsPDp0+f3qdPHwCws7MDgLNnz6ampsbGxgqFQqbWS0pK%0AVqxY8dJLLy1atKiysvLYsWMTJkw4ffo0+bAxz/Tp07///vvAwMC5c+c+evTo6NGjo0eP3rdv%0AH+mdSqWaPHnyuXPnQkNDly5dqlKpfvjhh23btp09ezYvL4/L5QKAVquNjY09depUQEDAggUL%0AHB0dCwoKkpOTDx8+nJeX5+3t3W67pNc///zzl19+OX78+EWLFlVUVBw7diwmJub06dPkIno2%0ANbMfPfaMn0Q242bGmLAZajadbWxsHDlyZG1t7ahRo0aNGvXgwYN169ZNmDCho22xqQcA5syZ%0A8/XXX3t4eMTHx9vb2+fk5GzZsiUrK+uXX35huuyPTc1sBpDNaeook+3OnDnz7Nmzhw4dmjJl%0Aiv6B3377LQDo2p0zZw5N0xRQPcCDAo4UHsmgmQeC/tTzHOACwD24VUfXuFN9H9B3+CByAL4C%0A5I+hEQD8qEFCcAKABrh3i660AVsncJWDTAbNV69efcIOIoRQB3R3ZmkZJqd2PvnkEwB48803%0AyUuD+ZKgoCAAqKio0JWvra0ViUTh4eHk5XfffQcACxYs0BX46KOPAMDJyenHH3/UbWx3xo7D%0A4Rw9elRXZuvWrfD7tB9t1oxdRkYGAEyYMEGtVpMt165d4/P5AoGgubmZpmnyLVV4eLiugEKh%0ACAgIAL1Ji927dwNAREREa2urrt0PP/wQAF5//XWmYdT16Pjx4wY90o0Vm5rbHb22OjRjZ/Ik%0Amhw3NpEbzNixGWo2b5X169cDwPTp03UF7t696+7uDnrzYWzaYlPPwYMHASA0NPTx48dki1ar%0AXbp0KQC8//77TMPLpmY2A2jyNLFhMGNnst2HDx/a2dm5uLgolUpdgdbWVicnJx6PR8aBDAsA%0AiMB5HDWN/NcX+gOADwSQl/2p5wGAA5xB1HBdGW94DgA8wJu8JOldJPXyOGqaFzwHAIcPH+5o%0ABxFCyGxWclesSYGBgQBQU1PT7t6mpiaKogQCgW6Lp6dnfX09SbDaRb6yGThwoMnr9oYPH65/%0Ay8XSpUsdHBxyc3MfPnzYoS7o7N27FwA++OADMkkDAAMGDPjHP/6xePHi+/fvA0BISMjhw4c/%0A//xzXQE7Ozty1flvv/1GtqSnpwPA//3f/9nb2+tqXr16tZ2dXWZmplwuNxJARETE5MmTdS/f%0AeecdPp9/4cIF0iM2NbMfPQCoq6ubxuCf//ynrpjJk2hy3MwYEzZDzaazR48eBYDly5frtri7%0Au7/99tsdbYtNPXv27AGAjz/+WDc5R1HU3//+d1tbWzICZkfIZgDN+Ldmksl2XVxcYmJiGhsb%0Ac3JydAV++OGHR48excbGknEgw0JRFAV/fBvrRw2igHMXJPrNOYKLB3jpXvamPAFABlLyUg0q%0AAODqXb7cq1evJ+wgQgix96wkduT7r+bm5nb3Tpkyhabpl1566auvvtLdJEG+QTMuIiLCZJkX%0AX3xR/yW5pImm6evXr5uOuz2//vorAISGhupvXL58+bZt2/r16wcAPj4+cXFxw4YNA4Dm5ua6%0Aurq6ujo+nw8A5MOVpunCwkIAGDFihH4ljo6OAwYMUCqVV65cMRJAZGSk/kt7e/v+/fvTNH3r%0A1q0O1cxm9ACgpaXlEIOLFy/qipk8icbHzbwxMTnUbDqr1WqvXr0KAMHBwfrbw8LCOtQWy3ry%0A8/PbdtPZ2fn555+/e/duu3/8sKmZ5QCa/W+NCct2Z86cCQDff/+9roDB97BkWAyusbMBWyE4%0AKqC1Ff5YMskJ3P7/MnYAoAUNedkDPACgkD57ByQaUD95BxFCqEOeiWvsAKChoQEAXF1d292b%0AlJSk0Wi++uqrBQsWAEBgYODkyZMXL17s6+trvNqePXuabNrDw8NgCwmjsbGRTeQGWlpaWlpa%0AHBwceDyekWKZmZnbtm0rLCxsbW1tu1cqlba2ttrZ2Tk5ORnsIj2qr683UnnbFUZcXFwA4N69%0Ae76+vuxrZjN6AODn51dRUWGymPGTaHLczB4T40NtUAlT00qlsm1sbm5uBiVNnlaT9cjlcqlU%0ACr//qdPW7du3vby8DDayqZnlAJr9b40Jy3ZfeeUVoVCYmZmZmprK5XJbW1uPHz/eq1cvMo2q%0AGxatVvsYGk/T3xtUpQC5A/DJz3aUQ3uB0OR/A6hgmqbvgKSMLiBbdu3aJRaLze4gQgh1yLOS%0A2JGpHXJBUlu2trapqakbNmw4duzYqVOncnJyPv3006SkpP379+vWDWE60GTTui/OdMisAIdj%0AznQpOUqlUtE0zXQH3+7du+Pj40Ui0eLFi4cPH+7k5MThcDIzM7/44gv9AGiabnssWevB+L2B%0AbSMnVXG53A7VbNnVko2fRJPjZt6YmBxq/fCYIieNtm1ao9F0qC029ZBeUBRFrplri1w2Z0aE%0ALAfQ7H9rTFi2y+fzY2NjDxw4cPbs2aioqJMnTzY3N7/11ls2NjagNywAYEfb94F+BlXZQbvJ%0AXHvxAGcgFdIPAuvhjoQul4P0wIED3333ndkdRAihDnkmEjulUvnvf/8bACZOnGikGLlJMD4+%0AvrW1NS0t7Z133omPj4+NjdW/cMcMbWd69KcP2/1Yunv3LlNtPB5PJBI1Nzc3NDT06NGj3TKb%0AN28GgKysrFGjRuk26l/iIxQK+Xy+TCZrampydnbWP/bBgwdgai6NxK+vqakJAHr37v2ENT85%0AppNoctzMi9zkULMhFAq5XK5CoZDL5fpTYgZLJ7I5rSbrcXBwcHJyevTo0ZIlS9ifCzY1d2gA%0AO/Rv7datW3Z2dr169dJtUSqV8HuuzL7dmTNnHjhw4NChQ1FRUeR2KN33sLph4XA49jSvHxXI%0AcmSY2INDH+jXAtIaKF+1alVSUpJFfpkghJBJz8Q1dqtWrbp9+/bzzz/fdt0Horq6Wj+XcnBw%0AWLx48YgRI5qamqqqqp6w9QsXLui/VCgU169f53A4ZPrQwcEB2nwte+nSJSMVkqusTp8+rb/x%0A448/HjduXG5urkKhuH37tlAo1P/4p2na4NFbpBJy2ZnOw4cPr1+/zuPxBg0aZCQA/SvbAKC5%0AufnatWtcLrdv375PWPOTMHkSjY+bGZGzHGqTuFyuv78/6N0DQZw/f75DbbGpB36/MO6XX34x%0ACMPI3Twsa2YzgB39t/b+++/37dt306ZN+htv3LgBAGThIZbtAkB0dHSPHj2OHz8ul8uPHz8e%0AEBBADiTIsLSd+VOBkmFU2tcKMgX8f1+UT5061VK/TMymVqspijJ483clmUwWERExYMCAEydO%0ASCSSOXPmdFckXUwikVAUdfny5e4OpAOeqpifqmD+LKw8sbt169asWbM+//xzPp+/b9++dr9N%0A++9//+vj4/Pmm2+SaQCiubm5qqqKy+WSeQKSfrWdqWIjOzub5A3Enj175HL5Sy+95OjoCADk%0AdgeyXAUpcPXqVXKDHpO5c+cCwLZt21paWsgWiUSydevWvLy8gQMH2tvbu7q6SqXS2tpaspem%0A6c2bN5OL4snUGgCQK5w++ugj/V5/9NFHarV61qxZxucVsrOzyZXmRFpamlKpJOsVP2HNZmNz%0AEo2PmxmRsxxqNshc8o4dO3Rbbt68+eWXX3a0LZP16Lq5ceNGMqFFnDt3rnfv3q+99prZEQKL%0AAWRzmgxMnToVAPbu3av7Ayk9Pf3atWtubm7h4eEs2yVbbGxsXnvttdra2sTExJaWljfffLNt%0A8DRN0/BHbtcE9b/Qx3+j84GdZnh0nj55hb6ohT8eXyGTyYx0EAA0Gs0nn3wSHBwsEons7e0H%0ADBjw8ccfW/YBGFwu9+effza4c4iNnJycgoKCJw/g9OnTL730UkpKyooVK/z9/d94440nr9Na%0AXb9+PTw8nFwkYH0s9Y5CxnTuaipdhSx4JhAIXv3dlClThgwZQq6s6tOnz6+//qpf3mAVMXLH%0AXL9+/ZYsWbJ+/fqEhASymOqyZctIgYqKCoqibG1t58+fv3jxYpqmP/74YwDYunWrkWrJy0WL%0AFjk6Os6dO3fTpk0zZszgcrn29vb5+fmkzL1790g+FBER8d57782YMUMoFJKV4SZMmNButRqN%0Ahqw24u3tvXjx4tmzZ+vWayAFVqxYAQD+/v5btmzZsmVLeHj4gAEDfvzxRwBwc3P75JNPamtr%0AyZquAPD888+vXr36gw8+GDt2LAA899xz9fX1TONMVnGbO3euSCSaO3fu3//+9zlz5nC5XFtb%0A27y8PFKGTc3tjh7TaeXz+ZOYrVu3juVJNDlubCI3WMeOzVCzeavcvn2bfEE8bNiwd955Z8aM%0AGU5OTqtWrQK9VeLYtMWmHpqmycdqnz59VqxYsWHDhldffdXW1lYkEl24cIHpXLCpmc0AmjxN%0Abb311lsAwOVyR44cSVITiqLS09N1Bdi/mc+dOwcAIpGIoqibN28aNESGhQKOFzzXDwJ7QR8K%0AOFywGU5F6a9j508N1i1iN46aNoJ6GQBE4EReuoMXAPBA0Bf8yP2z5LJFIx187733xGJxVlbW%0A3bt379y5c+DAAUdHx//7v/9jKt+VJk2apP98FLM9evSIPPhHo9E0NjY+eYV/Fjdv3gSA0tJS%0AluW/+eYbDw8P8nu1UwMzoqMxd0hH31GdGoy1sqrETh+Hw+nZs+fYsWM///xz3ZPEdNqmSsnJ%0AySNGjOjRoweXy3Vycho5cuRXX32l1Wp1h3zyySc9evSwt7cPCQmh2SV2ZNGv77777ueffx41%0AapRQKBQIBKNHjz537pz+UaWlpVFRUXw+XygUhoWFZWZmkqmUMWPGtFstTdMqlWr79u2DBw8m%0AnR01alROTo5ur1wuX7dunZ+fn729fd++fRMSEsjH27x58wQCgbu7+2+//UYqSUpKCgkJ4fP5%0A9vb2AQEBa9euNf47l6Q1KSkp5MkZQqFQKBSOHj36l19+0S9msuYOJXbGjR07lv1J1I0bj8cT%0ACAQG48YmcoPEjs1Qs3mr0DR99erV2NhYZ2dnBweHoKCgPXv2kBnisLCwDp1Wk/WQsdqzZ09E%0ARIRIJLKxsfH09JwzZ87Vq1eNnw42NZscQDanyYBarf7yyy9feOEFR0dHctbaPqGL5ZtZq9X6%0A+PgAwMiRI9s2pNFoKIrigg0XbCig7IHnAd4RVIwuh2OT2I2lXg2ghjqBmy38b6YwODjYeAef%0Af/55g6Whf/zxx1OnTpGf7969O336dA8PDz6fP2rUqMLCQhIqAKSnp7/00kve3t6BgYHFxcUr%0AV64MDg52d3f/9NNP244PAPz000/kwH//+9/R0dEDBw708vJKS0sjZfbu3UueVte7d++3336b%0AfLFAURT5padWq8lfQT4+PvPmzSNLR/3888/kWPLl+I0bN2iarq2tnTp1qkAgIPW0tLTQNF1a%0AWjp+/HgXFxcnJ6fo6GhSkqbpurq6GTNmeHh48Hi8ESNGnD9/vu34tDsCBieOzWgYGcl2B4Qp%0AtrYDZRBPcXHx8OHD+Xx+UFAQubyb5CUmO0LTdHp6enV19ZEjR4wkdu0OphkdsVTMTGWMv6OM%0AvIWYgmHTEURbTWL3bNJqte7u7rqpsi7Q9kmpCFkTDofjCC76eduT/EeePGHy4+fNN9/s379/%0AQUFBu3vDwsKmT59eX18vk8nWrVvXq1cv8pcql8t98cUXm5ub1Wr1qFGjnJ2dDx8+TNP0qVOn%0AuFzuvXv39CvRJXbkwNDQUFLgX//6F5/Pl0qllZWV5CI8tVpdWVk5ZMiQjz76iKZpb29v3Z8f%0AXC532LBhhYWFjx8/NvKp/MILL7z22mt37twpLy8fNGjQkiVLaJoeMGDAnDlzpFLpo0ePXn31%0A1REjRuh6FxMTc+/evZaWlhUrVjg6Oj548IDlCOhjMxpGRrLtgDDFxjRQOhqNxsfHh3S2urqa%0APGiR5CVsOkIYT+yYBrNDHbFgzO2WMfmOYnoLGQ/G5LsF0ZjY/anl5+dTFOXm5mZy6stSMLFD%0A1q1bEruGhgZykYavr++bb775xRdf6NIysvbynTt3yEuNRuPs7PzNN9/QNM3lcvWv+vD09CQ/%0Ak89Lg7/3DBK7pKQksp18z3X58mXSUFFREdmue2ydQWK3ZcsW/VbafiqTWXbdI+OKioqysrJo%0Amn748CGZuqNp+tChQ7a2tlqttqioCADKysrIdplMJhAI9u3bpx+5kRHQZ3I0jI9k2wFhio1p%0AoHTITTyVlZXk5ZEjR0hewrIjuqOMJHbtDmZHO2KpmJnKmHxHMb2FmIJh0xFEWPnNE9YtLCxM%0AoVDMmTNn7dq15Bc3QuhPx9XVNSMj4/79+9u3b3d3d09KSvLy8tq/fz8AlJeXA4BYLKYoiqIo%0ALperf3et7r5gBwcHsVis+xkAjC+XrVuDmhSWy+VDhw6Nj48fPnx4ZGTkxo0bmW7g7d+/v/G+%0AkMuRdasxDx06dNKkSQBQXFw8efJkd3d3d3f3BQsWqFQqjUZTWVmpWx8AAHg8nre3t0Qi0a/Q%0A+AjoMz4axutpOyBMsZkcqNraWoqiyJWjAEBuJ+9QR0xqdzA72hFLxcxUhuU7qi2mYNh0BBGY%0A2P2JPXz4sLGx8fHjx87OzpZd7Bch1MVcXV3j4uK2bt1aVlb29ttvv/3222q1mqwaaHAV19q1%0Aa8kh+rf5G19U3EDbwhRFpaam3rhxY9asWRcvXgwMDDx48GDbA5nuatfdw9vuwpwVFRUTJ04c%0AP368RCKpq6tLS0tjCkyr1erf2gwAxkeAqVNtO8h+JI3HZnKgFAqFfoXk2sQOdcQ444PJviOW%0AipmpDMt3lH5UxoNh0xFEYGL3JzZy5Mg+ffoUFBQY/weDEHpq1dTUvP766waP6I2MjJTL5QqF%0AgkxXlJSU6HZ10mJ4arX6wYMHPj4+CQkJJ0+ejI+PT0lJMVLe3t6eoijdvCD54g8AyGOjyZOF%0AAeDixYs7d+4sKChQq9WrVq0i00i6xZL8/f21Wm1ZWRl52dLSUl1drZuh0ZUBS4xAR+this3k%0AQJFvgaurq8lL3VBYqiNMg9nRjlgqZqYyJgeK6S1kJBiTHUEEJnZ/YleuXFGpVCUlJVFRUV3T%0AIrnCZunSpV3THEJWr0+fPtevX58yZcrx48clEklNTc2xY8fef//96OhogUAQGBgYFRW1cuXK%0AmpoalUq1a9euoKCgO3fuWDyMffv2hYSEFBYWarXaurq6K1eukI9MPp9fUVHRdlFGW1tbPz+/%0A7OxsAJDJZDt37iTbg4ODw8LCVq5cefPmzfLy8vj4+LKyMh8fH41Gk5+fr1AoMjIyyLqed+7c%0ACQ4OHjFixOrVqxsaGqRS6Zo1a0QiEVm5UMdSI9DRephiYxoonYiICDc3t02bNjU2NpaXlycn%0AJ3cogLq6ulu3bpH7zW/dunXr1i3yFGMdpsHsaEcsFTNTGZPvKKa3EFMwbDqCCEzsEEKo25Cl%0Ag8eNG7dy5cpBgwb5+/uvXr162rRp3377LSlw4MABT0/PwYMHu7m5ff3116dOndJdQGZB8+bN%0AW7hwYVxcHI/HCwkJ8fX13bZtGwCQiZagoKC2h6SkpBw9erR///7R0dEJCQnw+7dmx48f5/F4%0A/fr1CwkJGT58+NatW8PDw1evXh0bGysWi7OzszMzM0NDQ4ODgyUSSUZGhp2dXWBgoK+vr0Qi%0AOXfuHFnXU5+lRqCj9bQbG9NA6fB4vBMnTpSWlorF4mnTppEbzsj3jGwCCA8P79u378KFCzUa%0ATd++ffv27fuvf/3LoADTYHaoIxaMud0ybN5R7b6FjATD5t2CAICi23t4NkIIPYO4XK5Q6zSc%0AGmuR2srp32qg/Pz585GRkRap8E/kL3/5y8svv7xw4UKySjxCqMvgPzmEEEIWtmXLloyMjBMn%0ATnR3IAg9czCxQwghZElXrlxZs2aNSqUaOnRod8eC0DPHOh8zjBBCqLsMGjQoKyuru6NA6BmF%0AM3YIIYQQQlYCEzuEEEIIISuBX8UihNAfaKA1oLFQVVqL1IMQQuxZf2KnVCrlcjmPx7Ozs+vo%0AsXK5XKlUikQiM+7YJ084FolEHT1Qq9U2Nzfb2dmRR7V0CHaWJZlMplKpnpLOvvbaa0eOHFm2%0AbNmwYcN++OGHffv2bdiwYePGjQBQUVERGhrq7u5OFoU+duxYdnb2kSNHYmNjlUrlvn37DJo4%0Affr0t99+W1JSMnjw4Kezs2yQM8vn87vlQXnN0PQzfaTr20UIIYuw/sROq9WqVCqmRxwap1ar%0AVSqVeUv9qVQqM44CAJqmVSqVeYs/YWdZ0mg0T9LZDj2XU4d0lsvl6m/86aefvv/+++3bt69Y%0AsQIA3njjjZaWlrNnz9I0TVHU+vXr1Wr1mTNnXFxcpFLp/PnzIyMjV65cGRsba2dnt3DhQv2q%0AmpubN27cuGjRIv2sDn7vrBkBg6U7yxI5s7pnR3alqKgo3fPULcXZ2dmyFSKEkBHWn9gh9DTb%0At2+fSCRasmSJbsv3339PftBoNEePHp0yZYqHhwd5oqKNjc1bb721fPny4uLitgtJrFu3TqFQ%0AfPzxx10WvPVxcXGxeGJnY4O/ZhFCXQd/4yDUnXJzcyMiIsi8o1ar1Z+8rKiokMlkQ4YM0S8f%0AHBwMACUlJQaJ3bVr15KTkz///HNXV9cuCdw6HTp0yOIzhStWrBgwYIBl60QIISaY2CHUbWia%0Alkgk48aN27Nnz6efflpZWeni4jJ//vxNmzbx+fz79+8DQM+ePfUP6d27NwCQXfo2bdrk4eGx%0AYMGCLgveWolseoS6TLJIVZUtl2plZRapCiGEWMLEDqFuI5PJtFrtTz/9VFJSsmXLFhcXlx9/%0A/HHHjh1VVVWHDh0iX78a3BpC5vbkcrn+xmvXrn377bdJSUnmXXGI9HEojgNXYJGquFQ33PyB%0AEHrGYWKHULch9xY8fvz4v//9L7nzNDo6WqVSff755wUFBeR+UoVCoX8Iyfb4fL7+xtTUVFtb%0A23nz5nVZ5AghhJ5OuEAxQt3GwcHB0dExKChIfz2RiRMnAkBJSYm7uzu0+db1zp07AODh4aHb%0AQtP04cOHx44da8aiJAghhKwMJnYIdachQ4bcvXtXfwuZorO3t+/Xr5+jo2NRUZH+3kuXLgFA%0AaGiobsvFixdra2unTp3aJfEihBB6qmFih1B3mjFjxvXr10+fPq3b8t1333G53BEjRnA4nNdf%0Af/3EiRM1NTVkl0Kh2Lt37+DBgwMDA3Xlz549CwBhYWFdHDlCCKGnECZ2CHWnBQsWhIaGTp06%0Adf369Xv37p0+ffqBAweWLFni5+cHABs2bBAKhS+99NK2bdv27NkTExMjkUg+++wz/RquXbsG%0AAP369eueDiCrIJFIKIq6fPlydwcC8JQFg9CfDiZ2CHUnOzu706dPz507d8+ePbz5rEQAACAA%0ASURBVPHx8SUlJTt37kxKSiJ7PT09z58/HxQUtHXr1s2bN3O53B9//HHMmDH6NTQ0NHA4HKFQ%0A2A3RIwu5fv16eHi4tS5lnJOTU1BQ0N1RIPSssM7fIwj9iTg7OycnJycnJ7e7d8CAAZmZma2t%0ArVKpVCQStV3Q5OjRo50fI+pEBw8efO+998aPH2+t2c+OHTsmT548bNiw7g4EoWcCztghhFB3%0AUigU+fn5cXFxRspcvnw5Ojra1dXV2dk5JiamoqICALRaLUVRGRkZMTExgYGB3t7e6enppPy9%0Ae/feeOMNsVjM5/MjIyN//fXXtnWWlJSEhYUJBILBgwfn5eXpttfV1c2YMUMsFgsEgtGjRxvc%0AvmO8TFpa2sCBA3k8nru7e0JCQmtra1RU1MmTJ5cvXx4aGiqVSimKOnPmDClcUVFBURTpC1Mw%0AbDqCENKHiR1CCHWnOXPmeHl5GS8zbdo0Dw+P2trampoakUg0d+5cAOBwOFwud/v27fv37y8r%0AK1u/fn1CQkJLSwsAxMbGNjY2lpSU1NfXh4eHT5w4sb6+Xr9CrVYbFxcXEBBw//79rKys3bt3%0A63aRO6xLS0vr6+tHjhw5YcIEgwWxmcpUVVXNnz9/586dUqk0Nzc3Ly8vMTExJyfHy8srKSmp%0AsLCQqXdGgjHZEYSQAUzsEELoaZeXl7dr1y6BQODo6Dhz5sxLly7RNE12zZ49u1evXgAwduxY%0AmUwmkUiKi4svXLiQmJjYq1cvPp+/ZcsWjUZz6tQp/Qrz8/MlEsmGDRsEAoGXl9eyZcvI9qKi%0AInKsm5sbj8fbvHmzUqk8duyY/rFMZZqammiadnV15XK5/fr1KygoWLt2LZveMQXDpiMIIQN4%0AjR1CCD3tiouLt2zZUlZWBgAKhUKlUmk0GnKzhW62z8HBAQDkcrlEIuFwOAEBAWQ7j8fz9vaW%0ASCT6FdbW1lIU5e3tTV76+/uTH8rLywFALBbrF66qqtJ/yVTm9ddfj4+PHz58+PDhw8ePHz9r%0A1ixdtcYxBVNZWWmyIwghAzhjhxBCT7WKioqJEyeOHz9eIpHU1dWlpaXp76UoymQNWq1WqVTq%0AbyHrYOuOVavV5AfyIDu5XE7rMZh4YypDUVRqauqNGzdmzZp18eLFwMDAgwcPGo/KeDBsOoIQ%0AMtBFM3YnT548cuRIQ0NDnz595syZ88ILLwCAVCrdvXv3b7/9plKpBgwYsHjxYvKFAtN2hKzb%0Af/7zn5kzZ7a7S/e9G9OneGZm5osvvthZkaFuVVBQoFarV61aZWtrCwD5+fnGy/v7+2u12rKy%0AskGDBgFAS0tLdXW1weSZp6cnTdPV1dW+vr4AcPXqVd2xAFBSUhIeHk62VFVVGaySyFRGrVY3%0ANjb6+PgkJCQkJCQsXbo0JSVl+vTpugPt7e0piiLPOwaAmzdvmgzGZEcQQga6YsYuOzv74MGD%0A8fHxqamp48aN27Nnj0wmA4CkpKT79+9v2LBh69atfD5/8+bN5A84pu0IWTelUtnQ0CBVSZUO%0AKoP/VDw1+a/trmaltKGhAacx/rzq6upu3brV0NAAALdu3bp165ZUKtUv4OPjo9Fo8vPzFQpF%0ARkZGbm4u/P7U4HYFBwePGDFi9erVDQ0NUql0zZo1IpHI4KFzERERbm5umzZtamxsLC8v1622%0AExgYGBUVtXLlypqaGpVKtWvXrqCgIIO2mMrs27cvJCSksLBQq9XW1dVduXKFJGF8Pr+ioqKp%0AqcnW1tbPzy87OxsAZDLZzp07jQfDpiMIIQNdMWN38ODBuXPnkkWMYmNjY2NjAaC+vv7SpUuJ%0AiYnkT7TFixfPnj27tLS0T58+7W4PDg7uglAR6nYD33g+6K0h7MsX7yq4nP7fzosHdbbw8PDq%0A6mryc9++fQEgMTFx+fLl+gVWr14dGxtLUVRcXFxmZub48eODg4OLi4uZ6szIyHj33XcDAwO1%0AWu3w4cPPnTvn6OioX4DH4504cSIhIUEsFvv7+3/66acTJkwgf0IfOHBg2bJlgwcP1mq1QUFB%0Ap06dMricjqnMvHnzamtr4+Li7t275+bm9vLLL2/btg0A4uPj165de/Dgwdra2pSUlCVLlhw5%0AcsTd3X3dunVZWVlqtdpIMCY7ghAy0OmJXUNDQ11dHQC8++67d+/e9fb2XrhwYUBAwI0bN2xt%0AbUn2BgBCodDT0/P69esymazd7ZjYIYSsEpu7AT799NNPP/1U91K3lLH+5Wju7u66r+y9vLwy%0AMzON1xkWFqa/BInuWHd3d+PXxjGV4XA4GzZs2LBhg8H2ZcuW6W50HT9+PLn3wqBRpmDYdAQh%0ApK8rEjsAOH369Jo1a5ycnL755ptNmzalpqY+fvxYJBLpXzDk5OT06NEjJyendrcz1a9Wq3VX%0AbLRLo9EAgEKhMHJBrpHKAUAmk7G5PNkA+cVk8JUK+wPVarUZx2JnWXrCztI0bXZnVSoV07HG%0A38nGyeVypmpJZ1taWp6qzhpBzmxra6tKpTJSzMHBwVqfwYUQQmbrol+L06dP9/T0BID58+f/%0A/PPP5M9Npo+ZDn38aDQaNh+HKpXK+IeEEeSOLfOY/VGt0WjIx5sZsLMsPW2dfZLr5JRKpfGQ%0AnrbOmmTyzNrZ2ZlXM0IIWbFOT+xcXV0BQCAQkJdcLtfV1bWxsbFv376PHz+maVqXxj169MjF%0AxcXZ2bnd7Uz129nZOTs7GwlAqVTKZDI+n2/Gx4BMJlMqlY6OjhxOh+8yefz4MQCYcTmIVqt9%0A/PixnZ0dn8/v6LHYWZaezs7q/pmYQSgUMv1DeDo7awTLM8vlcjtaM0IIWb2uSOxcXFyuXbvW%0Av39/AFAqlQ8ePOjdu7e/v79KpaqsrCTbHz9+XFtbO3DgQA8Pj3a3M9VPUZTxr2PI91AcDseM%0Ab21Icsnlcs3+CDGjUTLDYbJf7cLOsvSEnTUvYNJZIwE/SabC5XKZqiWdtbGxMSOxg07rrBHk%0AzBrpEUIIISadvtwJh8OZMmXKN998Qx7298UXXzg4OLzwwguurq4RERHJyck3b968fft2YmKi%0An59fYGAg0/bOjhMhhBBC6M+uK/4g/stf/iKTyXbs2CGVSgcMGLBlyxby6Jt333139+7dGzdu%0A1Gg0gwYN+vDDD8nUAtN2hBBCCCFkRFckdhwOZ86cOXPmzDHYzufz9ddqMrkdIYQ6m5pWNSrv%0AWqQqhabFIvUghBB7eAkLQgj9oUXdeOHhke6OAiGEzISJHUII/c+qVass/gDDPn36WLZChBAy%0AAhM7hBD6n++//97shfeYzJgxw8fHx7J1IoQQE0zsEELofyQSCU2DLZdnkdo0WqVGq3qSB4og%0AhFBHYWKHEEJ/EDn0jug/3yJVXb97WlJ/wSJVIYQQS52+jh1CCCGEEOoamNghhBBCCFkJTOwQ%0AQgghhKwEJnYIIYQQQlYCEzuEEEIIISuBiR1CCKF2SCQSiqIuX77c3YEAPGXBIPQ0w8QOIYS6%0A0507d2bOnNm7d29HR8fRo0dfvHixuyPqCjk5OQUFBd0dBUJWCBM7hBDqTrGxsbW1tT/88ENR%0AUZGnp+ekSZNaWlq6O6hOt2PHDkzsEOoMmNghhFC3efjwoZeX1+7du4cOHdq/f/+PP/64vr6+%0ArKzMoNjly5ejo6NdXV2dnZ1jYmIqKioAQKvVUhSVkZERExMTGBjo7e2dnp5Oyt+7d++NN94Q%0Ai8V8Pj8yMvLXX38l29PS0gYOHMjj8dzd3RMSEto+FaOkpCQsLEwgEAwePDgvL0+3va6ubsaM%0AGWKxWCAQjB49uqioqG1fmMq0bTQqKurkyZPLly8PDQ2VSqUURZ05c4YUrqiooCiKdJApGKbe%0AIYQAEzuEEOpGrq6uhw4dGjhwIHl5+/ZtLpfbt29fg2LTpk3z8PCora2tqakRiURz584FAA6H%0Aw+Vyt2/fvn///rKysvXr1yckJJDZvtjY2MbGxpKSkvr6+vDw8IkTJ9bX11dVVc2fP3/nzp1S%0AqTQ3NzcvLy8xMVG/Fa1WGxcXFxAQcP/+/aysrN27d+t2TZ06FQBKS0vr6+tHjhw5YcIEuVxu%0AEGS7ZdptNCcnx8vLKykpqbCwkGlkjATTbu86PvYIWSdM7BBC6Knw8OHDBQsWrFy50t3d3WBX%0AXl7erl27BAKBo6PjzJkzL126RNM02TV79uxevXoBwNixY2UymUQiKS4uvnDhQmJiYq9evfh8%0A/pYtWzQazalTp5qammiadnV15XK5/fr1KygoWLt2rX4r+fn5Eolkw4YNAoHAy8tr2bJlZHtR%0AURGp0M3Njcfjbd68WalUHjt2TP9YpjImG2XCFAxT7zo+3ghZJ0zsEEKo+127di0sLGzMmDGf%0AfPJJ273FxcWTJ092d3d3d3dfsGCBSqXSaDRkl5eXF/nBwcEBAORyeWVlJYfDCQgIINt5PJ63%0At7dEIhk6dGh8fPzw4cMjIyM3btxYVVVl0EptbS1FUd7e3uSlv78/+aG8vBwAxGIxRVEURXG5%0A3KamJoPDmcqYbJQJUzBMvWNZLUJWDxM7hBDqZtnZ2S+++OK7776bkpJCUZTB3oqKiokTJ44f%0AP14ikdTV1aWlpenvbVu+La1Wq1QqKYpKTU29cePGrFmzLl68GBgYePDgQf1iCoVCv0K1Wk1+%0A4PF4ACCXy2k9BhNvTGVMNto2VOPBMPXO5CAg9IzAxA4hhLrT+fPnX3vttf3797/zzjvtFigo%0AKFCr1atWrSJzcvn5+cYr9Pf312q1ujswWlpaqqur/f391Wr1gwcPfHx8EhISTp48GR8fn5KS%0Aon+gp6cnTdPV1dXk5dWrV3UVAkBJSYmuZNuJN6YyJhu1t7enKEp3G8fNmzdNBtNu74yPCULP%0ADkzsEEKo28jl8rlz5y5fvjwoKOjW7wyWO/Hx8dFoNPn5+QqFIiMjIzc3FwDu3LnDVGdwcPCI%0AESNWr17d0NAglUrXrFkjEommTp26b9++kJCQwsJCrVZbV1d35coVg3woIiLCzc1t06ZNjY2N%0A5eXlycnJZHtgYGBUVNTKlStrampUKtWuXbuCgoIMAmAqw9Qon8+vqKhoamqytbX18/PLzs4G%0AAJlMtnPnTuPBMPXuCU8EQlYDEzuEEOo2ubm5VVVVGzZs6Ktn7969+mXCw8NXr14dGxsrFouz%0As7MzMzNDQ0ODg4ONXFiWkZFhZ2cXGBjo6+srkUjOnTvn6Og4b968hQsXxsXF8Xi8kJAQX1/f%0Abdu26R/F4/FOnDhRWloqFounTZu2bt06+P270QMHDnh6eg4ePNjNze3rr78+deqUWCw2aLTd%0AMkyNkqm7oKAgAEhJSTl69Gj//v2jo6MTEhIAQK1WGwmm3d5Z4GQgZBUo3a1V1qq1tVUqlQqF%0AQvItRoc0NzcrFAoXFxcul9vRYx8+fAgArq6uHT1Qo9E0Njba29uLRKKOHoudZekJO0tRlIuL%0AS0cPJJ11cHAQCoXtFsjKypoyZcqQ+NCgt4awr7Z4V8Hl9P9mZ2dHRUW1W4B01tXVlcPp8B9y%0AnddZI8iZFYlE9vb2HT32CXG5XKF974j+8y1S2/W7pyX1F86fPx8ZGWmRChFCyCScsUMIIYQQ%0AshKY2CGEEEIIWQlM7BBCCCGErAQmdgghhBBCVgITO4QQQgghK4GJHUIIIYSQlbDp7gAQQugp%0AolS3VNdftEhVj+V1FqkHIYTYw8QOIYT+0Kp6fO3uT90dBUIImQkTO4QQ+p89e/boHkJvKX5+%0AfpatECGEjMDEDiGE/mfRokUWT+zOnz/v7u5u2ToRQogJJnYIIfQHGxsHJydvi1Qla7kvb220%0ASFUIIcQSJnYIIfQHHs8tOGiuRaqqqDxZU3veIlUhhBBLuNwJQgghhJCVwMQOIYQQQshKYGKH%0AEEIIIWQlMLFDCCGEELISmNghhBBCCFkJTOwQQgi1QyKRUBR1+fLl7g4E4CkLBqGnGSZ2CCHU%0Ana5evfrKK6+4ubm5urpGRUXl5eV1d0RdIScnp6CgoLujQMgKYWKHEELdRqlUjhs3ztnZOTc3%0A9+LFi3379p04cWJzc3N3x9XpduzYgYkdQp0BEzuEEOo2jx49eu+995KTkwcMGNC/f/8PPvig%0AqampsrLSoNjly5ejo6NdXV2dnZ1jYmIqKioAQKvVUhSVkZERExMTGBjo7e2dnp5Oyt+7d++N%0AN94Qi8V8Pj8yMvLXX38l29PS0gYOHMjj8dzd3RMSElpbWw0aKikpCQsLEwgEgwcP1p87rKur%0AmzFjhlgsFggEo0ePLioqatsXpjJtG42Kijp58uTy5ctDQ0OlUilFUWfOnCGFKyoqKIoiHWQK%0Ahql3CCHAxA4hhLpRz549V61aJRKJAODhw4efffZZQEDAwIEDDYpNmzbNw8Ojtra2pqZGJBLN%0AnTsXADgcDpfL3b59+/79+8vKytavX5+QkNDS0gIAsbGxjY2NJSUl9fX14eHhEydOrK+vr6qq%0Amj9//s6dO6VSaW5ubl5eXmJion4rWq02Li4uICDg/v37WVlZu3fv1u2aOnUqAJSWltbX148c%0AOXLChAlyudwgyHbLtNtoTk6Ol5dXUlJSYWEh08gYCabd3pk1/AhZIUzsEEKom2k0GgcHBzc3%0At7KystOnT9vb2xsUyMvL27Vrl0AgcHR0nDlz5qVLl2iaJrtmz57dq1cvABg7dqxMJpNIJMXF%0AxRcuXEhMTOzVqxefz9+yZYtGozl16lRTUxNN066urlwut1+/fgUFBWvXrtVvJT8/XyKRbNiw%0AQSAQeHl5LVu2jGwvKioiFbq5ufF4vM2bNyuVymPHjukfy1TGZKNMmIJh6l3HRx0h64SJHUII%0AdTMul1tSUvLzzz/36NFjzJgxjY2NBgWKi4snT57s7u7u7u6+YMEClUql0WjILi8vL/KDg4MD%0AAMjl8srKSg6HExAQQLbzeDxvb2+JRDJ06ND4+Pjhw4dHRkZu3LixqqrKoJXa2lqKory9vclL%0Af39/8kN5eTkAiMViiqIoiuJyuU1NTQaHM5Ux2SgTpmCYeseyWoSsHiZ2CCHU/QICAsaMGXPw%0A4MEHDx4cOHBAf1dFRcXEiRPHjx8vkUjq6urS0tL091IUZbJyrVarVCopikpNTb1x48asWbMu%0AXrwYGBh48OBB/WIKhUK/QrVaTX7g8XgAIJfLaT0GE29MZUw22jZU48Ew9c7kICD0jMDEDiGE%0Aus1//vOf/v37y2Qy8pLD4dja2hrkagUFBWq1etWqVWROLj8/33id/v7+Wq22rKyMvGxpaamu%0Arvb391er1Q8ePPDx8UlISDh58mR8fHxKSor+gZ6enjRNV1dXk5dXr17VVQgAJSUlupJtJ96Y%0Ayphs1N7enqIo3W0cN2/eNBlMu70zPiYIPTswsUMIoW7zwgsvSKXSefPmlZWVVVVVvffeey0t%0ALS+//LJ+GR8fH41Gk5+fr1AoMjIycnNzAeDOnTtMdQYHB48YMWL16tUNDQ1SqXTNmjUikWjq%0A1Kn79u0LCQkpLCzUarV1dXVXrlwxyIciIiLc3Nw2bdrU2NhYXl6enJxMtgcGBkZFRa1cubKm%0ApkalUu3atSsoKMggAKYyTI3y+fyKioqmpiZbW1s/P7/s7GwAkMlkO3fuNB4MU++e8EQgZDUw%0AsUMIoW7j4uJy+vTp5ubm4cOHDxky5MKFC8ePH/fz89MvEx4evnr16tjYWLFYnJ2dnZmZGRoa%0AGhwcbOTCsoyMDDs7u8DAQF9fX4lEcu7cOUdHx3nz5i1cuDAuLo7H44WEhPj6+m7btk3/KB6P%0Ad+LEidLSUrFYPG3atHXr1sHv340eOHDA09Nz8ODBbm5uX3/99alTp8RisUGj7ZZhapRM3QUF%0ABQFASkrK0aNH+/fvHx0dnZCQAABqtdpIMO32zgInAyGrQOlurbJWra2tUqlUKBSSbzE6pLm5%0AWaFQuLi4cLncjh778OFDAHB1de3ogRqNprGx0d7enqyA0CHYWZaesLMURbm4uHT0QNJZBwcH%0AoVDYboGsrKwpU6YMiQ8NemsI+2qLdxVcTv9vdnZ2VFRUuwVIZ11dXTmcDv8h13mdNYKcWZFI%0A1Pbm0M7G5XIFAo8XQpdYpLaKypM1tefPnz8fGRlpkQoRQsgknLFDCCGEELISmNghhBBCCFkJ%0ATOwQQgghhKwEJnYIIYQQQlbCprsDeFJqtZqsY2mkAAAoFArdQu0dqhwA5HI5myVADZC7Ushz%0AG804UK1Wm3EsdrZDx8pkMjPuJ+i8zrZ9Ijt7ra2tTNXqOvtnObPkhCoUCiNr0gKAg4ODGfe+%0AIISQdfvTJ3YcDsfGxlgvaJpWqVRcLtd4sXapVCoA4HK5Znz8E2Y0Su7npyjKjGOxsyyp1WqN%0ARmNjY/NUdfZJ0hQj46DrrBmJHdH1ZxaM9ogwuzsIIWTFrCGxM74mAvmQsLGxMWPpBKVSqVar%0A7ezszPjEJRMVZjSq0WhaWlq4XK4Zx2JnWSIPIDK7sxRFdUZnbW1tO1qn/rFM1eo6a0YW23md%0ANeJJzuyTa21tLLv6rUWqam5mXEMYIYQ6yZ8+sUMIIQtSqWR190pMl0MIoacSJnYIIfQ/X375%0Ape4h9JZi8BgJhBDqVJjYIYTQ/yxYsMDiid358+fd3d0tWydCCDHBxA4hhP5g5+DY2zfMIlU1%0A3StvflhtkaoQQoglTOwQQugPdjxHr4HRFqlKo1ZgYocQ6mK4QDFCCCGEkJXAxA4hhBBCyEpg%0AYocQQgghZCUwsUMIIYQQshKY2CGEEEIIWQlM7BBCCLVDIpFQFHX58uXuDgTgKQsGoacZJnYI%0AIfRUSEtLoygqMzOzuwPpCjk5OQUFBd0dBUJWCBM7hBDqfvfu3Xv//fd5PF53B9JFduzYgYkd%0AQp0BEzuEEOp+S5YsmTVrlqOjY7t7L1++HB0d7erq6uzsHBMTU1FRAQBarZaiqIyMjJiYmMDA%0AQG9v7/T0dFL+3r17b7zxhlgs5vP5kZGRv/76K9melpY2cOBAHo/n7u6ekJDQ2tpq0FBJSUlY%0AWJhAIBg8eHBeXp5ue11d3YwZM8RisUAgGD16dFFRUdsgmcq0bTQqKurkyZPLly8PDQ2VSqUU%0ARZ05c4YUrqiooCiKdJApGKbeIYQAEzuEEOp2hw8fLioq2rx5M1OBadOmeXh41NbW1tTUiESi%0AuXPnAgCHw+Fyudu3b9+/f39ZWdn69esTEhJaWloAIDY2trGxsaSkpL6+Pjw8fOLEifX19VVV%0AVfPnz9+5c6dUKs3Nzc3Ly0tMTNRvRavVxsXFBQQE3L9/Pysra/fu3bpdU6dOBYDS0tL6+vqR%0AI0dOmDBBLpcbBNlumXYbzcnJ8fLySkpKKiwsZOqykWDa7V2HBhwhK4aPFEMIoe7U2Ni4dOnS%0A9PR0gUDAVCYvL8/e3p7P5wPAzJkzZ8yYQdM0RVEAMHv27F69egHA2LFjZTKZRCJRKpUXLlwo%0AKysj27ds2fLFF1+cOnVq0KBBNE27urpyudx+/foVFBRwuVz9VvLz8yUSSXZ2tkAgEAgEy5Yt%0AIxNpRUVFFy5cOHLkiJubGwBs3rw5OTn52LFj06dP1x3LVMbf3994o0yYgikuLm63d7Nnz+7Y%0AuCNkpXDGDiGEutOKFStiYmLGjx9vpExxcfHkyZPd3d3d3d0XLFigUqk0Gg3Z5eXlRX5wcHAA%0AALlcXllZyeFwAgICyHYej+ft7S2RSIYOHRofHz98+PDIyMiNGzdWVVUZtFJbW0tRlLe3N3np%0A7+9PfigvLwcAsVhMURRFUVwut6mpyeBwpjImG2XCFAxT71hWi5DVw8QOIYS6zU8//fTDDz9s%0A377dSJmKioqJEyeOHz9eIpHU1dWlpaXp7yXzdsZptVqlUklRVGpq6o0bN2bNmnXx4sXAwMCD%0ABw/qF1MoFPoVqtVq8gO5pUMul9N61q5dq38sUxmTjbYN1XgwTL0zOQgIPSMwsUMIoW7z1Vdf%0ANTU1Pffccz169OjRo8f9+/fnzJnz6quv6pcpKChQq9WrVq0ic3L5+fnG6/T399dqtWVlZeRl%0AS0tLdXW1v7+/Wq1+8OCBj49PQkLCyZMn4+PjU1JS9A/09PSkabq6upq8vHr1qq5CACgpKdGV%0AbDvxxlTGZKP29vYURelu47h586bJYNrtnfExQejZgYkdQgh1m+Tk5Bs3bpT8rkePHomJiV98%0A8YV+GR8fH41Gk5+fr1AoMjIycnNzAeDOnTtMdQYHB48YMWL16tUNDQ1SqXTNmjUikWjq1Kn7%0A9u0LCQkpLCzUarV1dXVXrlwxyIciIiLc3Nw2bdrU2NhYXl6enJxMtgcGBkZFRa1cubKmpkal%0AUu3atSsoKMggAKYyTI3y+fyKioqmpiZbW1s/P7/s7GwAkMlkO3fuNB4MU++e8EQgZDUwsUMI%0AoW7j6urqqYfD4bi5ufXo0UO/THh4+OrVq2NjY8VicXZ2dmZmZmhoaHBwsJELyzIyMuzs7AID%0AA319fSUSyblz5xwdHefNm7dw4cK4uDgejxcSEuLr67tt2zb9o3g83okTJ0pLS8Vi8bRp09at%0AWwe/fzd64MABT0/PwYMHu7m5ff3116dOnRKLxQaNtluGqVEydRcUFAQAKSkpR48e7d+/f3R0%0AdEJCAgCo1WojwbTbOwucDISsAkXTdHfH0LlaW1ulUqlQKCTfYnRIc3OzQqFwcXFheRuXvocP%0AHwKAq6trRw/UaDSNjY329vYikaijx2JnWXrCzlIU5eLi0tEDSWcdHByEQmG7BbKysqZMmTIk%0APjTorSHsqy3eVXA5/b/Z2dlRUVHtFiCddXV15XA6/Idc53XWCHJmRSKRvb19R499Qlwul+8k%0ADn5pmUVqu1l6/M6NX86fPx8ZGWmRChFCyCScsUMIIYQQshKY2CGEEEIIWQlM7BBCCCGErAQm%0AdgghhBBCVgITO4QQQgghK4GJHUIIIYSQlbDp7gAQQugpIntcV/TTVotUpVJILVIPQgixh4kd%0AQgj9j5OTk0ajAWi1SG22Djbg4Ghjg79mEUJdB3/jIITQ/6xZs0b3EHpLXFRS3wAAIABJREFU%0A6dOnj2UrRAghIzCxQwih/1m3bp3FE7vRo0d7enpatk6EEGKCiR1CCP3B3rGHZ9grFqmqofxi%0AU/Vli1SFEEIsYWKHEEJ/4NrxnL0GWaQq6d1Ki9SDEELs4XInCCGEEEJWAhM7hBBCCCErgYkd%0AQgghhJCVwMQOIYQQQshKYGKHEEIIIWQlMLFDCCHUDolEQlHU5ctPxYotT1UwCD3NMLFDCKHu%0AFBwcTOkRCoXdHVFXyMnJKSgo6O4oELJCmNghhFB3evjw4T//+c/a35WXl3d3RF1hx44dmNgh%0A1BkwsUMIoe708OFDPz8/z9+JxeK2ZS5fvhwdHe3q6urs7BwTE1NRUQEAWq2WoqiMjIyYmJjA%0AwEBvb+/09HRS/t69e2+88YZYLObz+ZGRkb/++ivZnpaWNnDgQB6P5+7unpCQ0NraatBQSUlJ%0AWFiYQCAYPHhwXl6ebntdXd2MGTPEYrFAIBg9enRRUVHbIJnKtG00Kirq5MmTy5cvDw0NlUql%0AFEWdOXOGFK6oqKAoinSQKRim3iGEgH1iJ5PJ7t69S36Wy+VpaWnbt2+vqqrqtMAQQsj6KRQK%0AmUx2+PDhkJAQb2/vV199td0Zu2nTpnl4eNTW1tbU1IhEorlz5wIAh8Phcrnbt2/fv39/WVnZ%0A+vXrExISWlpaACA2NraxsbGkpKS+vj48PHzixIn19fVVVVXz58/fuXOnVCrNzc3Ny8tLTEzU%0Ab0Wr1cbFxQUEBNy/fz8rK2v37t26XVOnTgWA0tLS+vr6kSNHTpgwQS6XGwTZbpl2G83JyfHy%0A8kpKSiosLGQaGSPBtNs7MwYfIavEKrG7du2ar68v+VtQrVaPGjXqrbfeWrVqVUhISHFxcSdH%0AiBBCVuvx48e9e/dWKpWpqanffvutXC4fNWpUU1OTQbG8vLxdu3YJBAJHR8eZM2deunSJpmmy%0Aa/bs2b169QKAsWPHymQyiURSXFx84cKFxMTEXr168fn8LVu2aDSaU6dONTU10TTt6urK5XL7%0A9etXUFCwdu1a/Vby8/MlEsmGDRsEAoGXl9eyZcvI9qKiIlKhm5sbj8fbvHmzUqk8duyY/rFM%0AZUw2yoQpGKbedXzsEbJOrBK7devW9e7d+7XXXgOAb775pqCgICUlpaKiYtCgQR999FEnR4gQ%0AQlarZ8+edXV1+/btGz58eFhY2MGDB6VS6aFDhwyKFRcXT5482d3d3d3dfcGCBSqVSqPRkF1e%0AXl7kBwcHBwCQy+WVlZUcDicgIIBs5/F43t7eEolk6NCh8fHxw4cPj4yM3LhxY9uvXGpraymK%0A8vb2Ji/9/f3JD2QSUSwWk9s7uFxuU1OTweFMZUw2yoQpGKbesawWIavHKrE7f/78+++/7+fn%0ABwCHDx9+/vnn3377bT8/vyVLlly4cKGTI0QIoWeFSCTy8vKqra3V31hRUTFx4sTx48dLJJK6%0Aurq0tDT9vRRFmaxWq9UqlUqKolJTU2/cuDFr1qyLFy8GBgYePHhQv5hCodCvUK1Wkx94PB4A%0AyOVyWo/BxBtTGZONtg3VeDBMvTM5CAg9I1gldk1NTR4eHgCg0WjOnDkzceJEsr1nz5737t3r%0AxOgQQsiqXb58edGiRbq8RCqV1tTUkL+idQoKCtRq9apVq8icXH5+vvE6/f39tVptWVkZednS%0A0lJdXe3v769Wqx88eODj45OQkHDy5Mn4+PiUlBT9Az09PWmarq6uJi+vXr2qqxAASkpKdCXb%0ATrwxlTHZqL29PUVRuts4bt68aTKYdntnfEwQenawSux69+5N/onm5OQ0Nja+/PLLZHttba2b%0Am1snRocQQlbNw8PjyJEjixYtqqqqun79+ty5c11dXV999VX9Mj4+PhqNJj8/X6FQZGRk5Obm%0AAsCdO3eY6gwODh4xYsTq1asbGhqkUumaNWtEItHUqVP37dsXEhJSWFio1Wrr6uquXLlikA9F%0ARES4ublt2rSpsbGxvLw8OTmZbA8MDIyKilq5cmVNTY1Kpdq1a1dQUJBBAExlmBrl8/kVFRVN%0ATU22trZ+fn7Z2dkAIJPJdu7caTwYpt494YlAyGqwSuyio6M//PDDtWvXLlq0yM/Pb9SoUQBw%0A//79zz77LDIyspMjRAghq+Xm5nb69Onbt2+HhISMHDlSrVafPXuWz+frlwkPD1+9enVsbKxY%0ALM7Ozs7MzAwNDQ0ODjZyYVlGRoadnV1gYKCvr69EIjl37pyjo+O8efMWLlwYFxfH4/FCQkJ8%0AfX23bdumfxSPxztx4kRpaalYLJ42bdq6devg9+9GDxw44OnpOXjwYDc3t6+//vrUqVNtl2Vp%0AtwxTo2TqLigoCABSUlKOHj3av3//6OjohIQEAFCr1UaCabd3FjgZCFkFSndrlRF37979y1/+%0Akp+f36NHj+PHj4eHhwPAjBkzfvjhh19++WXw4MGdH6f5WltbpVKpUCgk32J0SHNzs0KhcHFx%0A4XK5HT324cOHAODq6trRAzUaTWNjo729vUgk6uix2FmWnrCzFEW5uLh09EDSWQcHB6ZHC2Rl%0AZU2ZMmVIfGjQW0PYV1u8q+By+n+zs7OjoqLaLUA66+rqyuF0eN3KzuusEeTMikQie3v7jh77%0AhLhcroNrn4Gxyy1S260Lx+5dPnv+/Hn8Axgh1GVs2BTy8PDIy8t7/Pgxj8eztbUlG1etWvXZ%0AZ5/17t27M8NDCCGEEEJssUrsCIO57mHDhlk6GIQQQgghZD5WX83cv39/3rx5ffr04XK5VBud%0AHSJCCCGEEGKD1Yzd0qVLjxw5Mnr06PHjx9vYdGCSDyGEEEIIdRlWWVpOTs73338fGxv7hI1l%0AZ2d/9tlnH3zwAbn9QiqV7t69+7ffflOpVAMGDFi8eDF5MA7TdoQQQgghZASrr2LlcvmIESOe%0AsKWmpqb09HQ7OzvdlqSkpPv372/YsGHr1q18Pn/z5s3kVnam7Qgh1OloWqtWWuQ/msZfXAih%0ArsZqxi40NPTKlStjxox5kpZSU1PHjBlz5swZ8rK+vv7SpUuJiYm+vr4AsHjx4tmzZ5eWlvbp%0A06fd7cHBwU/SOkIIsSFruFWczuop9Qgh9BRildglJiYmJCQkJSVFRESY10xeXl5lZeXy5ct1%0Aid2NGzdsbW1J9gYAQqHQ09Pz+vXrMpms3e1MiZ1Go1GpVEaaJnuNl2FCHrOtUCjMWACMLBCo%0Ae04Oe2R6UqPRmHEsdpalp7OzT/K8S6VSyVStrrNm3OrUvWfW+Cqbtra2ZixDaFxUVBQZLgty%0Adna2bIUIIWQEq8Ru2bJld+/eHTFiBJ/P79mzp8FeI6ufE1KpNDU19b333tNfSPbx48cikUj/%0Ak8bJyenRo0dOTk7tbmeqXK1WS6VSk11QKBTkkdJmkMlk5h0IAGxiaxfLfrULO8uS2Z2ladrs%0AgFUqFVMyakYOpCOXy42H1NLSYl7NndRZk0yOhqOjo8UTOxcXF4sndnjDGUKoK7H6jcPhcJ57%0A7rnnnnvOvDa+/PLLkJCQIUMMF9Nnmj/o0LyCjY2N8aXtVSqVQqGwt7fXLa3MXmtrq1qt5vP5%0AZszrkM9RgUDQ0QO1Wq1MJrOxsTHjgQrYWZaesLMURRk89IkN0llbW1umByqYMQg6PB6P6R8C%0A6axAIDBjxq7zOmsEObMODg7GUyKLZ3UAcOjQIYtf0btixYoBAwZYtk6EEGLCKrH75ZdfzG6g%0ApKSkqKhI91xnHWdn58ePH9M0rfuwefTokYuLC9N2pvq5XK7J3+8KhcLW1ta81EGtVtvb25vx%0AEUJmg8xoVKPRyGQyLpdr3sc8dpaNJ+wsRVGd0Vn9W4s6ys7OjqlaXWfNyGI7r7PGkTPb9Y8U%0AAwCHnmLvuEUWqepB/n8e/pZnkaoQQoilDnxH0NraWlpaeuvWrZEjR/bo0UP9/9i787CmjvVx%0A4HMStiQEkc0QkYCSilFBtGWRa1UsILgAlSpq3dtCUyu4gHKpItRuVES9gLgv2MultYIWodaC%0Ati6AslUULUYMplJANiUsIdvvj3NvvvlBTghIROH9PPe5TzJnzsw7iYWXOefMSCSaXGK4dOlS%0AW1tbSEgI/lYoFCYkJEyZMiU4OFgsFj98+NDOzg4h9Pz5c4FAMGHCBEtLS5Xl/RodAAD0DUYi%0A6xqOGJCmSLr9z9QBAKB/NE3s4uPjY2JiWltbEUL5+flmZmbR0dE1NTWHDx9Wn96FhISsWbNG%0A8Xbjxo0rV650cXExMjJyc3NLSkrasGGDnp7ekSNHxo0bx+FwMAxTWf4igwQAAAAAGA40ujRz%0A+PDhLVu2zJ49OyUlRVE4fvz406dPJyQkqD+XTqebKcEwjE6n49vObtiwgcVi7dy5c+vWrXp6%0Aep999hl++ZWoHAAAAAAAqKHRjF1iYmJISMiBAwc6OzsVF1VXrlx5//79I0eOhIeHa97fqVOn%0AFK+pVGpYWFjPOkTlAAAAAABADY1m7CorKxctWtSzfNasWY8ePRrokAAAAAAAQH9olNgZGRmp%0AXFPq2bNnFAploEMCAAAw+Ph8PoZhd+7cGexAEHrFggHgVaZRYufg4LB79+6Ojg7lwqamptjY%0AWFdXV+0EBgAAw0VycvLYsWP19fUdHByysrIGO5yXIS8vr6ioaLCjAGAI0iixi4qKunbtmoOD%0Aw7Zt2xBChw8fXr16ta2t7Z9//rljxw4tRwgAAEPZiRMnPv/883/961+VlZVr1qwJCwt7/vz5%0AYAeldXv27IHEDgBt0CixmzVr1sWLF+l0+r59+xBCx44dO3nypL29/aVLl9zd3bUcIQAADGW7%0Adu36+uuv582bx2KxNm7cyOPx8HUDlN25c8fLy8vExMTY2Njb25vH4yGEZDIZhmFpaWne3t4c%0ADofFYp08eRKvX1dXt3TpUiaTSaVS3d3dr1+/jpefOHFiwoQJFAqFwWBwudye99iUlZW5uLjQ%0AaDQHB4f8/P9bXbm2tjYoKIjJZNJotJkzZ5aUlPQcCFGdnp16eHhkZ2eHhYVNmzZNKBRiGKbY%0ARpzH42EYhg+QKBii0QEAkIaJnVQqnTNnTklJSV1dXWlpaWlpaVNTU2Fh4cyZM7UdHwAADGFP%0Anjx5+PAhQsjR0ZFGo7m4uChnMAqBgYGWlpYCgeDx48d0On3VqlUIIRKJRCaT4+PjU1NTKyoq%0AduzYweVy8f39/Pz8mpuby8rKGhoaXF1dfX19Gxoaqqqq1q5dm5iYKBQKb9y4kZ+f3229KplM%0AFhAQYG9vX19fn5WVdejQIcUhf39/hFB5eXlDQ8OMGTN8fHy63ZxDVEdlp3l5edbW1nv37i0u%0ALib6ZNQEo3J0ff/sARiaNErsxowZs3nz5rKyMgsLiylTpkyZMkXNHl8AAAA09NdffyGEjh8/%0Anp6eLhAI3NzcfH19nz592q1afn7+gQMHaDSakZHRsmXLbt26JZfL8UMrVqywsLBACM2ZM6e9%0AvZ3P55eWlhYWFiYkJFhYWFCp1F27dkml0pycnJaWFrlcbmJiQiaTx44dW1RUFBkZqdxLQUEB%0An8+Pjo6m0WjW1tahoaF4eUlJCd6gqakphUKJjY3t6uo6f/688rlEdXrtlAhRMESj6/NHD8AQ%0ApVFix2KxEhISnJycJk2a9M033wgEAm2HBQAAw8dnn31mb29vYmLy7bffYhh24cKFbhVKS0vn%0Az5/PYDAYDMa6devEYrFUKsUPWVtb4y/wbXk7OjoePnxIIpHs7e3xcgqFwmKx+Hy+k5NTcHCw%0As7Ozu7v7zp07q6qquvUiEAgwDGOxWPhbNpuNv6isrEQIMZlMDMMwDCOTyS0tLd1OJ6rTa6dE%0AiIIhGp2GzQIw5GmU2OXn5/P5/G+//ZZKpW7bto3FYs2ePfvYsWPD4Q5fAADQHiaTiRAyNjbG%0A3+rq6jKZzL///lu5Do/H8/X19fT05PP5tbW1J06cUD6qycY8Mpmsq6sLw7CUlJQHDx4sX778%0A5s2bHA4nPT1duZpIJFJuUCKR4C/wZa06OjrkSrpNvBHV6bXTnqGqD4ZodL1+CAAMExoldggh%0Aa2vrLVu23Lx589GjR19//bVQKFy3bt2oUaOWLFmi1fgAAGAIYzKZlpaWivvqOjo6Hj9+bGtr%0Aq1ynqKhIIpFs2bIFn5MrKChQ3yabzZbJZBUVFfjbtra26upqNpstkUiePn1qY2PD5XKzs7OD%0Ag4OTk5OVT7SyspLL5dXV1fjbe/fuKRpECJWVlSlq9px4I6rTa6f6+voYhike41Aseq8mGJWj%0AU/+ZADB8aJrYKdjY2ERERNy6devs2bNMJvP777/XRlgAADAckMnkDRs2xMbGXrp0SSAQfPrp%0Ap4aGhgsWLFCuY2NjI5VKCwoKRCJRWlrajRs3EEI1NTVEbTo6Ok6fPj08PLyxsVEoFEZERNDp%0AdH9//1OnTk2dOrW4uFgmk9XW1t69e7dbPuTm5mZqahoTE9Pc3FxZWZmUlISXczgcDw+PzZs3%0AP378WCwWHzhwYPLkyd0CIKpD1CmVSuXxeC0tLbq6uuPGjcvNzUUItbe3JyYmqg+GaHQv+EUA%0AMGT0LbGTSqVXrlxZv3796NGj33333ZaWlg8//FBLkQEAwHAQHh7+4Ycfrlixws7O7sGDB7m5%0AuTQaTbmCq6treHi4n58fk8nMzc3NzMycNm2ao6OjmhvL0tLS9PT0OByOra0tn8+/evWqkZHR%0A6tWrP/jgg4CAAAqFMnXqVFtb2927dyufRaFQLly4UF5ezmQyAwMDo6Ki0P+ujX733XdWVlYO%0ADg6mpqanT5/OycnBLyIrU1mHqFN86m7y5MkIoeTk5HPnztnZ2Xl5eXG5XISQRCJRE4zK0Q3A%0ANwHAkIApHq1SQyKRXL58+cyZM5mZmfX19VQqdcGCBcuWLfPx8dHV1X0JUb6Izs5OoVBoaGiI%0AX8Xok9bWVpFINHLkSDKZ3Ndzm5qaEEImJiZ9PVEqlTY3N+vr69Pp9L6eC4PV0AsOFsOwfjwY%0Ajg/WwMDA0NBQZYWsrKwFCxZMCZ42ec0UzZstPVB05+Qfubm5Hh4eKivggzUxMSGR+jxDr73B%0AqoF/s3Q6XV9fv6/nviAymaxvPnrc8o0D0lrtb+cain+7du0arPcJAHhpdDSpNGrUqKamJh0d%0AHU9Pz2XLlgUEBHT7gxIAAAAAAAw6jRI7DoezdOnSxYsXm5mZaTsgAAAAAADQPxoldlevXkUI%0ANTY2XrhwoaamhkQiWVlZTZ8+vR+XzwAAAAAAgJZolNjJZLKIiIj9+/eLxWJFIY1Gi46ODg8P%0A11psAAAAAACgDzRK7OLj4+Pj4wMCAubPn29paSmTyZ48eXL27NmIiIhRo0atXLlS21ECAAAA%0AAIBeaZTYHT9+fNOmTfHx8cqFH330UXBw8L59+yCxAwAAAAB4FWiU2FVVVc2bN69nuZ+fX2pq%0A6kCHBAAAg0YmFrU90XQ/U/XEwmcD0g4AAGhOo8ROR0envb29Z7lYLO7HMmAAAPDKEjXVP0pP%0AHOwoAACgnzRK7JycnPbs2ePl5aWnp6co7OzsTE5OfvPNN7UWGwAAvFRbtmxRbEI/UEaPHj2w%0ADQIAgBoaJXaRkZHz589ns9m+vr6jR4+Wy+UCgeDChQu1tbUXL17UdogAAPBynDlzRiqVDmyb%0AQUFBNjY2A9smAAAQ0Six8/X1PXv2bGRkZEpKiqJw8uTJhw8ffuedd7QWGwAAvFR8Pl+OEIk6%0AMDvryEQiubirs7NzQFoDAABNaJTYIYT8/f39/f1ramqePHmCYdiYMWNGjRql1cgAAODl07cc%0AbR08MHvFPv35XPON3wakKQAA0JCmiR2OyWQymUwthQIAAAAAAF6EusROzYMRZmZmkydP3rRp%0Ak6WlpRaiAgAAAAAAfaYusSsuLjY2NqbRVNxuUllZefHixYMHDxYWFk6YMEFr4QEAAAAAAE2R%0A1B/+/PPP/1Ll+fPnBQUFFApl/fr1LydQAAAAAACgXi+JnRouLi7r16/Pz88fwGgAAENbbm7u%0AO++8Y2ZmRqFQnJycDh48KJfLlStUVla6u7ubm5v//vvvPU+vrKx86623MAy7cuXKS4oYAABe%0AK+oSux9++MHHx0dNhebmZjqdPtAhAQCGpqysLC8vr+bm5p07d+7Zs4dOp4eEhOzatUtRISUl%0AxcnJqb6+XuXp+NG6urqXFe9wx+fzMQy7c+fOYAeC0CsWDACvMnWJXWBg4Lhx41Qe6uzsPH78%0A+IEDB95++23tBAYAGGrCwsJsbGyuXbu2fv36jz/+ODc3d/z48UlJSfjR/Pz8jRs3xsXF7dix%0Ao+e5iqOxsbEvN2rtunLlCtZDYuLQ39MsLy+vqKhosKMAYAjq56XYyMjItWvXWlhYfPXVVwMb%0AEABgSJJIJOvXr09ISKBQKHiJrq7u9OnT6+rqOjo6EELm5uaFhYWffPKJytPVH319ubm5CZRc%0AvXrV0NDQw8NjsOPSuj179kBiB4A29DOx8/b2jo+PLy0ttbOzG9iAAABDko6OTlhY2MKFCxUl%0Acrm8srLS2toaT/Xs7OwcHByITld/9PWlr69vpSQmJmbz5s0cDqdbtTt37nh5eZmYmBgbG3t7%0Ae/N4PISQTCbDMCwtLc3b25vD4bBYrJMnT+L16+rqli5dymQyqVSqu7v79evX8fITJ05MmDCB%0AQqEwGAwul9tzV4yysjIXFxcajebg4KB8C3VtbW1QUBCTyaTRaDNnziwpKek5FqI6PTv18PDI%0Azs4OCwubNm2aUChUvmmSx+NhGIYPkCgYotEBAFC/E7u5c+du2rTJxMRkYKMBAAx5IpFIIBAU%0AFBS8//77N2/eTEhIGOyIXhX/+c9/eDzeP//5z56HAgMDLS0tBQLB48eP6XT6qlWrEEIkEolM%0AJsfHx6emplZUVOzYsYPL5ba1tSGE/Pz8mpuby8rKGhoaXF1dfX19Gxoaqqqq1q5dm5iYKBQK%0Ab9y4kZ+f3+3Dl8lkAQEB9vb29fX1WVlZhw4dUhzy9/dHCJWXlzc0NMyYMcPHxwefZ1Wmso7K%0ATvPy8qytrffu3VtcXEz0aagJRuXo+vGBAzAk9W3nCQAAeEFXr1719PRECNnY2Jw7d079E1rD%0Ah1QqjY6O3r59u56eXs+j+fn5+vr6VCoVIbRs2bKgoCC5XI5hGEJoxYoVFhYWCKE5c+a0t7fz%0A+fyurq7CwsKKigq8fNeuXQcPHszJyZk4caJcLjcxMSGTyWPHji0qKiKTycq9FBQU8Pn83Nxc%0AGo1Go9FCQ0PxibSSkpLCwsKMjAxTU1OEUGxsbFJS0vnz55csWaI4l6gOm81W3ykRomBKS0tV%0Ajm7FihX9+dwBGHL6v9wJAAD0w5QpU86fP3/8+HEXF5d58+ZFRUUNdkSvhB9++KGtrW3lypUq%0Aj5aWls6fP5/BYDAYjHXr1onFYqlUih+ytrbGXxgYGCCEOjo6Hj58SCKR7O3t8XIKhcJisfh8%0AvpOTU3BwsLOzs7u7+86dO6uqqrr1IhAIMAxjsVj4Wzabjb+orKxECDGZTPzZDjKZ3NLS0u10%0Aojq9dkqEKBii0WnYLABDHiR2AICXyszMbMGCBatXr/7Pf/4TFRX15Zdf3rp1a7CDGnypqamL%0AFi3S0VFxFYXH4/n6+np6evL5/Nra2hMnTigfxeft1JPJZF1dXRiGpaSkPHjwYPny5Tdv3uRw%0AOOnp6crVRCKRcoMSiQR/gd8E2dHRIVcSGRmpfC5RnV477Rmq+mCIRtfrhwDAMAGJHQDgZair%0Aq0tKSiosLFQudHV1RQjdvn17kIJ6VbS0tFy6dGnBggUqjxYVFUkkki1btuBzcgUFBepbY7PZ%0AMpmsoqICf9vW1lZdXc1msyUSydOnT21sbLhcbnZ2dnBwcHJysvKJVlZWcrm8uroaf3vv3j1F%0AgwihsrIyRc2eE29EdXrtVF9fH8MwxWMcjx496jUYlaNT/5kAMHz0IbHr7Oy8detWRkYGfpuq%0Amr+fAACgGzKZvGHDhm3btimmZBBCly5dQggpLrcNW8XFxWKxmCg7sbGxkUqlBQUFIpEoLS3t%0Axo0bCKGamhqi1hwdHadPnx4eHt7Y2CgUCiMiIuh0ur+//6lTp6ZOnVpcXCyTyWpra+/evdut%0ARzc3N1NT05iYmObm5srKSsUSgxwOx8PDY/PmzY8fPxaLxQcOHJg8eXK3AIjqEHVKpVJ5PF5L%0AS4uuru64ceNyc3MRQu3t7Yo1/IiCIRpd/z55AIYeTRO7+Ph4CwsLZ2fnd999F38QPTo6es2a%0ANZDeAQA0YWZmFhERceXKlRkzZiQkJKSkpCxbtmz//v2urq74sm3Xr18/cuTIkSNHrl27hhDK%0AycnB3+ITP4qj+FZjFy5cOHLkyOCOaAD9/fffGIZZWlqqPOrq6hoeHu7n58dkMnNzczMzM6dN%0Am+bo6KjmxrK0tDQ9PT0Oh2Nra8vn869evWpkZLR69eoPPvggICCAQqFMnTrV1tZ29+7dymdR%0AKJQLFy6Ul5czmczAwED89kc8Ef/uu++srKwcHBxMTU1Pnz6dk5PDZDK7daqyDlGn+NTd5MmT%0AEULJycnnzp2zs7Pz8vLicrkIIYlEoiYYlaPr/6cPwNCCdduoUaXDhw9/9NFHCxcu9PX1DQkJ%0Ayc/Pd3V1PXXq1Lp167788svw8PCXEGi/dXZ2CoVCQ0ND/CpGn7S2topEopEjR2r4GJeypqYm%0AhFA/VoSRSqXNzc36+vr92K4NBquhFxwshmEjR47s64n4YA0MDAwNDVVWyMrKWrBgwZTgaZPX%0ATNG82dIDRXdO/pGbm0u0qi0+WBMTExKpz7deDOxg5XL5oUOHDh06dP/+fRKJZGNj4+Pjs337%0AdvzbDwkJOXjwYM+m0tLSgoKCVB7V5MdXn5DJZD3L0dbBGwektac/n2u+8du1a9fc3d0HpEEA%0AAOiVRj/oExMTQ0JCzp07hy+ehFu5cmV4ePhQ+qMZAKBVGIYFBwcXFxe3tbW1traWl5fHxcUp%0AcvqUlBT8jvuOjo6nT592dnbib4OCgpSPKhvU0QAAwKtIo8SusrJrUEm6AAAgAElEQVRy0aJF%0APctnzZqluNEVAAAAAAAMLo0SOyMjo547zyCEnj17ptj2EQAAAAAADC6NEjsHB4fdu3d320Cm%0AqakpNjYWX60AAAAAAAAMOo22FIuKinrnnXccHBzmzZuHEDp8+HBKSkpGRkZHR0dKSoqWIwQA%0AAAAAABrRKLGbNWvWxYsXw8PD9+3bhxA6duwYQsjZ2TkuLg6e9gIA9ENFRQX+k6QniUQiFov1%0A9PSInln++OOPx40bp83oAADgdaVRYocQmjNnTklJSX19Pb4oJYvF6scKCAAAgOPxePHx8f07%0Ad/78+dpL7CTC1ub83wekKdHfTwakHQAA0JymiR3OwsLCwsJCS6EAAIabD98f8f57fVjC8ODJ%0AZ/8+26q9eBBCkmctT3MytdoFAABoj7rEjmgZVWVisRjfqhkAAPqKZaXzD+c+PFl/4VKb9oJB%0ACB0+fFh5x7MBAVeNAQAvk7rEbv78+YrXZWVlVVVVb775JpPJlEqlfD7/jz/+mDp1qpubm/aD%0ABACAl+HDDz8c8MTu2rVrDAZjYNsEAAAi6hK7//znP/iLM2fO3L17t7q6Wnkrwz///NPf39/L%0Ay0u7AQIAwEtEMjAwGGs7IE111dVJGpsGpCkAANCQRvfYxcTE7Nixo9sG1ePHjw8NDd2+ffuC%0ABQu0ExsAALxsuubmoz5aNyBNNWX+9OzKbwPSFAAAaEijxK6yslLl/u5mZmb3798f6JD6RiaT%0AicViNRUkEgn+//24F1AqlSKEurq6+rF7Or6RZT86xa8ESaXSfpwLg+1Tv6/aYNX/S1ZPzd2u%0AisFiGNbXZl/lwerq6vbj6wMAgKFNo8TOzMzs+PHjc+bMUS6Uy+VnzpxRmfC9TL0mdni+gv9/%0AX+G/1SQSST9+I+L68dsL71Qul/fjXBishvC0o9+D7V/A+GDV/Ivt31hw+NpvKg/hgxWLxUNs%0AsGQyGRI7AADoRqPE7sMPP4yJibl9+/bs2bPNzc0RQrW1tXl5effu3du2bZuWI+yFjo6O+qd3%0AOzs7xWKxvr6+gYFBXxtvbW2VSqVUKpVooVQ1urq6kGZPFneDT3L0Oi6VYLAaesHBYhjW78Hq%0A6uoSnduPgShQKBSiZvHB0mi0fqRBr91gAQBgmNMosYuOjqZSqXv37t2/f7+i0MzMbPv27dHR%0A0VqLDQAAAAAA9IFGiR2GYREREeHh4QKBoLa2Vi6Xm5ub29jYwHUQAAAAAIBXRx8yMwzDrK2t%0AnZ2dXVxcxo4dC1kdAAAMYXw+H8OwO3fuDHYgCL1iwQDwKoPkDAAABtP9+/cXLFhgbm5ubGz8%0A9ttvX7t2bbAjehny8vKKiooGOwoAhiBI7AAAYNDI5fJ58+YxGAwej1dTUzNr1iwfH5/GxsbB%0Ajkvr9uzZA4kdANoAiR0AAAyahoaGqqqqtWvXjhgxgkqlfvzxx0KhkMfjdat2584dLy8vExMT%0AY2Njb29vvIJMJsMwLC0tzdvbm8PhsFiskydP4vXr6uqWLl3KZDKpVKq7u/v169fx8hMnTkyY%0AMIFCoTAYDC6X29nZ2a2jsrIyFxcXGo3m4OCQn5+vKK+trQ0KCmIymTQabebMmSUlJT3HQlSn%0AZ6ceHh7Z2dlhYWHTpk0TCoUYhl25cgWvzOPxMAzDB0gUDNHoAAAIEjsAABhE5ubmbm5uBw8e%0AbGpqEgqFhw4dsrW1dXR07FYtMDDQ0tJSIBA8fvyYTqevWrUKIUQikchkcnx8fGpqakVFxY4d%0AO7hcbltbG0LIz8+vubm5rKysoaHB1dXV19dXkUEmJiYKhcIbN27k5+cnJCQo9yKTyQICAuzt%0A7evr67Oysg4dOqQ45O/vjxAqLy9vaGiYMWOGj49PR0dHtyBV1lHZaV5enrW19d69e4uLi4k+%0AGTXBqBxd/z5/AIYejZ6KxTU2NhYUFNTU1JBIJCsrq+nTp9PpdO1FBgAAw8GZM2e8vLxMTU0R%0AQpaWlllZWT0X+cvPz9fX16dSqQihZcuWBQUFyeVyfMXpFStWWFhYIITmzJnT3t7O5/O7uroK%0ACwsrKirw8l27dh08eDAnJ2fixIlyudzExIRMJo8dO7aoqKjbOo4FBQV8Pj83N5dGo9FotNDQ%0AUHwiraSkpLCwMCMjAw8yNjY2KSnp/PnzS5YsUZxLVIfNZqvvlAhRMKWlpSpHt2LFiv59/gAM%0AMRoldjKZLCIiYv/+/cqLyNNotOjo6PDwcK3FBgAAQ1xXV9e8efPc3NwuX76sp6d34MABb2/v%0A27dvd9ubu7S0dNeuXRUVFQghkUgkFoulUqmOjg5CyNraGq+Dp4MdHR18Pp9EItnb2+PlFAqF%0AxWLx+fz3338/ODjY2dnZ2dnZ09Nz+fLlbDZbuReBQIBhGIvFwt8qjlZWViKEmEymcuWqqirl%0At0R1Fi9erL5TIkTBPHz4UOXoNGkTgOFAo0ux8fHx8fHx8+fPP3r0aHZ2dlZW1sGDB//xj39E%0AREScOnVK2yECAMBQdeXKlT/++CMhIcHc3HzEiBHbtm2jUqk//PCDch0ej+fr6+vp6cnn82tr%0Aa0+cOKF8VJOd4mQyGb6JSEpKyoMHD5YvX37z5k0Oh5Oenq5cDd/YV9Egvh0zQohCoSCEOjo6%0A5EoiIyOVzyWq02unPUNVHwzR6Hr9EAAYJjRK7I4fP75p06azZ8+uXbvWx8dn3rx5H3300c8/%0A//zRRx/t27dP2yECAMBQJZPJ5HK5IptBqvZcLioqkkgkW7ZswefkCgoK1LfJZrNlMhk+vYcQ%0Aamtrq66uZrPZEonk6dOnNjY2XC43Ozs7ODg4OTlZ+UQrKyu5XF5dXY2/vXfvnqJBhFBZWZmi%0AZrfpOjV1eu1UX18fwzDFYxyPHj3qNRiVo1P/mQAwfGiU2FVVVc2bN69nuZ+fn+I/NgAAAH3l%0A5ubGYDA2b97c3Nzc0dHx7bffNjc3+/r6KtexsbGRSqUFBQUikSgtLe3GjRsIoZqaGqI2HR0d%0Ap0+fHh4e3tjYKBQKIyIi6HS6v7//qVOnpk6dWlxcLJPJamtr79692y0fcnNzMzU1jYmJaW5u%0ArqysTEpKwss5HI6Hh8fmzZsfP34sFosPHDgwefLkbgEQ1SHqlEql8ni8lpYWXV3dcePG5ebm%0AIoTa29sTExPVB0M0uhf8IgAYMjRK7HR0dNrb23uWi8XifuyhDgAAADdixIhLly7V1NS88cYb%0ATCbz3Llz2dnZdnZ2ynVcXV3Dw8P9/PyYTGZubm5mZua0adMcHR3V3FiWlpamp6fH4XBsbW35%0AfP7Vq1eNjIxWr179wQcfBAQEUCiUqVOn2tra7t69W/ksCoVy4cKF8vJyJpMZGBgYFRWF/ndt%0A9LvvvrOysnJwcDA1NT19+nROTk632+mI6hB1ik/dTZ48GSGUnJx87tw5Ozs7Ly8vLpeLEJJI%0AJGqCUTm6AfgyABgSNHp4wsnJac+ePV5eXnp6eorCzs7O5OTkN998U2uxAQDA0Ddp0qQLFy6o%0ArxMXFxcXF6d4q1jaV/nOMwaDIZfL8dfW1taZmZndGiGRSNHR0dHR0Wo6cnFxUV6CRNEgg8FQ%0Af28cUR2iTkNDQ0NDQ/HXnp6e+LMX3TolCkbl6AAAOI0Su8jIyPnz57PZbF9f39GjR8vlcoFA%0AcOHChdra2osXL2o7RAAAAAAAoAmNEjtfX9+zZ89GRkampKQoCidPnnz48OF33nlHa7EBAAAA%0AAIA+0HSBYn9/f39//5qamidPnmAYNmbMmFGjRmk1MgAAAAAA0CcaPTwxffr07OxshBCTyXzr%0ArbfefPNNyOoAAAAAAF41GiV2AoHg/v372g4FAAAAAAC8CI0Su6SkpCNHjmRmZvZcORMAAAAA%0AALwiNLrHbvfu3To6OgEBAXp6emZmZrq6uspHYZM+AMCQIW5qfHo6bUCaEgn+GpB2AABAcxol%0AdjKZzNzcfM6cOdqOBgAABpesrV1YVNx7PQAAeCVplNhdu3ZN23EAAMCgO3r0qPK2rQNi3Lhx%0AA9sgAACooelyJwihzs7O8vLyv/76a8aMGWZmZhKJREenD6cDAMArbt26dQOe2F27do3BYAxs%0AmwAAQETTzCw+Pj4mJqa1tRUhlJ+fb2ZmFh0dXVNTc/jwYUjvAABDBtnYyHDmWwPSVOfdByLe%0A4wFpCgAANKRRTnb48OEtW7YsXLjQ19c3JCQELxw/fnxcXByHwwkPD9dmhAAA8PKQjY2M/T0H%0ApKnmzi5I7AAAL5lGy50kJiaGhIScO3du1apVisKVK1eGh4cfOXJEa7EBAAAAAIA+0Cixq6ys%0AXLRoUc/yWbNmPXr0aKBDAgAAAAAA/aFRYmdkZNTZ2dmz/NmzZxQKZaBDAgAAAAAA/aFRYufg%0A4LB79+6Ojg7lwqamptjYWFdXV+0EBgAAAAAA+kajhyeioqLeeecdBweHefPmIYQOHz6ckpKS%0AkZHR0dGRkpKi5QgBAAAAAIBGNJqxmzVr1sWLF+l0+r59+xBCx44dO3nypL29/aVLl9zd3bUc%0AIQAAgEHA5/MxDLtz585gB4LQKxYMAK8yjRI7hNCcOXNKSkrq6upKS0tLS0ubmpoKCwtnzpyp%0A1eAAAGDIe/jw4aJFiywsLOh0+nvvvff06dPBjuhlyMvLKyoqGuwoABiCNE3scBQKxcbGxsbG%0ABsOwlv/RUmQAADDkiUQiHx8fsVh89erV/Pz85ubm9957b7CDehn27NkDiR0A2qBRYldVVTV/%0A/nxDQ0MjI6ORPWg7RAAAGKrKysoePHhw4MCB8ePHT5o06fjx47/99lvPC4537tzx8vIyMTEx%0ANjb29vbm8XgIIZlMhmFYWlqat7c3h8NhsVgnT57E69fV1S1dupTJZFKpVHd39+vXr+PlJ06c%0AmDBhAoVCYTAYXC6353IHZWVlLi4uNBrNwcEhPz9fUV5bWxsUFMRkMmk02syZM0tKSnqOhahO%0Az049PDyys7PDwsKmTZsmFAoxDLty5QpemcfjYRiGD5AoGKLRAQCQhg9PrFu3rrS01N/f39LS%0AkkwmazsmAAAYJkQiEUJIsW6UpaWlrq5uUVHRpEmTlKsFBga6uLgIBAKpVLp27dpVq1Zdv36d%0ARCKRyeT4+Pjs7GwLC4ujR49yudzAwEAajebn52dsbFxWVmZoaLh9+3ZfX9+HDx8+f/587dq1%0Aly5dmjVrVnV19aJFixISEiIjIxW9yGSygICAt99+Oy8vr7GxUXlFen9/fxsbm/LyciqV+sUX%0AX/j4+PD5/G7LXams8/fff/fsNC8vz8bGZtu2bSEhIUKhUOUnoyYYlaMzMzN74W8DgKFAo8Tu%0A1q1bv/zyy/Tp07UdDQAADCtOTk5mZmY7duzYs2cPQuiLL75ACDU2Nnarlp+fr6+vT6VSEULL%0Ali0LCgqSy+UYhiGEVqxYYWFhgRCaM2dOe3s7n8/v6uoqLCysqKjAy3ft2nXw4MGcnJyJEyfK%0A5XITExMymTx27NiioqJuf6gXFBTw+fzc3FwajUaj0UJDQ/GJtJKSksLCwoyMDFNTU4RQbGxs%0AUlLS+fPnlyxZojiXqA6bzVbfKRGiYEpLS1WObsWKFf36BgAYajS6FEuj0WxsbLQcCQAADDt0%0AOv3MmTMXL140NDTEMxUWi6Wrq9utWmlp6fz58xkMBoPBWLdunVgslkql+CFra2v8hYGBAUKo%0Ao6Pj4cOHJBLJ3t4eL6dQKCwWi8/nOzk5BQcHOzs7u7u779y5s6qqqlsvAoEAwzAWi4W/ZbPZ%0A+IvKykqEEJPJxDAMwzAymdzS0tLtdKI6vXZKhCgYotFp2CwAQ55Gid2KFSuOHTum7VAAAGAY%0Amjlz5oMHD+rr6+vr66Oioh4/fqzI1XA8Hs/X19fT05PP59fW1p44cUL5KD5vp55MJuvq6sIw%0ALCUl5cGDB8uXL7958yaHw0lPT1euhl8XVjQokUjwF/gl146ODrkS5Wu4aur02mnPUNUHQzS6%0AXj8EAIYJjS7Ffvnll/Pmzfv555/d3NzwaXZl27Zt00JgAAAw9Ekkkh9//HHmzJkMBgMhlJWV%0AJZPJ/vGPfyjXKSoqkkgkW7ZswWfyCgoK1LfJZrNlMllFRcXEiRMRQm1tbdXV1Ww2WyKRNDc3%0A29jYcLlcLpe7fv365ORk5cupVlZWcrm8urra1tYWIXTv3j1FgwihsrIyxVZDVVVVY8eO7dap%0Ayjq9dqqvr49hmOIxDsX+42qCUTk6TT5tAIYDjWbs9uzZ8+uvv16/fn337t2RPWg7RAAAGKp0%0AdHS+/vprLpf7119/Xb16NTg4+IMPPuj2HICNjY1UKi0oKBCJRGlpaTdu3EAI1dTUELXp6Og4%0Affr08PDwxsZGoVAYERFBp9P9/f1PnTo1derU4uJimUxWW1t79+7dbvkQ/qd7TExMc3NzZWVl%0AUlISXs7hcDw8PDZv3vz48WOxWHzgwIHJkyd3C4CoDlGnVCqVx+O1tLTo6uqOGzcuNzcXIdTe%0A3p6YmKg+GKLRveAXAcCQoVFit3///kWLFl27do3H4z3qQdshAgDAEPb999+3tLSMHz9+0aJF%0Aixcvxjf4Uebq6hoeHu7n58dkMnNzczMzM6dNm+bo6KjmxrK0tDQ9PT0Oh2Nra8vn869evWpk%0AZLR69eoPPvggICCAQqFMnTrV1tZ29+7dymdRKJQLFy6Ul5czmczAwMCoqCj0v2uj3333nZWV%0AlYODg6mp6enTp3NycphMZrdOVdYh6jQ4ODg5OXny5MkIoeTk5HPnztnZ2Xl5eXG5XISQRCJR%0AE4zK0b3o1wDAUKHRpdimpqb9+/f3/M8YAADAC2Kz2Xl5eerrxMXFxcXFKd4qlvZVvvOMwWDI%0A5XL8tbW1dWZmZrdGSCRSdHR0dHS0mo5cXFyKi4sVbxUNMhgM9ffGEdUh6jQ0NDQ0NBR/7enp%0AiT970a1TomBUjg4AgNNoxo7D4QyTXW4AAAAAAF5fGiV2e/fu3bRp0+3bt7UdDQAAAAAA6DeN%0ALsX+85//rK6udnR0NDQ07PlULCwgBAAAAADwKtAosSORSOPHjx8/fry2owEAAAAAAP2mUWL3%0A+++/azsOAAAAAADwgjS6xw4AAAAAALz6NJqxw7cgVEl5y0IAAHjdiZ/U1vwzfkCakj5vG5B2%0AAABAc+oSu9LSUicnJ4RQYGBgt0N///13UVGRjY3N/PnztRgdAAC8RCNGjJBKpahNNDDNkXWQ%0AkZGOjkZ/PwMAwIBQ9xNn2bJlpaWlBgYGp0+f7nm0ubl5yZIleOYHAABDQEREhGIT+oEyevTo%0AgW0QAADUUJfYjRw5cufOnV9//TXR0W+//XbVqlU95/MAAOB1FBUVNeCJ3cyZM62srAa2TQAA%0AIKIusfvll1/8/f2fPHlC9BenhYWF8j4wAADwutNjmJivnjsgTT3LKxHevD8gTQEAgIbUJXaG%0AhoY//fQT0d+vEokkKSnJ3NxcO4EBAMAgINEMDN8amDU72+/yB6QdAADQXC939VIoFISQnZ1d%0At3KpVPr06dO2traoqKhe+2hqajp27Ngff/zR1dU1duzYNWvWvPHGGwghoVB46NCh27dvi8Xi%0A8ePHh4SEWFhYqCkHAAAAAABqaPS4Vs8bREgk0tSpUxcsWLBixYpeT9+1a5eenl5MTAyFQvn3%0Av/8dGxt75MgRAwODvXv3CoXC6OhofX19vHz//v0kEomovD/jAwAAAAAYNjRK7K5cudLvDlpb%0AW83Nzd9///0xY8YghFauXPnbb78JBIKRI0feunUrISHB1tYWIRQSErJixYry8vLRo0erLHd0%0AdOx3DAAAAAAAw4HWF1ii0+mRkZGKt42NjSQSyczM7P79+7q6unj2hhAyNDS0srL6888/29vb%0AVZYTJXZyuVz9U2z4UZlM1o+FlOVyOULoRVZg7se5+Clyubwf58JgNfRqDvZFnsdU8zkoBou/%0A6IdXc7AkEgnDsH43AgAAQ5K6xO6dd97RpIlff/1Vw85aW1v/9a9/+fv7jxw58vnz53Q6Xfnn%0A8ogRI549ezZixAiV5URtdnV1tba29tp1e3t7e3u7hnF28/z58/6diBBqbm7u34ldXV1dXV39%0AOxcGq6FBGaxIJBKJVK9/KxQK+x1Pa2ur+pDU/EfUq1dzsEZGRnp6ev1uBAAAhiR1iV1LS4vK%0AcgzDdHV1MQzLz8/XfA7gr7/++vzzz6dMmbJq1SpFO0Tta9gmQohMJqvZ8QwhJJVKxWKxrq4u%0AmUzWvFkcvmGavr5+PyYG8N9n+vr6fT1RLpeLRCIymayrq9vXc2GwGno1B/siaYqenh7RfwhD%0AdbBw3+1g4fP5tra25eXlkyZNGuxYXq1gAHgVqEvsioqKiA6dP39+w4YNCKE1a9Zo0s0ff/wR%0AFxe3dOlSxRZkxsbGz58/l8vlil82z549GzlyJFE54QB0dAwNDdV03dnZKRaL9fX11ed/KrW2%0AtkqlUiqV2o/UAZ+CUh+bSlKpVCQS9ToulWCwGnrBwWIY1u/B6urqEp3bj4EoUCgUombxwdJo%0AtH5kQq/dYF9Tf/7556pVq4qKiiQSiaKwubn5008/vXz5cmdnp5ubW2Jioo2NzeDF+JLk5eUZ%0AGRm9+eabgx0IAK+rPv+gr66u9vPz8/PzGzFixNWrV48dO9brKRUVFd98882mTZuUN5Zls9li%0Asfjhw4f42+fPnwsEggkTJhCV9zVOAAB4LaSnp8+ePXv8+O6L561evbq6ujo7O7ugoMDIyGj+%0A/Pkvclfo62LPnj1q5hQAAL3qQ2InFou/+eYbDodz+fLl+Pj44uJid3f3Xs/q6urau3fvwoUL%0AWSxWw/90dnaamJi4ubklJSU9evToyZMnCQkJ48aN43A4ROUvMEYAAHh1iUSigoKCgIAA5UKB%0AQPDTTz/961//cnR0ZLPZSUlJf/755+XLl7ude+fOHS8vLxMTE2NjY29vbx6PhxCSyWQYhqWl%0ApXl7e3M4HBaLdfLkSbx+XV3d0qVLmUwmlUp1d3e/fv06Xn7ixIkJEyZQKBQGg8Hlcjs7O7t1%0AVFZW5uLiQqPRHBwc8vPzFeW1tbVBQUFMJpNGo82cObOkpKTnAInq9OzUw8MjOzs7LCxs2rRp%0AQqEQwzDFmgw8Hg/DMHyARMEQjQ6AYUXTxO7333+fMmXKtm3b5s2bd//+/U2bNunoaPRE7b17%0A92pra//973+vVZKbm4sQ2rBhA4vF2rlz59atW/X09D777DP88itROQAADD0rV660trbuVlhU%0AVGRgYKBYDWDkyJETJkwoLCzsVi0wMNDS0lIgEDx+/JhOp+N3MJNIJDKZHB8fn5qaWlFRsWPH%0ADi6X29bWhhDy8/Nrbm4uKytraGhwdXX19fVtaGioqqpau3ZtYmKiUCi8ceNGfn5+QkKCci8y%0AmSwgIMDe3r6+vj4rK+vQoUOKQ/7+/gih8vLyhoaGGTNm+Pj4dHR0dAtSZR2Vnebl5VlbW+/d%0Au7e4uJjo41ITjMrRafQdADCE9J6cPX36NDw8/OTJk2w2+5dffvH09OxTB46OjufPn1d5iEql%0AhoWFaV4OAADDxNOnT01MTJT/pjU3N6+vr+9WLT8/X19fn0qlIoSWLVsWFBSkuEF5xYoV+J49%0Ac+bMaW9v5/P5XV1dhYWFFRUVePmuXbsOHjyYk5MzceJEuVxuYmJCJpPHjh1bVFTU7d7TgoIC%0APp+fm5tLo9FoNFpoaCg+kVZSUlJYWJiRkWFqaooQio2NTUpKOn/+/JIlSxTnEtVhs9nqOyVC%0AFExpaanK0Wmyij4AQ4m6GTu5XH7o0KHx48enp6fHxMSUl5f3NasDAADQPz2vVPQsKS0tnT9/%0APoPBYDAY69atw5+Axg8pZgHx51Q6OjoePnxIIpHs7e3xcgqFwmKx+Hy+k5NTcHCws7Ozu7v7%0Azp07q6qquvUiEAgwDGOxWPhbNpuNv6isrEQIMZlMDMMwDCOTyS0tLd1OJ6rTa6dEiIIhGp2G%0AzQIwZKhL7Nzc3IKDg93c3G7fvr1161a5XN6pykuLFQAAholRo0Y1NDQorydVX18/atQo5To8%0AHs/X19fT05PP59fW1p44cUL5qCZ3sMhkMvzB55SUlAcPHixfvvzmzZscDic9PV25Gr7qjaJB%0AxaO7+GbiHR0dciXKK9KrqdNrpz1DVR8M0eh6/RAAGGLUJXb4/Rx5eXlvvPGGgYEBhcDLChUA%0AAIaLt956SyQSKW41a2houHfvXrfn1fDlUbZs2YLPyRUUFKhvk81my2SyiooK/G1bW1t1dTWb%0AzZZIJE+fPrWxseFyudnZ2cHBwcnJyconWllZyeXy6upq/O29e/cUDSKEysrKFDV7TrwR1em1%0AU3zlRcXcwaNHj3oNRuXo1H8mAAw96u6xi46OfmlxAADA8FRbWyuRSBobGxFCf/31F0LI2NiY%0AyWS+++67wcHBx44do1AoYWFhU6dOnTFjhvKJNjY2Uqm0oKDA2dn57NmzN27cQAjV1NT0fBQD%0A5+joOH369PDw8NTUVH19/a1bt9LpdH9//1OnTkVHR2dmZjo5OdXX19+9e7dbPuTm5mZqahoT%0AE5OQkPD06dOkpCS8nMPheHh4bN68OS0tzdLS8siRI1u2bHnw4AGTyVScS1Tn559/VtkplUrl%0A8XgtLS3Gxsbjxo3Lzc2dO3due3t7YmKi+mCIRjcQXxEArxN1id3OnTtfVhgAADBMubq6Kuaf%0AxowZgxBKSEgICws7duzYhg0bfHx8xGLxjBkzzp071+3qqqura3h4uJ+fH4ZhAQEBmZmZnp6e%0Ajo6OpaWlRH2lpaVt2LCBw+HIZDJnZ+erV68aGRmtXr1aIBAEBATU1dWZmprOnTt39+7dymdR%0AKJQLFy5wuVwmk8lms+Pi4nx8fPBro999911oaKiDg4NMJps8eXJOTo5yVodTWYeo0+Dg4MjI%0AyPT0dIFAkJyc/Mknn2RkZDAYjKioqKysLIlEoiYYlaMbgG8IgNeKRkuWAAAA0BKiG/yNjIy6%0A3TbXU1xcXFxcnOKtYmlf5TvPGAyG4l49a2vrzMzMbo2QSJcz6lwAACAASURBVKTo6Gj1l2hc%0AXFyUlyBRNMhgMNTfG0dUh6jT0NDQ0NBQ/LWnpyf+7EW3TomCUTk6AIYb2GwRAAAAAGCIgMQO%0AAAAAAGCIgMQOAAAAAGCIgMQOgAFTWVn51ltvKW9w2VNVVRWVSjUzMyOqcPto6ffep7USHwAA%0AgKEOEjsABkZKSoqTk1NdXZ2aOnK5fP369T0301QcRQjJJDKtxAcAAGAYgMQODEGazJw9evSI%0ATqd3mzm7ffv2woULjY2NKRSKq6vrTz/9pGGP+fn5GzdujIuLi42NVVMtNTX15s2bRFvzXbx4%0AESFEt4IFGgaVXC4TiQfkf0gGOToA4GWD5U7AUJOSkrJ582Z8x3Eicrl848aNHR0d+O7pOB6P%0AN2PGDAaD8dVXX+nq6n7//fd+fn4ZGRl+fn69dmpubl5YWOjg4KBmfYqampqYmJhNmzbV19eX%0AlJT0PIqfq2eo19Uq6rVHoCWdVX8/WLZrsKMAAIB+gsQODCn4zNnu3btpNNqaNWuIqp04ceLW%0ArVvvvPOO8lKuO3bskEgkV65csbS0RAitXr36zTff3Lx5syaJnZ2dXa911q9fz2AwtmzZEhER%0A0fMol8s1MTFpa2vrtR2gPR4eHlKpdGDbNDY2HtgGAQBADUjswJCi4czZ9u3bQ0NDGxsbFYmd%0AVCo9d+7cggUL8KwOIaSjo7NmzZqwsLDS0lInJ6cXDOz777//6aefsrKy9PT0VB49f/78N998%0AozLnAy/NyJEjBzyx09GBH7MAgJcHfuKAIUWTmTMul2tpaRkWFrZ9+3ZFIY/Ha29vnzJlinJN%0AR0dHhFBZWdkLJnZNTU2ffvppSEiIs7Mz0dGPP/54woQJL9ILeHE//vijbKBvjNu0adP48eMH%0Atk0AACACiR0YXvC5sYsXL3abOauvr0cImZubKxeOGjVKcehFbNy4UVdX94svvlA5G4Qf/eqr%0Ar37//fcX7Ai8ONo480lfLBqQph6n3vj7wu0BaQoAADQEiR0YRhRzY66uriLR//eAQmdnJ0Ko%0AW7anr6+PECJanURDv/zyS2pqanp6OolEev78uVQqxffxFAqFOjo6v//+u+IoHoNcJkcISTrE%0AGJlE1iO/SNegH0hksr6Z4YA0RaaouOwOAABaBYkdGEYUc2M9D1EoFISQymxP+cnZfjh//rxc%0ALl+8eHG3cjqdPm/ePBsbm25HmyobEUJps0+Ndh/jEe/1Il0DAAAYbiCxA8OF8syZUCgUiUTK%0AM2cMBgP1uOpaU1ODEFI8TtE/mzZtCgoKQgjJZLLW1lY9Pb39+/dfvXo1KyvLxMTEwMAAP4oQ%0AunHjxtatW41YIzoaOzzivfSN9F+kXwAAAMMQJHZguFA/c3b+/HkjI6OSkpLKysrly5cXFRVd%0Avnz51q1bCKFp06bhNYuLiz/77LNr164hhN54442QkJB169aRSCSE0PXr18vLy7Ozsy9fvowQ%0ACggI8PDwmDt37pw5c8aOHTt27FiEkFQqbW5uNjAwSE9P19HR+cc//oE3ix9FCLW0tCCEdCm6%0AInKnheMoDcclei5CCM2ZM+fy5cuzZs1SPqQm4J07d8bExHRras6cOb/++quG/QIAAHgFQWIH%0AhgvFzBlCqL29XSwWHzhw4Nq1a/jMGYlEWrx48cmTJ7Ozs/HtKMRi8fHjxx0cHDgcDkKooKDg%0A7bfftra2joiIMDQ0zM7O/uijj+rq6j777DOEUGpq6sGDBxV9tbS0nD179uzZs2lpaYq8TRsq%0Az95/+FOlykOKgCMjI/X19XNycpQDfvbsGYlEUo4ZITR69GjthQoAAOAlgMQODCnXr1+/d+8e%0AQujGjRsIoQsXLvB4PISQh4eHYuYMIdTa2ioSic6ePas8czZ//vyjR4+OGDHCxcVFIBBs3LiR%0Az+f/8ssv+NFt27ZRqdTr16/r6upiGBYaGjp16tSvv/5669aturq6ixYtOnjwYHx8/KZNm/D6%0AgYGBjY2NS5Ys6RnkkSNHjhw5QjSEMTNZk9dMITqq7Gl5fdHeAsY0y5rCJz2PKgKmUqkikSg0%0ANPTNN99UBPzs2TM6nf7BBx9o0hEAyvh8vq2tbXl5+aRJkwY7llcrGABeBbBXLBhSUlNTP/zw%0Aww8//PD48eMIod27d+Nvb9682eu5EydOzMzMdHd3v3DhAkKITCZfvHhRcXFzxYoVSUlJ+AIo%0ACCESiTR9+vS2trbnz58jhE6dOkWn0z/55BNFa2fOnLl8+TKGYQM9xP9jMNLA59hCE3szlUfV%0AB/zs2TMjI9iU9lXx559/urq69lzKmKh8CMvLyysqKhrsKAB4jUFiB4aUlJQUuSqKi7DKDh06%0A1NDQoHhrZ2e3cOHCzMzM5ORkhNC+fftmz56tOLpu3brly5crn87j8UaNGoVvSnvjxg03Nzd8%0AeZQBX+GWCN3KaKSdCdFR9QErJ3YvuJ4LeEHp6emzZ8/uuYgxUfnQtmfPHkjsAHgRkNgB0B8/%0A/PDDpUuXwsPDEUJyuZzP59vY2Bw+fJjNZuvo6JiamoaHh7e3tw92mP/nzJkzioARQs+ePROJ%0ARMuXLzc1NaVSqWZmZjt27MCXdwEvmUgkKigoCAgI0LBc2Z07d7y8vExMTIyNjb29vfEbD2Qy%0AGYZhaWlp3t7eHA6HxWKdPHkSr19XV7d06VImk0mlUt3d3a9fv46XnzhxYsKECRQKhcFgcLnc%0Anv8SysrKXFxcaDSag4NDfn6+ory2tjYoKIjJZNJotJkzZ5aUlPQMkqhOz049PDyys7PDwsKm%0ATZsmFAoxDLty5QpemcfjYRiGD5AoGKLRATCsQGIHQJ/98ssvq1ev9vPz27hxI0Kovb1dJpNd%0AunTpyJEju3bt+vnnn1evXr1nz54VK1YMdqT/denSpTVr1igCRgi1tLRUVVUZGBgcOXLk+++/%0A9/T0/Pzzz5ctWza4cQ5PK1eutLa21rxcWWBgoKWlpUAgePz4MZ1OX7VqFUKIRCKRyeT4+PjU%0A1NSKioodO3Zwudy2tjaEkJ+fX3Nzc1lZWUNDg6urq6+vb0NDQ1VV1dq1axMTE4VC4Y0bN/Lz%0A8xMSEpR7kclkAQEB9vb29fX1WVlZhw4dUhzy9/dHCJWXlzc0NMyYMcPHx6fnBLDKOio7zcvL%0As7a23rt3b3FxMdGQ1QSjcnTqP0AAhp5hdOsGAAPi6NGjkZGRixcvPnHiBL50CJlMRgg9f/78%0Ajz/+0NPTW7NmDULIzs7u7Nmzc+fONTH579VSuVze1dVFJpOJbplisVjaCPjQoUNbt2597733%0ATp48iQeMELp8+bJi9T6E0HvvvUehUI4fP3716tUZM2ZoIwygDfn5+fr6+vga2suWLQsKCpLL%0A5fidnStWrLCwsEAIzZkzp729nc/nd3V1FRYWVlRU4OW7du06ePBgTk7OxIkT5XK5iYkJmUwe%0AO3ZsUVER/k9aoaCggM/n5+bm0mg0Go0WGhqKT6SVlJQUFhZmZGTg1/djY2OTkpLOnz+v/MwQ%0AUR02m62+UyJEwZSWlqoc3avz9xUALwckdgD0wcaNG/fu3btly5a4uDjFgxEGBgZGRkaTJ0+m%0A0+ltbW1paWmK+hcvXtS8cZWP0L4gPOBNmzbFxcUp/+K0srLqVnPx4sXHjx8vLi6GxO41Ulpa%0AumvXroqKCoSQSCQSi8VSqRT/y0Ex22dgYIAQ6ujo4PP5JBLJ3t4eL6dQKCwWi8/nv//++8HB%0Awc7Ozs7Ozp6ensuXL2ez2cq9CAQCDMMUf3gojlZWViKEmEymcuWqqirlt0R1Fi9erL5TIkTB%0APHz4UOXoNGkTgKEEEjswZP3999/ddpJQaGtrE4vFRkZGihksZQKBQOVZUVFR+/btS0hIWLVq%0AVbfHXadMmfL3338r3hpNZI7ymvQg4ZexIbPM3Hv/dfXszpM/v8nutVpf4QHv379/6dKl3QLG%0An41VfjC2tbUVvfD+aeBl4vF4vr6+0dHR2dnZBgYG586dwy964jR5Ilsmk3V1dWEYlpKSsm3b%0Atuzs7KysrC+++OL06dPKf2bgW+0pGsS3bEH/24ivo6MDzx1VUlNHfac9Q1UfDNHoiI4CMFRB%0AYgeGrISEhG+//XagWrt06dKXX365d+9elVd2goKCuFzur7/+6ubmhhAi6ek8uy3ASJjpdDsD%0AyxG9Nt5R0zJQcfYMePXq1d32wK2pqRkzZszChQszMjIUhcePH8cwrNveFeBVVlRUJJFItmzZ%0AoqurixAqKChQX5/NZstksoqKiokTJyKE2traqqur2Wy2RCJpbm62sbHhcrlcLnf9+vXJycnK%0AOZaVlZVcLq+urra1tUUI4UtFov/NlpWVlbm6uuIlVVVV3VbkJqrTa6f6+voYhike43j06FGv%0AwagcXR8/VABee5DYgSGO4sQhjzDUpKb0mVDW3iF+/LesoxP9/4sbW1tbr1+/3sTEhEqlpqam%0AYhimmNny9PRksVjr1q07evSov7//p59+ihBq4ze0lD4eHTCVwjTW2shQ/e265/yW5gdN+Fui%0AgE+ePCmRSGg0Gj7JgQfM5XITExPnz5+/YMGCrq6uM2fO/P777xs2bHjjjTe0FzBQqba2ViKR%0ANDY2IoT++usvhJCxsbGhoSFRueJEGxsbqVRaUFDg7Ox89uxZfFHumpoaokcuHB0dp0+fHh4e%0Anpqaqq+vv3XrVjqd7u/vf+rUqejo6MzMTCcnp/r6+rt373bLh9zc3ExNTWNiYhISEp4+fZqU%0AlISXczgcDw+PzZs3p6WlWVpaHjlyZMuWLQ8ePFC+8EpU5+eff1bZKZVK5fF4LS0txsbG48aN%0Ay83NnTt3bnt7e2JiovpgiEY3IN8RAK8RSOzAEGfkPcNgvK0mNZtOZrSWVije7t69G3+RlpZm%0AZGSE3yr00UcfdTsrIyODxWLp6en9+uuvUVFR+MLI0vYuu0/nMBc6DcwYCDzK4VVm3O9fwHv3%0A7uVwOMeOHdu6dWtXV9ekSZOOHDmybt06rQYMVHJ1da2ursZfjxkzBiGUkJAQFhZGVK58Ynh4%0AuJ+fH4ZhAQEBmZmZnp6ejo6OpaWlRH2lpaVt2LCBw+HIZDJnZ+erV68aGRmtXr1aIBAEBATU%0A1dWZmprOnTtX8W8JR6FQLly4wOVymUwmm82Oi4vz8fHBr41+9913oaGhDg4OMpls8uTJOTk5%0A3W6nI6pD1GlwcHBkZGR6erpAIEhOTv7kk08yMjIYDEZUVFRWVpZEIlETjMrRvfD3A8BrBpPL%0A5YMdg3Z1dnYKhUJDQ0M1d4EQwTeeGjlypIaPaylrampCCCmeiNQcvlW8vr4+nU7v67kwWGUR%0AERHffvvtqG3BGiZ2uNovD4geVIvFYqJnV5uamjAMGzlypMqjbW1thoaGxk7WDt8u1rzT5uLq%0A8q0/LFmyJD09fUrwNA23FMOVHii6c/KP3NxcDw8PlRXwbxbfD1fzZnHqB6sG/s0aGBgozzAp%0AO3/+vJ+f365tppGhffhnE/lFQ1xi8+XLl7V0yZhMJtPsLJyS3x+Q1qpSrvx1pujatWvu7u4D%0A0iAAAPQK1rEDAAAAABgiILEDAAAAABgiILEDAAAAABgiILEDAAAAABgi4KlYAFTYt28fvsBE%0AT52dnRiG6evrqzyKP70IAAAADApI7ABQIS0tTc025GrgCxS/fMePHw8ICFB5CH/yXc0+BC0t%0ALZrsUgAAAODVB4kdAAQwzPqLvqzrJpM//uyo1qLphUgkev78uTGToqNPtFqNioWNntV0iEVS%0AxbbxACEk7eh6Vq56sravRA3CAWkHAAA0B4kdAIQo4/twXVUulWovEg0t+moqa2ofloU7/P41%0AwR/N2ovnddQuaPpj438GOwoAAOgnSOwAAOC/tmzZothsfqCMHj16YBsEAAA1ILEDAID/OnPm%0AjHSgZ16DgoJsbGwGtk0AACACiR0AAPwXn8+XY0h/hOpHnvtK0i6WdEo6OzsHpDUAANAEJHYA%0AAPB/TN4w8T3uNyBNFe8rrEi7MyBNAQCAhmCBYgAAAACAIQISOwAAAACAIQISOwDAi8rIyHj7%0A7bfNzc0NDAzs7e1jY2O73VhWWVn51ltvYRh25cqVQYoRAACGBUjsAAAv5PDhw+++++6YMWNS%0AU1NzcnIWLVq0c+fO1atXKyqkpKQ4OTnV1dUNXowAADBcwMMTAIAXkpycPG7cuNOnT+PbV8ye%0APfvevXsZGRl79uwxMDDIz8/fuHHj7t27aTTamjVrBjtYAAAY4mDGDgDwQmQyGYVCUd6UzMjI%0ACP1vd1pzc/PCwsJPPvlk0OIDA43P52MYdufOK/HA7ysVDACvAkjsAAAvZNOmTXfu3Pnyyy9r%0Aamra2toyMjLOnDkTEhJiYGCAELKzs3NwcBjsGF91f/75p6urq47O/3cJpaamZtmyZaNGjTIy%0AMpo5c+bNmzcHK7yXKS8vr6ioaLCjAOA1BokdAMNdS0sLRiA7OxuvU1xc7OPjY2RkZGRkNG3a%0AtMOHDyu23lq1alVaWtpXX301evRoQ0PDwMDAsLCwvXv3Dt6AXjPp6emzZ88eP358t3I/Pz+B%0AQPDzzz+XlJRYWVnNmzevra1tUCJ8mfbs2QOJHQAvYigkdvLeaFKH6MTX8dxB6fQVHOxL+vf3%0A+qNQKId6WLJkCYZhLBYLIZSfn+/m5vbgwYMdO3bExcWZmJh89NFHX3zxBf45//bbbyEhIW+/%0A/faPP/6Yk5Pz6aeffv3111988QXeuJrvq98BD7HvVyQSFRQUBAQEKBc2NTVZW1sfOnTIycnJ%0Azs7uq6++amhoqKio6HbunTt3vLy8TExMjI2Nvb29eTweQkgmk2EYlpaW5u3tzeFwWCzWyZMn%0A8fp1dXVLly5lMplUKtXd3f369et4+YkTJyZMmEChUBgMBpfL7blbRllZmYuLC41Gc3BwyM/P%0AV5TX1tYGBQUxmUwajTZz5sySkpKeAySq07NTDw+P7OzssLCwadOmCYVC5ceoeTwehmH4AImC%0AIRodAMPKa//whFgsVv9XLD6v0NHRIRKJ+to4vmtka2ur8v1DGsL7ffbsWV9PxH9jdXV19eNc%0AGKyyfnwICv3eMPRFdhrt6urq97lisbjf53Z0dLz33nvKJUKhMDo6etWqVRwORyaThYeHUyiU%0A7OxsCwsLhNDixYtnzpz59ddfh4SEkMnkVatWsVgsxcMTrq6uXV1dsbGxvr6+48aNk0gkil4Q%0AQm1tbfh33d7e3u+A8UZoNJqurm6/G3l1rFy5EiHULSUyMTH58ccfFW+fPHlCJpPHjBnT7dzA%0AwEAXFxeBQCCVSteuXbtq1arr16+TSCQymRwfH49/ZUePHuVyuYGBgTQazc/Pz9jYuKyszNDQ%0AcPv27b6+vg8fPnz+/PnatWsvXbo0a9as6urqRYsWJSQkREZGKnqRyWQBAQFvv/12Xl5eY2Pj%0AqlWrFIf+H3v3HdfU9f8P/CSRkTBkKkSmQkUcKFpntY6ilYqIk4obLEqtShV3BVFp3bQFRIab%0A8tHW+VGxRbQuxIpKC1KBQMOQJZtAyLy/P+63+eUDJIRcQrjk/Xz0D3JzX/e8T0j1eMc58+bN%0As7Ozy8zMZDAYBw8enD17NpvNptPp0kW2u09ZWVnbRu/fv29nZ7djx45169ZxOJx2Py45xbTb%0AOzMzs07/SgAgM9IP7LS0tIyMjOTs0NLSwuFwGAwGfsdPpzQ2NvJ4PENDQxqN1tlsTU0NQkh+%0Abe0SiUS1tbXa2toGBgadzUJnpenoKL/ipxIfAsEgQkhbW1vpLJEhjpGREZX6Pyfv9+7dKxAI%0Ajh07hhCiUCirV6/W1dX94IMPJDtMnjw5KyuLSqU2NDQUFhbu2rXL2NhY8u5nn3128uTJ9PT0%0AIUOG6Ovr4xsZDAZCSF9fH/+e6OnpKV2w5CAaoqamxtfXd8uWLRYWFq3eevbsmY6ODv7ZLl26%0A1NvbG8MwfIS9fPlyfCA+Y8aM5uZmNpvN5/OfP3+enZ2Nbz9w4MCpU6eSkpKGDh2KYZiJiQmN%0ARhs4cGB6enqrr3FaWhqbzU5JSdHT09PT09u0aRN+Iu3Vq1fPnz+/du2aqakpQig0NDQyMvLm%0AzZtLliyRZGXt4+joKL9RWWQV8/r163Z7t3z5ciU/dwDIifQDOwBA13r79m1kZOSPP/5oYmKC%0AD9l9fX1b7cNisfr3729qatrQ0IDanGvEz5USOWMKJN6+fevh4eHm5vbdd9+1fff169cHDhzA%0AL9HyeDyBQCASifCHMGxsbPB98H/5cLlcNptNpVKdnJzw7XQ63dbWls1mL1u2zN/ff+zYsWPH%0AjnVzc/Px8XF0dJRupbi4WHJdHiEkeTc3NxchxGQypXcuKCiQfilrn8WLF8tvVBZZxeTn57fb%0AO0WOCUBv0hvusQMAdKF9+/ZZWlq2HcxJ/Pzzz8nJyUFBQQghW1tbIyOjpKQkybMUCKHk5GSE%0A0OjRo7uh2t4tJSXlo48+2rhxY1RUVNt7JFgslru7u5ubG5vNLi8vP3v2rPS7itxTIRaL+Xw+%0AhUKJjo7Oy8vz8fH5448/nJ2dL126JL0bPkaXHFByeR2/5MrlcqVvnZS+hitnnw4bbVuq/GJk%0A9a7DDwGAXgYGdgCA/+/t27eXL1/evn27rAvZt2/fXrVqlaenZ2BgIEKISqWGhoa+efPG3d39%0A8uXLt2/f3rRpU0xMzOLFi4cMGYIQevr0aVxcXFxc3KNHj/A4/rK8vLw7+0VGT548WbRo0YUL%0AF7766qt2d0hPTxcKhVu3bsXPyaWlpck/oKOjo1gsljyB0dTUVFhY6OjoKBQK379/b2dnFxAQ%0AcOfOHX9//6ioKOmglZUVhmGFhYX4y7///ltyQIRQRkaGZM9Wp+vk7NNhozo6OhQKRfIYxz//%0A/NNhMe32Tv5nAkDvAwM7AMD/Fx0draWlJb0gmLTIyEhPT09PT8/Lly9Lbsv76quvLl++jN+A%0Av2DBguTk5AMHDpw/fx5/98KFC2vXrl27du2ZM2cQQkePHsVf5uXldUuHSKC8vLykpKS6uhoh%0AVFJSUlJSwuFwuFzuypUrN2/ePHz48JJ/tXpQzM7OTiQSpaWl8Xi8xMTE1NRUhFBpaamshlxc%0AXCZOnBgUFFRdXc3hcLZt22ZgYDBv3rzz58+7urq+fPlSLBaXl5e/efOm1XhowoQJpqam+/bt%0Aq62tzc3NjYyMxLc7OztPnz59y5YtRUVFAoHg5MmTw4cPb1WArH1kNcpgMFgsVl1dnZaW1qBB%0Ag1JSUhBCzc3NERER8ouR1TtivxwAyAcGdqCnCwkJaTu/2ieffCLZ4dGjRx9//LG+vr6+vv7U%0AqVNhjgOlYRh29erVGTNmtPssS2Bg4IYNG3bu3JmQkNDqOY9FixalpqZyOJyWlpbs7OydO3dK%0A5tqNjo5udzKayZMnd0eXyGD8+PHW1tZ+fn4ikcja2tra2jouLi41NbWgoCA4ONhaCj44lg4G%0ABQV5enoymcyUlJTr16+PHj3axcVFzo1liYmJ2trazs7O9vb2bDb78ePHhoaGq1at8vPz8/Ly%0AotPprq6u9vb2R48elU7R6fTbt29nZmYymcyFCxfu3r0b/XttNCEhwcrKasSIEaamphcvXkxK%0ASmp1O52sfWQ1ip+6Gz58OEIoKirqxo0bDg4OM2fODAgIQAgJhUI5xbTbuy74DQFAKvDwBOjp%0A6uvrqVTqqVOnpDcOGDAA/+HOnTsLFiwYMWLE4cOHdXV1jx49OmPGjCdPnowZM0YdxZLbH3/8%0AUVxc/M0337R9a/fu3d9//31MTMzatWu7v7DeTdY4TJG5+g4fPnz48GHJS8nUvtJ3nllYWEgO%0AZWNjc/369VYHoVKpwcHBwcHBchoaN27cy5cv29ZmYWEh/944WfvIanTTpk2bNm3Cf3Zzc8Of%0AvWjVqKxi2u0dAJoGBnagp6uvrzcwMPDz82u1Hb/5Zvv27QMGDEhNTcWnz5g/f76Tk9OOHTvu%0A3bunhlpJ7uHDhwihcePGtdqenJwcFhYWHh4OozoAAOjhYGAHerr6+npZ11OqqqpYLNa6desk%0Ak6IZGRktW7bsxIkT+DwdoFPevn2LEBo4cKD0RqFQuGHDBhMTEwaDERcXJ/2Wm5ubZNYJAAAA%0APQEM7EBPJz2w43K50pPa43MZ4LOzSlhbW4vF4jdv3nRnkb1DdXU1lUqVTCmMq6+vxy+HffHF%0AF632v3btGgzsAACgR4GBHejp6uvreTyej4/P3bt3a2pqTE1NAwICdu3ahRCysLAwMjLCLyBK%0A4JM+vH//Xj3lktmNGzfabjQ1NZV1s1dzc/PQoUNlHU0kElEolFZrWkjAwxMAAKAKMLADPV1d%0AXV1BQcGUKVPi4uKEQuHVq1f379+flZX1008/UanUwMDA4ODgDRs2BAYG0mi0uLi4Bw8eIGJr%0ApwIFiUSi7OxsGg3p6HZifWGxCLW0YPhjjwAAALoWDOxAT/fgwYM+ffpIVslctGgRnU4/c+bM%0A06dPXVxcAgMD6+vrw8PD8emsZs2aFRYW5uvr2+p6IlCdsRN04n4yVXz/pw95XyyvVl09AACg%0AyWBgB3o6KyurVlsWL1585syZ169fu7i4aGlpHTt2bOfOnf/888+AAQOYTOYPP/yAELK3t291%0AiRYARbTUcP/+T9fcoFmdA+NXAEB3g4Ed6OnwZealH4xtbGxE/65BiTMzMzMzM8N/vnfvnomJ%0AyQcffNC9ZYJeoqmiKT28g7W5AACgx4KBHejRSktLra2t586de+3aNcnGM2fOUCiUKVOmIIT8%0A/f1TU1OzsrLwtU1fv359586dgIAAycoHoENPnz7Fx8ptNTY2UigUWde1pcfWvUNsbKxksfmu%0AMmjQoK49IAAAyAF/+YEejclkBgQEREREzJkzx8PDg8/n//LLL48ePdq4caOjoyOHw5kzZ86F%0ACxc+/fTTVatWVVZWHj582Nraut21E4AsmzdvfvXqlRLBSZMmdXkx6rV27douH9g9efJEcoco%0AAACoGgzsQE8XHh7u7Ox8+vTp7du38/n8YcOGxcXFZSB83gAAIABJREFU+fr64itPeHh4/PTT%0AT4cOHVq/fr2enp67u/u3335rbm6u7qpJhkJFi76yVHx/sRj98mOZ6upRI119LZtRxl1yqPcF%0AnNp3zV1yKAAAUBAM7EBPR6PR1q9fv379elk7eHt7e3t7d2dJvQ+VQlnYmYGdgI/11oGdqa3e%0AsqjWi6op5+6RN6nnC7rkUAAAoKD25w4FAAAAAACkAwM7AAAAAIBeAgZ2AAAAAAC9BAzsAAAA%0AAAB6CXh4AvRoVVVVL1++bPctPp/f0tKiq6urra3d7g74Y7MAAACA5oCBHejR/vjjj88++0y5%0A7OLFi7u2GAAAQojNZtvb22dmZg4bNkzdtfSsYgDoCWBgB0hA12GQ7qCBiu/fksdqKfhHdfUA%0A0LVycnJWrlyZnp4uFAolG//+++/t27c/ffoUw7CRI0cePHhwwoQJaiyye9y/f9/Q0HDMmDHq%0ALgQAsoKBHeg+L1++3LNnz9OnTxFCjo6O69atW7VqFf5WSEjIvn37Wu0/Y8aMr7/+GiFEd3Qw%0AmuWmeEO1YgwGdoAsLl26FBgY6Obmlp6eLtnI5/M/+eSTGTNmpKam0mi0/fv3u7u7FxUVGRgY%0AqLHUbnD8+PE5c+bAwA4ApcHDE6CbpKWlTZgwIS8vLzg4+MiRIyYmJl988cW3336Lv1tfX0+l%0AUmP/15YtW9RbMwDdgMfjpaWleXl5SW+sr68PDAyMjIwcPHiwg4PDrl276urq8vPzW2WzsrJm%0AzpxpYmJiZGQ0a9YsFouFEBKLxRQKJTExcdasWc7Ozra2tufOncP3r6io+Pzzz5lMJoPBmDRp%0AEv6vLITQ2bNnhwwZQqfTLSwsAgIC2t6fmpGRMW7cOD09vREjRjx79kyyvby83Nvbm8lk6unp%0Affzxx+2uTSdrn7aNTp8+/c6dO5s3bx49ejSHw6FQKL///ju+M4vFolAoeAdlFSOrdwBoFBjY%0AgW6yY8cOBoPx9OnTLVu2+Pv7//rrry4uLocPHxYIBAih+vp6AwMDv/81e/ZsdVcNgMqtWLHC%0Axsam1UZzc/OtW7fi5+dqamq+//57JyenIUOGtNpt4cKFlpaWxcXF+Mm8lStXIoSoVCqNRjt2%0A7NiFCxeys7P37t0bEBDQ1NSEEPL09Kytrc3IyKiqqho/fry7u3tVVVVBQcGaNWsiIiI4HE5q%0AauqzZ89OnDgh3YpYLPby8nJycqqsrLx161ZMTIzkrXnz5iGEMjMzq6qqJk+ePHv2bC6X26rI%0Advdpt9H79+/b2NiEh4fLemRKfjHt9k7RXwMAvQUM7EA3Wb58eWRkZP/+/fGXVCp14sSJTU1N%0AjY2NCKH6+npDQ0O1FghAjyMSiXR1dU1NTbOzs+/du6ejo9Nqh2fPnp08eVJPT8/Q0HDp0qUv%0AXrzAMAx/a/ny5f369UMIzZgxo7m5mc1mv379+vnz5ydOnOjXrx+DwThw4IBIJEpKSqqrq8Mw%0AzMTEhEajDRw4MD09fefOndKtpKWlsdns4OBgPT09GxubTZs24dtfvXqFH9DU1JROp4eGhvL5%0A/Js3b0pnZe3TYaOyyCpGVu86/6kDQG4wsNNQubm5H374ofSVDolr165NmTLF3NxcV1fXyckp%0ANDS0S+YN8fX19fHxkd7CYrH69+9vYmKC/ndg1/Zf/ABoJhqNlpGR8eDBAzMzs6lTp9bW1rba%0A4fXr13PmzLGwsLCwsPD19RUIBCKRCH9LchZQV1cXIcTlcvPz86lUqpOTE76dTqfb2tqy2exR%0Ao0b5+/uPHTt20qRJISEhBQWt17ctLi6mUCi2trb4S0dHR/yH3NxchBCTyaRQKBQKhUaj1dXV%0AtYrL2qfDRmWRVYys3il4WAB6DRjYaaLo6OhRo0ZVVFS0fSsuLm7+/PnW1tYXLlxISkpasGBB%0ASEjIihUruryGn3/+OTk5WXIXXX19PY/H8/HxMTU1ZTAYZmZme/fuhYnoAHBycpo6deqlS5fe%0Av3+fkJAg/RaLxXJ3d3dzc2Oz2eXl5WfPnpV+l0KhdHhwsVjM5/MpFEp0dHReXp6Pj88ff/zh%0A7Ox86dIl6d14PJ70ASWP7tLpdIQQl8vFpLQ68SZrnw4bbVuq/GJk9a7DDwGAXgYGdhrn2bNn%0AgYGBhw8fDg0NbfvuyZMnBw0adPHixU8//XTatGkHDx6cN2/e1atXm5ubJfvIOdvH5/NDQkLs%0A7e11dXUdHBy+++47yYUhabdv3161apWnp+fmzZvxLfg/4nV1dePi4i5fvuzm5rZ///6lS5d2%0AWbcBIJXffvvNwcFB8v8dlUrV0tJqNVbDp0fZunUrfk4uLS1N/jEdHR3FYnF2djb+sqmpqbCw%0A0NHRUSgUvn//3s7OLiAg4M6dO/7+/lFRUdJBKysrDMMKCwvxl3///bfkgAihjIwMyZ5tT7zJ%0A2qfDRnV0dCgUiuRfd//880+HxbTbO/mfCQC9DwzsNI65ufnz58+//PLLdt8Vi8V0Ol367w/8%0ACqlki5yzfQghHx+fAwcOzJ8//8yZM5MmTdq5c2fbSUwiIyM9PT09PT0vX75Mpf7fN/DBgwfv%0A3r2Lj4/38vJatGhRYmLi6tWrr1279ubNG4L9BaCHKy8vLykpqa6uRgiVlJSUlJRwOJwPP/yQ%0Aw+GsWrUqOzu7oKAgMDCwqanp008/lQ7a2dmJRKK0tDQej5eYmJiamooQKi0tldWQi4vLxIkT%0Ag4KCqqurORzOtm3bDAwM5s2bd/78eVdX15cvX4rF4vLy8jdv3rQaD02YMMHU1HTfvn21tbW5%0AubmRkZH4dmdn5+nTp2/ZsqWoqEggEJw8eXL48OGtCpC1j6xGGQwGi8Wqq6vT0tIaNGhQSkoK%0AQqi5uTkiIkJ+MbJ6R+yXAwD5wMBO4zg4OIwYMULWu4GBgVlZWWFhYaWlpU1NTdeuXfvll1/W%0Ar1+PX0+Rf7YvOTn5l19+OXz48LFjxz7//PNz584tWLDg4cOH0iftAgMDN2zYsHPnzoSEBOml%0AwKysrCwsLKSPhq8bgc9uAEAvNn78eGtraz8/P5FIZG1tbW1tHRcXZ2xsfO/evcbGxrFjx44c%0AOfL58+f//e9/Bw0a1CoYFBTk6enJZDJTUlKuX78+evRoFxcXOTeWJSYmamtrOzs729vbs9ns%0Ax48fGxoarlq1ys/Pz8vLi06nu7q62tvbHz16VDpFp9Nv376dmZnJZDIXLly4e/du9O+10YSE%0ABCsrqxEjRpiaml68eDEpKYnJZLZqtN19ZDWKn7obPnw4QigqKurGjRsODg4zZ84MCAhACAmF%0AQjnFtNu7LvgNAUAqMEEx+B8rVqyg0+lr167F/7ikUqk7d+7cv38//i5+tm/EiBGt7ubBnT9/%0A3sDAQPpc4C+//CK9w+7du7///vuYmJi1a9e2yjY0NKB/zw7i8Kdl2z4GCEAvI2scNmzYsA4f%0A6jx8+PDhw4clLyVTHEvfeWZhYSH5x5WNjc3169dbHYRKpQYHBwcHB8tpaNy4cdJTkEgOaGFh%0AIf/eOFn7yGp006ZNkgdd3dzc8GcvWjUqq5h2eweApoGBHfgfjx8/Xrdu3ZQpU/z8/BgMRlJS%0A0nfffaejo/PNN98ghBwcHORkU1NTJ0yYgA/FxGKx5DIrLjk5OSwsLDw8vO2orqysbMiQIXPn%0Azr127Zpk45kzZygUCv4PdwAAAAAootcO7Orq6oyNjdt969q1a3JuvFA62AuIxeI1a9YMHDjw%0A1q1b+E11s2bNolAoISEhn3/+ufxRHYZhbDb7k08+iY2NPXz4cH5+vrGx8Zo1a/bt28dgMIRC%0A4YYNG0xMTBgMRlxcnHSLH374oYODQ0BAQERExJw5czw8PPh8/i+//PLo0aONGzcOGDBA5d0G%0AAAAAeoteO7BjMBixsbEIIYFAwOPxdHR0tLS07t27d/ny5YED5S0nLwkihFpaWoRCIYPBuH//%0AfodB4mStl3rv3j2Vtivx7t27f/75Z9euXdIPT3zyySfh4eFpaWnyB3ZcLlcsFicnJ2dkZBw4%0AcMDY2PjXX389fvx4QUHBlStX6urq8EsqX3zxRavguXPnHBwcwsPDnZ2dT58+vX37dj6fP2zY%0AsLi4OF9f3zt37qiipwAAAECv1GsHdtra2n5+fgihlpYWDoejr68vEAhCQkLWrl0r59EB6SBC%0AqLGxkcfj9enTJzQ0tMMgcfh6qSdPnmxubu7Tpw8+hUF3nrLCb1VpNfMTPmtUh1PK0Wg0hFBD%0AQ8Off/6Jr4M0c+ZMgUDw448/pqenjxkzpt15T0QiET7nKo1GW79+/fr167uoKwAAAIAm6rUD%0Au7Z2797N4/Ekq84r7ptvvlEu2Fn4eqm+vr61tbU6Ojr48Kg7WVlZGRkZJSUlHTp0SHKHXHJy%0AMkJo3Lhx8rM6OjqGhobDhw+XLtvd3f3HH3/MyMgYM2aM6soGAAAAAE5TBnY5OTmRkZE//vgj%0AvoCV4vLy8qKiojobzM3NXbJkCb4W0NSpUxVMEVwvNTc39/PPP3/16tWvv/46c+ZMWbs9ffoU%0An9ITn/Xq9u3b+JQi48aNs7S0DAkJ2bx5s7u7+5o1a/T09H777beYmJglS5Yo8hDDyJEjy8rK%0ApLfgZ/vgyVYAAACge2jKwO7gwYOWlpa+vr6dDR45cqSzwejo6C1btsh6AkOOVuulduqMHd6o%0AIqPPCxcunDp1SvJSMmHV6dOnPTw8NmzYwGQyT5w4sWbNGqFQOHDgwAMHDgQFBSlSg7e3d0BA%0AwL179z755BN8y88//0yj0SZOnKh4RwBQr9p3zVd2vu6SQ5Vm13XJcQAAQHEaMbDLy8u7cuVK%0AeHh4Z08d5ebm3rhx4/jx44oH8Sl88dHShg0bOtUcvl7q8uXL7969W1tba2pqGhAQsGvXLvxm%0AO0Ua1dbWbvt0QivR0dHR0dFtt+M3FCKEFi1atGjRonazss72ubq62tnZ+fr6xsfHz5s37+uv%0Av7a3t7979+7ly5c3btzYalZVAHqy5jr+n7dK1F0FAAAoSSMGdmfPntXS0lq1alVng/Hx8X36%0A9Fm5cqXiEckUvpKFbhSHr5c6efLkEydOUCiUpKSk/fv3Z2VlXb16VcFGJc/zqoiss32xsbF2%0Adnba2tr37t3bvXt3bGxsdXW1vb19REREQECAWCyW1QWxWNzU1NSnTx98ZYu23r9/3+W9AECW%0A+Ph4yWLzXQX+YQMA6E69f2CHYdjt27enTZvW2WcRMAz773//O2XKlE4F5c8JIt+DBw/69Olj%0Abm6OPzyBLwJx5syZx48fT548WUWNdoqss301NTX4D0ZGRpGRka0GtS0tLbJOAXZoyZIlygUB%0AUIKvr2+XD+yePHnSark8AABQnd4/sEtPT3/37t2uXbs6G/zjjz9KSkq+/vprVVTVLisrK4SQ%0ASCSSbFm8ePGZM2devnwpf2BHClompkYfduJmO35NVf2LZ6qrB4B2GffTmrHErEsO9deThtzX%0ATV1yKAAAUFDvH9g9fvwYIfThhx92Nvjw4UOE0OjRo7u+Jhnw9VL19PQkW/D1UhkMRrfVoDpa%0AfY2NJ01TfP/mgjwY2IHuZ9Jfa/Emyy45VEuTCAZ2AIBuRu14F5LLyclBCNnb23c2+PbtW4SQ%0Ara1t19fUntLSUmNj41b38+HrpSo+YUqHxGKxUFldVQMAAAAAVKT3n7GrqamhUqn6+vqdDVZX%0AV1OpVOnzZyrFZDLx9VLnzp07ffp0/A4/fL3UDz74oKta2bVr16FDh5TL8ng8bW3trqoEAAAA%0AAF2u9w/sfv75Zw6Ho0Twxo0bkhlAuge+Xmp8fHxoaKhAIJCsl9rlDdGNLWja7T+F2i5uTZlI%0A0OLv75+dnd3uDvj5vD592v86DR06VIkiAQAAANBZvX9gRyL4eqlffPGFqpcUs54w38CyE1Mw%0A5NyO5JQXvHnz5sWLF0o0J1mdDAAAAAAqBQO7LiZrCt/p06cPHDhQ1Y0+efIEIZSUlFRUVKSi%0ARod9fVzxnTFM/ObE1q4tAAAAAACywMCui8mawjcxMVF1A7tWjYaHh3dDowAAzcRms+3t7TMz%0AM4cNG6buWnpWMQD0BHCNrItFR0djGIZhWHV1dXV1NfYvb2/vbmiUy+W+f/+ey+V2Q6MAgK6S%0Ak5Mzfvx4WXepnj17lkKhXL9+vZurUov79++np6eruwoASKyXnLGrq6vLzMxs9y0+n8/lcul0%0AuqwnOvv27VtfX9/uW83NzQKBwMDAQNZdYh999BGFQlGuZgAAQAhdunQpMDDQzc2t3QFNRUXF%0Ajh07ZK251/scP358zpw5Y8aMUXchAJBVTxzYcTicmJiYv/76SyAQDB48eN26df369ZMfefHi%0AxcyZM5VrbvHixZcvX1Yuy+VydXV1lcvKWrlILKXdHSgUCowmAeg1eDxeWlraq1evEhIS2r77%0A5Zdf+vj4tPsWQigrK+vrr79OT08Xi8Xjxo2LjIx0cHAQi8U0Gu2nn346e/ZscXFxU1NTaGgo%0APkdmRUXF5s2bHz58WFdXN2rUqMOHD0+aNAkhdPbs2UOHDrHZ7L59+86fP//48eOt/mTLyMjw%0A9/fPysoaNGjQzp07JdvLy8s3b9786NGj+vr6MWPGnDhxwtXVtVWRsvZp26i7u/vvv/9+7969%0A2NjYhw8fGhgYPHjwAJ/Ik8ViOTo65uXlOTg4yCpGVu8A0Cg98VJseHh4ZWVlcHDwkSNHGAxG%0AaGiogqs39kWmtugDxf/ri0wlWQtdB3u9kYr/p0vr9MR40ng8Hk0GbW3t/v37GxkZydpBieXR%0AAAA91ooVK2xsbNp96+rVq69evQoNDZWVXbhwoaWlZXFxcVFRkYGBAT56o1KpNBrt2LFjFy5c%0AyM7O3rt3b0BAQFNTE0LI09OztrY2IyOjqqpq/Pjx7u7uVVVVBQUFa9asiYiI4HA4qampz549%0AO3HihHQrYrHYy8vLycmpsrLy1q1bMTExkrfmzZuHEMrMzKyqqpo8efLs2bO5XG6rItvdp91G%0A79+/b2NjEx4e/vLlS1ldllNMu72T/cED0Dv1uDN2VVVVL168OHHiBL5WxLp165YvX56Zmeni%0A4tJh1gT1G0TpxJRpBVh2ParGf7ZmDDXVHqB4tl5Q2SJSZno8aX366Ogx+iu+v1DEa2qqINgo%0AAIAUamtrN2zYcO7cOTnTpD979kxHRwdfdXDp0qXe3t4YhuFn9JcvX45f65gxY0ZzczObzebz%0A+c+fP8/Ozsa3Hzhw4NSpU0lJSUOHDsUwzMTEhEajDRw4MD09nUajSbeSlpbGZrNTUlL09PT0%0A9PQ2bdr0+++/I4RevXr1/Pnza9eumZqaIoRCQ0MjIyNv3ry5ZMkSSVbWPo6OjvIblUVWMa9f%0Av263d8uXL+/c5w4AyfW4gV1eXp6WlpZkBTB9fX0rK6ucnBxFBnbdLzo6+t27d+2+1dLSghCS%0AdaF2wIABCCF9fabryLWKN1dbV/A6I66mpiYoKKjdHYRCoUAg0NLSknUXtqy7CQEAPc3XX389%0Aa9YsNzc3Ofu8fv36wIED+MzhPB5PIBCIRCL8f3/JWUD8TyEul8tms6lUqpOTE76dTqfb2tqy%0A2exly5b5+/uPHTt27Nixbm5uPj4+jo6O0q0UFxdTKBTJ+oqSd3NzcxFCTCZTeueCggLpl7L2%0AWbx4sfxGZZFVTH5+fru9U+SYAPQmPW5g19DQYGBgIH0PmZyHGxBCfD6/sbGxoaEBIVSIckuw%0AfMXbEiERfgSE0OvapE7duCYUCxBCFy9elHPJQA78FpP6+sLHT/crnsIwMUKosrJS+upDp3h6%0AeiKE8pNPUzozabBI0IL+XV7i76g9nW0UD3ILC/K/7UQWE4sRQvjKH3X37tc/fNyJrEAgyb7/%0A/iyiKnQmACfm/ttZDGOt/E7xIE4kEiGE6v8qSfWKUDyFicTo369i5tmMvxOzFM8KeUJJ9uKX%0Az6m0TnyNeRwhQkgoFIpE2JoxfykexAkEAoTQizT+xBHliqeEQgz9W/DB8Jrj0XWKZ5u5YoRQ%0AQ0NDdXW1gYFBL17jLjk5+e7du2/evJGzD4vFcnd3Dw4OvnPnjq6u7o0bN/CLnjhF/kATi8V8%0APp9CoURHR+/YsePOnTu3bt06ePDgxYsXpc+64f8rSQ4oWTkaf6RD/q3GcvaR32jbUuUXI6t3%0Ast4FoLfqcQM7pNifR9LwFV1lTdiGYZj8w5qZmSmdHTBgQG1trZysrCCTyayra//vM5UWTCRr%0AZWUla4Qtv7MDBgyoqalp960Os+rqrLW1dWNjY6cL7oeYTKacuQPld9bExER1nW0/aIoQQlZW%0AVrKW3ZOT7WdCoLP9kKmpqRKdNUIIIaSnp9frlzM5ffp0XV2dZJ3ompqaFStWuLm5XblyRbJP%0Aenq6UCjcunWrlpYWQigtLU3+MR0dHcVicXZ2Nr7KX1NTU2FhoaOjo1AorK2ttbOzCwgICAgI%0A2LBhQ1RUlPQYy8rKCsOwwsJC/FoKPh06+vdsWUZGxvjx4/EtBQUFrX6tsvbpsFEdHR0KhYJf%0A+kAI/fPPPx0W027vFPm0AehNetzAzsjIqKGhQXKbCEKovr7e2NhY1v7a2tra2tqffvppfn77%0A5+paWlo4HI6+vr4Sj6/ia8UaGxsrePOHNHwoY2Ji0tmgSCRSekkx6KyCCHaWQqHI+U7KgndW%0AV1dXX7/TT97gnTUwMNDR0elsFu+siYmJEoMh0nWWjMrLy4VCYXV1NUKopKQEIWRkZBQZGXnk%0AyBHJPq6urt9++y1+xl3Czs5OJBKlpaWNHTv26tWr+Go3paWlsh7FcHFxmThxYlBQ0IULF3R0%0AdLZv325gYDBv3rzz588HBwdfv3591KhRlZWVb968aTUemjBhgqmp6b59+06cOPH+/fvIyEh8%0Au7Oz8/Tp07ds2ZKYmGhpaRkXF7d169a8vDzpC6+y9rl79267jTIYDBaLVVdXZ2RkNGjQoJSU%0AlE8//bS5uTkiIkJ+MbJ6R+h3AwAJ9bh/9To6OgoEAskoraGhobi4eMiQIeqtCgAAVGT8+PHW%0A1tZ+fn4ikcja2tra2jouLs7ExMRKCpVKNTU1NTMzaxUMCgry9PRkMpkpKSnXr18fPXq0i4uL%0AnBvLEhMTtbW1nZ2d7e3t2Wz248ePDQ0NV61a5efn5+XlRafTXV1d7e3tJUvm4Oh0+u3btzMz%0AM5lM5sKFC3fv3o3+vTaakJBgZWU1YsQIU1PTixcvJiUltbqdTtY+shr19/ePiooaPnw4Qigq%0AKurGjRsODg4zZ84MCAhACAmFQjnFtNu7LvgNAUAqFMlVj57ju+++q6io2Lhxo7a2dlxcXEND%0Aw9GjR5WeuQ1OYikIOqsg0p3EgjN2iqPRaPZDdb+95tQlRzsfVnLrdOWTJ09gNjUAQLfpcZdi%0AEUIbN26MiYkJCQkRiURDhw7ds2cPzMcLAAAAANChnjiwYzAYmzdvVncVAAAAAAAk0+PusQMA%0AAAAAAMqBgR0AAAAAQC8BAzsAAAAAgF4CBnYAAAAAAL1ET3x4AgAA1KUotyVwVnaXHKq+WuZq%0AVwAAoCIwsAMAgP/Tt29fkUjU+L5rjkZF2oaGqE8f+GMWANB94E8cAAD4P9u2bZMsNt9VBgwY%0A0LUHBAAAOWBgBwAA/2f37t1dPrD7+OOPraysuvaYAAAgCwzsAADg/7Ox67Ptm65ZYPTqpeb7%0Av7V0yaEAAEBBMLADAID/z8CQMs2t06sPt+tFGr9LjgMAAIqD6U4AAAAAAHoJGNgBAAAAAPQS%0Avf9SLI1G09HRodFoSmS1tLQQQhQKRYmstra2Eim8OR0dHeWmSCDSWbxFtXQW/5w7i6SdJfKb%0ApVKV+ZcYkek21NJZKpWqdGcBAEDD9f6BnZaWlnLjBoSQrq6urq6Sd9vo6+srF6RSqQYGBspl%0AiXSWTqcrF0TQWcVAZxWkra2t9IASAAA0HPybGAAAAACgl4CBHQAAgE5gs9kUCiUrK0vdhSDU%0Aw4oBoCeAgR0AAKhZTk7O+PHjW92S6OLiQpGi9GVxcrl//356erq6qwCAxGBgBwAA6nTp0qVp%0A06YNHjy41faampoffvih+F+5ublqKa+bHT9+HAZ2ABABAzsAAFAnHo+Xlpbm5eXVantNTc2g%0AQYOs/sVkMttms7KyZs6caWJiYmRkNGvWLBaLhRASi8UUCiUxMXHWrFnOzs62trbnzp3D96+o%0AqPj888+ZTCaDwZg0adLTp0/x7WfPnh0yZAidTrewsAgICGhpab1gRkZGxrhx4/T09EaMGPHs%0A2TPJ9vLycm9vbyaTqaen9/HHH7969aptkbL2advo9OnT79y5s3nz5tGjR3M4HAqF8vvvv+M7%0As1gsCoWCd1BWMbJ6B4BGgYEdAACo04oVK2xsbFpt5PF4zc3NV69edXV1tbW1XbBgQbtn7BYu%0AXGhpaVlcXFxUVGRgYLBy5UqEEJVKpdFox44du3DhQnZ29t69ewMCApqamhBCnp6etbW1GRkZ%0AVVVV48ePd3d3r6qqKigoWLNmTUREBIfDSU1Nffbs2YkTJ6RbEYvFXl5eTk5OlZWVt27diomJ%0Akbw1b948hFBmZmZVVdXkyZNnz57N5XJbFdnuPu02ev/+fRsbm/Dw8JcvX8r6uOQU027vFPsl%0AANB7wMAOAAB6nIaGhv79+/P5/Ojo6MuXL3O53ClTptTV1bXa7dmzZydPntTT0zM0NFy6dOmL%0AFy8wDMPfWr58eb9+/RBCM2bMaG5uZrPZr1+/fv78+YkTJ/r168dgMA4cOCASiZKSkurq6jAM%0AMzExodFoAwcOTE9P37lzp3QraWlpbDY7ODhYT0/PxsZm06ZN+PZXr17hBzQ1NaXT6aGhoXw+%0A/+bNm9JZWft02KgssoqR1bvOf/YAkFvvn8euFS6X+/z584qKCqFQyGQyx40bx2AwVBpUV5Z0%0ABRPJkq5gIlnSFUwkS6RRUjM3Ny8vL5e8vHTpkqWl5ZUrV3x9faV3e/369YEDB7KzsxFCPB5P%0AIBCIRCL8IQzJWUB8Mk4ul8tms6lUqpOTE76/xp+yAAAgAElEQVSdTqfb2tqy2exly5b5+/uP%0AHTt27Nixbm5uPj4+jo6O0q0UFxdTKBRbW1v8peRd/CRiq2vEBQUF0i9l7bN48WL5jcoiq5j8%0A/Px2e6fIMQHoTTRrYFdQUPDNN98IBAJzc3OEUEVFxZkzZw4fPmxhYaGioLqypCsYOgud7dpG%0AexkDAwMbG5vi4mLpjSwWy93dPTg4+M6dO7q6ujdu3MAveuIUWVhFLBbz+XwKhRIdHb1jx447%0Ad+7cunXr4MGDFy9eXLJkiWQ3Ho8nfUChUIj/gM99zeVy5UzkLmcf+Y22LVV+MbJ6J+tdAHot%0ATJMEBQXFx8fzeDz8JZfLjYqK2rdvn+qC6sqSrmAiWdIVTCRLuoKJZIk0qhwqlTp0hNabImaX%0A/LdyrT5C6MmTJ4o0fe3aNRqNJnmZmZnp5+cn6XtjY6Oent758+elI4mJiTQajc/n4y937NiB%0AEBIIBBiG0Wi0a9eu4dvLysoQQi9evMjIyEAIZWVl4ds5HA6dTj937pxAIKisrJQc9ssvv5wy%0AZYp0QykpKQihgoICSbsIoczMzDdv3iCEnj17JtkzPz+/Vb9k7SOrUVtb25MnT2IYho84k5KS%0A8B3u3r2LEMrLy5NVjKzeyf7IAeidNGtgt2DBgpaWFuktXC7Xx8dHdUF1ZUlXMJEs6QomkiVd%0AwUSyRBpVjloGdmVlZcXFxXFxcTQaDZ/ZpLGxsaqqytTUdMWKFfn5+W/fvp0/f761tXVTU5N0%0AEH8g9NGjRy0tLT/99NOUKVMQQoWFhZiMgR2GYRMnTpw9e3ZVVVVjY2NAQEC/fv3q6+vj4+Ot%0ArKzS09NFIlFZWdnUqVN9fX2lG2pubjY1NV25cmVNTU1OTs5HH32Ej6UwDJs+ffrEiRMLCwv5%0AfH5UVBSDwXj37l2rDra7j6xGhwwZsmXLltraWgzDHBwctm7dimFYU1PTnDlz8IGdnGLa7Z3y%0A3wYAyEmzHp7Q09PDT+NLCAQCRdYaVzqorizpCiaSJV3BRLKkK5hIlkijJDJ+/Hhra2s/Pz+R%0ASGRtbW1tbR0XF2dqanrv3r137965urpOnjxZKBQ+fPiw1f2F48ePDwoK8vT0ZDKZKSkp169f%0AHz16tIuLi5wbyxITE7W1tZ2dne3t7dls9uPHjw0NDVetWuXn5+fl5UWn011dXe3t7Y8ePSqd%0AotPpt2/fzszMZDKZCxcu3L17N/r32mhCQoKVldWIESNMTU0vXryYlJTUdlqWdveR1ai/v39U%0AVNTw4cMRQlFRUTdu3HBwcJg5c2ZAQABCSCgUyimm3d51wW8IAFKhYP8+QqUJjhw5wuVyV69e%0AbWVlhRAqLi4+ffq0trb2rl27VBRUV5Z0BUNnobNd26hyaDTakGG0y7fMu+Roh/c3nIvlPHny%0AZNKkSV1yQAAA6JBmDexqa2vDwsJycnKoVCp+xtLe3n7Pnj34rdmqCKorS7qCobPQ2a5tVDkw%0AsAMAkJ1mDexwBQUFZWVlAoFgwIABDg4Oijw7RjCorizpCiaSJV3BRLKkK5hIlkijnQUDOwAA%0A2WnEwK6wsFDOuxiG2dnZdW1QXVnSFUwkS7qCiWRJVzCRLJFGCYKBHQCA7DRiYDd37lz5O7Sa%0AKp14UF1Z0hVMJEu6golkSVcwkSyRRgmCgR0AgOw0YmBXWVmJ//D27dtff/3Vw8ODyWSKRKLi%0A4uJbt255e3u7urp2bVBdWdIVDJ2FznZtowTBwA4AQHoKTovSO2zYsEF6SkwMw4qKijZs2KC6%0AoLqypCuYSJZ0BRPJkq5gIlkijSqHSqU6D9N6mWPZJf8tW62HFJ6gGAAAuoRmLSlWXl7ealoj%0AY2NjfPZOFQXVlSVdwUSypCuYSJZ0BRPJEmlUadlZgtGDVdsEAACojmYN7KytrU+dOrVkyRJz%0Ac3MKhVJZWfnTTz9JlspWRVBdWdIVTCRLuoKJZElXMJEskUaVM336dJFI1LXHNDIy6toDAgCA%0AHBpxj51EQUFBWFhYZWUlPmMChmEGBgbBwcEffPCBioLqypKuYOgsdLZrG1XO4sWLu3xgFxYW%0ANnjw4K49JgAAyKJZAzuEkFgszs3Nff/+vUAgMDMzc3Jy0tbWVmlQXVnSFUwkS7qCiWRJVzCR%0ALJFGlUCj0fDFqboQPDwBAOhOmjWwa/fuHJFIhC9YpIqgurKkK5hIlnQFE8mSrmAiWSKNKodG%0Aow0fovXfi61XO1XO/mM1sRfrYWAHAOhOmjWwkzU/VofTYikdVFeWdAUTyZKuYCJZ0hVMJEuk%0AUeXQaDTX4drP71p3ydG2hlSdOFULAzsAQHfSrIGd9AkAsVhcUVFx69atOXPmdDgtltJBdWVJ%0AVzCRLOkKJpIlXcFEskQaVQ4M7AAApNedc6v0QFwuNygoqDuD6sqSrmAiWdIVTCRLuoKJZIk0%0AqggqlTrGRVdU5tgl/wX6GyOYxw4A0L2o6h5Yqpmurm5tbW13BtWVJV3BRLKkK5hIlnQFE8kS%0AaRQAADSBZs1jl5mZKf1SIBBkZGT06dPxh6B0UF1Z0hVMJEu6golkSVcwkSyRRgEAQDNp1h+R%0Au3fvln5JoVAsLS3Xr1+vuqC6sqQrmEiWdAUTyZKuYCJZIo2CXkAoFGppaSUnJ3/yySedCrLZ%0AbHt7+8zMzGHDhqmoNpIWAzSBZj080dLSIv1SS0uLRqOpNKiuLOkKJpIlXcFEsqQrmEiWSKPK%0AUdfDEzk5OStXrkxPTxcKhdLbo6Kijh49+u7du8GDB4eFhc2ZM6dLCiMLDMMePnzo4uJibGzc%0AqaBKx1L37983NDQcM2ZMTygGgLY06x67nTt36kqh0WgcDmfNmjWqC6orS7qCiWRJVzCRLOkK%0AJpIl0iiJXLp0adq0aW1Xpzh79uz+/ft//PHH3Nzc1atXb968uaGhQS0VqguFQpk6dWpnR3Wq%0Advz48fT0dHVXAYBMmnIplsVi5eXlFRUVJSUlSW8vKytrbGxURVBdWdIVTCRLuoKJZElXMJEs%0AkUZJh8fjpaWlvXr1KiEhQXr7gQMHvvvuu88++wwhFBgYGBgY2DablZX19ddfp6eni8XicePG%0ARUZGOjg4iMViGo32008/nT17tri4uKmpKTQ0dOXKlQihioqKzZs3P3z4sK6ubtSoUYcPH8bP%0AJp49e/bQoUNsNrtv377z588/fvy4rq6udEPtBjkcjoGBwYMHD6ZOnYoQYrFYjo6OeXl5Dg4O%0AkiBezLlz586ePVtQUKCnp5eQkHDx4sV79+5VVFR8/fXXQUFBsjoifSm2wwozMjL8/f2zsrIG%0ADRq0c+dOyfby8vLNmzc/evSovr5+zJgxJ06caDtdjqx92jbq7u7++++/37t3LzY29uHDh7K6%0AL6sYWZ8/AF1IUwZ2zc3NL168EAqFV65ckd6uo6OzYsUKVQTVlSVdwUSypCuYSJZ0BRPJEmmU%0AdPAevXr1Snrju3fv8vPzEUIuLi4sFmvYsGHh4eETJkxolV24cOG4ceOKi4tFItGaNWtWrlz5%0A9OlTKpVKo9GOHTt2586dfv36xcfHBwQELFy4UE9Pz9PT08jIKCMjQ19f/5tvvnF3d8/Pz29o%0AaFizZk1ycvLUqVMLCwsXLFhw4sQJ6eEIQqjdYKuhVbvwYmJjY5OSkuh0+vTp06dNm3b69Omj%0AR4/evXt3zpw5K1eu7NevX7sdkRykoKBAfoVisdjLy2vKlCn379+vrq7GR7G4efPm2dnZZWZm%0AMhiMgwcPzp49m81m0+l06SLb3aesrKxto/fv37ezs9uxY8e6des4HE67XZZTTLsfo5mZWYcf%0AIwCdoO75VrrVrl27ujmorizpCiaSJV3BRLKkK5hIlkijylHjPHbXrl2j0WiSl2lpaQihjz/+%0A+O+//66urt60aZORkVFlZWWrVE1NTVNTE/7zlStXtLS0xGIxhmE0Gi08PBzf/s8//yCEsrKy%0A8LFjdnY2vr25uVlPT+/8+fMvX75ECL169QrfLhQKW7UiK4ifPX3w4AG+PS8vDyGUl5fXKk6j%0A0U6ePIn/vH37disrK/xnPP7s2TNZHREIBAih5OTkDivER4H5+fmSDxMhlJmZiQdLS0vx7SKR%0AyMjI6D//+Y90VtY+shq1tbXFuyOr+7KKkfUxYgB0Kc26xy44OPiXX37Bf378+PHOnTsjIiKa%0AmppUF1RXlnQFE8mSrmAiWdIVTCRLpNHeYc+ePU5OTiYmJkeOHKFQKLdv3261w+vXr+fMmWNh%0AYWFhYeHr6ysQCEQiEf6WjY0N/gN+Xo3L5ebn51OpVCcnJ3w7nU63tbVls9mjRo3y9/cfO3bs%0ApEmTQkJCCgoKWrUiK6h4RwYMGCAphslkSheGPyIjpyMIoQ4rLC4uplAotra2+EtHR0f8h9zc%0AXIQQk8mkUCgUCoVGo9XV1bWKy9qnw0ZlkVUM8Y8RAEVo1sAuNjb26dOnYrG4pKTk+PHjdnZ2%0ApaWl8fHxqguqK0u6golkSVcwkSzpCiaSJdIo2eGjHyMjI/yllpYWk8mUXmMNIcRisdzd3d3c%0A3Nhsdnl5+dmzZ6XfpVAoHbYiFov5fD6FQomOjs7Ly/Px8fnjjz+cnZ0vXbqkSLDtRln7SxfT%0AtjD5HcEj8ivk8XjSR5Y8XIxfcuVyudLnM1pdZZa1T2c/Fkn3ZRXTbqTtxwgAQZpyjx0uLS3t%0A+PHjVCr14cOHI0eO9Pf3r62t3bx5s+qC6sqSrmAiWdIVTCRLuoKJZIk0SnZMJtPS0vLZs2f4%0AtBpcLreoqMje3l56H3x6lK1bt2ppaSGE8Ku3cjg6OorF4uzs7KFDhyKEmpqaCgsLHR0dhUJh%0AbW2tnZ1dQEBAQEDAhg0boqKilixZ0mFQR0eHQqFIZqXBr/kqocOOdFghfnm3sLAQ/4j+/vtv%0ASeUIoYyMjPHjx+NbCgoKBg4c2OpjaXefDhuV1X05xbT7MSr3oQEgi2adseNyufhtqn/++efY%0AsWMRQn379pV1A2yXBNWVJV3BRLKkK5hIlnQFE8kSaZREysvLS0pKqqurEUIlJSUlJSUcDodG%0Ao23cuDE0NDQ5Obm4uPirr77S19f38PCQDtrZ2YlEorS0NB6Pl5iYmJqaihAqLS2V1ZCLi8vE%0AiRODgoKqq6s5HM62bdsMDAzmzZt3/vx5V1fXly9fisXi8vLyN2/etBptyApqaWkNGjQoJSUF%0AIdTc3BwREaHcJ9BhRzqscMKECaampvv27autrc3NzY2MjMS3Ozs7T58+fcuWLUVFRQKB4OTJ%0Ak8OHD2/1EcnaR1ajDAaDxWLV1dXJ6r6sYmR9jMp9aADIolkDO3Nz87/++is/Pz8vLw//d3BB%0AQYGJiYnqgurKkq5gIlnSFUwkS7qCiWSJNEoi48ePt7a29vPzE4lE1tbW1tbWcXFxCKGgoKC1%0Aa9cuX77cwcEhLy8vJSVFT0+vVTAoKMjT05PJZKakpFy/fn306NEuLi5ybttKTEzU1tZ2dna2%0At7dns9mPHz82NDRctWqVn5+fl5cXnU53dXW1t7c/evSoIkGEUFRU1I0bNxwcHGbOnBkQEIDk%0AXnmU8wnI70iHFdLp9Nu3b2dmZjKZzIULF+JrluDXRhMSEqysrEaMGGFqanrx4sWkpCTJTX4S%0A7e4jq1F/f/+oqKjhw4fL6r6cYmR9jAB0pe58UkPtfvvtt7lz53p4eERFRWEYVldXt3r16sTE%0ARNUF1ZUlXcFEsqQrmEiWdAUTyRJpVDlqfCoWAAC6hGYN7DAMKysrY7FY+IwAQqEwOTkZ/1l1%0AQXVlSVcwkSzpCiaSJV3BRLJEGlUCDOwAAGSnWZdiEUImJialpaX4rKc0Gm306NGKPDtGJKiu%0ALOkKJpIlXcFEsqQrmEiWSKMAAKCBNGtgl5+f7+vrGxUVdf78eYRQeXn5F1988ebNG9UF1ZUl%0AXcFEsqQrmEiWdAUTyRJpFAAANJNmDezi4uJmzZr1008/4S8tLCxWrVp18eJF1QXVlSVdwUSy%0ApCuYSJZ0BRPJEmkUAAA0k2YN7Fgs1uLFi6Uv5cyaNUuRuZeUDqorS7qCiWRJVzCRLOkKJpIl%0A0igAAGgmzRrY6erq4osPSlRXVytyy47SQXVlSVcwkSzpCiaSJV3BRLJEGgUAAM2kWQM7V1fX%0AU6dO1dbWIoT4fP7bt2+PHDni6uqquqC6sqQrmEiWdAUTyZKuYCJZIo0qjdMkfvyc2yX/vSvv%0A9IxuAABAEAXDMHXX0H3q6+v379+PL/mMc3Fx2bJli2RBxi4PqitLuoKJZElXMJEs6QomkiXS%0AqHJoNJqcBU+V8+TJk0mTJnXtMQEAQBbNGtjhWCxWWVmZjo6OpaWltbV1NwTVlSVdwUSypCuY%0ASJZ0BRPJEmm0s7Zv397lA7svv/zSzs6ua48JAACyaOLADgAAAACgV9Kse+wAAAAAAHoxGNgB%0AAAAAAPQSMLADAAAAAOglNG5gx+fzHz9+/Msvv+Av8ZkUVBpUV5Z0BRPJkq5gIlnSFUwkS6RR%0AAADQRJgmYbFYy5Yt8/b29vDwwDCsrKxs4cKFWVlZqguqK0u6golkSVcwkSzpCiaSJdIoAABo%0AJs06Y6c5C3SSrmAiWdIVTCRLuoKJZGGtWAAA6CzNGthpzgKdpCuYSJZ0BRPJkq5gIllYKxYA%0AADpLswZ2mrNAJ+kKJpIlXcFEsqQrmEgW1ooFAIDO0qyBneYs0Em6golkSVcwkSzpCiaSVcta%0AsQAAQGqatfKE5izQSbqCiWRJVzCRLOkKJpLt/rViAQCA7DRrYIfTnAU6SVcwkSzpCiaSJV3B%0ARLLduVYsAACQnUYM7AoLC+W8i2GYrCW6lQ6qK0u6golkSVcwkSzpCiaSJdIoAABoOI0Y2M2d%0AO1f+Djdv3uzaoLqypCuYSJZ0BRPJkq5gIlkijQIAgIbTiIFdZWUl/sPbt29//fVXDw8PJpMp%0AEomKi4tv3brl7e0t63ZspYPqypKuYOgsdLZrGwUAAE3XnbMhq92GDRsqKyultxQVFW3YsEF1%0AQXVlSVcwkSzpCiaSJV3BRLJEGgUAAM2kWdOdlJeXGxoaSm8xNjYuKytTXVBdWdIVTCRLuoKJ%0AZElXMJEskUYBAEAzadbAztra+tSpUxUVFWKxGMOwioqK2NhYGxsb1QXVlSVdwUSypCuYSJZ0%0ABRPJEmkUAAA0k0bcYydRUFAQFhZWWVmJT16PYZiBgUFwcPAHH3ygoqC6sqQrGDoLne3aRgEA%0AQDNp1sAOISQWi3Nzc9+/fy8QCMzMzJycnLS1tVUaVFeWdAUTyZKuYCJZ0hVMJEukUQAA0EAa%0AN7ADAAAAAOitNOseOwAAAACAXgwGdgAAAAAAvQQM7AAAAAAAeglaSEiIumvoVlwu9+nTp8+f%0AP//zzz+rq6v79++vpaWl0iCfz7927ZqzszNC6PHjx9HR0W/fvh06dKgi94ArnVVLo9BZ6GzP%0A6SwAAGgmzTpjV1BQ4OfnFxUV9ejRo9TU1MjIyHXr1pWXl6suiBCKjY19+vSpWCwuKSk5fvy4%0AnZ1daWlpfHy8SrNqaVRdWdIVTCRLuoKJZIk0CgAAGkql61r0NEFBQfHx8TweD3/J5XKjoqL2%0A7dunuiCGYcuWLcOXRbp48WJISAiGYTU1NStWrFBpVi2NqitLuoKJZElXMJEskUYBAEAzadwZ%0AOx8fH8l1HF1d3dWrV+fm5qouiBDicrlmZmYIoT///HPs2LEIob59+3I4HJVm1dKourKkK5hI%0AlnQFE8kSaRQAADSTZg3s9PT0eDye9BaBQECldvwhKB1ECJmbm//111/5+fl5eXljxoxBCBUU%0AFJiYmKg0q5ZG1ZUlXcFEsqQrmEiWSKMAAKCZ+qi7gG41bNiw8PDw1atXW1lZIYSKi4tPnz7t%0A5OSkuiBCaP78+Xv37sUwbPbs2ebm5vX19WFhYTNnzlRpVi2NqitLuoKJZElXMJEskUYBAEAz%0AadbKE7W1tWFhYTk5OVQqFb8UbW9vv2fPHnNzcxUFceXl5U1NTQMHDqRQKCKR6MGDBzNmzMCX%0Av1RdVi2NqitLuoKJZElXMJEskUYBAEADadbADldQUFBWViYQCAYMGODg4KD4XxJKB7lc7vPn%0AzysqKoRCIZPJHDduHIPBUHVWLY2qK0u6golkSVdwZ7N//vnnoEGD9PX1//zzz3Z3cHFxUbBd%0AAADQNBo3sGtpaamsrOTz+dIbHRwcVBcsKCj45ptvBAIBfnqvoqKCwWAcPnzYwsJCdVm1NAqd%0Ahc52SXbu3LkHDx4cPnz43Llz293h5s2bHTYKAACaSbMGdvfu3YuOjm41OEMK/D2hdBAhtG3b%0ANicnp2XLluEP1ba0tJw5c+b9+/d79+5VXVYtjUJnobNdkhWJRFQqFb/22vbdyspKS0vLDhsF%0AAAAN1U3TqvQMa9asuXfvXkVFRc3/Ul0Qw7AFCxa0tLRIb+FyuT4+PirNqqVRdWVJVzCRLOkK%0AJpjFMEwsFgv/VVlZuWTJEgWDAACggTTrqVhdXd0ZM2Z0ZxD9O1WKjo6OZIviU6UonVVLo+rK%0Akq5gIlnSFUwk++7du++//z4vL0/61J0i9z8AAIDG0qx57IyNjevr67sziP6dKqW4uBgfShcV%0AFR07dkzBqVKUzqqlUXVlSVcwkSzpCiaSjY6ONjU13bZtm56e3u7duxcsWDB06ND9+/cr0igA%0AAGgmzbrH7vfff7958+a0adPMzMykn2kdP368ioKI2FQpapmfhXRZ0hUMnVUw6+3tfebMGTqd%0AvmLFivPnzyOEHj58+ObNm4CAgA4bBQAAzaRZA7u5c+e2ewHo+vXrKgpKKD1VCpGsWhpVV5Z0%0ABRPJkq5g5bLe3t7nzp3T0dFZsWJFXFyctra2QCBYs2bNhQsXFG8XAAA0imYN7DAMa/vXSWVl%0AZb9+/VQUxCk9VQqRrFoaVVeWdAUTyZKuYKWzu3fvNjc3X79+fWho6KhRo7y8vN6+fRsWFpaQ%0AkKBIowAAoIE0a2CHwzBMLBbjP9fU1Hz11Vf/+c9/VBckMlWKWuZnIV2WdAUTyZKuYCJZNpt9%0A6NCho0ePslis0NBQkUgkFosXLly4YsWKDhsFAADNpFlPxSr9kB2Rp/MSExPXr18/fPhwLS2t%0AzhasdFYtjaorS7qCiWRJVzCRrJ2d3cmTJxFCLi4uERERLBarf//+H3zwQWcLAAAAzaFZAzv8%0AITsvL68ffvhh8+bNb9++ffv27Z49e1QXRMSmSlHL/Cyky5KuYCJZ0hVMMFtXV1dRUYGf7TMy%0AMuLxeJmZmcOHD1fuaAAA0Otp1sAuLy8Pf8ju5MmT48aNGzdu3MOHD8+dO9fhQ3ZKB9G/U6X0%0A7dtXiYKVzqqlUXVlSVcwkSzpCiaSvXLlyoULFyT3P0jAkmIAACCLZt1jp/RDdkSeziMyVYpa%0A5mchXZZ0BRPJkq5gItmVK1du2rTJ2dm51TVcGo3WYaMAAKCZNGtgp/RDdkSeziMyVYpa5mch%0AXZZ0BRPJkq5gItmvvvrqxx9/7PD4AAAAJDRrYKf0Q3ZEns4jMlWKWuZnIV2WdAUTyZKuYCLZ%0A2NjYYcOGTZgwocMmAAAA/B9MU5WWlj569CgnJ6d7gkQWMlc6q5ZG1ZUlXcFEsqQrWLlsfn6+%0At7f36tWrt/wvxRsFAABNo1kPT0iztLS0tLTshiCRqVLUMj8L6bKkK5hIlnQFE8keO3bM3t5+%0A8ODB2traijQEAACAFhISou4aerkjR44YGRktXbr09evX27Zt69evH5VKDQkJUeTvKqWzamkU%0AOgud7drstWvXwsPDR44cOfx/ddgiAABoLnWfMuz9lixZ0tzcjGHY8uXL8S2///57ZGSkSrNq%0AaVRdWdIVTCRLuoKJZHfs2MHlchVpAgAAAK6dR9VAl5M8EojPszpx4sRnz56pOquWRtWVJV3B%0ARLKkK1jp7CeffBISEpKUlPTHH3+8kKJgowAAoIE0fWDX0tKi3GSnigcHDRp08uRJHo9nbW19%0A8+ZNkUiUm5vbds7Vrs2qpVF1ZUlXMJEs6Qomkv3+++/fvn176tSpsLCwg1IUaRQAADSUuk8Z%0Aqtn79+89PDxUGvznn3/WrVvH4XAyMjLmz5/v6enp4eFx7tw5lWbV0qi6sqQrmEiWdAUTyYrF%0AYkWODwAAQEKz5rFrq6qqas2aNUqctFMuWFZWpvRC5kpn1dKourKkK5hIlnQFE8wCAADokKYM%0A7ObNmyfrLbFYLGd8pnQQAAAAAKCbaco8dg4ODlZWVm3XpmxsbJS/ZpHSQQAAAACAbqYpA7vA%0AwMBdu3b5+PiYm5tLb6+qqlJREAAAAACgm2nKwG7AgAF+fn5ZWVnTpk2T3k6j0eQvWKl0EABA%0AUFlZWduNIpHIysqq+4sBAABS0JR77NSlpaWluLjY3NzcyMhIemNKSspnn30mP8vlcsvKymxs%0AbPr06cPhcB4+fIgQGj16tIWFRWfL+Pbbb7/88ktDQ0PFIxwOJzU1tbq62tLScsKECTo6Oh1G%0AmpubGQwGQqi+vj49Pb22trZ///5jx47tMHv79u0RI0ZYW1srXp5EY2NjWVmZnZ2dtrZ2bW3t%0AkydPEEIffvihgp9SYWEhi8VqbGzER+rOzs4GBgaKBMVicWZmZk5OTn19PULI2Nh4yJAhzs7O%0AbVe7V1BLS8tvv/02d+5c+fv0hK8T6q5vlKxPA+5tBQAAWWBgp0K5ubmhoaENDQ00Gs3Ly2v5%0A8uX43/qKPFGbnZ0dGhra3NxsbW0dGhq6c+dOfPDR0tKyd+/eESNGyAqmpaW13XjixAk/Pz8D%0AA4O2NwtKW7x4cXR0tImJybt373bs2MHj8czNzSsrKw0NDb/99lv5ZyifP38eHx8fExODV06j%0A0YyNjSsrKxkMxsGDBwcMGCAnO3fuXF1dXS8vr0WLFvXp04mzyFlZWaGhoS0tLRYWFtu3b9+7%0Ad6+urq5QKGxqatq3b9/QoUPlZOvr6w8dOpSVlUWj0RBC/fr1e//+PYZhs2bN8vPzk19GeXn5%0A/v37S0tLrays+vbtix+tuLh40KBBe2g5r4UAACAASURBVPbsMTY2VrwLEh1+K9TydULq+0ah%0A/z1jJxaLKyoqbt26NWfOHFdXV/lBAADQWJpyKVYtzpw54+rqumLFiqqqqh9++KGpqWn9+vUK%0AZi9cuDBhwoSFCxdev3792LFjAwcO3LZtG4VCiYmJSUhIkPM3cVhYmLa2Nn7mTKKlpeX8+fMU%0ACkX+X8MtLS34tLFnz551dHTctm2brq4ul8s9fvx4TEzMnj175Bc8c+ZMhFBcXJybm9uqVato%0ANBqfzz916lRERMS3334rv7/BwcH/+c9/1q1b5+3tPX36dMlCBfJdvHjRy8vr008/TUpKCg0N%0AXbBgwfz58xFCV69eTUhICAsLk5M9efIkjUY7ffq0sbFxYmJinz59Fi5c+OrVq5iYGG1t7TVr%0A1sjJRkdH29vbHzp0SF9fX7Kxvr4+IiIiOjp6586dihTfWWr5OiH1faMQQpaWltIvBwwY4Ozs%0AvHfvXhjYAQCATGqdRa+XW7x4cVlZGf5zQ0PDF198cfv2bUyxyY2XLFmCZxsaGjw8PDIzM/Ht%0AZWVlS5YskRNMSUlZsWJFfHy89CKbS5cuxU9Hyefh4YHvtnr16pycHMn2oqKiRYsWyc96eXnh%0A2QULFjQ2Nkq2V1ZWzp8/X8F2Hz165O/vv3r16piYmIyMjIqKCoFAICe4ZMmSlpYWDMO4XK6H%0Ahwe+ICmGYS0tLUuXLpXf6KJFi4qKivCf+Xz+559/LhQKMQzLyclZtmyZ/Ky3t3dpaWnb7cXF%0AxT4+PvKznrLJ/1ao5euEqe8bJYufn59yQQAA0ARwxk6FtLW1W1pa8J8NDAy++eab7du3W1hY%0A2NjYKBIXiUR4sE+fPpJ7qng8nvy1mKZPn+7q6hodHf3VV199+eWXI0eOVKJyfX196XNmffr0%0A6fAKqYmJSVFRkZmZmaWlZWNjo+RUVklJifRpLfkmT548ceLEJ0+ePHjwICQkRCQSUSiUGzdu%0AyNqfRqPhn5JAIEAICYVCfLtAIMAvsMqhpaUl6SOGYVwul8fjMRgMExMTyW9NTrbdffh8focf%0AlNIT6Kjl64TU941CCGVmZkq/FAgEGRkZnbpYDwAAmoYWEhKi7hq6FZ/PT01NffHihbOzM0Ko%0AtraWTqerqK2CgoInT54MHjwYv8fc0NBw4MCBR44c0dbWzszM/Pzzz+Vks7OzWSzWyJEjtbS0%0AFi1ahN/I1dLSEhsba2pqOnXqVDlZXV3djz76yNzcPCIioqioaOjQobdu3Zo9e3arq2ltJSYm%0A9u/fv6GhoampKScnBx98CASC+Ph4fX19+Y1SqdTTp0/37dvXycnp0qVLZmZm+M3ysbGxn376%0AqfyLfYmJiZ6ennh5VCrVzs5u6tSpc+bMGTlypIuLi729vazgmzdvcnNzDQwMLl26JBaLS0tL%0AR4wYwefzz5w5o6enN2XKFDmN/v3333/++efQoUNFItG5c+c4HI6Xl1dtbW1MTIyhoeH06dPl%0AZFks1uPHjwcOHGhkZITf6IZhGIvFio6OHjx4sPyrk0OHDk1ISPD29h48eLCVlL59+964cUPO%0At0JdXyekpm8UQmjt2rX3pTx8+LChoWH9+vXKPfABAACaQLMensjPzw8JCcFvrr9582Z5eflX%0AX30VEhIi/y57pdXU1Bw4cKBfv347duyQbMzKyvr+++8rKirk3+1eXFy8Z88eLy8v6aUvvvji%0ACx6Pd+DAAQUfIOVwOPHx8a9evWpqaoqOjjYzM5O//8aNGzkcTuP/a+/e46KuEv+PHwYHxkFQ%0AuSgXMS9kPBLWYg3RLppkaCV5i2wxE9PMSrvwyM1MMhFKUItdTbw/MlPXh5mxZm3pllFbrnbR%0AbEUYxxRlAEUkVGAG+Pz+mO/OY36AwOroBz7n9fyLOTNn5h3Zo7fn8zlnKitramq6dOmyceNG%0AIcTy5cv379//xhtv9OnTp/npe/bs2bZtW3FxsWPE29t79OjRjz76aPN7RePj49evX99ivMYK%0ACwsXLlxYUlISHh7+yiuvLFiw4OTJk4qidO3aNTU1tfmlrDNnzrzxxhv2tJ07d547d+6tt96a%0Am5u7Y8eOOXPmNLi7q4HKysqsrKwDBw7o9XofHx9FUSorK20225AhQ2bPnt3iXxVyc3Nra2sb%0AHKBTXl7+8ssvr1279kqzVP/jJG74n6gGy6J6vb7FhVgAkJxcxW7u3Ln9+/dPTEx8+OGH7f8j%0A/OSTT7755psWb+2/FpWVlQ1O0LBarUePHh0wYEDzE+0F1L64YvfTTz/dfPPNrb+y6Zi1Z8+e%0Ap59+upUHeQghbDbb5cuX7R998uRJX1/f1s8tKysrKysTQvj6+vr6+rZmG8Qvv/wSHh6u1+tb%0A+RHO7KXKvohVW1trv3ssPDy8xcUkIYTVaj1x4kRtbW3fvn0NBoMQoq6urvXV4dy5cwUFBb//%0A/rsQokuXLjfffLOvr+9V/CP8T1T/4yRu7J+oqqqq/fv3l5SU1NbWBgcHDxo0qDX/ZgFAWnIV%0Au0ceeeSDDz7w8PCIj4+3F7va2tpJkyZt3bpV7WjQgtacRefyuap86I2Zazab58+fb7PZ7N/7%0AUlJSYjQaMzIyuBQLAFfSqkMlNMNgMNjvsncoKyu76hNlgQYuXrzYzLXU6zRXlQ+9MXOzs7Nj%0AY2M3bdq0YsWKFStWbNq0afDgwatXr766DwUAGchV7KKiolatWlVeXi6EsFqteXl5mZmZnIkF%0AtE1mszkxMdHDw8P+0GAwJCUl5efnq5sKANoyuQ4OmDp1ampq6hNPPCGEmDBhghBiwIAB06dP%0AVzsX2hnnLQg3bK4qH6riXCGEl5dXTU2N85eP2Wy2Vh5eDQBykqvYde7cecmSJSaTyWKxeHp6%0ABgUFXd33k0JyV30W3bXMVeVDVZwrhIiIiHjnnXeSkpJ69OghhCgsLFy/fn14eHiLEwFAWlIU%0Au5MnTzo/1Ov19oMw6uvr7adj9OrVS51kaJ9efPHFV199NTEx0X5Tv8O5c+eu31xVPlTFuUKI%0AadOmpaenP/vsszqdzn6ieu/evVv8IjIAkJkUxW7WrFnNv6D5M8CABkJCQqZNm3bkyJEGZ9G5%0Au7u3+MX2Vz1XlQ9Vca4QomvXrpmZmWaz2WKx2Gy2kJCQsLAwdjsBQDOkOO6ktLTU/kNeXt4/%0A/vGP0aNHBwcH19XVFRYW7tq1a+LEieyfAAAAGiBFsXOYNWtWSkqK81WhwsLCjIyM1tzuAwAA%0A0MbJtb+suLjY/hUFDl27drVYLGrlAQAAcCG5il1oaOiqVatKSkrq6+sVRSkpKVmzZk3z3ygK%0AAADQXsh1KdZsNqenp5eWltrvv1YUxdvb+/XXX+/Xr5/a0QA0ZLVac3Jy7EdO5ubm7t69OyQk%0AJCkpycvLS+1oANBGyVXshBD19fX5+flnz5612Wz+/v7h4eGOc+0BtCkrVqwwmUxLly4tKiqa%0ANWvWyJEjT548GRgYOHv2bLWjAUAbJcVxJ850Ol14eDhnnAJt3/fff79s2TKdTrdv377bbrtt%0AxowZ5eXlL7zwgtq5AKDtkuseOwDtSFVVlb+/vxDi0KFD0dHRQojOnTtfvHhR7VwA0HZR7AC0%0AUQEBAYcPHz5+/HhBQcHAgQOFEGaz2dfXV+1cANB2SXcpFkB7MW7cuJSUFEVRRo0aFRAQUFFR%0AkZ6efv/996udCwDaLrk2T7DJDmhfiouLL1261KdPHzc3t7q6ui+//DI2NpZvFQOAK5HrUuya%0ANWu+/fbb+vr606dPL1u2rFevXkVFRevWrVM7F4Cmde7cubCwcNu2bR988MHXX389ZMgQWh0A%0ANEOuS7FssgPaEbPZPH/+fJvNZv8awJKSkg0bNmRkZAQGBqodDQDaKLmKnfMmu3vvvVewyQ5o%0Aw7Kzs2NjYydNmmQ/bLK6unrDhg2rV69OSUlROxoAtFFyXYplkx3QjpjN5sTERMcR4gaDISkp%0AKT8/X91UANCWybVixyY7oB3x8vKqqanx9PR0jNhsNp1Orr+OAsD/RK5dsYJNdkD7kZmZWVVV%0AlZSU1KNHDyFEYWHh+vXrPTw8Xn31VbWjAUAbJV2xq6qq2r9/f0lJSW1tbXBw8KBBg4xGo9qh%0AADShvLw8PT392LFjOp1OURRFUXr37v3aa6/Z91IAABqTq9g13mRnNBrZZAe0ZWaz2WKx2Gy2%0AkJCQsLAw1tcBoBlyFbs5c+aEh4c32GR39uxZNtkBbVN1dXVpaanVanUeDAsLUysPALRxcm2e%0AMJvNqampDTbZTZs2Td1UAJq0Z8+e7OzsBq1OCJGTk6NKHgBo++QqdmyyA9qRLVu2zJw5MzIy%0AUq/Xq50FANoHuYpdRETEO++802CTXXh4uNq5ADTBYDDExsaqnQIA2hO5it20adPS09OfffbZ%0ABpvs1M4FoAldu3atqKjo3Lmz2kEAoN2Qa/OEHZvsgHbhq6++ysnJuffee/39/Z3/O42JiVEx%0AFQC0ZdIVOzbZAe1FfHx8k7fA7ty588aHAYB2Qa5ixyY7oB1RFKXxgnppaWm3bt1UyQMAbZ9c%0A99ixyQ5oR+ytTlGU+vp6+8j58+dnz569detWVXMBQNslV7Fjkx3Qjpw5cyYrK6ugoKCurs4x%0AyI0TANAMuY5ws2+yUzsFgFbJzs728/ObM2eOl5fXvHnzxo8f379//9TUVLVzAUDbJdc9dmyy%0AA9qRiRMnbtiwoWPHjpMnT964caMQYt++fb/++uszzzyjdjQAaKPkuhS7bNkynU5nNpsbjLPJ%0ADmibHLtirVarh4fHkCFD1q5dS7EDgCuRq9h9/PHHnFoHtBd9+/ZduXLlzJkzQ0NDc3Jyxo4d%0Am5+f79hIAQBoTK577Nzc3KxWa25u7vbt2+0j5eXl6kYCcCXTp08/duxYbW1tQkLCli1bxo8f%0AP3fu3Li4OLVzAUDbJdc9dsePH1+wYEFtbe2lS5dycnKKi4tnzZq1YMGC/v37qx0NQHMsFovJ%0AZOrevXu/fv3UzgIAbZdcK3Zr166Ni4vbvHmz/WFgYOCUKVM2bdqkbioALQoKCrr77rtpdQDQ%0APLmKnclkSkhIcL7NLi4u7sSJEypGAgAAcBW5ip3BYLDZbM4jZWVlbKcAAADaIFexi4qKWrVq%0AlX3DhNVqzcvLy8zMjIqKUjsXAACAC8i1eaKioiI1NTU/P98xMmDAgOTk5C5duqiYCkBjly9f%0ANhqNQoiKioqDBw+Wl5d37949Ojra09NT7WgA0HbJVezsTCaTxWLx9PQMCgoKDQ1VOw6Ahvbv%0A379u3brVq1f/5z//Wbhwobu7e9euXUtLS41GY1paWkhIiNoBAaCNkq7YXbhwoaSkxGq1Og9G%0ARkaqlQdAY88999ywYcMmTJjw0ksv9e/ff8qUKe7u7larddWqVUVFRW+++abaAQGgjZLrmyc+%0A/PDD999/v/HJ9Tk5OarkAdCkoqKiYcOGCSFOnTplX7ETQnh4eEycOPHpp59WORwAtGFyFbuc%0AnJyUlJRbb71Vr9ernQXAFfn6+p46dcrf3z8oKKiysrJTp0728dOnTzt+BgA0Jlex8/HxYQ8s%0A0PaNGTMmKyvriSeeGDNmzPLlyxMSEry8vPLy8rZu3Tpq1Ci10wFA2yXXPXZr1qyJiIgYPHiw%0A2kEAtGDPnj3btm0rLi52jHh7e48ePfrRRx/l7EkAuBK5ip3ZbJ43b17Hjh19fX2dx5csWaJW%0AJADNKCsrKysrE0L4+vr6+vrqdHIdvQkA/yu5LsUuXbq0d+/et9xyi4eHh9pZALTMz8/Pz8/P%0A8bC6uvrzzz+Pj49XMRIAtGVyFbuampq0tDSu4wDt1MWLF9euXUuxA4Arkeu6RkBAQE1Njdop%0AAAAArgu5Vuzuu+++BQsWDB061M/Pz3nd7o477lAxFYAGxowZo3YEAGiX5Cp2WVlZOp0uLy+v%0AwfjOnTtVyQOgSWFhYT169IiJiWkwXllZ+de//lWVSADQLshV7D7++GNusAPavhdffPHVV19N%0ATEwMCAhwHj937pxakQCgXZDrHjtaHdAuhISETJs27ciRIw3G3d3du3XrpkokAGgX5DrHDgAA%0AQMPkWrEDAADQMIodAACARkhX7KxWa25u7vbt2+0Py8vL1c0DAADgKnIVu+PHjz/55JPvvvvu%0Axo0bhRDFxcVPPfXUr7/+qnYuAAAAF5Cr2K1duzYuLm7z5s32h4GBgVOmTNm0aZO6qQAAAFxC%0ArmJnMpkSEhKcDz2Ji4s7ceKEipEAAABcRa5iZzAYbDab80hZWRmH2wEAAG2Qq9hFRUWtWrXK%0AvmHCarXm5eVlZmZGRUWpnQsAAMAF5DqguKKiIjU1NT8/3zEyYMCA5OTkLl26qJgKAADAJeQq%0AdnYmk8lisXh6egYFBYWGhqodBwAAwDVkLHYAAACaJNc9dgAAABpGsQMAANAIih0AAIBGdFA7%0AwI1WVVW1f//+kpKS2tra4ODgQYMGGY1GtUMBAAC4gFybJ8xm8/z58202W0BAgBCipKTEaDRm%0AZGQEBgaqHQ0AAOBayVXs5syZEx4ePmnSJA8PDyFEdXX1hg0bzp49m5KSonY0AACAayXXPXZm%0AszkxMdHe6oQQBoMhKSnJ+bxiAACA9kuuYufl5VVTU+M8YrPZdDq5fgkAAECr5Oo0ERER77zz%0ATmFhoaIoiqKcOnVq6dKl4eHhaucCAABwAbnusSsvL09PTz927JhOp7N3u969e7/22mv2vRQA%0AAADtmlzFzs5sNlssFpvNFhISEhYWdvbs2W7duqkdCgAA4FrJWOwURamvr7f/fP78+VmzZm3d%0AulXdSAAAANdOigOKly1bNnTo0D/+8Y9nzpzJysoqKCioq6tzPBsWFqZiNgAAAFeRYvPEn/70%0Ap0WLFl2+fDk7O9vPz2/OnDleXl7z5s0bP358//79U1NT1Q4IAADgAlIUu5MnTwYHB3fs2LGg%0AoGD27NmDBw/W6/WDBg164oknRo4c+d5776kdEAAAwAWkKHbr1q2bMWOGm5ubEMJxap3VahVC%0ADBky5LvvvlMzHAAAgItIUew6dep06NAhq9Xat2/flStX1tTUhIaG5uTk1NXV5efnOzZSAAAA%0AtGtS7Iqtqan5+eefIyMjS0tLFy9evGTJEpPJtHDhwrq6uvr6+gkTJkyePFntjAAAANdKimLX%0AJIvFYjKZunfv3q9fP7WzAAAAuIAUl2IdampqVq1adfDgQSFEUFDQ77//vnfv3urqarVzAQAA%0AuIBcxW7NmjVHjhzx9fW1P7z55puPHTu2fv16RVH+/e9/l5WVqRsPAADgWsh1KXbSpElLliwJ%0ADAx0jJw5c+all15KSkrKzc2tra1dvHixivEAAACuhVwrdlar1WAwOI906NChqqrqp59+evrp%0Ap728vNQKBgAAcO3kWrFbtGiRp6fn448/3r17d0VRCgsL165dazQa586dK4Q4depUz5491c4I%0AAABwleQqdufOnUtPTzeZTPbDihVFCQ8Pnz9/vre3t9rRAAAArpVcxc7ObDZbLBadThcUFNSr%0AVy+14wAAALiGXMXOYrE0Hqyrq+vRo8eNDwMAAOBachW7+Pj4JsdzcnJucBIAAACXk6vYOa/Y%0A1dfXl5SU7Nq166GHHoqKilIxFQAAgEvIVewaq66uTklJycjIUDsIAADAtZLrHLvGDAZDeXm5%0A2ikAAABcoIPaAW6oX375xfmhzWb7+eefO3SQ65cAAAC0Sq5OM2/ePOeHbm5uQUFBM2fOVCsP%0AAACAC8l1j111dbXzQ71e7+7urlYYAAAA15LrHrvs7GwhhOG/aHUAAEBL5Cp2R44cafKMYgAA%0AAA2Q61Ls559//tlnn8XExAQFBen1esd4TEyMiqkAAABcQq5iFx8fr9M1sUi5c+fOGx8GAADA%0AteQqdvX19U0WOwAAAA2Qq+UkJyc3GLl48eLUqVNVCQMAAOBaspxjZzKZCgoKTp069emnnzqP%0AWyyWyspKtVIBAAC4kCzF7vLlywcOHKitrf3www+dxz09PSdPnqxWKgAAABeS6x67efPmpaWl%0AqZ0CAADgupCr2Fmt1pycnAkTJgghcnNzd+/eHRISkpSU5OXlpXY0AACAayXX5ok1a9Z8++23%0A9fX1p0+fXrZsWa9evYqKitatW6d2LgAAABeQ5R47u++//37ZsmU6nW7fvn233XbbjBkzysvL%0AX3jhBbVzAQAAuIBcK3ZVVVX+/v5CiEOHDkVHRwshOnfufPHiRbVzAQAAuIBcxS4gIODw4cPH%0Ajx8vKCgYOHCgEMJsNvv6+qqdCwAAwAXkuhQ7bty4lJQURVFGjRoVEBBQUVGRnp5+//33q50L%0AAADABeTaFSuEKC4uvnTpUp8+fdzc3Orq6r788svY2Fg3Nze1cwEAAFwr6YpddXV1aWmp1Wp1%0AHgwLC1MrDwAAgKvIdSl2z5492dnZDVqdECInJ0eVPAAAAC4kV7HbsmXLzJkzIyMj9Xq92lkA%0AAABcTK5iZzAYYmNj1U4BAABwXch13EnXrl0rKirUTgEAAHBdyLV54quvvsrJybn33nv9/f2d%0Ad8LGxMSomAoAAMAl5Cp28fHxOl0Ti5Q7d+688WEAAABcS65ipygKR9YBAACtkmLzxKFDh/r2%0A7dupU6fDhw83+YIBAwbc4EgAAAAuJ8WKXXx8fFpaWmRkZHx8fJMv4Bw7AACgAVIUu7q6Op1O%0AZ/8OsSZf4O7ufoMjAQAAuJwUxQ4AAEAGcp1jBwAAoGEUOwAAAI2g2AEAAGiEFMedOLtw4UJJ%0ASYnVanUejIyMVCsPAACAq8hV7D788MP333+/vr6+wTjHnQAAAA2Qq9jl5OSkpKTceuuter1e%0A7SwAAAAuJlex8/HxiYqKUjsFAADAdSHX5ok//OEP3333ndopAAAArgu5Dig2m83z5s3r2LGj%0Ar6+v8/iSJUvUigQAAOAqcl2KXbp0ae/evW+55RYPDw+1swAAALiYXMWupqYmLS3Nzc1N7SAA%0AAACuJ9c9dgEBATU1NWqnAAAAuC7kusdu7969X3zxxdChQ/38/JzX7e644w4VUwEAALiEXMUu%0APj5ep2tikXLnzp03PgwAAIBryVXsFEXhBjsAAKBVct1j5+bmZrVac3Nzt2/fbh8pLy9XNxIA%0AAICryFXsjh8//uSTT7777rsbN24UQhQXFz/11FO//vqr2rkAAABcQK5it3bt2ri4uM2bN9sf%0ABgYGTpkyZdOmTeqmAgAAcAm5ip3JZEpISHC+zS4uLu7EiRMqRgIAAHAVuYqdwWCw2WzOI2Vl%0AZWynAAAA2iBXsYuKilq1apV9w4TVas3Ly8vMzIyKilI7FwAAgAvIddxJRUVFampqfn6+Y2TA%0AgAHJycldunRRMRUAAIBLyFXs7Ewmk8Vi8fT0DAoKCg0NVTsOAACAa8hY7Ozq6upsNpvBYFA7%0ACAAAgGvIco+doigffPDBjz/+aH/4z3/+87HHHnv00UcXLlxYXV2tbjYAAACXkKXYbdu2bdeu%0AXfYNsBcuXFixYsXIkSPnzJlTWFi4bds2tdMBAAC4QAe1A9wgX3311TPPPHP77bcLIf71r38F%0ABwdPnTpVCOHu7v7ee+9NnjxZ7YAAAADXSpYVu+Li4oiICPvPR48eHThwoP3nPn36lJaWqpcL%0AAADAZWQpdnq9Xqf7v3/Yo0eP9uvXz/6zoiiOcQAAgHZNlk4TEBBw/PhxIYTJZCorK3Os3p08%0AedLPz0/VaAAAAK4hyz12w4YNW758+bBhw7755pu7777b29tbCFFaWvr+++9HR0ernQ4AAMAF%0AZCl248ePr6ioOHDgQHh4+FNPPWUf3LBhg06nS0hIUDcbAACAS8h7QLEQ4uzZs35+ftxjBwAA%0AtEHqYgcAAKAlLFYBAABoBMUOAABAIyh2AAAAGkGxAwAA0AiKHQAAgEZQ7AAAADSCYgcAAKAR%0AFDsAAACNoNgBAABoBMUOAABAIyh2AAAAGkGxAwAA0AiKHQAAgEZQ7AAAADSCYgcAAKARFDsA%0AAACNoNgBAABoBMUOAABAIyh2AAAAGkGxAwAA0AiKHQAAgEZQ7AAAADSCYgcAAKARFDsAAACN%0AoNgBAABoBMUOAABAIyh2AAAAGkGxAwAA0AiKHQAAgEZQ7AAAADSCYgcAAKARFDsAAACNoNgB%0AAABoBMUOAABAIyh2AAAAGkGxAwAA0AiKHQAAgEZQ7AAAADSCYgcAAKARFDsAAACNoNgBAABo%0ABMUOAABAIyh2AAAAGkGxAwAA0AiKHQAAgEZQ7AAAADSCYgcAAKARFDsAAACNoNgBAABoBMUO%0AAABAIyh2AAAAGkGxAwAA0AiKHQAAgEZQ7AAAADSCYgcAAKARFDsAAACNoNgBAABoBMUOAABA%0AIyh2AAAAGkGxAwAA0AiKHQAAgEZQ7AAAADSCYgcAAKARFDsAAACNoNgBAABoBMUOAABAIyh2%0AAAAAGkGxAwAA0AiKHQAAgEZQ7AAAADSCYgcAAKARFDsAAACNoNgBAABoBMUOAABAIyh2AAAA%0AGkGxAwAA0AiKHQAAgEZQ7AAAADSCYoeWLViwwO3KLly4cJ0+96677goPD7+6uTExMc3MnThx%0AYqdOna7una9lLgAA11UHtQOg3UhOTu7Vq1fjcaPReMOztGzixIlVVVVqpwAA4Iai2KG1JkyY%0AEBMTo3aK1nrhhRfUjgAAwI3GpVi4hsVimT59+k033WQwGAIDA8ePH5+Xl+d49osvvhg6dKi3%0At3dgYGBCQoLJZHI89emnn95zzz3e3t4dO3aMiIhYtmyZoihNfsTWrVujo6ONRqOPj8/AgQO3%0Abt3qeOquu+665557du3aFRoaOmTIEPH/X4pVFGXhwoWhoaEGgyEyMnL79u2tf+cW5+7bt2/E%0AiBE+Pj5GozEqKmr9+vVX8+sDAMAVWLGDa4wbN+63335btGhRnz59LBbLW2+9NXTo0BMnThiN%0Axi+++CIuLm7EiBHZ2dk1NTVpaWn33HPPjz/+GBgYuHPnznHjxsXFxW3atKlTp067d+9OTk4u%0ALi7OyMho8P5/+9vfHnvssbFjE/cwSQAABelJREFUx77++utCiOXLlz/22GPe3t4PPvigEMLT%0A0/PcuXMvv/zy3Llzb7rppgZzMzMzX3/99cTExClTppw/f/6NN96w2WytfOfm5+7duzcuLu7O%0AO+/cvHmzp6fnjh07nnzyyfLy8uTk5OvzawYAoFkK0BJ74/nkk08sjVRWViqKUlFRIYR45ZVX%0AHFNMJlN6evqZM2cURRk4cGDv3r1tNpv9qf3793t4eGRlZSmKEh4e3rNnz5qaGsfEMWPG6PX6%0Ac+fOKYpy55133nLLLfbx9PT04cOHO15ZUVHRoUOHxMRE+8PY2FghxI4dOxzvM2jQIPvc+vr6%0A4ODgiIgIx1NFRUV6vd7Ly6vFd25x7u233x4WFnbp0iXHC+Lj4729vauqqq7uVw0AwLXgUixa%0A68EHHwxqZNGiRUKIjh07+vn5bdmyZe/evfX19UKIvn37zp07Nzg4uKys7ODBg6NGjerQ4f+W%0Ah6Ojo2tqambPnl1UVJSXl/fAAw94eHg4PmX06NE2m+37779v8Olz587du3ev45U+Pj6BgYGn%0ATp1yvMDDw+Ohhx5qHLuwsLCoqGj48OGOkaCgoIEDB7bmnZufW1pa+tNPPz344IM6na76vx54%0A4IHKyspffvnlf/ztAgDgAlyKRWu9/fbbjQ8Q6dOnjxBCr9d//PHHjz/++H333efn5zds2LBx%0A48YlJCR06NDBYrEIIbp169b4Dc+cOSOECAkJcR4MCgoSQhQVFTV48e+//75kyZKPPvro1KlT%0Aly5dEkLU1dU5X3X19/fX6/WNP6W4uFgIERAQ4DwYHBx8+PDhFt+5+bn2kFlZWVlZWQ0+9PTp%0A03fccUfjMAAAXFcUO7RWTExMM7ti77zzzoKCgn379n366ae7d+9OTEx8++23v/76a51OJ4Sw%0AL+M14Obm1vgpRVGEEPZZzkaPHv3tt9/++c9/HjlyZJcuXdzc3OLi4pxf0GSrc7xhA3V1da15%0A5xbnCiGmTp06ffr0Bq8JCwtrMgwAANcVxQ4u4+7uPnz48OHDh2dmZq5cufKZZ57Ztm3buHHj%0AhBCFhYXOrzx58qTRaOzRo4f477qdg/2h/SkHk8n09ddfT58+PS0tzT5SW1t7/vz53r17t5jK%0Avt5mX3tz+O2331rzzs3P7dmzpxCirq6uHZ0CAwDQNu6xgwv88MMPEydOLC0tdYzcf//9Qoiz%0AZ896e3tHRkbu2rWrsrLS/lReXl6vXr3efffdwMDAiIiIXbt2VVdXOybu2LHDaDQOHjzY+f3t%0AG1Gd297KlSurq6sbLJ41qVevXv7+/p999pljaTA/P//QoUOteefm5/r6+kZHR+/cudP5uzc2%0Abtz42muv1dbWthgMAACXY8UOrbV9+/aDBw82Hr/77rtDQkJ279599OjR559/vmfPnmVlZX/5%0Ay198fHzGjh0rhHjzzTfj4+NHjBjx/PPPX7x4ccmSJd26dZsxY4YQYvHixaNHj3744YefffZZ%0ADw+PnJyczz777M033/Tx8XH+iLCwsNDQ0NWrV992221+fn4fffTRDz/8MGzYsB9++OHLL7+M%0Ajo5uJrZOp5s5c2ZqauojjzySmJhYWlr61ltvRUVF2Y/Za/Gdm5krhMjIyBgxYsTQoUOTk5MD%0AAwNzc3MXL16cmJjo2CkCAMANpfKuXLQH9uNOruTtt99WFOXQoUNjx47t1q2bXq8PDg4eO3bs%0Ajz/+6HiHTz75JCYmxmg0duvWbezYsfn5+Y6nPv/887vuusvLy8vT0/P2229fv3694ynn404O%0AHDgwePBgo9HYvXv3GTNmVFRU/P3vf/f39+/ateuxY8diY2Nvuukm58yO404URamtrX3llVcC%0AAwM9PDwiIyM/+uij5557zsPDozXv3PxcRVFyc3NHjBjh7e2t1+v79euXkZHhONgFAIAbzE25%0Awin/AAAAaF+4xw4AAEAjKHYAAAAaQbEDAADQCIodAACARlDsAAAANIJiBwAAoBEUOwAAAI2g%0A2AEAAGgExQ4AAEAjKHYAAAAaQbEDAADQiP8H07bno1dUgB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275068" y="3212976"/>
            <a:ext cx="828288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r>
              <a:rPr lang="pt-BR" sz="1500" b="1" dirty="0">
                <a:solidFill>
                  <a:srgbClr val="002060"/>
                </a:solidFill>
                <a:latin typeface="Sora ExtraBold"/>
              </a:rPr>
              <a:t>Principais achados</a:t>
            </a:r>
            <a:r>
              <a:rPr lang="pt-BR" sz="1500" b="1" dirty="0" smtClean="0">
                <a:solidFill>
                  <a:srgbClr val="002060"/>
                </a:solidFill>
                <a:latin typeface="Sora ExtraBold"/>
              </a:rPr>
              <a:t>: 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300" b="1" dirty="0" smtClean="0">
              <a:solidFill>
                <a:srgbClr val="002060"/>
              </a:solidFill>
              <a:latin typeface="Sora ExtraBold"/>
            </a:endParaRP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Idade média: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22,1 anos; faixa predominante 20-29 anos (68,2%).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Sexo: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817 homens (46,7%) e 928 mulheres (53,3%).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Raça/Cor: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679 brancos, 244 pretos, 4 amarelos, 816 pardos, 2 indígenas.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Escolaridade: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maior concentração em 12 anos de estudo (607 jovens) e 16 anos ou mais (311 jovens); jovens com menos de 9 anos de estudo representam parcela significativa da população.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Renda média: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aumenta com a idade: 15-19 anos (R$ 30,99), 20-24 anos (R$ 35,80), 25-29 anos (R$ 40,08).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Força de trabalho: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1.095 jovens na força de trabalho; 884 ocupados e 211 desocupados.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Participação em programas de capacitação: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aproximadamente 48% de jovens participam de iniciativas de qualificação profissional, com distribuição equilibrada por sexo.</a:t>
            </a:r>
          </a:p>
          <a:p>
            <a:pPr algn="just">
              <a:lnSpc>
                <a:spcPct val="150000"/>
              </a:lnSpc>
            </a:pPr>
            <a:r>
              <a:rPr lang="pt-BR" sz="1300" b="1" dirty="0">
                <a:solidFill>
                  <a:srgbClr val="002060"/>
                </a:solidFill>
                <a:latin typeface="Sora ExtraBold"/>
              </a:rPr>
              <a:t>Distribuição por faixa etária:</a:t>
            </a:r>
            <a:r>
              <a:rPr lang="pt-BR" sz="1300" dirty="0">
                <a:solidFill>
                  <a:srgbClr val="002060"/>
                </a:solidFill>
                <a:latin typeface="Sora ExtraBold"/>
              </a:rPr>
              <a:t> 15-19 anos (31,8%), 20-24 anos (33,4%), 25-29 anos (34,8%).</a:t>
            </a:r>
          </a:p>
          <a:p>
            <a:pPr marL="285750" indent="-285750" algn="just">
              <a:buClr>
                <a:srgbClr val="002060"/>
              </a:buClr>
              <a:buFont typeface="Arial" pitchFamily="34" charset="0"/>
              <a:buChar char="●"/>
            </a:pPr>
            <a:endParaRPr lang="pt-BR" sz="1300" b="1" dirty="0" smtClean="0">
              <a:solidFill>
                <a:srgbClr val="002060"/>
              </a:solidFill>
              <a:latin typeface="Sora ExtraBold"/>
              <a:cs typeface="Sora ExtraBold" charset="0"/>
            </a:endParaRPr>
          </a:p>
          <a:p>
            <a:pPr algn="just"/>
            <a:endParaRPr lang="pt-BR" sz="1400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2960" y="1410291"/>
            <a:ext cx="8282880" cy="434533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/>
              </a:rPr>
              <a:t>Visualizações Gráficas </a:t>
            </a:r>
            <a:endParaRPr lang="pt-BR" sz="1800" dirty="0">
              <a:solidFill>
                <a:srgbClr val="002060"/>
              </a:solidFill>
              <a:latin typeface="Sora ExtraBold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6</a:t>
            </a:fld>
            <a:endParaRPr lang="pt-BR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460375" y="2204864"/>
            <a:ext cx="828288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>
              <a:solidFill>
                <a:srgbClr val="002060"/>
              </a:solidFill>
              <a:latin typeface="Sora Extra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2348882"/>
            <a:ext cx="4264024" cy="410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4" descr="data:image/png;base64,iVBORw0KGgoAAAANSUhEUgAAA0gAAANICAIAAAByhViMAAAACXBIWXMAABJ0AAASdAHeZh94%0AAAAgAElEQVR4nOzdeWBM1///8TOTdZLJIrLbY4stllJbJbHW1qJUlRKkSFG1V4omluLT0qC2%0AilJblaqoUpSW0tq3D/qx1FpFEFtkmWSSmd8f9/OZ7/ySiJtkJhPX8/HXzLnnnvu+10zz6l3O%0AqIxGowAAAMDzT23rAgAAAGAZBDsAAACFINgBAAAoBMEOAABAIQh2AAAACkGwAwAAUAiCHQAA%0AgEK8oMFuwoQJKpVqyZIlVh120qRJKpVqwYIFlh1WDr1e37dvX3d39/r168+bN+/evXsHDhxw%0AcXHR6/VFLAYynTp1SqVShYeH27oQAMALRCHBTvojak6r1QYFBfXo0ePrr79OS0vL0b9UqVIV%0AKlRwc3OTv4nVq1dv2bIl/z6FGFaOQgy7YcOGzZs3v/rqqykpKSNHjvT19W3evPnrr7/u4OBg%0A2dqKwdmzZ4cOHVq/fn1/f38HBwc3N7fatWu/9957586ds3VpJcjw4cPNP/9ff/21rSsCANiA%0AShm/PHHq1Kn69etrtdpOnTpJLSkpKVeuXDl//rzRaCxTpsyKFSvatm1blE0EBAR06tRp2bJl%0A8leZNGnSJ5988sUXXwwfPrwomy6EDRs2ODg4dOvWzWg0/vLLLz///LOnp+f7779v8dBpbWvX%0Arh0wYIBer69bt279+vVdXFzu3r174MCBW7duOTk5JSQkdOjQwdY15k36TIaFhe3du7cYNhcf%0AH79t2zYhxNGjR2/durVixYr+/fsXw3YBACWKva0LsCQ/P79vv/3WvOX69euffPJJfHx8p06d%0Atm7d2q5du8KNfOXKlcTEREvUWEx69uwpvVCpVG3atGnTpo1t6ymcx48fDxkyxGAwbNy4sXv3%0A7qZ2g8Ewffr0mJiYqKioy5cv29sr6mNcOIMGDRo0aJAQokePHt9//72tywEA2IZCLsU+TYUK%0AFZYuXfrpp5/q9frIyMj09HSpPfddaxs3bmzVqpWXl5ejo2NgYGCHDh22b98uLerRo0flypWF%0AEF999ZVKpXrllVeEEBMnTlSpVFu2bFm0aFGZMmU8PT3zHFYIoVar9+zZExYW5u7urtVqX3nl%0Ald27d5uWSlfQclw4O3TokEql6ty589OqNRgMixYtatSokVardXNza9269b59+8xHSE5Ojo6O%0ArlGjhkajcXJyqlq16rhx45KTk8376PX6efPmNWrUyM3NzdnZuUqVKsOHD79161Y+x3P06NEq%0AlWrTpk3SHnl4eLi5uYWGhv7yyy8FGjnPo5fbyZMnU1NTGzVqZJ7qpEP68ccfR0RE9OjR4969%0Ae6Z2o9G4bNmypk2burm5aTSaGjVqTJ48OTU1VVr6+++/29nZVatWTafTmVZ58uRJmTJlHB0d%0AT548WejDIoS4fv16r169vL29XVxc6tWrt3z58tx95Iycz+ew0PLfbnh4uEql+vHHH3OstXXr%0AVpVK1bp1a+lt/sdWCDF58mTp3/TPP//s1q2br6+vs7NzvXr11q1bZ+0dBAD8H6MiSH+VK1eu%0AnOdSg8FQr149IcSqVauklg8//FAIsXjxYunt0qVLhRA+Pj5DhgyZPHnywIEDvby8VCqV1H/r%0A1q3SVa0mTZrExcVt2LDBaDTGxsYKIUaPHu3i4vL2228PGjQo97ATJ04UQgwaNMjJyal9+/aj%0AR4/u0qWLSqWyt7ffu3ev1GfYsGFCiBUrVpgXfPDgQSFEp06d8qzWaDT26NFDCFGzZs2hQ4f2%0A6dNHq9Wa711mZmaLFi2EEC+99NLYsWM/+OCD6tWrCyEaNWqUlZUl9cnOzpYuYgYHB3/wwQeT%0AJ0+W3gYEBFy7du1px1mqZPjw4RqN5vXXXx8zZoy0R3Z2dnv27JE/cp5HL7cTJ04IIapVq5ad%0Anf20ksy988470obGjBnz0UcfNWnSRAhRr1695ORkqcOYMWOEEJMnTzatMmLECCFEbGxsUQ7L%0AgwcPypUrJ4QIDQ2dNGnSkCFD/P39BwwYIIQICwuTP3L+n0OZpBBs+kQ9c7tffvmlECIiIiLH%0AOH379jUf55nHdurUqdKR9PDwaNeu3ahRo0z3Rfzyyy8W3EEAQD5eiGBnNBpnzZolhHjnnXek%0AtzmiUp06dYQQly5dMvW/ceOGm5tbkyZNpLffffedECIyMtLUYcaMGUIIDw+PnTt3mhrzDHZq%0AtfqHH34w9fnss8+EEM2bN5feFiLYSadAOnToYEpp58+fd3FxcXV1ffLkidFolK7ENWnSxNQh%0AIyMjODhYCLFlyxapRfoT27RpU51OZ9rupEmThBA9e/Z82mE07dGPP/6YY49Mx0rOyHkevdz0%0Aer1Udrt27U6cOJFPT6PRuH79einLmqKGwWCQ7m6cMGGC1JKenl6jRg1HR8dz584ZjcYTJ07Y%0A2dk1aNBAr9cX5bB8/PHHQoi33nrL1HL79m1/f3/zYCdn5Gd+DuXIEeyeud0HDx44OjqWKlUq%0AMzPT1EGn03l4eGg0Gulgyjm2M2fOFEI4OjquXr3aNM7YsWPNU6NFdhAAkI8XJdhJD7SGhoZK%0Ab3NEpXLlyqlUqtu3b5uvkpGRYXqdO9hJf8Zy/EHKM9jl6JOenu7s7KxSqe7fv28sVLCT7hTc%0Av3+/+SpxcXFjxoy5fPmy0Wi8evXqpk2bjh49mru26dOnS2+bN28uhPjpp5/M+zx+/NjR0dHR%0A0TEtLS2Pg/i/PTKlUolOp3NxcTHtkZyR8zx6eTp37lzNmjWlEz8VKlTo06fPwoULT58+nbun%0AdB/hzz//bN748OFDBweHgIAAU8uRI0fs7e3DwsKysrJefvllJyens2fPmpYW7rDUrVtXCHHw%0A4EHzxilTppgHOzkjP/NzKEeOYCdnu6+99poQYseOHaYOmzdvFkL06tVLeivn2Er/pjk+G4cP%0AH5ZipfTWIjsIAMiHwu+xM5EuVj558iTPpa+99prRaGzZsuXy5ctND0k4Ojo+c9imTZs+s490%0AT56Js7NzcHCw0Wi8cOHCs+vOyx9//CGEeOmll8wbR44cOXv27KCgICFExYoVu3Xr1rBhQyHE%0AkydPEhMTExMTXVxchBDSXYZGo/H48eNCiGbNmpkP4u7uXr169czMzD///DOfAqSsYOLk5FSl%0AShWj0fjPP/8UaGQ5Ry84OPj06dPr16/v2bNnRkbG2rVrhw0bFhISUr58+U8++SQjI8PU89Ch%0AQ7m36+npWbt27du3b//9999SS6NGjSZMmPDbb7916tTpyJEjU6ZMqVWrlrSocIfFYDBIE69I%0A8c6kcePGptcyRy705/BpZG63d+/eQoiNGzeaOmzYsEEIIV2NFbKPrRBCukRrUqpUKfG/T501%0AdhAAkMOLEuzu378vhPDy8spz6dy5c4cMGXL58uXIyMiAgIBatWp9+OGHV69efeawPj4+z+wT%0AEBCQo0Uq4+HDh8+uO5fU1NTU1FRnZ2eNRpNPt82bN7/yyisajcbd3T0gICAgICAmJsa0NCUl%0ARafTOTo6enh45FhR2qOkpKR8Bvfz88vRIv39vnPnToFGlnP0hBB2dnY9e/Zcv3797du3L1++%0AvGrVqp49ez548GDSpEmhoaGZmZlCiPT09JSUFCGEVqvNMaOhdDb35s2bpgE//vjjWrVq7dy5%0As0GDBtK1wqIclpSUlMzMzNz/IqVLly7oyIX+HD6NzO2+/vrrWq128+bN2dnZQgidTvfjjz/6%0A+vpK54YLdGylC9AmKpVKCGH835xKFt9BAEAOL8o8EUeOHBFCSDds5ebg4LBkyZKYmJgtW7Zs%0A3779119//fTTT+fOnbt69WrTvCFPW/GZm7azs8vRIv21U6sLk6qltaR7wqRxclu6dOmQIUPc%0A3NyioqJefvllDw8PtVq9efNm6TZ5kevPrTmDwWDqkH8N5qSh7OzsCjRyIWZLDgoKCgoK6tu3%0A7507d9q0aXPkyJHly5dHRUVJw6pUKul2t9zMA0diYuKNGzfE/2axKVOmjNReuMMi9c+9lhSS%0ACjRyoT+HTyNzuy4uLl26dFm7du1vv/3WqlWrn3766cmTJwMGDJDmkSnQsc2fxXcQAJDDCxHs%0AMjMzv/nmGyFEx44d8+kWEBAwZMiQIUOG6HS6r7/++v333x8yZEiXLl2cnJyKsvXcp3nMTx/m%0A+af39u3bTxtNo9G4ubk9efLk/v373t7eefaRnk/cunVraGioqVG6b0+i1WpdXFzS0tIePXqU%0AY6oRafaQ/M+lSfWbe/TokRDCz8+viCPnuS3pwckc7X5+fkOHDh06dOjRo0ejoqKcnZ09PDwe%0AP348bNiwZ24iMjIyJSVl5syZ0dHR7777rmm6jcIVr9Vq7ezsMjIy0tPTzU/amU98WKCRC/Q5%0A/OeffxwdHX19fU0t0ilMKTTL327v3r3Xrl37/ffft2rVSrqj1HQdtkDHVg4rfdEAAOIFuRQ7%0AduzYmzdv1q5d+2m/UnD9+nXzLOXs7BwVFdWsWbNHjx5duXKliFuX7h83ycjIuHDhglqtlk4f%0AOjs7i1yXZY8ePZrPgNLNc+aT4QkhZs6c2aZNmwMHDmRkZNy8eVOr1ZqnOqPRuGPHjtyDSLfr%0AmTx48ODChQsajcZ021mepNOfJk+ePDl//rydnZ005UdRRs6hefPm3t7eOSo3uXv3rvjfART/%0Au6ctx3x+0qbN33755Ze7du0aNmzYhAkTBg4cuGPHjvj4eNPSQhRvZ2dXtWpVIcTp06fN23//%0A/Xfzt3JGLujncMKECeXKlZOe0jD566+/hBCm05Ay96hdu3be3t4//vhjenr6jz/+GBwcLK0o%0AkXlsn8mqXzQAgFB8sPvnn3/69OnzxRdfuLi4rFq1Ks9Laf/+978rVqz4zjvvSKc6JE+ePLly%0A5YqdnZ10LkRKD7nPVMnxyy+/HDhwwPQ2Pj4+PT29ZcuW7u7uQgjpcQdpFhKpw7lz58yjRm4R%0AERFCiNmzZ5umh7127dpnn3128ODBGjVqODk5eXl5paSkSFcbhRBGo3Hq1KnSHe7SqTUhRGRk%0ApBBixowZ5ns9Y8aMrKysPn365H/u5JdffpHuppd8/fXXmZmZoaGh0h4VZeQcpDOsERERu3bt%0AMm83Go3ff//9p59+KoR48803zfcoNjbWfMri/fv3+/n5mfpcv3593Lhx5cuXl+ZbmT17tq+v%0A75gxY65fv16UwyLV+fnnn5tarl69+tVXX5n3eebIcj6HOXTt2lUIsWLFCtP/PKxcufL8+fOl%0AS5c2PcQgc4/s7e3ffPPNGzduxMXFpaamSrPW5Sg+/2P7TIXYQQBAgRXb87dWJd3E7erq2v1/%0AXnvttXr16kl3g5UpU+aPP/4w759jAhHpqcCgoKBhw4Z9/PHHQ4cOrVChghDigw8+kDpcunRJ%0ApVI5ODgMHDgwKirK+L/JHT777LN8hpXeDho0yN3dPSIiYsqUKb169bKzs3Nycjp06JDU586d%0AO1Ieatq06ahRo3r16qXVaqWZ4Tp06JDnsNnZ2dKPUlSoUCEqKqpv377SL8DGx8dLHUaPHi2E%0AqFq16vTp06dPn96kSZPq1avv3LlTCFG6dOlZs2bduHHDYDB06dJFCFG7du1x48Z99NFH0m8M%0AVKtWLSkp6WnHWZruJCIiws3NLSIiYtq0af369bOzs3NwcDBN9iFn5DyPXm5S+JA+qJUqVerW%0ArVufPn06duwonRpUq9WffPKJef+3335b+ucePXp0TExM9+7dHRwc3NzcDh8+LBXWqlUrIcS2%0AbdtMq0iTArZs2dJgMMgsPrebN29Kl8UbNmz4/vvv9+rVy8PDQ3oswzTdiZyRn/k5zE2aBtnO%0Azq5FixbSg9IqlWrlypWmDvL3aP/+/UIINzc3lUp19erVHBvK/9gan/JvKp0+rFu3bqF3EABQ%0AIIoKdubUarWPj0/r1q2/+OKL3NOP5Y5KCxcubNasmbe3t52dnYeHR4sWLZYvXy79sZfMmjXL%0A29vbycmpQYMGRnnBbuTIkUKI7777bs+ePaGhoVqt1tXVNSwsLMcUdGfOnGnVqpWLi4tWq23c%0AuPHmzZul8yLh4eF5Dms0GvV6/Zw5c0JCQqSdDQ0N/fXXX01L09PTJ06cWLlyZScnp3Llyg0d%0AOlT6E96/f39XV1d/f39pHji9Xj937twGDRq4uLg4OTkFBwdHR0c/fPgwn+MsBbtFixbt3r07%0ALCxMq9VqtdqwsLB9+/aZd3vmyDKDnWTnzp19+vSpUqWKRqNRq9Xu7u4hISHDhg3LPZtddnZ2%0AfHy89LNX9vb2ZcuW7devnzQXsdFoXLhwoRDi7bffzrGWdL5t/vz5MovP07lz57p06eLp6ens%0A7FynTp34+Hjp/G7jxo3lHxY5n8McsrKyvvrqq0aNGrm7u7u6uoaGhuaYsk7+HhkMhooVKwoh%0AWrRokXtD+R9bo7xgV4gdBAAUiMqY1xNzeC4YjcbAwMCEhIQck4dZz6RJkz755JMvvvhC+tUB%0AAABQoij8HjtlO3LkyJ07dzp37jx79mxb1wIAAGyPYPcca9y4cUZGRr9+/aKjo/V6va3LAQAA%0ANvZCzGOnVA8ePMjKykpOTvb09CzEZL8AAEBhOGP3HGvRokWZMmWOHTu2fv16W9cCAABsj4cn%0AAAAAFIIzdgAAAApBsAMAAFAIgh0AAIBCEOwAAAAUgmAHAACgEAQ7AAAAhSDYAQAAKATBDgAA%0AQCEIdlCI5OTklJQUW1cBKJlOp3v8+HF2dratCwHwVAQ7KERmZmZWVpatqwCULDs7W6/XGwwG%0AWxcC4KkIdgAAAApBsAMAAFAIgh0AAIBCEOwAAAAUgmAHAACgEAQ7AAAAhSDYAQAAKATBDgAA%0AQCEIdgAAAApBsAMAAFAIgh0AAIBCEOwAAAAUgmAHAACgEAQ7AIDYt29fWFiYVqvVarXh4eF/%0A/PGH+dLjx4936NDB39+/UqVKjRs3jo+PNxgMpqUJCQmhoaE+Pj7Ozs7BwcFTp07V6XTFvgcA%0AhCDYAQC2bt0aFhb26NGjTz/9dP78+Xfv3m3duvWxY8ekpYcOHWratOlff/310UcfxcbGenl5%0ADR48eMaMGdLS+Pj4N954o1y5cqtXr96+fXv37t1jY2P79etnu70BXmgqo9Fo6xoAC0hKSrK3%0At/f09LR1IcDzp1q1amlpaRcuXHB1dRVCPHr0KDg4uHbt2rt37xZChIeHnzp16sKFC1qtNj09%0A3c3NrXHjxpcuXXr48KGDg0P9+vWfPHny119/qVQqabQ33nhjy5YtycnJLi4uttwr4IXEGTsA%0AeKHdvXv3r7/+eu2116RUJ4Tw9PR855139uzZ8+DBAyFE3759Fy5c6OfnJy1Vq9XNmjVLTU1N%0ATk4WQhgMBo1GY0p1Qgh3d3chhHkLgGJDsAOAF1pmZqYQIsfZtXLlyhkMhj///FMIERkZ2adP%0AH/Olly5d8vPzK126tBBi9OjRZ8+enTFjxq1bt1JTUxMSEjZu3Pjee+9pNJpi3AkA/2Vv6wIA%0AALYUGBhYqlSp3377zbzx0KFDQoh79+7l7v/999/v2rVr9uzZ0tuIiAgnJ6dBgwZNnDhRCKFW%0Aq6Ojo6dNm2b9wgHkgTN2APBCU6vVY8eOPX78+PDhwy9fvnzt2rVJkybt2bNHCKHX63N03rVr%0AV2RkZJcuXUaNGiW17Nu3LyoqKjQ0dNOmTTt27Hj//fdnzZo1ffr04t4NAEIIHp6AYvDwBFBo%0Aer1+woQJc+fOlSYxefXVV3v27BkZGbl169ZOnTqZusXFxY0bN65Hjx6rVq1ydHQUQhgMhipV%0Aqnh6eh4/ftx0U92oUaPmz59/4cKFKlWq2GR3gBcZZ+wA4EXn4OAwZ86cO3fuHDly5ObNmzt2%0A7EhJSRFCVKpUydRn1KhRo0eP/uCDD0ypTgjx999/X716tUOHDuaPSrRp08ZgMEgXcwEUM+6x%0AAwAIIYS3t7e3t7f0evfu3V5eXtWqVZPeTpw4cd68eV988UWvXr3MM5x0zUd6/MIkIyNDCMEc%0AxYBNcMYOAF50AwcOrFq1qhTIhBAnT5786aef+vTpY29vL4TYtWvXjBkz4uLiBgwYkGPFChUq%0AeHp6bt++3fyHKHbt2iWEaNy4cXGVD+D/2MXGxtq6BsAC0tLS1Gq1s7OzrQsBnkuLFy/+/fff%0AVSrVrl27oqKifHx81qxZ4+rqmpWV1blzZ6PR2KFDh+PHj586ders2bOnTp06ceJE6dKlS5Uq%0A5erqumrVqsOHDzs6Ol67dm3hwoWLFy/u2bPnsGHDbL1PwIuIhyegEDw8ARTFt99++69//Uv6%0A8YmOHTvOnDkzMDBQCJGUlOTj45PnKgkJCV27dhVCfPfdd3FxcadPn87KygoKCurbt++4ceOk%0As30AihnBDgpBsAOsLTU1NT093cPDw8HBwda1AMgb99gBAAAoBMEOAABAIQh2AAAACkGwAwAA%0AUAieWgJQ0l27dm3p0qW2rgJCr9dnZWU5OTmp1ZwUsDFXV9eJEyfaugqURDwVC4XgqVgF++23%0A38LDw21dBVCCeHt737t3z9ZVoCTijB2A50OvVu0Gde5q6yoA23vnk4/1tq4BJRbBDsDzobyf%0Af6sGjWxdBWB7GicnfWaGratACcV9EgAAAApBsAMAAFAIgh0AAIBCEOwAAAAUgmAHAACgEAQ7%0AAAAAhSDYAQAAKATBDgAAQCEIdgAAAApBsAMAAFAIgh0AAIBCEOwAAAAUgmAHAACgEAQ7AAAA%0AhSDYAQAAKATBDgAAQCEIdgAAAApBsAMAAFAIgh0AAIBCEOwAAAAUgmAHAACgEAQ7AAAAhSDY%0AAQAAKATBDgAAQCEIdgAAAApBsAMAAFAIgh0AAIBCEOwAAAAUgmAHAACgEAQ7AAAAhSDYAQAA%0AKATBDgAAQCEIdgAAAApBsAMAAFAIgh0AAIBC2Nu6gKIyGo0Gg8HWVaBEMBqN2dnZtq4Clsd3%0AHMjNtv+5U6lUajXnhkqi5z7YZWVlpaWl2boKlAgGgyElJcXWVcDy0tPTbV0CULIYjUbb/ufO%0A0dFRo9HYsAA8zXMf7BwcHDw8PGxdBWwvKSnJzs6OD4Miubq62roEoGRRqVT85w554jwqAACA%0AQhDsAAAAFIJgBwAAoBAEOwAAAIUg2AEAACgEwQ4AAEAhCHYAAAAKQbADAABQCIIdAACAQhDs%0AAAAAFIJgBwAAoBAEOwAAAIUg2AEAACgEwQ4AAEAhCHYAAAAKQbADAABQCIIdAACAQhDsAAAA%0AFIJgBwAAoBAEOwAAAIUg2AEAACgEwQ7PgYSEhNDQUB8fH2dn5+Dg4KlTp+p0OvMOFy9ebNu2%0AbalSpfbu3WtqfPTokeopNm/eXNz7AACA9dnbugDgGeLj4wcPHty7d++PPvrIyclp9+7dsbGx%0AZ8+e3bBhg9RhyZIlY8aMKVWqVI4VXVxc4uPjczTu3r17w4YNQUFBxVE6AADFi2CHkm7RokWV%0AK1des2aNSqUSQrRs2fLcuXObNm1KS0tzcXE5ePDgqFGjZs+ebTQa33//ffMVHR0d3333XfOW%0AJ0+exMbGDho0KCQkpFj3AQCAYsGlWJR0BoNBo9FIqU7i7u4uhJBafHx8Dh8+PGzYMDlDTZw4%0AMSMjY+bMmVYqFQAA2yLYoaQbPXr02bNnZ8yYcevWrdTU1ISEhI0bN7733nsajUYIUaVKFZmn%0A386fP79w4cIpU6Z4eXlZuWQAAGyDS7Eo6SIiIpycnAYNGjRx4kQhhFqtjo6OnjZtWkHHmTJl%0ASkBAQGRkpBVqBACgRCDYoaTbt29fVFRUaGjou+++6+Lisn379lmzZjk5OU2ePFn+IOfPn9+w%0AYcPcuXOdnJysVyoAALZFsEOJZjAY+vfvHxQUtHXrVummuldffVWlUsXGxr799ttVqlSROc6S%0AJUscHBz69+9vxVoBALA17rFDifb3339fvXq1Q4cO5g9PtGnTxmAwHDp0SOYgRqNx06ZNrVu3%0AdnNzs06ZAACUCAQ7lGhGo1EIkZmZad6YkZEhhMgxR3E+jhw5cuPGja5du1q8PAAAShSCHUq0%0AChUqeHp6bt++3WAwmBp37dolhGjcuLHMQX777bcC9QcA4DnFPXYo0dRq9dSpU0eMGNGxY8eB%0AAwe6urr+/PPPS5cufeutt+rUqSOE+OOPP86dOyeEOHDggBBi27Ztly5dEkK0atXK9PMS58+f%0AF0LwaxMAAMUj2KGke//99/39/ePi4gYOHJiVlRUUFDR9+vRx48ZJS1evXv3ll1+aOs+ePVt6%0AsW7dOlOSu3//vlqt1mq1xVw5AADFTCXdwwQ875KSkuzt7T09PW1dCCzvt99+Cw8PH/92v38N%0Aef/ZvQGlq9y7a3Jmxr1792xdCEoi7rEDAABQCIIdAACAQhDsAAAAFIJgBwAAoBAEOwAAAIVg%0AupOi6tu376ZNm2xdBf77GxXmvzwGW5k0aVJ0dLStqwCAFxHBrqh0Ol1aWlpgpcr29g62rgWw%0AMV1a6t2bN3L8BBwAoNgQ7CwjZvl674BAW1cB2NiJfb9+MvgdW1cBAC8u7rEDAABQCIIdAACA%0AQhDsAAAAFIJgBwAAoBAEOwAAAIUg2AEAACgEwQ4AAEAhCHYAAAAKQbADAABQCIIdAACAQhDs%0AAAAAFIJgBwAAoBAEOwAAAIUg2AEAACgEwQ4AAEAhCHYAAAAKQbADAABQCIIdAACAQhDsAAAA%0AFIJgBwAAoBAEOwAAAIUg2AEAACgEwQ4AAEAhCHYAAAAKQbADAABQCIIdAACAQhDsAAAAFIJg%0ABwAAoBAEOwAAAIUg2AEAACgEwQ4AAEAhCHYAAAAKQbADAABQCIIdAACAQhDsAAAAFIJgBwAA%0AoBAEOwAAAIUg2AEAACgEwQ4AAEAhCHYAAAAKQbADAABQCIIdAACAQthbewNnzpyZOHFijsYh%0AQ4Z06tRpxIgR165dMzU6Oztv2LBBCJGSkrJ06dLTp0/r9frq1atHRUX5+vpau04AAIDnndWD%0AXXBw8PLly01v7969GxsbGxISIoRISUkZPHhwkyZNpEVq9X9PH86dOzclJSUmJlYvMrkAACAA%0ASURBVMbJyembb76ZOnXq/PnzTUsBAACQJ6unJQcHB28z69at69atW7ly5YQQT5488ff3Ny3y%0A8vISQiQlJR09enTw4MGVKlUKDAyMioq6efPmmTNnrF0nAADA887qZ+zM7d+///bt2zExMUII%0AvV6fkZFx8ODBNWvWPHnypEqVKv369StTpsxff/3l4OBQqVIlaRWtVlu2bNkLFy7UrVu3OEsF%0AAAB47hRfsDMYDN98802vXr3s7e2FEGlpaZ6enllZWUOHDhVCrFu3Ljo6evHixcnJyW5ubiqV%0AyrSih4fH48ePnzasXq9PS0srhvrzKcCGWwdKIJ1Ol893thBSU1MtOBqgAEaj0bLfsoJydHTU%0AaDQ2LABPU3zB7o8//tDpdC1btpTeenh4rFq1yrR0/PjxERERBw4cEEKYp7pnMhgMto1WBoPB%0AhlsHSiCLfyuzsrIsOBqgAEaj0bZ/++zs7Gy4deSj+ILdnj17mjVr9rSPgkaj8fHxSUpKCgoK%0ASk5ONhqNpnj3+PHjUqVKPW1YJycnR0dHq1Qsj5OTkw23DpRAGo2mdOnSFhzQ3d3dgqMBCqBW%0Aqy37LYNiFNOjpqmpqSdPnnz55ZdNLdevX1+wYIHpf8R1Ot29e/f8/f2rVq2q1+svX74stScn%0AJ9+4caNGjRr5DK6yKesdNOA5xRcNKAbW+KLxrVSAYjpjd+nSpezs7ICAAFOLl5fXwYMHs7Ky%0AevXqlZ2dvWrVKq1W26xZMycnp6ZNmy5cuHDEiBGOjo7Lli2rXLlyzZo1i6dOAACA51cxBbuH%0ADx+qVCppQhOJm5vbtGnTVqxYMXLkSAcHh+rVq8+cOVO6rDlixIilS5fGxsZmZ2fXqlVr0qRJ%0A/J8BAADAMxVTsAsPDw8PD8/RGBQUNG3atNydXVxcRo4cWRxlAQAAKAg/5wAAAKAQBDsAAACF%0AINgBAAAoBMEOAABAIQh2AAAACkGwAwAAUAiCHQAAgEIQ7AAAABSCYAcAAKAQBDsAAACFINgB%0AAAAoBMEOAABAIQh2AAAACkGwAwAAUAiCHQAAgEIQ7AAAABSCYAcAAKAQBDsAAACFINgBAAAo%0ABMEOAABAIQh2AAAACkGwAwAAUAiCHQAAgEIQ7AAAABSCYAcAAKAQBDsAAACFINgBAAAoBMEO%0AAABAIQh2AAAACkGwAwAAUAiCHQAAgEIQ7AAAABSCYAcAAKAQBDsAAACFINgBAAAoBMEOAABA%0AIQh2AAAACkGwAwAAUAiCHQAAgEIQ7AAAABSCYAcAAKAQBDsAAACFINgBAAAoBMEOAABAIQh2%0AAAAACkGwAwAAUAiCHQAAgEIQ7AAAABSCYAcAAKAQBDsAAACFINgBAAAoBMEOAABAIQh2AAAA%0ACkGwAwAAUAiCHQAAgEIQ7AAAABSCYAcAAKAQBDsAAACFINgBAAAoBMEOAABAIQh2AAAACkGw%0AAwAAUAiCHQAAgEIQ7AAAABSCYAcAAKAQBDsAAACFINgBAAAoBMEOAABAIQh2AAAACkGwAwAA%0AUAiCHQAAgEIQ7AAAABSCYAcAAKAQBDsAAACFINgBAAAoBMEOAABAIQh2AAAACkGwAwAAUAiC%0AHQAAgEIQ7AAAABSCYAcAAKAQBDsAAACFINgBAAAoBMEOAABAIQh2AAAACmFv6wKKKjs7W6/X%0A27YAG24dKIGysrJ0Op0FB8zMzLTgaIACGI1Gy37LCsrOzs7BwcGGBeBpnvtgJ4QwGo22LgHA%0A/zEajZb9VvIdB3Kz7feCb2WJ9dwHOzs7O41GY9sCbLh1oARycHCw7LfSycnJgqMBCqBSqWz7%0Atw8lFvfYAQAAKATBDgAAQCEIdgAAAApBsAMAAFAIgh0AAIBCEOwAAAAUgmAHAACgEAQ7AAAA%0AhSDYAQAAKATBDgAAQCEIdgAAAApBsAMAAFAIgh0AAIBCEOwAAAAUgmAHAACgEAQ7AAAAhSDY%0AAQAAKATBDgAAQCEIdgAAAApBsAMAAFAIgh0AAIBCEOwAAAAUgmAHAACgEAQ7AAAAhSDYAQAA%0AKATBDgAAQCEIdgAAAApBsAMAAFAIgh0AAIBCEOwAAAAUgmAHAACgEAQ7AAAAhSDYAQAAKATB%0ADgAAQCEIdgAAAApBsAMAAFAIgh0AAIBCEOwAAAAUgmAHAACgEAQ7AAAAhSDYAQAAKIS9zH5p%0AaWmPHz8OCAgQQqSnp69fv/7+/fvdunULCgqyZnkAAACQS9YZu/Pnz1eqVGnlypVCiKysrNDQ%0A0AEDBowdO7ZBgwYnT560coUAAACQRVawmzhxop+f35tvvimE+Pbbb48dO7Zo0aJLly7VqlVr%0AxowZVq4QAAAAssgKdr///vuECRMqV64shNi0aVPt2rXfe++9ypUrDxs27PDhw1auEAAAALLI%0ACnaPHj2S7q7Lzs7eu3dvx44dpXYfH587d+5YsToAAADIJivY+fn5XblyRQjx66+/Pnz4sH37%0A9lL7jRs3SpcubcXqAAAAIJusp2LbtWs3adKkS5curVu3rnLlyqGhoUKIu3fvzps3r3nz5lau%0AEAAAALLICnbTpk37888/Z82a5e3t/eOPP9rZ2QkhRowYcf369dWrV1u5QgAAAMgiK9gFBAQc%0APHgwOTlZo9E4ODhIjWPHjp03b56fn581ywMAAIBccicoFkK4u7ubv23YsKGliwEAAEDhyXp4%0A4u7du/379y9TpoydnZ0qF2uXCAAAADlknbEbPnx4QkJCWFhY27Zt7e0LcJIPAAAAxUZWSvv1%0A1183btzYpUsXa1cDAACAQpN1KTY9Pb1Zs2bWLgUAAABFISvYvfTSS3/++ae1SwEAAEBRyAp2%0AcXFxH3744cGDB61dDQAAAApN1j12H3zwwe3bt5s1a+bi4uLj45Nj6bVr1yxfFwAAAApIVrBT%0Aq9XVqlWrVq2atasBAABAockKdvv27bN2HQAAACgiWffYSXQ63dGjRxMSEpKSkoQQWVlZVqsK%0AAAAABSY32M2ZM8fX1/fll19+4403Ll26JISIiYkZMGAA8Q4AAKCEkBXs4uPjx44d27JlyyVL%0Alpgaq1evvmbNmri4OKvVBgAAgAKQFewWLFgQFRX1ww8/REREmBr79es3bty4ZcuWWa02AAAA%0AFICsYHfx4sXu3bvnbg8PD7969aqlSwIAAEBhyAp27u7uOp0ud/vjx481Go2lSwIAAEBhyAp2%0AISEhs2fPTk9PN2988ODB1KlTmzRpYp3CAAAAUDCy5rGbOHFimzZtQkJCOnXqJISIj49fsmRJ%0AQkJCenq6+eMUAAAAsCFZZ+zCw8N37tzp5uY2b948IcTy5ctXrlwZHBy8a9eu5s2bW7lCAAAA%0AyCLrjF12dnbr1q1PnDhx9+7dW7duCSEqVKhQqlQpK9cGAACAApAV7MqVK/f222/37du3Xr16%0Avr6+1q4JAAAAhSDrUmyFChXi4uLq169fu3btf/3rXzdu3LB2WQAAACgoWcHu4MGD165d++yz%0Az1xcXCZMmFChQoWWLVsuX748OTnZ2vUBAABAJrm/FVu+fPmxY8ceOXLk6tWrs2bNSklJiYyM%0A9PPze+utt6xaHwAAAGSSG+xMKlasOH78+KNHj27atCkwMHDDhg3WKAsAAAAFJevhCZPs7Oz9%0A+/dv3LgxISHh1q1bXl5egwYNslJlAAAAKBBZZ+yysrJ27do1ZMiQwMDAli1brlixokWLFj/8%0A8ENiYuLSpUutXSIAAFC8du3aOTo63rt3L8+lwcHBvr6+mZmZQoiTJ0+2b9/e3d3dw8OjYcOG%0AK1asMBqNpp4nTpxo3769h4eHRqNp0qTJTz/9ZD7O05Y+evRI9RS7d++22k5bnqwzdn5+fg8e%0APLC3t2/btm3v3r27devm6upq7coAAMCLY/Dgwbt27Vq9evXo0aNzLDp48OCFCxfGjh3r6Oh4%0A+PDhFi1alC9fPjY21tXVdf369QMHDnz48KG01sWLF8PCwsqWLTtp0iRp6WuvvbZt27b27dvn%0Av9TFxSU+Pj7Hdrdv375ly5YKFSoUzxGwCFnBrmbNmm+//XbPnj29vb2tXRAAAHgBdenSxdfX%0Ad8WKFbmD3YoVK4QQ7777rhDiww8/dHNzO3DggDSxbmRkZJ06dT755JNRo0apVKopU6YIIfbu%0A3evn5yeEGDRoUN26dceOHSsFu3yWOjo6SuObPHr0aNKkScOHD69atWox7L6lyLoUu3///qFD%0Ah6pUqm3btsXHx3/11Vc7d+588uSJtYsDAAAvCAcHh4iIiLNnzx49etS8PT09ff369aGhodWr%0AVxdC9O3bd8GCBaafS7C3t2/atOmDBw/S0tKys7N/+OGH119/XcptpjH//PPP8+fP5780dz0T%0AJkwwJcXniKwzdgaDYfz48fPnz9fr9aZGV1fXmJiYcePGWa02AADwAhk0aNBnn322fPnyRo0a%0AmRq///775ORk08OakZGROda6dOlShQoVXF1dL168mJqaWq9ePfOlISEhQohTp06p1ep8lgYH%0AB5u3nz17dunSpUuXLnV3d7fc/hUHWcFuzpw5c+bM6datW+fOnQMCAgwGw82bNzdt2jR+/Hg/%0AP79+/fpZu0oAAKB4VatWDQ8PX7du3eeff67RaKTGFStWlCpVqkePHnmusm7duv3793/xxRdC%0AiLt37wohfHx8zDv4+/sLIe7cuZP/0hzDTp06tXz58hERERbZr+IkK9hJF7znzJlj3jh48OAh%0AQ4bMmzePYAcAACxi0KBBffr0SUhI6N27txDi+vXre/bsef/9952dnXN33rp167vvvtu9e/dh%0Aw4YJIdLT04UQjo6O5n2cnJykRfkvNW/8z3/+s3HjxsWLFzs4OFh274qBrHvsrly50qlTp9zt%0AXbp0OXfunKVLAgAAL6ju3bt7eXktX75certy5Uqj0ZjnpLlffPFF165du3Tpsm7dOpVKJYSQ%0ATvJlZGSYd9PpdEIIFxeX/JeaNy5evNjd3f15PF0nZAY7e3v7tLS03O16vd7Ozs7SJQEAgBeU%0Ak5NT3759f/311+vXrxuNxpUrVzZp0qR27do5uo0aNWrEiBETJkxYu3at6byadF01MTHRvOet%0AW7eEEGXKlMl/qanFaDRu2rSpa9eueZ4jLPlkXYqtX7/+559/Ls0caGrU6XSLFi1q2LDhM1cf%0AMWLEtWvXTG+dnZ2lHyJLSUlZunTp6dOn9Xp99erVo6KipIdcntYOAAAUb/DgwfPmzfvmm29a%0AtGhx5cqVSZMm5egQHR09f/78ZcuW5XiQIigoyN3d/fjx4+aN0jO2DRs2LFeuXD5LTS0HDhy4%0AdetWmzZtLLtTxUZWsIuOju7cuXPVqlU7duxYpkwZo9F448aNbdu2JSYm7ty585mrp6SkDB48%0AuEmTJtJbtfq/pwnnzp2bkpISExPj5OT0zTffTJ06df78+Wq1+mnthd5JAADwvKhZs2azZs2+%0A//77O3fuuLu79+zZ03zpjh07Zs2atWDBgtyPx6rV6jfffPObb775559/ypYtK4RIS0tbuXJl%0As2bNpEmG818q+e2334QQDRo0sPZuWomsYNexY8dNmzZFR0cvWbLE1FinTp34+Hg5kfbJkyf+%0A/v45JjdOSko6evRoXFxcpUqVhBBRUVF9+/Y9c+ZMmTJl8myvW7duwfYMAAA8nwYNGjRgwIAr%0AV6707t3b/MeusrKyPvjgA29vbycnp2XLlpmv0rFjx8DAwI8//jghIaFly5aRkZEuLi5r1669%0Affv2unXrpD75L5VIc9oFBQVZfy+tQlawE0J07dq1a9eut27dunnzpkqlKleunGl+v/zp9fqM%0AjIyDBw+uWbPmyZMnVapU6devX5kyZf766y8HBwcpvQkhtFpt2bJlL1y4kJaWlmc7wQ4AgBdE%0Az549R44c+fDhwxyPTTx69OjixYtCiNyPU+zatSswMLB8+fK///77hx9+OHPmzKysrJdffvmX%0AX35p2rSp1Cf/pZL79+87ODg8pzfYCfnBThIYGBgYGFigVdLS0jw9PbOysoYOHSqEWLduXXR0%0A9OLFi5OTk93c3KTHWCQeHh6PHz/28PDIs/1p42dkZNj2NzByPF8DIC0tLSkpyYID5vNfAODF%0AZDAYLPstKyhnZ2etVmu98V1cXB49epS73dvb22g05r9ujRo1tmzZUrilQoht27bJLLJkyi/Y%0A5fNghLe3d506dUaPHh0QEJD/Bjw8PFatWmV6O378+IiIiAMHDgghzNObuae150mtVtvbFyye%0AWhY3/wE5WPxbydP3QA4qlcq2f/v4VpZY+X0sjh8/7unpaX5t2+TixYs7d+788ssvDx8+XKNG%0ADfnb02g0Pj4+SUlJQUFBycnJRqPRFOMeP35cqlQpT0/PPNufNqCDg4Onp6f8AizueZy9ELAq%0AZ2dny34rrXpiAHgeqVQq2/7tQ4n1jLNN06ZN+ycvycnJhw4d0mg0w4cPz3+E69evL1iwICsr%0AS3qr0+nu3bvn7+9ftWpVvV5/+fJlqT05OfnGjRs1atR4WnvRdhMAAED5Cn8ZsXHjxsOHDz94%0A8GD+3by8vA4ePLhgwYLExMSbN2/GxcVptdpmzZp5eXk1bdp04cKFV69eldorV65cs2bNp7UX%0Auk4AAIAXRH6XYr/77rv69evn0+Hhw4dubm75b8DNzW3atGkrVqwYOXKkg4ND9erVZ86cKf00%0A24gRI5YuXRobG5udnV2rVq1JkyZJl1+f1g4AAIB85BfsevTo8bRFOp1u3bp1ixcv7ty58zO3%0AERQUNG3atNztLi4uI0eOlN8OAACAfBTyUmx0dPTAgQN9fX1nzpxp2YIAAABQOIV8WPrVV18t%0AV65c//79vby8LFsQAAAACqeQwa59+/bt27e3bCkAAAAoCltObwgAACB58OCBTqez7Jhubm7P%0AfMpTYQh2AADA9nr37r1z507LjhkTExMbG2vZMUs4gh0AACgpGoa3tXOwQDh5lHTvwsljRR/n%0AuUOwAwAAJcWIT79wdXcv+jgn9++ZPqhP0cd57hRguhOdTnf06NGEhISkpCQhhOlXwgAAAFAS%0AyA12c+bM8fX1ffnll994441Lly4JIWJiYgYMGEC8AwAAKCFkBbv4+PixY8e2bNlyyZIlpsbq%0A1auvWbMmLi7OarUBAACgAGQFuwULFkRFRf3www8RERGmxn79+o0bN27ZsmVWqw0AAAAFICvY%0AXbx4sXv37rnbw8PDr169aumSAAAAUBiygp27u3uecwY+fvxYo9FYuiQAAAAUhqxgFxISMnv2%0A7PT0dPPGBw8eTJ06tUmTJtYpDAAAwLoaNmw4fPjwHI3Ozs7mDxU8X2TNYzdx4sQ2bdqEhIR0%0A6tRJCBEfH79kyZKEhIT09PTnd88BAAAURtYZu/Dw8J07d7q5uc2bN08IsXz58pUrVwYHB+/a%0Atat58+ZWrhAAAMA27ty58/bbbwcGBrq4uDRv3vyPP/4QQhgMBpVKtWrVqlatWlWsWLFWrVqn%0ATp0aO3ZsvXr1AgICPvvsM2ndxMTEXr16BQYGurq6hoWFnThxQv66hSZ3HrvWrVufOHHizp07%0AJ0+ePHny5IMHDw4fPhwWFlbEzQMAAJRYXbp0efjw4alTp5KSkpo0adKxY8ekpCS1Wm1nZxcf%0AH79ly5bLly97e3u3bNmyefPmp06dWrFiRXR09N27d4UQXbt2FUKcOXMmKSmpRYsWHTp0SE9P%0Al7luoRXglyeEEL6+vvXq1atXr16pUqWKslUAAICSYNGiRfb/v4yMDGnRyZMnDx8+HBcX5+vr%0A6+LiMn369Ozs7O3bt0tL+/Tpo9Vq7ezsmjZtqtVqu3XrJoR45ZVXsrOzr1y5cuLECWnd0qVL%0AazSaqVOnZmZmbtmyRc66Rdmd/O6x02q1z1xfr9eb9h8AAOD50qtXr48++si85aWXXpJeXL58%0AWa1WBwcHS281Gk2FChWuXbsmvS1Tpoz0wtnZOTAw0PRaCKHT6aRupnaJKbTlv25Rdie/YNe5%0Ac2fT61OnTl25cqVhw4aBgYHZ2dnXrl3797//3aBBg6ZNmxZl8wAAADbk5eVVu3Zt8xaVSvW0%0AzgaDITMzM3e33KtI88Glp6dLcS2H/NctivyC3bfffiu92Lhx459//nn9+vWAgADT0gsXLnTt%0A2rVdu3YWrAYAAKCEqFq1qsFg+M9//lOrVi0hRGpq6vXr16tWrSpzXSHEqVOnTBPDXblyJSgo%0AyHrVSmTdYzdlypSPP/7YPNUJIapXr/7BBx9MnjzZOoUBAADYUt26dZs1azZu3Lj79++npKSM%0AHz/ezc1NeiTimWrWrNmqVasxY8b8/fffer1+8eLFderUuXXrlrVrlvuTYl5eXrnbvb29z58/%0Ab+mSAAAASoR169Y5OjrWrFmzUqVK165d279/v7u7u8x1165dW7Zs2ZCQkNKlS69Zs2b79u05%0AbrmzBlkTFHt7e69YsaJ169bmjUajcePGjXkGPgAAgJLv2LFjuRvNH18oX7785s2bc/fJysoy%0AvY6NjY2NjZVe29vbG41G6bW/v//69esLt26hyQp2gwYNmjJlyunTp1u2bOnj4yOESExM/PXX%0AX8+dOzdhwoQiVgAAAACLkBXsYmJiXFxc5s6dO3/+fFOjt7f35MmTY2JirFYbAAAACkBWsFOp%0AVOPHjx83btyNGzcSExONRqOPj0/FihXV6oLNbwwAAADrkRXsJCqVqnz58uXLl7deNQAAACg0%0ATrkBAAAoBMEOAABAIQpwKRYAAMCqFnw00t7eoejjPEy6W/RBnkcEOwAAUFIc2b3D1iU83woQ%0A7O7fv3/o0KFbt26p1eqyZcs2a9bMzc3NepUBAIAXx8iRI998803Ljlm3bl3LDljyyQp2BoNh%0A/Pjx8+fP1+v1pkZXV9eYmJhx48ZZrTYAAPCimDt37s6dOy07ZkxMTMOGDS07ZgknK9jNmTNn%0Azpw53bp169y5c0BAgMFguHnz5qZNm8aPH+/n59evXz9rVwkAAF4Ek/u96+zoWPRx/vrn7693%0AbC36OM8dWcFuxYoVo0ePnjNnjnnj4MGDhwwZMm/ePIIdAACwiNE9e3tqLXCj144jB1/MYCdr%0AupMrV6506tQpd3uXLl3OnTtn6ZIAAABQGLKCnb29fVpaWu52vV5vZ2dn6ZIAAABQGLKCXf36%0A9T///PPMzEzzRp1Ot2jRohftnkQAAIASS9Y9dtHR0Z07d65atWrHjh3LlCljNBpv3Lixbdu2%0AxMREiz/AAgAAgMKRFew6duy4adOm6OjoJUuWmBrr1KkTHx/fpk0bq9UGAACAApD7W7Fdu3Y9%0Ad+7czZs3jxw5cvTo0cTExNOnT3fs2NGqxQEAAJRAWVlZKpVqx44dQgh7e/vNmzfbuqL/khXs%0AmjVr9tNPPwkhAgMDGzVq1LBhQz8/PysXBgAAYF0NGzZUqVSnTp0yb8zOzvb391epVFlZWbYq%0ArNBkBbsbN26cP3/e2qUAAAAUM19f36+//tq8ZceOHc9jpJPICnYLFy5ctmzZ5s2bzX9SDAAA%0A4HnXvn37tWvXmk/9sXLlylatWkmvU1JSVCrV3r17pbeXLl1SqVSXLl3KMcj9+/dfffVVZ2dn%0Af3//1atXS42JiYm9evUKDAx0dXUNCws7ceKEECI7O1ulUi1btqxSpUoDBgyw+O7ICnazZ8+2%0At7fv1q2bVqstU6ZMxf+fxWsCAAAoHo0aNfLw8Ni69b8/U/Hw4cNt27b17NmzQIPMnz//448/%0AvnfvXmRkZFRUVEpKihCia9euQogzZ84kJSW1aNGiQ4cO6enpdnZ2dnZ2X3755ffffz9//nyL%0A746sp2INBoOPj0/r1q0tvnkAAADbGjhw4IoVK9544w0hxLfffhsaGlq2bNkCjdC7d+/mzZsL%0AISIjI2fMmHHt2rXMzMzDhw8nJCSULl1aCDF16tSFCxdu2bLlrbfeEkJ07dq1QYMGVtgVecHu%0A999/t8a2AQAAbK5///5Tp05NTEz09/dfuXLlmDFjCjpC1apVpRcuLi5CCJ1OJ12uDQwMNO92%0A5coV6UWVKlWKWvRTyAp2Ep1Od+bMmX/++adFixbe3t5ZWVn29gVYHQAAoAQKDAxs27bt6tWr%0AX3vttUuXLnXp0kW6Hy43g8GQZ7tanfPeNo1GI4RIT093dnbO3d/JyaloJT+V3Hns5syZ4+vr%0A+/LLL7/xxhtSCI2JiRkwYMDz+9gIAACAJDIyct26dWvWrOnTp4+jo6Op3cnJSaVS6XQ66e3V%0Aq1dlDiidwzOfSMV0us6qZAW7+Pj4sWPHtmzZ0vyXJ6pXr75mzZq4uDir1QYAAFAcOnfufPv2%0A7TVr1gwcONC83cHBoXLlyr/88osQIi0tbcGCBTIHrFmzZqtWrcaMGfP333/r9frFixfXqVPn%0A1q1bli/9/ycr2C1YsCAqKuqHH36IiIgwNfbr12/cuHHLli2zWm0AAADFwd7evm/fvqVLl65b%0At26ORYsWLfrhhx+qVKnSrl27oUOHCiFkXq5cu3Zt2bJlQ0JCSpcuvWbNmu3bt+e45c4aZN0k%0Ad/HixTlz5uRuDw8Pnz17tqVLAgAAKA7Hjh0zvf70009Nr5s0aWI0GqXXbdu2vXjxommRqd30%0Awjzn+fv7m9r9/f3Xr1+fe6NWvY1N1hk7d3d309Vlc48fP5buDQQAAIDNyQp2ISEhs2fPTk9P%0AN2988ODB1KlTmzRpYp3CAAAAUDCyLsVOnDixTZs2ISEhnTp1EkLEx8cvWbIkISEhPT3d/HEK%0AAAAA2JCsM3bh4eE7d+50c3ObN2+eEGL58uUrV64MDg7etWuXNM8yAAAAbE7uDMOtW7c+ceLE%0A3bt3pSd1K1SoUKpUKWsWBgAAgIIp2E9HaDSaihUrSq8fPXokvfD09LRsTQAAACgEWcHuypUr%0AI0aM2Lt3b2pqau6lpsd6AQAAiqJeZB+1WlX0cdIzMoo+yPNIVrCLjIw8efJk165dAwIC7Ozs%0ArF0TAAB40Xh6evr4+KQZskTeP8daQHZqHx8fV1dXS4z1PJEV7I4ePfrzswodGQAAGeVJREFU%0Azz83a9bM2tUAAIAX07fffmvrEpRA1lOxrq6uplvrAAAAUDLJCnZ9+/Zdvny5tUsBAABAUci6%0AFDtjxoxOnTrt2LGjadOmpUuXzrF0woQJVigMAAAABSMr2H3++ee7d+8WQvzxxx+5lxLsAAAA%0ASgJZwW7+/Pndu3cfNWqUv78/T8UCAACUTLKC3YMHD+bPnx8YGGjtagAAAFBosh6eqFmz5r17%0A96xdCgAAAIpCVrCbO3fu6NGjT58+be1qAAAAUGiyLsV+9NFH169fr1u3rlarzf1U7LVr1yxf%0AFwAAAApIVrBTq9XVq1evXr26tasBAABAockKdvv27bN2HQAAACgiWffYAQAAoOSTdcbO2dn5%0AaYv0en12drbl6gEAAEAh5RfsTp48Wb9+fSFEjx49ciy6ffv2sWPHKlas2LlzZytWBwAAANny%0AC3a9e/c+efKks7PzmjVrci99+PDhW2+9JSU/AAAA2Fx+99iVKlUqNjY2n6WfffbZ9OnTLV8U%0AAAAACi6/YPfzzz8fO3bs5s2bT+vg6+t78eJFK1QFAACAAsvvUqxWq/3xxx8NBkOeS7OyshYu%0AXOjj42OdwgAAAFAwz3gqVqPRCCGqVKmSoz07O/vevXupqakTJ060VmkAAAAoCFnTnZQtWzZH%0Ai1qtbtCgwWuvvda3b18rVAUAAIACkxXs9u7da+UyAAAAUFT88gQAAIBC5HfGrk2bNnKG2L17%0At4WKAQAAQOHlF+wePXqUZ7tKpXJwcFCpVAcPHjQajdYpTC69Xp+WlmbbAmy4daAE0ul0jx8/%0AtuCAqampFhwNUACj0WjZb1lBOTo6So9XoqTJL9gdO3bsaYu2bNkyYsQIIcSAAQMsX1RB2Nvb%0Au7q62rYAG24dKIEcHR0t+63M5+eqgReTSqWy7d8+tZpbuUqoAoeS69evjxgxYsuWLSEhIfv3%0A72/evLk1ypJPpVLZNlqpVCobbh0ogdRqtWW/lXZ2dhYcDVAGTisgTwVI3Hq9/l//+lfNmjX3%0A7NkzZ86c48eP2zzVAQAAwERu3t+3b9977733n//8580335w7d25gYKBVywIAAEBBPfuM3b17%0A9/r37x8WFqbX63/++ecNGzaQ6gAAAEqg/IKd0WhcunRp9erV169fP2XKlDNnzrRt27bYKgMA%0AAECB5HcptmnTpocPH+7YsePcuXPLly9vNBp1Ol3ubjywBgAAUBLkF+wOHz4shPj111+rVauW%0ATzebT2UHAAAAkX+wi4mJKbY6AAAAUET5BbvY2NjiKgMAAABFxczRAAAACkGwAwAAUAiCHQAA%0AgEIQ7AAAABSCYAcAAKAQBDsAAACFINgBAAAoBMEOAABAIQh2AAAACkGwAwAAUAiC3f9r716D%0Ao6rvBo6fTbK5EgKIiEjLEECNiDdGhQ6VWs3YqiDWqcWxA4MiUu+FqZZRB++3jtdqraDYYYRa%0A6nQQr3XKiLWt9KHVIrReGNCKgAIKSQBDLpvnxbaZ1IJiCezy8/N5tfvfc87+D8PJfvec3QQA%0AIAhhBwAQhLADAAhC2AEABCHsAACCEHYAAEEIOwCAIIQdAEAQwg4AIAhhBwAQhLADAAhC2AEA%0ABCHsAACCEHYAAEEIOwCAIIQdAEAQwg4AIAhhBwAQhLADAAhC2AEABCHsAACCEHYAAEEIOwCA%0AIIQdAEAQwg4AIAhhBwAQhLADAAhC2AEABCHsAACCEHYAAEEIOwCAIIQdAEAQwg4AIAhhBwAQ%0AhLADAAhC2AEABCHsAACCEHYAAEEIOwCAIIQdAEAQwg4AIAhhBwAQhLADAAhC2AEABCHsAACC%0AEHYAAEEIOwCAIIQdAEAQwg4AIAhhBwAQhLADAAhC2AEABCHsAACCEHYAAEEIOwCAIIQdAEAQ%0Awg4AIAhhBwAQhLADAAhC2AEABCHsAACCEHYAAEEIOwCAIIQdAEAQwg4AIAhhBwAQhLADAAii%0AaC88x8cffzxr1qylS5c2NTVVV1dPmDDh4IMPTpLksssue/fdd9sXKy0tnTdvXpIkW7ZsmTFj%0Axuuvv97c3HzIIYdMnjy5V69ee2GeAAD7tL0RdjfddFNxcfH1119fVlY2d+7cG2644eGHHy4t%0ALd2yZcukSZOGDRuWXayg4F+nD++5554tW7ZMnz69pKQku/x9993X/igAADu0x2upoaFh//33%0Av/jii6urqw888MBx48bV19evXr06+1Dv3r17/luPHj2SJNm4ceOSJUsmTZrUv3//Pn36TJ48%0Aec2aNcuWLdvT8wQA2Nft8TN2lZWV06ZNa7/70UcfFRQU9OzZs7m5efv27a+88spjjz3W0NAw%0AcODAcePGHXTQQStWrEin0/37988u36VLl759+7711ltHHnnkDrefyWRaW1v39F58hkwmk8Nn%0AhzzU2tra3NzciRtsaWnpxK1BDJ17lH1RBQUFhYWFOZwAO7M3LsW2a2ho+OlPfzpmzJju3bvX%0A1dV169atpaXloosuSpLkl7/85bRp0x588MH6+vrKyspUKtW+VlVVVV1d3c622dzc3NDQsDdm%0Av/MJ5PDZIQ9t3779M47Z/8HWrVs7cWsQQCaT6dyj7IsqLS3t0qVLDifAzuy9sHv//fdvvPHG%0Ao446avz48UmSVFVVzZ49u/3RK6+8cvz48X/605+SJOlYdZ+rqKiooqKi02f7hSaQw2eHPJRO%0Apzv3qCwtLe3ErUEAqVQqt699Ttflrb0UJUuXLr3jjjvOOeec008/fYcLlJWV7b///hs3bqyu%0Arq6vr29ra2vPu7q6uu7du+9sy4WFhWVlZXtk0rvGf274lHQ63blHZUlJSSduDQJIpVK5fe0j%0Ab+2Nr5r+4x//uP3226dMmdKx6v75z3/ef//97R+daWxs3LBhQ+/evQcNGtTc3Lxy5crsePab%0AFjU1NXthngAA+7Q9fsauqanpnnvuGT16dL9+/TZu3Jgd7NKlS48ePV555ZWWlpaxY8e2trbO%0Anj27S5cuX/va10pKSoYPH/7AAw9cdtllxcXFDz/88IABAw477LA9PU8AgH3dHg+7N95444MP%0APpg7d+7cuXPbBy+88MLTTjvtxhtvfPTRR6+44op0On3IIYfceuut2Qsul1122YwZM6677rrW%0A1tbBgwdfc801X+hTdwAAX057POyOPPLIBQsW7PCh6urqG2+88b/Hy8vLr7jiij08LwCAaPw5%0ABwCAIIQdAEAQwg4AIAhhBwAQhLADAAhC2AEABCHsAACCEHYAAEEIOwCAIIQdAEAQwg4AIAhh%0ABwAQhLADAAhC2AEABCHsAACCEHYAAEEIOwCAIIQdAEAQwg4AIAhhBwAQhLADAAhC2AEABCHs%0AAACCEHYAAEEIOwCAIIQdAEAQwg4AIAhhBwAQhLADAAhC2AEABCHsAACCEHYAAEEIOwCAIIQd%0AAEAQwg4AIAhhBwAQhLADAAhC2AEABCHsAACCEHYAAEEIOwCAIIQdAEAQwg4AIAhhBwAQhLAD%0AAAhC2AEABCHsAACCEHYAAEEIOwCAIIQdAEAQwg4AIAhhBwAQhLADAAhC2AEABCHsAACCEHYA%0AAEEIOwCAIIQdAEAQwg4AIAhhBwAQhLADAAhC2AEABCHsAACCEHYAAEEIOwCAIIQdAEAQwg4A%0AIAhhBwAQhLADAAhC2AEABCHsAACCEHYAAEEIOwCAIIQdAEAQwg4AIAhhBwAQhLADAAhC2AEA%0ABCHsAACCEHYAAEEIOwCAIIQdAEAQwg4AIAhhBwAQhLADAAiiKNcT2F1NTU0NDQ25nUAOnx3y%0A0LZt2z766KNO3GB9fX0nbg0CaGtr69yj7IsqLS2tqKjI4QTYmX0+7IqLi/fbb7/cTiCHzw55%0AqLy8vHOPyq5du3bi1iCAVCqV29c+8pZLsQAAQQg7AIAghB0AQBDCDgAgCGEHABCEsAMACELY%0AAQAEIewAAIIQdgAAQQg7AIAghB0AQBDCDgAgCGEHABCEsAMACELYAQAEIewAAIIQdgAAQQg7%0AAIAghB0AQBDCDgAgCGEHABCEsAMACELYAQAEIewAAIIQdgAAQQg7AIAghB0AQBDCDgAgCGEH%0AABCEsAMACELYAQAEIewAAIIQdgAAQQg7AIAghB0AQBDCDgAgCGEHABCEsAMACELYAQAEIewA%0AAIIQdgAAQQg7AIAghB0AQBDCDgAgCGEHABCEsAMACELYAQAEIewAAIIQdgAAQQg7AIAghB0A%0AQBDCDgAgCGEHABCEsAMACELYAQAEIewAAIIQdgAAQQg7AIAghB0AQBDCDgAgCGEHABCEsAMA%0ACELYAQAEIewAAIIQdgAAQQg7AIAghB0AQBDCDgAgCGEHABCEsAMACELYAQAEIewAAIIQdgAA%0AQQg7AIAghB0AQBDCDgAgCGEHABCEsAMACELYAQAEIewAAIIQdgAAQQg7AIAghB0AQBDCDgAg%0ACGEHABBEUa4nsANbtmyZMWPG66+/3tzcfMghh0yePLlXr165nhQAQL7LxzN299xzz/r166dP%0An/6Tn/ykvLz8hhtuyGQyuZ4UAEC+y7uw27hx45IlSyZNmtS/f/8+ffpMnjx5zZo1y5Yty/W8%0AAADyXd6F3YoVK9LpdP/+/bN3u3Tp0rdv37feeiu3swIAyH959xm7+vr6ysrKVCrVPlJVVVVX%0AV7ez5VtaWhobG/fK1HY6gSRJfnnvHWUVFTmcBuSDDWvfT5Kkqalpy5YtnbjZTz75JEmS3/31%0A/y65945O3CzsozbWbU6XlnbuUfZFpdPpkpKSHE6Ancm7sEuSpGPVfa7W1tbchl1ra2uSJIvm%0Az8vhHCCvdPrbraampiRJXn37zVfffrMTNwv7rh4lJbl97UuSRNjlp7wLu27dutXX17e1tbXn%0AXV1dXffu3Xe2fHFxcbdu3fbW7HbgzjvvvPrqq3M4AbIaGhoKCgoqnDfNA3369Onco/KEE05Y%0AvHhxJ26Q/8327dubmprKy8sLCwtzPZcvu3Q6ndvXvoKCvPsoF1l5F3aDBg1qbm5euXLlwIED%0AkySpr69fvXp1TU3NzpZPpVJFRbnci0GDBuXw2Wm3cePGoqKi3P6kYw/p1q3b8ccfn+tZkGzd%0AuvWTTz6pqqpKp9O5nguwY3lX3D169Bg+fPgDDzzwzjvvrFmz5u677x4wYMBhhx2W63kBAOS7%0AVFtbW67n8Gnbtm2bMWPGa6+91traOnjw4MmTJ3/GpVjIcsYO9jRn7CD/5WPYwf9A2MGeJuwg%0A/+XdpVgAAP43wg4AIAhhBwAQhLADAAhC2AEABCHsAACCEHYAAEEIOwCAIIQdAEAQwg4AIAhh%0ABwAQhLADAAhC2AEABCHsAACCEHYAAEEIOwCAIIQdAEAQwg4AIAhhBwAQhLADAAhC2AEABCHs%0AAACCEHYAAEEIOwCAIIQdAEAQwg4AIAhhBwAQhLADAAiiKNcTgM7RpUuXggJvVGAPKikpKSws%0ALCwszPVEgJ1KtbW15XoOAAB0Amc4AACCEHYAAEEIOwCAIIQdAEAQwg4AIAhhBwAQhLAD4PO1%0AtraOHj361VdfTZJkzJgxixcvzvWMgB0QduTYlClTHnrooU8NnnXWWc8991xO5gOxTZkyZfTo%0A0atWreo4mMlkxo0bN3r06NbW1lxNDOgUwg7gy6WqqmrhwoUdR1599VVJBzH4k2Lku82bN8+c%0AOXP58uVbt26trq6eMGFCTU1NW1vbGWecccUVVyxcuPDDDz8sKSmZOnXqokWLli5dunnz5jPO%0AOOM73/lOkiSbNm16+OGHly9fvm3btoEDB06cOHHAgAG7uC5ENXTo0JdeemnChAlFRf96CVi4%0AcOERRxzxxz/+MUmSxsbGs88+++abbx4yZEiSJOvWrbvwwgsfeuihXr16ddxIQ0PD9OnTly9f%0AXlFRMWHChBNPPDHZyRGXyWTGjBlzySWXzJs3b8iQIZdffvle32P4EnHGjnx30003bd269b77%0A7pszZ86hhx56/fXX19fXp1KpgoKCF1544dprr50xY0bXrl2vvvrqmpqae++99/LLL589e3Zd%0AXV2SJDfffHOSJPfff/+cOXMGDx583XXXNTU17eK6ENWgQYPKy8uXLFmSvbtly5a//OUvI0aM%0A+EIbeeqpp8aOHfvYY4/V1tb+7Gc/a2xsTHZyxBUUFBQUFDz//PPTpk2bNGlSp+8O0JGwI/ee%0AffbZMf+pubk5+9CqVavefvvt888/v6qqqqSk5Pvf/34mk/nrX/+afXTkyJGlpaUFBQWHHnpo%0AWVnZ8OHDkyQ57LDDMpnMBx98sHLlyrfffnvixImVlZXFxcXnnntuS0vLn//8511ZNxf/DLD3%0A1NbW/u53v8vefvnllwcPHtyzZ88vtIWRI0fW1NSUlZXV1tZu3779ww8//OwjbtiwYQMGDCgr%0AK+vkPQH+k0ux5N7Xv/717373ux1HfvjDH2ZvrFu3LpVK9e3bN3u3uLh4//33X79+ffbufvvt%0A1z7eo0eP7O10Op0kSVNTU3ax8ePHd9zyhx9+uCvrduLeQR466aSTHn/88U2bNnXv3n3hwoVn%0AnnnmF91Cnz59sjdKSkqSJGlubl63bl2y8yPuwAMP3N1JA7tA2JF7lZWV/fr16ziSSqV2tnBb%0AW1tLS8vnLpYkSXFxcZIkTzzxRPbGp3z2uhBbjx49jjrqqBdffPG4445bt27d8ccfv3Llyh0u%0Amclkdjj+30fQZx9x2XdNwJ7mUix5rU+fPm1tbatXr87ebWxsXL9+/S6+9c+eUXjnnXfaR1xj%0AhXa1tbW///3vFy1a9I1vfKP9WxRJkqTT6VQq1f5xiPZTbp/LEQf5QNiR1/r373/ooYc++uij%0ADQ0NjY2Nv/jFL8rKyoYNG7Yr637lK1854ogjHnnkkQ0bNrS2tj733HOXXnrpxx9/vKfnDPuE%0AY489dtOmTYsWLTr55JM7jhcWFvbu3Xvp0qVJkmzfvv2ZZ57ZxQ064iAfuBRLvvvRj340Y8aM%0Aiy66qK2t7eCDD77tttvKy8t3cd2pU6fOnDnz0ksvbWtr69ev33XXXdf+cTr4kissLDzxxBOX%0ALl3av3//Tz30gx/84Oc///krr7zSvXv3s88+e8mSJbv4W+4ccZBzqba2tlzPAQCATuBSLABA%0AEMIOACAIYQcAEISwAwAIQtgBAAQh7AAAghB2AABBCDugE2zcuPGWW24ZOnRoz5490+l0r169%0AvvWtb/32t7/N9bwAvlz8gmJgd3388cdDhw5dv379eeedN2zYsMLCwpUrV86aNevdd9+dM2fO%0A2LFjcz1BgC8LYQfsrrvvvnvKlCmPP/749773vfbBTZs2DRkypKioaNWqVQUFLg4A7A1+2gK7%0Aa926dUmSDB06tONg9+7dFy9e/MYbb7RX3UsvvVRbW9u1a9fy8vJjjjlm1qxZ2fGnnnoqlUrd%0Aeeed7es+/vjjqVTq/vvvz9597rnnTjjhhMrKyrKyssMPP/yuu+7yjhRgh4QdsLuOOeaYJEmu%0AvPLKzZs3dxzv27dvWVlZ9vbChQtPOumkpqamuXPnPvnkk8cff/z555+fjblRo0aNHz9++vTp%0A7733XpIk9fX1U6ZMOfHEEy+++OIkSebPn3/aaadVVFQ89thjTz/99CmnnDJ16tSrrrpqb+8k%0AwL7ApVhgd2UymXPOOWfevHklJSUnnXTSyJEjR44ceeyxx3a8AnvMMcc0NDQsXbq0vLw8O3LG%0AGWe8+OKL69evLy0traurGzJkyNFHH/3kk09ecskls2fPXrZsWb9+/ZIkqamp2bZt24oVK4qL%0Ai7Mrnnnmmc8888y6dev222+/vb+zAPnMGTtgdxUUFPzqV796/vnnzzrrrL/97W9XXXXVsGHD%0ADjjggGnTpm3bti1JkvXr17/22munnXZaQUFB47+deuqpDQ0Ny5YtS5KkqqrqkUceWbBgwTXX%0AXPPggw/edddd2apbu3btm2++eeqpp7ZXXZIko0aNam5uXrx4ca72FyBvCTugc5xyyilz5sxZ%0As2bNypUrZ86cWVNTc9ttt5188smZTGbt2rVJktx7771lHUyePDlJkvfffz+7em1t7QUXXHDz%0AzTd/85vfnDhxYnZwzZo1SZIcdNBBHZ/owAMPTJIku00AOirK9QSAaKqrq6urq88///yJEyfO%0AmjXrD3/4Q9euXZMkOe+88y644IJPLTxw4MDsjUwm88Ybb6RSqRUrVjQ0NFRWViZJkkqlsg91%0AXCX7ARLftAX4b34yArtl+/btc+bMmT9//qfGU6nUyJEjkyRZvXr1V7/61SRJWltbh/2Xnj17%0AZpe/++67Fy9evGDBgk2bNk2dOjU72Ldv3+Tf5+3aZe9mHwKgI2EH7Jbi4uLrr79+0qRJq1at%0A6jje2tr661//OkmSI444okePHscdd9z8+fM7fm129uzZ11xzTUtLS5Ikb7311rXXXjt16tTT%0ATz/9lltumTlzZvavVvTu3fvwww9/+umnGxsb21f8zW9+U15ePnz48L20hwD7Dt+KBXbXokWL%0ARo0alUqlxo4de/jhh1dUVKxdu/aJJ554/fXXL7300vvuuy/59y+xq6mpmTp1au/evV9++eXb%0Ab7/93HPPffTRR1tbW0eMGLFhw4Zly5aVlZVlMpkRI0a89957y5cv79at27PPPjtq1KiTTz75%0A4osvLi4uXrBgwYMPPnjrrbf++Mc/zvV+A+SfNoDd9ve///28884bMGBASUlJUVHRAQcc8O1v%0Af/uJJ57ouMzLL79cW1tbWVmZTqcPPvjgO+64o7m5ua2t7fbbb0+SZOHChe1LLl++PJ1Ojxs3%0ALnv3hRdeGDFiREVFRUlJydFHHz1r1qy9uWsA+xBn7AAAgvAZOwCAIIQdAEAQwg4AIAhhBwAQ%0AhLADAAhC2AEABCHsAACCEHYAAEEIOwCAIIQdAEAQwg4AIIj/Bx056Xy5oLsRAAAAAElFTkSu%0A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6" descr="data:image/png;base64,iVBORw0KGgoAAAANSUhEUgAAA0gAAANICAIAAAByhViMAAAACXBIWXMAABJ0AAASdAHeZh94%0AAAAgAElEQVR4nOzdeWBM1///8TOTdZLJIrLbY4stllJbJbHW1qJUlRKkSFG1V4omluLT0qC2%0AilJblaqoUpSW0tq3D/qx1FpFEFtkmWSSmd8f9/OZ7/ySiJtkJhPX8/HXzLnnnvu+10zz6l3O%0AqIxGowAAAMDzT23rAgAAAGAZBDsAAACFINgBAAAoBMEOAABAIQh2AAAACkGwAwAAUAiCHQAA%0AgEK8oMFuwoQJKpVqyZIlVh120qRJKpVqwYIFlh1WDr1e37dvX3d39/r168+bN+/evXsHDhxw%0AcXHR6/VFLAYynTp1SqVShYeH27oQAMALRCHBTvojak6r1QYFBfXo0ePrr79OS0vL0b9UqVIV%0AKlRwc3OTv4nVq1dv2bIl/z6FGFaOQgy7YcOGzZs3v/rqqykpKSNHjvT19W3evPnrr7/u4OBg%0A2dqKwdmzZ4cOHVq/fn1/f38HBwc3N7fatWu/9957586ds3VpJcjw4cPNP/9ff/21rSsCANiA%0AShm/PHHq1Kn69etrtdpOnTpJLSkpKVeuXDl//rzRaCxTpsyKFSvatm1blE0EBAR06tRp2bJl%0A8leZNGnSJ5988sUXXwwfPrwomy6EDRs2ODg4dOvWzWg0/vLLLz///LOnp+f7779v8dBpbWvX%0Arh0wYIBer69bt279+vVdXFzu3r174MCBW7duOTk5JSQkdOjQwdY15k36TIaFhe3du7cYNhcf%0AH79t2zYhxNGjR2/durVixYr+/fsXw3YBACWKva0LsCQ/P79vv/3WvOX69euffPJJfHx8p06d%0Atm7d2q5du8KNfOXKlcTEREvUWEx69uwpvVCpVG3atGnTpo1t6ymcx48fDxkyxGAwbNy4sXv3%0A7qZ2g8Ewffr0mJiYqKioy5cv29sr6mNcOIMGDRo0aJAQokePHt9//72tywEA2IZCLsU+TYUK%0AFZYuXfrpp5/q9frIyMj09HSpPfddaxs3bmzVqpWXl5ejo2NgYGCHDh22b98uLerRo0flypWF%0AEF999ZVKpXrllVeEEBMnTlSpVFu2bFm0aFGZMmU8PT3zHFYIoVar9+zZExYW5u7urtVqX3nl%0Ald27d5uWSlfQclw4O3TokEql6ty589OqNRgMixYtatSokVardXNza9269b59+8xHSE5Ojo6O%0ArlGjhkajcXJyqlq16rhx45KTk8376PX6efPmNWrUyM3NzdnZuUqVKsOHD79161Y+x3P06NEq%0AlWrTpk3SHnl4eLi5uYWGhv7yyy8FGjnPo5fbyZMnU1NTGzVqZJ7qpEP68ccfR0RE9OjR4969%0Ae6Z2o9G4bNmypk2burm5aTSaGjVqTJ48OTU1VVr6+++/29nZVatWTafTmVZ58uRJmTJlHB0d%0AT548WejDIoS4fv16r169vL29XVxc6tWrt3z58tx95Iycz+ew0PLfbnh4uEql+vHHH3OstXXr%0AVpVK1bp1a+lt/sdWCDF58mTp3/TPP//s1q2br6+vs7NzvXr11q1bZ+0dBAD8H6MiSH+VK1eu%0AnOdSg8FQr149IcSqVauklg8//FAIsXjxYunt0qVLhRA+Pj5DhgyZPHnywIEDvby8VCqV1H/r%0A1q3SVa0mTZrExcVt2LDBaDTGxsYKIUaPHu3i4vL2228PGjQo97ATJ04UQgwaNMjJyal9+/aj%0AR4/u0qWLSqWyt7ffu3ev1GfYsGFCiBUrVpgXfPDgQSFEp06d8qzWaDT26NFDCFGzZs2hQ4f2%0A6dNHq9Wa711mZmaLFi2EEC+99NLYsWM/+OCD6tWrCyEaNWqUlZUl9cnOzpYuYgYHB3/wwQeT%0AJ0+W3gYEBFy7du1px1mqZPjw4RqN5vXXXx8zZoy0R3Z2dnv27JE/cp5HL7cTJ04IIapVq5ad%0Anf20ksy988470obGjBnz0UcfNWnSRAhRr1695ORkqcOYMWOEEJMnTzatMmLECCFEbGxsUQ7L%0AgwcPypUrJ4QIDQ2dNGnSkCFD/P39BwwYIIQICwuTP3L+n0OZpBBs+kQ9c7tffvmlECIiIiLH%0AOH379jUf55nHdurUqdKR9PDwaNeu3ahRo0z3Rfzyyy8W3EEAQD5eiGBnNBpnzZolhHjnnXek%0AtzmiUp06dYQQly5dMvW/ceOGm5tbkyZNpLffffedECIyMtLUYcaMGUIIDw+PnTt3mhrzDHZq%0AtfqHH34w9fnss8+EEM2bN5feFiLYSadAOnToYEpp58+fd3FxcXV1ffLkidFolK7ENWnSxNQh%0AIyMjODhYCLFlyxapRfoT27RpU51OZ9rupEmThBA9e/Z82mE07dGPP/6YY49Mx0rOyHkevdz0%0Aer1Udrt27U6cOJFPT6PRuH79einLmqKGwWCQ7m6cMGGC1JKenl6jRg1HR8dz584ZjcYTJ07Y%0A2dk1aNBAr9cX5bB8/PHHQoi33nrL1HL79m1/f3/zYCdn5Gd+DuXIEeyeud0HDx44OjqWKlUq%0AMzPT1EGn03l4eGg0Gulgyjm2M2fOFEI4OjquXr3aNM7YsWPNU6NFdhAAkI8XJdhJD7SGhoZK%0Ab3NEpXLlyqlUqtu3b5uvkpGRYXqdO9hJf8Zy/EHKM9jl6JOenu7s7KxSqe7fv28sVLCT7hTc%0Av3+/+SpxcXFjxoy5fPmy0Wi8evXqpk2bjh49mru26dOnS2+bN28uhPjpp5/M+zx+/NjR0dHR%0A0TEtLS2Pg/i/PTKlUolOp3NxcTHtkZyR8zx6eTp37lzNmjWlEz8VKlTo06fPwoULT58+nbun%0AdB/hzz//bN748OFDBweHgIAAU8uRI0fs7e3DwsKysrJefvllJyens2fPmpYW7rDUrVtXCHHw%0A4EHzxilTppgHOzkjP/NzKEeOYCdnu6+99poQYseOHaYOmzdvFkL06tVLeivn2Er/pjk+G4cP%0AH5ZipfTWIjsIAMiHwu+xM5EuVj558iTPpa+99prRaGzZsuXy5ctND0k4Ojo+c9imTZs+s490%0AT56Js7NzcHCw0Wi8cOHCs+vOyx9//CGEeOmll8wbR44cOXv27KCgICFExYoVu3Xr1rBhQyHE%0AkydPEhMTExMTXVxchBDSXYZGo/H48eNCiGbNmpkP4u7uXr169czMzD///DOfAqSsYOLk5FSl%0AShWj0fjPP/8UaGQ5Ry84OPj06dPr16/v2bNnRkbG2rVrhw0bFhISUr58+U8++SQjI8PU89Ch%0AQ7m36+npWbt27du3b//9999SS6NGjSZMmPDbb7916tTpyJEjU6ZMqVWrlrSocIfFYDBIE69I%0A8c6kcePGptcyRy705/BpZG63d+/eQoiNGzeaOmzYsEEIIV2NFbKPrRBCukRrUqpUKfG/T501%0AdhAAkMOLEuzu378vhPDy8spz6dy5c4cMGXL58uXIyMiAgIBatWp9+OGHV69efeawPj4+z+wT%0AEBCQo0Uq4+HDh8+uO5fU1NTU1FRnZ2eNRpNPt82bN7/yyisajcbd3T0gICAgICAmJsa0NCUl%0ARafTOTo6enh45FhR2qOkpKR8Bvfz88vRIv39vnPnToFGlnP0hBB2dnY9e/Zcv3797du3L1++%0AvGrVqp49ez548GDSpEmhoaGZmZlCiPT09JSUFCGEVqvNMaOhdDb35s2bpgE//vjjWrVq7dy5%0As0GDBtK1wqIclpSUlMzMzNz/IqVLly7oyIX+HD6NzO2+/vrrWq128+bN2dnZQgidTvfjjz/6%0A+vpK54YLdGylC9AmKpVKCGH835xKFt9BAEAOL8o8EUeOHBFCSDds5ebg4LBkyZKYmJgtW7Zs%0A3779119//fTTT+fOnbt69WrTvCFPW/GZm7azs8vRIv21U6sLk6qltaR7wqRxclu6dOmQIUPc%0A3NyioqJefvllDw8PtVq9efNm6TZ5kevPrTmDwWDqkH8N5qSh7OzsCjRyIWZLDgoKCgoK6tu3%0A7507d9q0aXPkyJHly5dHRUVJw6pUKul2t9zMA0diYuKNGzfE/2axKVOmjNReuMMi9c+9lhSS%0ACjRyoT+HTyNzuy4uLl26dFm7du1vv/3WqlWrn3766cmTJwMGDJDmkSnQsc2fxXcQAJDDCxHs%0AMjMzv/nmGyFEx44d8+kWEBAwZMiQIUOG6HS6r7/++v333x8yZEiXLl2cnJyKsvXcp3nMTx/m%0A+af39u3bTxtNo9G4ubk9efLk/v373t7eefaRnk/cunVraGioqVG6b0+i1WpdXFzS0tIePXqU%0AY6oRafaQ/M+lSfWbe/TokRDCz8+viCPnuS3pwckc7X5+fkOHDh06dOjRo0ejoqKcnZ09PDwe%0AP348bNiwZ24iMjIyJSVl5syZ0dHR7777rmm6jcIVr9Vq7ezsMjIy0tPTzU/amU98WKCRC/Q5%0A/OeffxwdHX19fU0t0ilMKTTL327v3r3Xrl37/ffft2rVSrqj1HQdtkDHVg4rfdEAAOIFuRQ7%0AduzYmzdv1q5d+2m/UnD9+nXzLOXs7BwVFdWsWbNHjx5duXKliFuX7h83ycjIuHDhglqtlk4f%0AOjs7i1yXZY8ePZrPgNLNc+aT4QkhZs6c2aZNmwMHDmRkZNy8eVOr1ZqnOqPRuGPHjtyDSLfr%0AmTx48ODChQsajcZ021mepNOfJk+ePDl//rydnZ005UdRRs6hefPm3t7eOSo3uXv3rvjfART/%0Au6ctx3x+0qbN33755Ze7du0aNmzYhAkTBg4cuGPHjvj4eNPSQhRvZ2dXtWpVIcTp06fN23//%0A/Xfzt3JGLujncMKECeXKlZOe0jD566+/hBCm05Ay96hdu3be3t4//vhjenr6jz/+GBwcLK0o%0AkXlsn8mqXzQAgFB8sPvnn3/69OnzxRdfuLi4rFq1Ks9Laf/+978rVqz4zjvvSKc6JE+ePLly%0A5YqdnZ10LkRKD7nPVMnxyy+/HDhwwPQ2Pj4+PT29ZcuW7u7uQgjpcQdpFhKpw7lz58yjRm4R%0AERFCiNmzZ5umh7127dpnn3128ODBGjVqODk5eXl5paSkSFcbhRBGo3Hq1KnSHe7SqTUhRGRk%0ApBBixowZ5ns9Y8aMrKysPn365H/u5JdffpHuppd8/fXXmZmZoaGh0h4VZeQcpDOsERERu3bt%0AMm83Go3ff//9p59+KoR48803zfcoNjbWfMri/fv3+/n5mfpcv3593Lhx5cuXl+ZbmT17tq+v%0A75gxY65fv16UwyLV+fnnn5tarl69+tVXX5n3eebIcj6HOXTt2lUIsWLFCtP/PKxcufL8+fOl%0AS5c2PcQgc4/s7e3ffPPNGzduxMXFpaamSrPW5Sg+/2P7TIXYQQBAgRXb87dWJd3E7erq2v1/%0AXnvttXr16kl3g5UpU+aPP/4w759jAhHpqcCgoKBhw4Z9/PHHQ4cOrVChghDigw8+kDpcunRJ%0ApVI5ODgMHDgwKirK+L/JHT777LN8hpXeDho0yN3dPSIiYsqUKb169bKzs3Nycjp06JDU586d%0AO1Ieatq06ahRo3r16qXVaqWZ4Tp06JDnsNnZ2dKPUlSoUCEqKqpv377SL8DGx8dLHUaPHi2E%0AqFq16vTp06dPn96kSZPq1avv3LlTCFG6dOlZs2bduHHDYDB06dJFCFG7du1x48Z99NFH0m8M%0AVKtWLSkp6WnHWZruJCIiws3NLSIiYtq0af369bOzs3NwcDBN9iFn5DyPXm5S+JA+qJUqVerW%0ArVufPn06duwonRpUq9WffPKJef+3335b+ucePXp0TExM9+7dHRwc3NzcDh8+LBXWqlUrIcS2%0AbdtMq0iTArZs2dJgMMgsPrebN29Kl8UbNmz4/vvv9+rVy8PDQ3oswzTdiZyRn/k5zE2aBtnO%0Azq5FixbSg9IqlWrlypWmDvL3aP/+/UIINzc3lUp19erVHBvK/9gan/JvKp0+rFu3bqF3EABQ%0AIIoKdubUarWPj0/r1q2/+OKL3NOP5Y5KCxcubNasmbe3t52dnYeHR4sWLZYvXy79sZfMmjXL%0A29vbycmpQYMGRnnBbuTIkUKI7777bs+ePaGhoVqt1tXVNSwsLMcUdGfOnGnVqpWLi4tWq23c%0AuPHmzZul8yLh4eF5Dms0GvV6/Zw5c0JCQqSdDQ0N/fXXX01L09PTJ06cWLlyZScnp3Llyg0d%0AOlT6E96/f39XV1d/f39pHji9Xj937twGDRq4uLg4OTkFBwdHR0c/fPgwn+MsBbtFixbt3r07%0ALCxMq9VqtdqwsLB9+/aZd3vmyDKDnWTnzp19+vSpUqWKRqNRq9Xu7u4hISHDhg3LPZtddnZ2%0AfHy89LNX9vb2ZcuW7devnzQXsdFoXLhwoRDi7bffzrGWdL5t/vz5MovP07lz57p06eLp6ens%0A7FynTp34+Hjp/G7jxo3lHxY5n8McsrKyvvrqq0aNGrm7u7u6uoaGhuaYsk7+HhkMhooVKwoh%0AWrRokXtD+R9bo7xgV4gdBAAUiMqY1xNzeC4YjcbAwMCEhIQck4dZz6RJkz755JMvvvhC+tUB%0AAABQoij8HjtlO3LkyJ07dzp37jx79mxb1wIAAGyPYPcca9y4cUZGRr9+/aKjo/V6va3LAQAA%0ANvZCzGOnVA8ePMjKykpOTvb09CzEZL8AAEBhOGP3HGvRokWZMmWOHTu2fv16W9cCAABsj4cn%0AAAAAFIIzdgAAAApBsAMAAFAIgh0AAIBCEOwAAAAUgmAHAACgEAQ7AAAAhSDYAQAAKATBDgAA%0AQCEIdlCI5OTklJQUW1cBKJlOp3v8+HF2dratCwHwVAQ7KERmZmZWVpatqwCULDs7W6/XGwwG%0AWxcC4KkIdgAAAApBsAMAAFAIgh0AAIBCEOwAAAAUgmAHAACgEAQ7AAAAhSDYAQAAKATBDgAA%0AQCEIdgAAAApBsAMAAFAIgh0AAIBCEOwAAAAUgmAHAACgEAQ7AIDYt29fWFiYVqvVarXh4eF/%0A/PGH+dLjx4936NDB39+/UqVKjRs3jo+PNxgMpqUJCQmhoaE+Pj7Ozs7BwcFTp07V6XTFvgcA%0AhCDYAQC2bt0aFhb26NGjTz/9dP78+Xfv3m3duvWxY8ekpYcOHWratOlff/310UcfxcbGenl5%0ADR48eMaMGdLS+Pj4N954o1y5cqtXr96+fXv37t1jY2P79etnu70BXmgqo9Fo6xoAC0hKSrK3%0At/f09LR1IcDzp1q1amlpaRcuXHB1dRVCPHr0KDg4uHbt2rt37xZChIeHnzp16sKFC1qtNj09%0A3c3NrXHjxpcuXXr48KGDg0P9+vWfPHny119/qVQqabQ33nhjy5YtycnJLi4uttwr4IXEGTsA%0AeKHdvXv3r7/+eu2116RUJ4Tw9PR855139uzZ8+DBAyFE3759Fy5c6OfnJy1Vq9XNmjVLTU1N%0ATk4WQhgMBo1GY0p1Qgh3d3chhHkLgGJDsAOAF1pmZqYQIsfZtXLlyhkMhj///FMIERkZ2adP%0AH/Olly5d8vPzK126tBBi9OjRZ8+enTFjxq1bt1JTUxMSEjZu3Pjee+9pNJpi3AkA/2Vv6wIA%0AALYUGBhYqlSp3377zbzx0KFDQoh79+7l7v/999/v2rVr9uzZ0tuIiAgnJ6dBgwZNnDhRCKFW%0Aq6Ojo6dNm2b9wgHkgTN2APBCU6vVY8eOPX78+PDhwy9fvnzt2rVJkybt2bNHCKHX63N03rVr%0AV2RkZJcuXUaNGiW17Nu3LyoqKjQ0dNOmTTt27Hj//fdnzZo1ffr04t4NAEIIHp6AYvDwBFBo%0Aer1+woQJc+fOlSYxefXVV3v27BkZGbl169ZOnTqZusXFxY0bN65Hjx6rVq1ydHQUQhgMhipV%0Aqnh6eh4/ftx0U92oUaPmz59/4cKFKlWq2GR3gBcZZ+wA4EXn4OAwZ86cO3fuHDly5ObNmzt2%0A7EhJSRFCVKpUydRn1KhRo0eP/uCDD0ypTgjx999/X716tUOHDuaPSrRp08ZgMEgXcwEUM+6x%0AAwAIIYS3t7e3t7f0evfu3V5eXtWqVZPeTpw4cd68eV988UWvXr3MM5x0zUd6/MIkIyNDCMEc%0AxYBNcMYOAF50AwcOrFq1qhTIhBAnT5786aef+vTpY29vL4TYtWvXjBkz4uLiBgwYkGPFChUq%0AeHp6bt++3fyHKHbt2iWEaNy4cXGVD+D/2MXGxtq6BsAC0tLS1Gq1s7OzrQsBnkuLFy/+/fff%0AVSrVrl27oqKifHx81qxZ4+rqmpWV1blzZ6PR2KFDh+PHj586ders2bOnTp06ceJE6dKlS5Uq%0A5erqumrVqsOHDzs6Ol67dm3hwoWLFy/u2bPnsGHDbL1PwIuIhyegEDw8ARTFt99++69//Uv6%0A8YmOHTvOnDkzMDBQCJGUlOTj45PnKgkJCV27dhVCfPfdd3FxcadPn87KygoKCurbt++4ceOk%0As30AihnBDgpBsAOsLTU1NT093cPDw8HBwda1AMgb99gBAAAoBMEOAABAIQh2AAAACkGwAwAA%0AUAieWgJQ0l27dm3p0qW2rgJCr9dnZWU5OTmp1ZwUsDFXV9eJEyfaugqURDwVC4XgqVgF++23%0A38LDw21dBVCCeHt737t3z9ZVoCTijB2A50OvVu0Gde5q6yoA23vnk4/1tq4BJRbBDsDzobyf%0Af6sGjWxdBWB7GicnfWaGratACcV9EgAAAApBsAMAAFAIgh0AAIBCEOwAAAAUgmAHAACgEAQ7%0AAAAAhSDYAQAAKATBDgAAQCEIdgAAAApBsAMAAFAIgh0AAIBCEOwAAAAUgmAHAACgEAQ7AAAA%0AhSDYAQAAKATBDgAAQCEIdgAAAApBsAMAAFAIgh0AAIBCEOwAAAAUgmAHAACgEAQ7AAAAhSDY%0AAQAAKATBDgAAQCEIdgAAAApBsAMAAFAIgh0AAIBCEOwAAAAUgmAHAACgEAQ7AAAAhSDYAQAA%0AKATBDgAAQCEIdgAAAApBsAMAAFAIgh0AAIBC2Nu6gKIyGo0Gg8HWVaBEMBqN2dnZtq4Clsd3%0AHMjNtv+5U6lUajXnhkqi5z7YZWVlpaWl2boKlAgGgyElJcXWVcDy0tPTbV0CULIYjUbb/ufO%0A0dFRo9HYsAA8zXMf7BwcHDw8PGxdBWwvKSnJzs6OD4Miubq62roEoGRRqVT85w554jwqAACA%0AQhDsAAAAFIJgBwAAoBAEOwAAAIUg2AEAACgEwQ4AAEAhCHYAAAAKQbADAABQCIIdAACAQhDs%0AAAAAFIJgBwAAoBAEOwAAAIUg2AEAACgEwQ4AAEAhCHYAAAAKQbADAABQCIIdAACAQhDsAAAA%0AFIJgBwAAoBAEOwAAAIUg2AEAACgEwQ7PgYSEhNDQUB8fH2dn5+Dg4KlTp+p0OvMOFy9ebNu2%0AbalSpfbu3WtqfPTokeopNm/eXNz7AACA9dnbugDgGeLj4wcPHty7d++PPvrIyclp9+7dsbGx%0AZ8+e3bBhg9RhyZIlY8aMKVWqVI4VXVxc4uPjczTu3r17w4YNQUFBxVE6AADFi2CHkm7RokWV%0AK1des2aNSqUSQrRs2fLcuXObNm1KS0tzcXE5ePDgqFGjZs+ebTQa33//ffMVHR0d3333XfOW%0AJ0+exMbGDho0KCQkpFj3AQCAYsGlWJR0BoNBo9FIqU7i7u4uhJBafHx8Dh8+PGzYMDlDTZw4%0AMSMjY+bMmVYqFQAA2yLYoaQbPXr02bNnZ8yYcevWrdTU1ISEhI0bN7733nsajUYIUaVKFZmn%0A386fP79w4cIpU6Z4eXlZuWQAAGyDS7Eo6SIiIpycnAYNGjRx4kQhhFqtjo6OnjZtWkHHmTJl%0ASkBAQGRkpBVqBACgRCDYoaTbt29fVFRUaGjou+++6+Lisn379lmzZjk5OU2ePFn+IOfPn9+w%0AYcPcuXOdnJysVyoAALZFsEOJZjAY+vfvHxQUtHXrVummuldffVWlUsXGxr799ttVqlSROc6S%0AJUscHBz69+9vxVoBALA17rFDifb3339fvXq1Q4cO5g9PtGnTxmAwHDp0SOYgRqNx06ZNrVu3%0AdnNzs06ZAACUCAQ7lGhGo1EIkZmZad6YkZEhhMgxR3E+jhw5cuPGja5du1q8PAAAShSCHUq0%0AChUqeHp6bt++3WAwmBp37dolhGjcuLHMQX777bcC9QcA4DnFPXYo0dRq9dSpU0eMGNGxY8eB%0AAwe6urr+/PPPS5cufeutt+rUqSOE+OOPP86dOyeEOHDggBBi27Ztly5dEkK0atXK9PMS58+f%0AF0LwaxMAAMUj2KGke//99/39/ePi4gYOHJiVlRUUFDR9+vRx48ZJS1evXv3ll1+aOs+ePVt6%0AsW7dOlOSu3//vlqt1mq1xVw5AADFTCXdwwQ875KSkuzt7T09PW1dCCzvt99+Cw8PH/92v38N%0Aef/ZvQGlq9y7a3Jmxr1792xdCEoi7rEDAABQCIIdAACAQhDsAAAAFIJgBwAAoBAEOwAAAIVg%0AupOi6tu376ZNm2xdBf77GxXmvzwGW5k0aVJ0dLStqwCAFxHBrqh0Ol1aWlpgpcr29g62rgWw%0AMV1a6t2bN3L8BBwAoNgQ7CwjZvl674BAW1cB2NiJfb9+MvgdW1cBAC8u7rEDAABQCIIdAACA%0AQhDsAAAAFIJgBwAAoBAEOwAAAIUg2AEAACgEwQ4AAEAhCHYAAAAKQbADAABQCIIdAACAQhDs%0AAAAAFIJgBwAAoBAEOwAAAIUg2AEAACgEwQ4AAEAhCHYAAAAKQbADAABQCIIdAACAQhDsAAAA%0AFIJgBwAAoBAEOwAAAIUg2AEAACgEwQ4AAEAhCHYAAAAKQbADAABQCIIdAACAQhDsAAAAFIJg%0ABwAAoBAEOwAAAIUg2AEAACgEwQ4AAEAhCHYAAAAKQbADAABQCIIdAACAQhDsAAAAFIJgBwAA%0AoBAEOwAAAIUg2AEAACgEwQ4AAEAhCHYAAAAKQbADAABQCIIdAACAQthbewNnzpyZOHFijsYh%0AQ4Z06tRpxIgR165dMzU6Oztv2LBBCJGSkrJ06dLTp0/r9frq1atHRUX5+vpau04AAIDnndWD%0AXXBw8PLly01v7969GxsbGxISIoRISUkZPHhwkyZNpEVq9X9PH86dOzclJSUmJlYvMrkAACAA%0ASURBVMbJyembb76ZOnXq/PnzTUsBAACQJ6unJQcHB28z69at69atW7ly5YQQT5488ff3Ny3y%0A8vISQiQlJR09enTw4MGVKlUKDAyMioq6efPmmTNnrF0nAADA887qZ+zM7d+///bt2zExMUII%0AvV6fkZFx8ODBNWvWPHnypEqVKv369StTpsxff/3l4OBQqVIlaRWtVlu2bNkLFy7UrVu3OEsF%0AAAB47hRfsDMYDN98802vXr3s7e2FEGlpaZ6enllZWUOHDhVCrFu3Ljo6evHixcnJyW5ubiqV%0AyrSih4fH48ePnzasXq9PS0srhvrzKcCGWwdKIJ1Ol893thBSU1MtOBqgAEaj0bLfsoJydHTU%0AaDQ2LABPU3zB7o8//tDpdC1btpTeenh4rFq1yrR0/PjxERERBw4cEEKYp7pnMhgMto1WBoPB%0AhlsHSiCLfyuzsrIsOBqgAEaj0bZ/++zs7Gy4deSj+ILdnj17mjVr9rSPgkaj8fHxSUpKCgoK%0ASk5ONhqNpnj3+PHjUqVKPW1YJycnR0dHq1Qsj5OTkw23DpRAGo2mdOnSFhzQ3d3dgqMBCqBW%0Aqy37LYNiFNOjpqmpqSdPnnz55ZdNLdevX1+wYIHpf8R1Ot29e/f8/f2rVq2q1+svX74stScn%0AJ9+4caNGjRr5DK6yKesdNOA5xRcNKAbW+KLxrVSAYjpjd+nSpezs7ICAAFOLl5fXwYMHs7Ky%0AevXqlZ2dvWrVKq1W26xZMycnp6ZNmy5cuHDEiBGOjo7Lli2rXLlyzZo1i6dOAACA51cxBbuH%0ADx+qVCppQhOJm5vbtGnTVqxYMXLkSAcHh+rVq8+cOVO6rDlixIilS5fGxsZmZ2fXqlVr0qRJ%0A/J8BAADAMxVTsAsPDw8PD8/RGBQUNG3atNydXVxcRo4cWRxlAQAAKAg/5wAAAKAQBDsAAACF%0AINgBAAAoBMEOAABAIQh2AAAACkGwAwAAUAiCHQAAgEIQ7AAAABSCYAcAAKAQBDsAAACFINgB%0AAAAoBMEOAABAIQh2AAAACkGwAwAAUAiCHQAAgEIQ7AAAABSCYAcAAKAQBDsAAACFINgBAAAo%0ABMEOAABAIQh2AAAACkGwAwAAUAiCHQAAgEIQ7AAAABSCYAcAAKAQBDsAAACFINgBAAAoBMEO%0AAABAIQh2AAAACkGwAwAAUAiCHQAAgEIQ7AAAABSCYAcAAKAQBDsAAACFINgBAAAoBMEOAABA%0AIQh2AAAACkGwAwAAUAiCHQAAgEIQ7AAAABSCYAcAAKAQBDsAAACFINgBAAAoBMEOAABAIQh2%0AAAAACkGwAwAAUAiCHQAAgEIQ7AAAABSCYAcAAKAQBDsAAACFINgBAAAoBMEOAABAIQh2AAAA%0ACkGwAwAAUAiCHQAAgEIQ7AAAABSCYAcAAKAQBDsAAACFINgBAAAoBMEOAABAIQh2AAAACkGw%0AAwAAUAiCHQAAgEIQ7AAAABSCYAcAAKAQBDsAAACFINgBAAAoBMEOAABAIQh2AAAACkGwAwAA%0AUAiCHQAAgEIQ7AAAABSCYAcAAKAQBDsAAACFINgBAAAoBMEOAABAIQh2AAAACkGwAwAAUAiC%0AHQAAgEIQ7AAAABSCYAcAAKAQBDsAAACFINgBAAAoBMEOAABAIQh2AAAACmFv6wKKKjs7W6/X%0A27YAG24dKIGysrJ0Op0FB8zMzLTgaIACGI1Gy37LCsrOzs7BwcGGBeBpnvtgJ4QwGo22LgHA%0A/zEajZb9VvIdB3Kz7feCb2WJ9dwHOzs7O41GY9sCbLh1oARycHCw7LfSycnJgqMBCqBSqWz7%0Atw8lFvfYAQAAKATBDgAAQCEIdgAAAApBsAMAAFAIgh0AAIBCEOwAAAAUgmAHAACgEAQ7AAAA%0AhSDYAQAAKATBDgAAQCEIdgAAAApBsAMAAFAIgh0AAIBCEOwAAAAUgmAHAACgEAQ7AAAAhSDY%0AAQAAKATBDgAAQCEIdgAAAApBsAMAAFAIgh0AAIBCEOwAAAAUgmAHAACgEAQ7AAAAhSDYAQAA%0AKATBDgAAQCEIdgAAAApBsAMAAFAIgh0AAIBCEOwAAAAUgmAHAACgEAQ7AAAAhSDYAQAAKATB%0ADgAAQCEIdgAAAApBsAMAAFAIgh0AAIBCEOwAAAAUgmAHAACgEAQ7AAAAhSDYAQAAKIS9zH5p%0AaWmPHz8OCAgQQqSnp69fv/7+/fvdunULCgqyZnkAAACQS9YZu/Pnz1eqVGnlypVCiKysrNDQ%0A0AEDBowdO7ZBgwYnT560coUAAACQRVawmzhxop+f35tvvimE+Pbbb48dO7Zo0aJLly7VqlVr%0AxowZVq4QAAAAssgKdr///vuECRMqV64shNi0aVPt2rXfe++9ypUrDxs27PDhw1auEAAAALLI%0ACnaPHj2S7q7Lzs7eu3dvx44dpXYfH587d+5YsToAAADIJivY+fn5XblyRQjx66+/Pnz4sH37%0A9lL7jRs3SpcubcXqAAAAIJusp2LbtWs3adKkS5curVu3rnLlyqGhoUKIu3fvzps3r3nz5lau%0AEAAAALLICnbTpk37888/Z82a5e3t/eOPP9rZ2QkhRowYcf369dWrV1u5QgAAAMgiK9gFBAQc%0APHgwOTlZo9E4ODhIjWPHjp03b56fn581ywMAAIBccicoFkK4u7ubv23YsKGliwEAAEDhyXp4%0A4u7du/379y9TpoydnZ0qF2uXCAAAADlknbEbPnx4QkJCWFhY27Zt7e0LcJIPAAAAxUZWSvv1%0A1183btzYpUsXa1cDAACAQpN1KTY9Pb1Zs2bWLgUAAABFISvYvfTSS3/++ae1SwEAAEBRyAp2%0AcXFxH3744cGDB61dDQAAAApN1j12H3zwwe3bt5s1a+bi4uLj45Nj6bVr1yxfFwAAAApIVrBT%0Aq9XVqlWrVq2atasBAABAockKdvv27bN2HQAAACgiWffYSXQ63dGjRxMSEpKSkoQQWVlZVqsK%0AAAAABSY32M2ZM8fX1/fll19+4403Ll26JISIiYkZMGAA8Q4AAKCEkBXs4uPjx44d27JlyyVL%0Alpgaq1evvmbNmri4OKvVBgAAgAKQFewWLFgQFRX1ww8/REREmBr79es3bty4ZcuWWa02AAAA%0AFICsYHfx4sXu3bvnbg8PD7969aqlSwIAAEBhyAp27u7uOp0ud/vjx481Go2lSwIAAEBhyAp2%0AISEhs2fPTk9PN2988ODB1KlTmzRpYp3CAAAAUDCy5rGbOHFimzZtQkJCOnXqJISIj49fsmRJ%0AQkJCenq6+eMUAAAAsCFZZ+zCw8N37tzp5uY2b948IcTy5ctXrlwZHBy8a9eu5s2bW7lCAAAA%0AyCLrjF12dnbr1q1PnDhx9+7dW7duCSEqVKhQqlQpK9cGAACAApAV7MqVK/f222/37du3Xr16%0Avr6+1q4JAAAAhSDrUmyFChXi4uLq169fu3btf/3rXzdu3LB2WQAAACgoWcHu4MGD165d++yz%0Az1xcXCZMmFChQoWWLVsuX748OTnZ2vUBAABAJrm/FVu+fPmxY8ceOXLk6tWrs2bNSklJiYyM%0A9PPze+utt6xaHwAAAGSSG+xMKlasOH78+KNHj27atCkwMHDDhg3WKAsAAAAFJevhCZPs7Oz9%0A+/dv3LgxISHh1q1bXl5egwYNslJlAAAAKBBZZ+yysrJ27do1ZMiQwMDAli1brlixokWLFj/8%0A8ENiYuLSpUutXSIAAFC8du3aOTo63rt3L8+lwcHBvr6+mZmZQoiTJ0+2b9/e3d3dw8OjYcOG%0AK1asMBqNpp4nTpxo3769h4eHRqNp0qTJTz/9ZD7O05Y+evRI9RS7d++22k5bnqwzdn5+fg8e%0APLC3t2/btm3v3r27devm6upq7coAAMCLY/Dgwbt27Vq9evXo0aNzLDp48OCFCxfGjh3r6Oh4%0A+PDhFi1alC9fPjY21tXVdf369QMHDnz48KG01sWLF8PCwsqWLTtp0iRp6WuvvbZt27b27dvn%0Av9TFxSU+Pj7Hdrdv375ly5YKFSoUzxGwCFnBrmbNmm+//XbPnj29vb2tXRAAAHgBdenSxdfX%0Ad8WKFbmD3YoVK4QQ7777rhDiww8/dHNzO3DggDSxbmRkZJ06dT755JNRo0apVKopU6YIIfbu%0A3evn5yeEGDRoUN26dceOHSsFu3yWOjo6SuObPHr0aNKkScOHD69atWox7L6lyLoUu3///qFD%0Ah6pUqm3btsXHx3/11Vc7d+588uSJtYsDAAAvCAcHh4iIiLNnzx49etS8PT09ff369aGhodWr%0AVxdC9O3bd8GCBaafS7C3t2/atOmDBw/S0tKys7N/+OGH119/XcptpjH//PPP8+fP5780dz0T%0AJkwwJcXniKwzdgaDYfz48fPnz9fr9aZGV1fXmJiYcePGWa02AADwAhk0aNBnn322fPnyRo0a%0AmRq///775ORk08OakZGROda6dOlShQoVXF1dL168mJqaWq9ePfOlISEhQohTp06p1ep8lgYH%0AB5u3nz17dunSpUuXLnV3d7fc/hUHWcFuzpw5c+bM6datW+fOnQMCAgwGw82bNzdt2jR+/Hg/%0AP79+/fpZu0oAAKB4VatWDQ8PX7du3eeff67RaKTGFStWlCpVqkePHnmusm7duv3793/xxRdC%0AiLt37wohfHx8zDv4+/sLIe7cuZP/0hzDTp06tXz58hERERbZr+IkK9hJF7znzJlj3jh48OAh%0AQ4bMmzePYAcAACxi0KBBffr0SUhI6N27txDi+vXre/bsef/9952dnXN33rp167vvvtu9e/dh%0Aw4YJIdLT04UQjo6O5n2cnJykRfkvNW/8z3/+s3HjxsWLFzs4OFh274qBrHvsrly50qlTp9zt%0AXbp0OXfunKVLAgAAL6ju3bt7eXktX75certy5Uqj0ZjnpLlffPFF165du3Tpsm7dOpVKJYSQ%0ATvJlZGSYd9PpdEIIFxeX/JeaNy5evNjd3f15PF0nZAY7e3v7tLS03O16vd7Ozs7SJQEAgBeU%0Ak5NT3759f/311+vXrxuNxpUrVzZp0qR27do5uo0aNWrEiBETJkxYu3at6byadF01MTHRvOet%0AW7eEEGXKlMl/qanFaDRu2rSpa9eueZ4jLPlkXYqtX7/+559/Ls0caGrU6XSLFi1q2LDhM1cf%0AMWLEtWvXTG+dnZ2lHyJLSUlZunTp6dOn9Xp99erVo6KipIdcntYOAAAUb/DgwfPmzfvmm29a%0AtGhx5cqVSZMm5egQHR09f/78ZcuW5XiQIigoyN3d/fjx4+aN0jO2DRs2LFeuXD5LTS0HDhy4%0AdetWmzZtLLtTxUZWsIuOju7cuXPVqlU7duxYpkwZo9F448aNbdu2JSYm7ty585mrp6SkDB48%0AuEmTJtJbtfq/pwnnzp2bkpISExPj5OT0zTffTJ06df78+Wq1+mnthd5JAADwvKhZs2azZs2+%0A//77O3fuuLu79+zZ03zpjh07Zs2atWDBgtyPx6rV6jfffPObb775559/ypYtK4RIS0tbuXJl%0As2bNpEmG818q+e2334QQDRo0sPZuWomsYNexY8dNmzZFR0cvWbLE1FinTp34+Hg5kfbJkyf+%0A/v45JjdOSko6evRoXFxcpUqVhBBRUVF9+/Y9c+ZMmTJl8myvW7duwfYMAAA8nwYNGjRgwIAr%0AV6707t3b/MeusrKyPvjgA29vbycnp2XLlpmv0rFjx8DAwI8//jghIaFly5aRkZEuLi5r1669%0Affv2unXrpD75L5VIc9oFBQVZfy+tQlawE0J07dq1a9eut27dunnzpkqlKleunGl+v/zp9fqM%0AjIyDBw+uWbPmyZMnVapU6devX5kyZf766y8HBwcpvQkhtFpt2bJlL1y4kJaWlmc7wQ4AgBdE%0Az549R44c+fDhwxyPTTx69OjixYtCiNyPU+zatSswMLB8+fK///77hx9+OHPmzKysrJdffvmX%0AX35p2rSp1Cf/pZL79+87ODg8pzfYCfnBThIYGBgYGFigVdLS0jw9PbOysoYOHSqEWLduXXR0%0A9OLFi5OTk93c3KTHWCQeHh6PHz/28PDIs/1p42dkZNj2NzByPF8DIC0tLSkpyYID5vNfAODF%0AZDAYLPstKyhnZ2etVmu98V1cXB49epS73dvb22g05r9ujRo1tmzZUrilQoht27bJLLJkyi/Y%0A5fNghLe3d506dUaPHh0QEJD/Bjw8PFatWmV6O378+IiIiAMHDgghzNObuae150mtVtvbFyye%0AWhY3/wE5WPxbydP3QA4qlcq2f/v4VpZY+X0sjh8/7unpaX5t2+TixYs7d+788ssvDx8+XKNG%0ADfnb02g0Pj4+SUlJQUFBycnJRqPRFOMeP35cqlQpT0/PPNufNqCDg4Onp6f8AizueZy9ELAq%0AZ2dny34rrXpiAHgeqVQq2/7tQ4n1jLNN06ZN+ycvycnJhw4d0mg0w4cPz3+E69evL1iwICsr%0AS3qr0+nu3bvn7+9ftWpVvV5/+fJlqT05OfnGjRs1atR4WnvRdhMAAED5Cn8ZsXHjxsOHDz94%0A8GD+3by8vA4ePLhgwYLExMSbN2/GxcVptdpmzZp5eXk1bdp04cKFV69eldorV65cs2bNp7UX%0Auk4AAIAXRH6XYr/77rv69evn0+Hhw4dubm75b8DNzW3atGkrVqwYOXKkg4ND9erVZ86cKf00%0A24gRI5YuXRobG5udnV2rVq1JkyZJl1+f1g4AAIB85BfsevTo8bRFOp1u3bp1ixcv7ty58zO3%0AERQUNG3atNztLi4uI0eOlN8OAACAfBTyUmx0dPTAgQN9fX1nzpxp2YIAAABQOIV8WPrVV18t%0AV65c//79vby8LFsQAAAACqeQwa59+/bt27e3bCkAAAAoCltObwgAACB58OCBTqez7Jhubm7P%0AfMpTYQh2AADA9nr37r1z507LjhkTExMbG2vZMUs4gh0AACgpGoa3tXOwQDh5lHTvwsljRR/n%0AuUOwAwAAJcWIT79wdXcv+jgn9++ZPqhP0cd57hRguhOdTnf06NGEhISkpCQhhOlXwgAAAFAS%0AyA12c+bM8fX1ffnll994441Lly4JIWJiYgYMGEC8AwAAKCFkBbv4+PixY8e2bNlyyZIlpsbq%0A1auvWbMmLi7OarUBAACgAGQFuwULFkRFRf3www8RERGmxn79+o0bN27ZsmVWqw0AAAAFICvY%0AXbx4sXv37rnbw8PDr169aumSAAAAUBiygp27u3uecwY+fvxYo9FYuiQAAAAUhqxgFxISMnv2%0A7PT0dPPGBw8eTJ06tUmTJtYpDAAAwLoaNmw4fPjwHI3Ozs7mDxU8X2TNYzdx4sQ2bdqEhIR0%0A6tRJCBEfH79kyZKEhIT09PTnd88BAAAURtYZu/Dw8J07d7q5uc2bN08IsXz58pUrVwYHB+/a%0Atat58+ZWrhAAAMA27ty58/bbbwcGBrq4uDRv3vyPP/4QQhgMBpVKtWrVqlatWlWsWLFWrVqn%0ATp0aO3ZsvXr1AgICPvvsM2ndxMTEXr16BQYGurq6hoWFnThxQv66hSZ3HrvWrVufOHHizp07%0AJ0+ePHny5IMHDw4fPhwWFlbEzQMAAJRYXbp0efjw4alTp5KSkpo0adKxY8ekpCS1Wm1nZxcf%0AH79ly5bLly97e3u3bNmyefPmp06dWrFiRXR09N27d4UQXbt2FUKcOXMmKSmpRYsWHTp0SE9P%0Al7luoRXglyeEEL6+vvXq1atXr16pUqWKslUAAICSYNGiRfb/v4yMDGnRyZMnDx8+HBcX5+vr%0A6+LiMn369Ozs7O3bt0tL+/Tpo9Vq7ezsmjZtqtVqu3XrJoR45ZVXsrOzr1y5cuLECWnd0qVL%0AazSaqVOnZmZmbtmyRc66Rdmd/O6x02q1z1xfr9eb9h8AAOD50qtXr48++si85aWXXpJeXL58%0AWa1WBwcHS281Gk2FChWuXbsmvS1Tpoz0wtnZOTAw0PRaCKHT6aRupnaJKbTlv25Rdie/YNe5%0Ac2fT61OnTl25cqVhw4aBgYHZ2dnXrl3797//3aBBg6ZNmxZl8wAAADbk5eVVu3Zt8xaVSvW0%0AzgaDITMzM3e33KtI88Glp6dLcS2H/NctivyC3bfffiu92Lhx459//nn9+vWAgADT0gsXLnTt%0A2rVdu3YWrAYAAKCEqFq1qsFg+M9//lOrVi0hRGpq6vXr16tWrSpzXSHEqVOnTBPDXblyJSgo%0AyHrVSmTdYzdlypSPP/7YPNUJIapXr/7BBx9MnjzZOoUBAADYUt26dZs1azZu3Lj79++npKSM%0AHz/ezc1NeiTimWrWrNmqVasxY8b8/fffer1+8eLFderUuXXrlrVrlvuTYl5eXrnbvb29z58/%0Ab+mSAAAASoR169Y5OjrWrFmzUqVK165d279/v7u7u8x1165dW7Zs2ZCQkNKlS69Zs2b79u05%0AbrmzBlkTFHt7e69YsaJ169bmjUajcePGjXkGPgAAgJLv2LFjuRvNH18oX7785s2bc/fJysoy%0AvY6NjY2NjZVe29vbG41G6bW/v//69esLt26hyQp2gwYNmjJlyunTp1u2bOnj4yOESExM/PXX%0AX8+dOzdhwoQiVgAAAACLkBXsYmJiXFxc5s6dO3/+fFOjt7f35MmTY2JirFYbAAAACkBWsFOp%0AVOPHjx83btyNGzcSExONRqOPj0/FihXV6oLNbwwAAADrkRXsJCqVqnz58uXLl7deNQAAACg0%0ATrkBAAAoBMEOAABAIQpwKRYAAMCqFnw00t7eoejjPEy6W/RBnkcEOwAAUFIc2b3D1iU83woQ%0A7O7fv3/o0KFbt26p1eqyZcs2a9bMzc3NepUBAIAXx8iRI998803Ljlm3bl3LDljyyQp2BoNh%0A/Pjx8+fP1+v1pkZXV9eYmJhx48ZZrTYAAPCimDt37s6dOy07ZkxMTMOGDS07ZgknK9jNmTNn%0Azpw53bp169y5c0BAgMFguHnz5qZNm8aPH+/n59evXz9rVwkAAF4Ek/u96+zoWPRx/vrn7693%0AbC36OM8dWcFuxYoVo0ePnjNnjnnj4MGDhwwZMm/ePIIdAACwiNE9e3tqLXCj144jB1/MYCdr%0AupMrV6506tQpd3uXLl3OnTtn6ZIAAABQGLKCnb29fVpaWu52vV5vZ2dn6ZIAAABQGLKCXf36%0A9T///PPMzEzzRp1Ot2jRohftnkQAAIASS9Y9dtHR0Z07d65atWrHjh3LlCljNBpv3Lixbdu2%0AxMREiz/AAgAAgMKRFew6duy4adOm6OjoJUuWmBrr1KkTHx/fpk0bq9UGAACAApD7W7Fdu3Y9%0Ad+7czZs3jxw5cvTo0cTExNOnT3fs2NGqxQEAAJRAWVlZKpVqx44dQgh7e/vNmzfbuqL/khXs%0AmjVr9tNPPwkhAgMDGzVq1LBhQz8/PysXBgAAYF0NGzZUqVSnTp0yb8zOzvb391epVFlZWbYq%0ArNBkBbsbN26cP3/e2qUAAAAUM19f36+//tq8ZceOHc9jpJPICnYLFy5ctmzZ5s2bzX9SDAAA%0A4HnXvn37tWvXmk/9sXLlylatWkmvU1JSVCrV3r17pbeXLl1SqVSXLl3KMcj9+/dfffVVZ2dn%0Af3//1atXS42JiYm9evUKDAx0dXUNCws7ceKEECI7O1ulUi1btqxSpUoDBgyw+O7ICnazZ8+2%0At7fv1q2bVqstU6ZMxf+fxWsCAAAoHo0aNfLw8Ni69b8/U/Hw4cNt27b17NmzQIPMnz//448/%0AvnfvXmRkZFRUVEpKihCia9euQogzZ84kJSW1aNGiQ4cO6enpdnZ2dnZ2X3755ffffz9//nyL%0A746sp2INBoOPj0/r1q0tvnkAAADbGjhw4IoVK9544w0hxLfffhsaGlq2bNkCjdC7d+/mzZsL%0AISIjI2fMmHHt2rXMzMzDhw8nJCSULl1aCDF16tSFCxdu2bLlrbfeEkJ07dq1QYMGVtgVecHu%0A999/t8a2AQAAbK5///5Tp05NTEz09/dfuXLlmDFjCjpC1apVpRcuLi5CCJ1OJ12uDQwMNO92%0A5coV6UWVKlWKWvRTyAp2Ep1Od+bMmX/++adFixbe3t5ZWVn29gVYHQAAoAQKDAxs27bt6tWr%0AX3vttUuXLnXp0kW6Hy43g8GQZ7tanfPeNo1GI4RIT093dnbO3d/JyaloJT+V3Hns5syZ4+vr%0A+/LLL7/xxhtSCI2JiRkwYMDz+9gIAACAJDIyct26dWvWrOnTp4+jo6Op3cnJSaVS6XQ66e3V%0Aq1dlDiidwzOfSMV0us6qZAW7+Pj4sWPHtmzZ0vyXJ6pXr75mzZq4uDir1QYAAFAcOnfufPv2%0A7TVr1gwcONC83cHBoXLlyr/88osQIi0tbcGCBTIHrFmzZqtWrcaMGfP333/r9frFixfXqVPn%0A1q1bli/9/ycr2C1YsCAqKuqHH36IiIgwNfbr12/cuHHLli2zWm0AAADFwd7evm/fvqVLl65b%0At26ORYsWLfrhhx+qVKnSrl27oUOHCiFkXq5cu3Zt2bJlQ0JCSpcuvWbNmu3bt+e45c4aZN0k%0Ad/HixTlz5uRuDw8Pnz17tqVLAgAAKA7Hjh0zvf70009Nr5s0aWI0GqXXbdu2vXjxommRqd30%0Awjzn+fv7m9r9/f3Xr1+fe6NWvY1N1hk7d3d309Vlc48fP5buDQQAAIDNyQp2ISEhs2fPTk9P%0AN2988ODB1KlTmzRpYp3CAAAAUDCyLsVOnDixTZs2ISEhnTp1EkLEx8cvWbIkISEhPT3d/HEK%0AAAAA2JCsM3bh4eE7d+50c3ObN2+eEGL58uUrV64MDg7etWuXNM8yAAAAbE7uDMOtW7c+ceLE%0A3bt3pSd1K1SoUKpUKWsWBgAAgIIp2E9HaDSaihUrSq8fPXokvfD09LRsTQAAACgEWcHuypUr%0AI0aM2Lt3b2pqau6lpsd6AQAAiqJeZB+1WlX0cdIzMoo+yPNIVrCLjIw8efJk165dAwIC7Ozs%0ArF0TAAB40Xh6evr4+KQZskTeP8daQHZqHx8fV1dXS4z1PJEV7I4ePfrzswodGQAAGeVJREFU%0Azz83a9bM2tUAAIAX07fffmvrEpRA1lOxrq6uplvrAAAAUDLJCnZ9+/Zdvny5tUsBAABAUci6%0AFDtjxoxOnTrt2LGjadOmpUuXzrF0woQJVigMAAAABSMr2H3++ee7d+8WQvzxxx+5lxLsAAAA%0ASgJZwW7+/Pndu3cfNWqUv78/T8UCAACUTLKC3YMHD+bPnx8YGGjtagAAAFBosh6eqFmz5r17%0A96xdCgAAAIpCVrCbO3fu6NGjT58+be1qAAAAUGiyLsV+9NFH169fr1u3rlarzf1U7LVr1yxf%0AFwAAAApIVrBTq9XVq1evXr26tasBAABAockKdvv27bN2HQAAACgiWffYAQAAoOSTdcbO2dn5%0AaYv0en12drbl6gEAAEAh5RfsTp48Wb9+fSFEjx49ciy6ffv2sWPHKlas2LlzZytWBwAAANny%0AC3a9e/c+efKks7PzmjVrci99+PDhW2+9JSU/AAAA2Fx+99iVKlUqNjY2n6WfffbZ9OnTLV8U%0AAAAACi6/YPfzzz8fO3bs5s2bT+vg6+t78eJFK1QFAACAAsvvUqxWq/3xxx8NBkOeS7OyshYu%0AXOjj42OdwgAAAFAwz3gqVqPRCCGqVKmSoz07O/vevXupqakTJ060VmkAAAAoCFnTnZQtWzZH%0Ai1qtbtCgwWuvvda3b18rVAUAAIACkxXs9u7da+UyAAAAUFT88gQAAIBC5HfGrk2bNnKG2L17%0At4WKAQAAQOHlF+wePXqUZ7tKpXJwcFCpVAcPHjQajdYpTC69Xp+WlmbbAmy4daAE0ul0jx8/%0AtuCAqampFhwNUACj0WjZb1lBOTo6So9XoqTJL9gdO3bsaYu2bNkyYsQIIcSAAQMsX1RB2Nvb%0Au7q62rYAG24dKIEcHR0t+63M5+eqgReTSqWy7d8+tZpbuUqoAoeS69evjxgxYsuWLSEhIfv3%0A72/evLk1ypJPpVLZNlqpVCobbh0ogdRqtWW/lXZ2dhYcDVAGTisgTwVI3Hq9/l//+lfNmjX3%0A7NkzZ86c48eP2zzVAQAAwERu3t+3b9977733n//8580335w7d25gYKBVywIAAEBBPfuM3b17%0A9/r37x8WFqbX63/++ecNGzaQ6gAAAEqg/IKd0WhcunRp9erV169fP2XKlDNnzrRt27bYKgMA%0AAECB5HcptmnTpocPH+7YsePcuXPLly9vNBp1Ol3ubjywBgAAUBLkF+wOHz4shPj111+rVauW%0ATzebT2UHAAAAkX+wi4mJKbY6AAAAUET5BbvY2NjiKgMAAABFxczRAAAACkGwAwAAUAiCHQAA%0AgEIQ7AAAABSCYAcAAKAQBDsAAACFINgBAAAoBMEOAABAIQh2AAAACkGwAwAAUAiC3f9r716D%0Ao6rvBo6fTbK5EgKIiEjLEECNiDdGhQ6VWs3YqiDWqcWxA4MiUu+FqZZRB++3jtdqraDYYYRa%0A6nQQr3XKiLWt9KHVIrReGNCKgAIKSQBDLpvnxbaZ1IJiCezy8/N5tfvfc87+D8PJfvec3QQA%0AIAhhBwAQhLADAAhC2AEABCHsAACCEHYAAEEIOwCAIIQdAEAQwg4AIAhhBwAQhLADAAhC2AEA%0ABCHsAACCEHYAAEEIOwCAIIQdAEAQwg4AIAhhBwAQhLADAAhC2AEABCHsAACCEHYAAEEIOwCA%0AIIQdAEAQwg4AIAhhBwAQhLADAAhC2AEABCHsAACCEHYAAEEIOwCAIIQdAEAQwg4AIAhhBwAQ%0AhLADAAhC2AEABCHsAACCEHYAAEEIOwCAIIQdAEAQwg4AIAhhBwAQhLADAAhC2AEABCHsAACC%0AEHYAAEEIOwCAIIQdAEAQwg4AIAhhBwAQhLADAAhC2AEABCHsAACCEHYAAEEIOwCAIIQdAEAQ%0Awg4AIAhhBwAQhLADAAhC2AEABCHsAACCEHYAAEEIOwCAIIQdAEAQwg4AIAhhBwAQhLADAAii%0AaC88x8cffzxr1qylS5c2NTVVV1dPmDDh4IMPTpLksssue/fdd9sXKy0tnTdvXpIkW7ZsmTFj%0Axuuvv97c3HzIIYdMnjy5V69ee2GeAAD7tL0RdjfddFNxcfH1119fVlY2d+7cG2644eGHHy4t%0ALd2yZcukSZOGDRuWXayg4F+nD++5554tW7ZMnz69pKQku/x9993X/igAADu0x2upoaFh//33%0Av/jii6urqw888MBx48bV19evXr06+1Dv3r17/luPHj2SJNm4ceOSJUsmTZrUv3//Pn36TJ48%0Aec2aNcuWLdvT8wQA2Nft8TN2lZWV06ZNa7/70UcfFRQU9OzZs7m5efv27a+88spjjz3W0NAw%0AcODAcePGHXTQQStWrEin0/37988u36VLl759+7711ltHHnnkDrefyWRaW1v39F58hkwmk8Nn%0AhzzU2tra3NzciRtsaWnpxK1BDJ17lH1RBQUFhYWFOZwAO7M3LsW2a2ho+OlPfzpmzJju3bvX%0A1dV169atpaXloosuSpLkl7/85bRp0x588MH6+vrKyspUKtW+VlVVVV1d3c622dzc3NDQsDdm%0Av/MJ5PDZIQ9t3779M47Z/8HWrVs7cWsQQCaT6dyj7IsqLS3t0qVLDifAzuy9sHv//fdvvPHG%0Ao446avz48UmSVFVVzZ49u/3RK6+8cvz48X/605+SJOlYdZ+rqKiooqKi02f7hSaQw2eHPJRO%0Apzv3qCwtLe3ErUEAqVQqt699Ttflrb0UJUuXLr3jjjvOOeec008/fYcLlJWV7b///hs3bqyu%0Arq6vr29ra2vPu7q6uu7du+9sy4WFhWVlZXtk0rvGf274lHQ63blHZUlJSSduDQJIpVK5fe0j%0Ab+2Nr5r+4x//uP3226dMmdKx6v75z3/ef//97R+daWxs3LBhQ+/evQcNGtTc3Lxy5crsePab%0AFjU1NXthngAA+7Q9fsauqanpnnvuGT16dL9+/TZu3Jgd7NKlS48ePV555ZWWlpaxY8e2trbO%0Anj27S5cuX/va10pKSoYPH/7AAw9cdtllxcXFDz/88IABAw477LA9PU8AgH3dHg+7N95444MP%0APpg7d+7cuXPbBy+88MLTTjvtxhtvfPTRR6+44op0On3IIYfceuut2Qsul1122YwZM6677rrW%0A1tbBgwdfc801X+hTdwAAX057POyOPPLIBQsW7PCh6urqG2+88b/Hy8vLr7jiij08LwCAaPw5%0ABwCAIIQdAEAQwg4AIAhhBwAQhLADAAhC2AEABCHsAACCEHYAAEEIOwCAIIQdAEAQwg4AIAhh%0ABwAQhLADAAhC2AEABCHsAACCEHYAAEEIOwCAIIQdAEAQwg4AIAhhBwAQhLADAAhC2AEABCHs%0AAACCEHYAAEEIOwCAIIQdAEAQwg4AIAhhBwAQhLADAAhC2AEABCHsAACCEHYAAEEIOwCAIIQd%0AAEAQwg4AIAhhBwAQhLADAAhC2AEABCHsAACCEHYAAEEIOwCAIIQdAEAQwg4AIAhhBwAQhLAD%0AAAhC2AEABCHsAACCEHYAAEEIOwCAIIQdAEAQwg4AIAhhBwAQhLADAAhC2AEABCHsAACCEHYA%0AAEEIOwCAIIQdAEAQwg4AIAhhBwAQhLADAAhC2AEABCHsAACCEHYAAEEIOwCAIIQdAEAQwg4A%0AIAhhBwAQhLADAAhC2AEABCHsAACCEHYAAEEIOwCAIIQdAEAQwg4AIAhhBwAQhLADAAhC2AEA%0ABCHsAACCEHYAAEEIOwCAIIQdAEAQwg4AIAhhBwAQhLADAAiiKNcT2F1NTU0NDQ25nUAOnx3y%0A0LZt2z766KNO3GB9fX0nbg0CaGtr69yj7IsqLS2tqKjI4QTYmX0+7IqLi/fbb7/cTiCHzw55%0AqLy8vHOPyq5du3bi1iCAVCqV29c+8pZLsQAAQQg7AIAghB0AQBDCDgAgCGEHABCEsAMACELY%0AAQAEIewAAIIQdgAAQQg7AIAghB0AQBDCDgAgCGEHABCEsAMACELYAQAEIewAAIIQdgAAQQg7%0AAIAghB0AQBDCDgAgCGEHABCEsAMACELYAQAEIewAAIIQdgAAQQg7AIAghB0AQBDCDgAgCGEH%0AABCEsAMACELYAQAEIewAAIIQdgAAQQg7AIAghB0AQBDCDgAgCGEHABCEsAMACELYAQAEIewA%0AAIIQdgAAQQg7AIAghB0AQBDCDgAgCGEHABCEsAMACELYAQAEIewAAIIQdgAAQQg7AIAghB0A%0AQBDCDgAgCGEHABCEsAMACELYAQAEIewAAIIQdgAAQQg7AIAghB0AQBDCDgAgCGEHABCEsAMA%0ACELYAQAEIewAAIIQdgAAQQg7AIAghB0AQBDCDgAgCGEHABCEsAMACELYAQAEIewAAIIQdgAA%0AQQg7AIAghB0AQBDCDgAgCGEHABCEsAMACELYAQAEIewAAIIQdgAAQQg7AIAghB0AQBDCDgAg%0ACGEHABBEUa4nsANbtmyZMWPG66+/3tzcfMghh0yePLlXr165nhQAQL7LxzN299xzz/r166dP%0An/6Tn/ykvLz8hhtuyGQyuZ4UAEC+y7uw27hx45IlSyZNmtS/f/8+ffpMnjx5zZo1y5Yty/W8%0AAADyXd6F3YoVK9LpdP/+/bN3u3Tp0rdv37feeiu3swIAyH959xm7+vr6ysrKVCrVPlJVVVVX%0AV7ez5VtaWhobG/fK1HY6gSRJfnnvHWUVFTmcBuSDDWvfT5Kkqalpy5YtnbjZTz75JEmS3/31%0A/y65945O3CzsozbWbU6XlnbuUfZFpdPpkpKSHE6Ancm7sEuSpGPVfa7W1tbchl1ra2uSJIvm%0Az8vhHCCvdPrbraampiRJXn37zVfffrMTNwv7rh4lJbl97UuSRNjlp7wLu27dutXX17e1tbXn%0AXV1dXffu3Xe2fHFxcbdu3fbW7HbgzjvvvPrqq3M4AbIaGhoKCgoqnDfNA3369Onco/KEE05Y%0AvHhxJ26Q/8327dubmprKy8sLCwtzPZcvu3Q6ndvXvoKCvPsoF1l5F3aDBg1qbm5euXLlwIED%0AkySpr69fvXp1TU3NzpZPpVJFRbnci0GDBuXw2Wm3cePGoqKi3P6kYw/p1q3b8ccfn+tZkGzd%0AuvWTTz6pqqpKp9O5nguwY3lX3D169Bg+fPgDDzzwzjvvrFmz5u677x4wYMBhhx2W63kBAOS7%0AVFtbW67n8Gnbtm2bMWPGa6+91traOnjw4MmTJ3/GpVjIcsYO9jRn7CD/5WPYwf9A2MGeJuwg%0A/+XdpVgAAP43wg4AIAhhBwAQhLADAAhC2AEABCHsAACCEHYAAEEIOwCAIIQdAEAQwg4AIAhh%0ABwAQhLADAAhC2AEABCHsAACCEHYAAEEIOwCAIIQdAEAQwg4AIAhhBwAQhLADAAhC2AEABCHs%0AAACCEHYAAEEIOwCAIIQdAEAQwg4AIAhhBwAQhLADAAiiKNcTgM7RpUuXggJvVGAPKikpKSws%0ALCwszPVEgJ1KtbW15XoOAAB0Amc4AACCEHYAAEEIOwCAIIQdAEAQwg4AIAhhBwAQhLAD4PO1%0AtraOHj361VdfTZJkzJgxixcvzvWMgB0QduTYlClTHnrooU8NnnXWWc8991xO5gOxTZkyZfTo%0A0atWreo4mMlkxo0bN3r06NbW1lxNDOgUwg7gy6WqqmrhwoUdR1599VVJBzH4k2Lku82bN8+c%0AOXP58uVbt26trq6eMGFCTU1NW1vbGWecccUVVyxcuPDDDz8sKSmZOnXqokWLli5dunnz5jPO%0AOOM73/lOkiSbNm16+OGHly9fvm3btoEDB06cOHHAgAG7uC5ENXTo0JdeemnChAlFRf96CVi4%0AcOERRxzxxz/+MUmSxsbGs88+++abbx4yZEiSJOvWrbvwwgsfeuihXr16ddxIQ0PD9OnTly9f%0AXlFRMWHChBNPPDHZyRGXyWTGjBlzySWXzJs3b8iQIZdffvle32P4EnHGjnx30003bd269b77%0A7pszZ86hhx56/fXX19fXp1KpgoKCF1544dprr50xY0bXrl2vvvrqmpqae++99/LLL589e3Zd%0AXV2SJDfffHOSJPfff/+cOXMGDx583XXXNTU17eK6ENWgQYPKy8uXLFmSvbtly5a//OUvI0aM%0A+EIbeeqpp8aOHfvYY4/V1tb+7Gc/a2xsTHZyxBUUFBQUFDz//PPTpk2bNGlSp+8O0JGwI/ee%0AffbZMf+pubk5+9CqVavefvvt888/v6qqqqSk5Pvf/34mk/nrX/+afXTkyJGlpaUFBQWHHnpo%0AWVnZ8OHDkyQ57LDDMpnMBx98sHLlyrfffnvixImVlZXFxcXnnntuS0vLn//8511ZNxf/DLD3%0A1NbW/u53v8vefvnllwcPHtyzZ88vtIWRI0fW1NSUlZXV1tZu3779ww8//OwjbtiwYQMGDCgr%0AK+vkPQH+k0ux5N7Xv/717373ux1HfvjDH2ZvrFu3LpVK9e3bN3u3uLh4//33X79+ffbufvvt%0A1z7eo0eP7O10Op0kSVNTU3ax8ePHd9zyhx9+uCvrduLeQR466aSTHn/88U2bNnXv3n3hwoVn%0AnnnmF91Cnz59sjdKSkqSJGlubl63bl2y8yPuwAMP3N1JA7tA2JF7lZWV/fr16ziSSqV2tnBb%0AW1tLS8vnLpYkSXFxcZIkTzzxRPbGp3z2uhBbjx49jjrqqBdffPG4445bt27d8ccfv3Llyh0u%0Amclkdjj+30fQZx9x2XdNwJ7mUix5rU+fPm1tbatXr87ebWxsXL9+/S6+9c+eUXjnnXfaR1xj%0AhXa1tbW///3vFy1a9I1vfKP9WxRJkqTT6VQq1f5xiPZTbp/LEQf5QNiR1/r373/ooYc++uij%0ADQ0NjY2Nv/jFL8rKyoYNG7Yr637lK1854ogjHnnkkQ0bNrS2tj733HOXXnrpxx9/vKfnDPuE%0AY489dtOmTYsWLTr55JM7jhcWFvbu3Xvp0qVJkmzfvv2ZZ57ZxQ064iAfuBRLvvvRj340Y8aM%0Aiy66qK2t7eCDD77tttvKy8t3cd2pU6fOnDnz0ksvbWtr69ev33XXXdf+cTr4kissLDzxxBOX%0ALl3av3//Tz30gx/84Oc///krr7zSvXv3s88+e8mSJbv4W+4ccZBzqba2tlzPAQCATuBSLABA%0AEMIOACAIYQcAEISwAwAIQtgBAAQh7AAAghB2AABBCDugE2zcuPGWW24ZOnRoz5490+l0r169%0AvvWtb/32t7/N9bwAvlz8gmJgd3388cdDhw5dv379eeedN2zYsMLCwpUrV86aNevdd9+dM2fO%0A2LFjcz1BgC8LYQfsrrvvvnvKlCmPP/749773vfbBTZs2DRkypKioaNWqVQUFLg4A7A1+2gK7%0Aa926dUmSDB06tONg9+7dFy9e/MYbb7RX3UsvvVRbW9u1a9fy8vJjjjlm1qxZ2fGnnnoqlUrd%0Aeeed7es+/vjjqVTq/vvvz9597rnnTjjhhMrKyrKyssMPP/yuu+7yjhRgh4QdsLuOOeaYJEmu%0AvPLKzZs3dxzv27dvWVlZ9vbChQtPOumkpqamuXPnPvnkk8cff/z555+fjblRo0aNHz9++vTp%0A7733XpIk9fX1U6ZMOfHEEy+++OIkSebPn3/aaadVVFQ89thjTz/99CmnnDJ16tSrrrpqb+8k%0AwL7ApVhgd2UymXPOOWfevHklJSUnnXTSyJEjR44ceeyxx3a8AnvMMcc0NDQsXbq0vLw8O3LG%0AGWe8+OKL69evLy0traurGzJkyNFHH/3kk09ecskls2fPXrZsWb9+/ZIkqamp2bZt24oVK4qL%0Ai7Mrnnnmmc8888y6dev222+/vb+zAPnMGTtgdxUUFPzqV796/vnnzzrrrL/97W9XXXXVsGHD%0ADjjggGnTpm3bti1JkvXr17/22munnXZaQUFB47+deuqpDQ0Ny5YtS5KkqqrqkUceWbBgwTXX%0AXPPggw/edddd2apbu3btm2++eeqpp7ZXXZIko0aNam5uXrx4ca72FyBvCTugc5xyyilz5sxZ%0As2bNypUrZ86cWVNTc9ttt5188smZTGbt2rVJktx7771lHUyePDlJkvfffz+7em1t7QUXXHDz%0AzTd/85vfnDhxYnZwzZo1SZIcdNBBHZ/owAMPTJIku00AOirK9QSAaKqrq6urq88///yJEyfO%0AmjXrD3/4Q9euXZMkOe+88y644IJPLTxw4MDsjUwm88Ybb6RSqRUrVjQ0NFRWViZJkkqlsg91%0AXCX7ARLftAX4b34yArtl+/btc+bMmT9//qfGU6nUyJEjkyRZvXr1V7/61SRJWltbh/2Xnj17%0AZpe/++67Fy9evGDBgk2bNk2dOjU72Ldv3+Tf5+3aZe9mHwKgI2EH7Jbi4uLrr79+0qRJq1at%0A6jje2tr661//OkmSI444okePHscdd9z8+fM7fm129uzZ11xzTUtLS5Ikb7311rXXXjt16tTT%0ATz/9lltumTlzZvavVvTu3fvwww9/+umnGxsb21f8zW9+U15ePnz48L20hwD7Dt+KBXbXokWL%0ARo0alUqlxo4de/jhh1dUVKxdu/aJJ554/fXXL7300vvuuy/59y+xq6mpmTp1au/evV9++eXb%0Ab7/93HPPffTRR1tbW0eMGLFhw4Zly5aVlZVlMpkRI0a89957y5cv79at27PPPjtq1KiTTz75%0A4osvLi4uXrBgwYMPPnjrrbf++Mc/zvV+A+SfNoDd9ve///28884bMGBASUlJUVHRAQcc8O1v%0Af/uJJ57ouMzLL79cW1tbWVmZTqcPPvjgO+64o7m5ua2t7fbbb0+SZOHChe1LLl++PJ1Ojxs3%0ALnv3hRdeGDFiREVFRUlJydFHHz1r1qy9uWsA+xBn7AAAgvAZOwCAIIQdAEAQwg4AIAhhBwAQ%0AhLADAAhC2AEABCHsAACCEHYAAEEIOwCAIIQdAEAQwg4AIIj/Bx056Xy5oLsRAAAAAElFTkSu%0A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48882"/>
            <a:ext cx="4168698" cy="410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0998" y="1268760"/>
            <a:ext cx="7772400" cy="650557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002060"/>
                </a:solidFill>
                <a:latin typeface="Sora ExtraBold"/>
              </a:rPr>
              <a:t>Visualizações Gráficas </a:t>
            </a:r>
            <a:endParaRPr lang="pt-BR" sz="1800" dirty="0">
              <a:solidFill>
                <a:srgbClr val="002060"/>
              </a:solidFill>
              <a:latin typeface="Sora ExtraBold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7</a:t>
            </a:fld>
            <a:endParaRPr lang="pt-BR"/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" y="1988840"/>
            <a:ext cx="785604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1410291"/>
            <a:ext cx="7772400" cy="650557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002060"/>
                </a:solidFill>
                <a:latin typeface="Sora ExtraBold"/>
              </a:rPr>
              <a:t>Visualizações Gráficas </a:t>
            </a:r>
            <a:endParaRPr lang="pt-BR" sz="1800" dirty="0">
              <a:solidFill>
                <a:srgbClr val="002060"/>
              </a:solidFill>
              <a:latin typeface="Sora ExtraBold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056784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880922" cy="658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0998" y="1268760"/>
            <a:ext cx="7772400" cy="650557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002060"/>
                </a:solidFill>
                <a:latin typeface="Sora ExtraBold"/>
              </a:rPr>
              <a:t>Visualizações Gráficas </a:t>
            </a:r>
            <a:endParaRPr lang="pt-BR" sz="1800" b="1" dirty="0">
              <a:solidFill>
                <a:srgbClr val="002060"/>
              </a:solidFill>
              <a:latin typeface="Sora ExtraBold" charset="0"/>
              <a:cs typeface="Sora ExtraBold" charset="0"/>
            </a:endParaRPr>
          </a:p>
        </p:txBody>
      </p:sp>
      <p:sp>
        <p:nvSpPr>
          <p:cNvPr id="4" name="AutoShape 4" descr="Recife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620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7200"/>
            <a:ext cx="2664296" cy="9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908-F69C-461C-98DD-D10976C43688}" type="slidenum">
              <a:rPr lang="pt-BR" smtClean="0"/>
              <a:t>9</a:t>
            </a:fld>
            <a:endParaRPr lang="pt-BR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696744" cy="4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2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1341</Words>
  <Application>Microsoft Office PowerPoint</Application>
  <PresentationFormat>Apresentação na tela (4:3)</PresentationFormat>
  <Paragraphs>207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   Avaliação de Políticas Públicas – Seleção Analista de Dados Exercício de Diagnóstico e Avaliação de Programas Candidata: Giseli Vieira dos Santos </vt:lpstr>
      <vt:lpstr> Questão 1: Elabore um diagnóstico detalhado do perfil socioeconômico e educacional dos jovens do Recife, identificando vulnerabilidades e oportunidades para orientar políticas de capacitação profissional e inclusão no mercado de trabalho local. </vt:lpstr>
      <vt:lpstr>Diagnóstico do Perfil dos Jovens de Recife com Base na PNAD Contínua   Este diagnóstico tem como objetivo fornecer à Secretaria de Trabalho, Qualificação e Empreendedorismo do Recife um panorama detalhado sobre o perfil socioeconômico da população jovem da cidade, subsidiando o desenho de um novo programa municipal de capacitação profissional. A análise foi realizada utilizando os microdados da Pesquisa Nacional por Amostra de Domicílios Contínua (PNAD Contínua) do IBGE, processados em R no Google Colab, seguindo metodologia padronizada de tratamento, limpeza e visualização de dados.</vt:lpstr>
      <vt:lpstr>Apresentação do PowerPoint</vt:lpstr>
      <vt:lpstr>Apresentação do PowerPoint</vt:lpstr>
      <vt:lpstr>Apresentação do PowerPoint</vt:lpstr>
      <vt:lpstr>Visualizações Gráficas </vt:lpstr>
      <vt:lpstr>Visualizações Gráficas </vt:lpstr>
      <vt:lpstr>Visualizações Gráficas </vt:lpstr>
      <vt:lpstr>Políticas Adotadas</vt:lpstr>
      <vt:lpstr>Alinhamento com Metas e Compromissos Internacionais</vt:lpstr>
      <vt:lpstr>Conclusão</vt:lpstr>
      <vt:lpstr>Questão 2: Qual método de avaliação de impacto é mais adequado para estimar o efeito de receber a bolsa do PROUNI sobre a probabilidade de emprego na área de formação?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52</cp:revision>
  <dcterms:created xsi:type="dcterms:W3CDTF">2025-08-28T16:27:50Z</dcterms:created>
  <dcterms:modified xsi:type="dcterms:W3CDTF">2025-08-31T15:42:18Z</dcterms:modified>
</cp:coreProperties>
</file>