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Libre Franklin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Black-boldItalic.fntdata"/><Relationship Id="rId30" Type="http://schemas.openxmlformats.org/officeDocument/2006/relationships/font" Target="fonts/LibreFranklin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35fc2e8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035fc2e8c7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0d8c41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0d8c41d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35fc2e8c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035fc2e8c7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35fc2e8c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035fc2e8c7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5fc2e8c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035fc2e8c7_2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35fc2e8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035fc2e8c7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35fc2e8c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035fc2e8c7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35fc2e8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035fc2e8c7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35fc2e8c7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035fc2e8c7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f8eb7d0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0f8eb7d016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f8eb7d0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0f8eb7d016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8eb7d0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f8eb7d016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35fc2e8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035fc2e8c7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35fc2e8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35fc2e8c7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35fc2e8c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35fc2e8c7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8eb7d0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f8eb7d016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35fc2e8c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035fc2e8c7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85900" y="1122362"/>
            <a:ext cx="86094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Libre Franklin Black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85900" y="5230134"/>
            <a:ext cx="4610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4038800" y="-501518"/>
            <a:ext cx="3854100" cy="9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529549" y="2200423"/>
            <a:ext cx="52791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2043900" y="-351531"/>
            <a:ext cx="5322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219200" y="2318032"/>
            <a:ext cx="94932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+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219200" y="1368862"/>
            <a:ext cx="94869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ibre Franklin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219200" y="5318974"/>
            <a:ext cx="9486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219200" y="2168278"/>
            <a:ext cx="47028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69880" y="2168278"/>
            <a:ext cx="47826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219200" y="365125"/>
            <a:ext cx="97536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219201" y="2109789"/>
            <a:ext cx="4507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219201" y="3063530"/>
            <a:ext cx="4507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464867" y="2109789"/>
            <a:ext cx="4507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464867" y="3063530"/>
            <a:ext cx="4507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219200" y="457200"/>
            <a:ext cx="37764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557582" y="987425"/>
            <a:ext cx="59487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+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+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219200" y="3484210"/>
            <a:ext cx="37689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219200" y="457200"/>
            <a:ext cx="39324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674810" y="657055"/>
            <a:ext cx="5831400" cy="55152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219199" y="3484210"/>
            <a:ext cx="37689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19200" y="365125"/>
            <a:ext cx="94932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Libre Franklin Black"/>
              <a:buNone/>
              <a:defRPr b="0" i="1" sz="4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19200" y="2318032"/>
            <a:ext cx="94932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+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048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+"/>
              <a:def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048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-1029154" y="4680891"/>
            <a:ext cx="275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61112" y="6356350"/>
            <a:ext cx="550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905482" y="6356350"/>
            <a:ext cx="11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74491" y="6356027"/>
            <a:ext cx="358082" cy="358082"/>
            <a:chOff x="4135730" y="1745593"/>
            <a:chExt cx="558717" cy="558717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4135730" y="1745593"/>
              <a:ext cx="558717" cy="558717"/>
              <a:chOff x="1028007" y="1706570"/>
              <a:chExt cx="575700" cy="575700"/>
            </a:xfrm>
          </p:grpSpPr>
          <p:cxnSp>
            <p:nvCxnSpPr>
              <p:cNvPr id="17" name="Google Shape;17;p1"/>
              <p:cNvCxnSpPr/>
              <p:nvPr/>
            </p:nvCxnSpPr>
            <p:spPr>
              <a:xfrm>
                <a:off x="1028007" y="1994415"/>
                <a:ext cx="57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 rot="-5400000">
                <a:off x="1028012" y="1994420"/>
                <a:ext cx="57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" name="Google Shape;19;p1"/>
            <p:cNvSpPr/>
            <p:nvPr/>
          </p:nvSpPr>
          <p:spPr>
            <a:xfrm>
              <a:off x="4336389" y="1946248"/>
              <a:ext cx="157500" cy="157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or.adobe.com/create/color-wheel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isellegomezp/Project-3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McAuley-Lab/Amazon-Reviews-202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12046778" cy="6858000"/>
          </a:xfrm>
          <a:custGeom>
            <a:rect b="b" l="l" r="r" t="t"/>
            <a:pathLst>
              <a:path extrusionOk="0" h="6858000" w="12046778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" y="0"/>
            <a:ext cx="11915541" cy="6858001"/>
          </a:xfrm>
          <a:custGeom>
            <a:rect b="b" l="l" r="r" t="t"/>
            <a:pathLst>
              <a:path extrusionOk="0" h="6858001" w="1191554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Person writing on a notepad" id="100" name="Google Shape;100;p14"/>
          <p:cNvPicPr preferRelativeResize="0"/>
          <p:nvPr/>
        </p:nvPicPr>
        <p:blipFill rotWithShape="1">
          <a:blip r:embed="rId4">
            <a:alphaModFix amt="85000"/>
          </a:blip>
          <a:srcRect b="15007" l="0" r="0" t="12339"/>
          <a:stretch/>
        </p:blipFill>
        <p:spPr>
          <a:xfrm>
            <a:off x="-5309" y="-2547"/>
            <a:ext cx="11920851" cy="6863842"/>
          </a:xfrm>
          <a:custGeom>
            <a:rect b="b" l="l" r="r" t="t"/>
            <a:pathLst>
              <a:path extrusionOk="0" h="6863842" w="11920851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439097" y="3077"/>
            <a:ext cx="6289954" cy="221524"/>
          </a:xfrm>
          <a:custGeom>
            <a:rect b="b" l="l" r="r" t="t"/>
            <a:pathLst>
              <a:path extrusionOk="0" h="221524" w="628995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" name="Google Shape;104;p14"/>
              <p:cNvCxnSpPr/>
              <p:nvPr/>
            </p:nvCxnSpPr>
            <p:spPr>
              <a:xfrm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14"/>
              <p:cNvCxnSpPr/>
              <p:nvPr/>
            </p:nvCxnSpPr>
            <p:spPr>
              <a:xfrm rot="-5400000">
                <a:off x="1028007" y="1994415"/>
                <a:ext cx="57571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6" name="Google Shape;106;p14"/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11214445" y="792471"/>
            <a:ext cx="701097" cy="5785351"/>
          </a:xfrm>
          <a:custGeom>
            <a:rect b="b" l="l" r="r" t="t"/>
            <a:pathLst>
              <a:path extrusionOk="0" h="5785351" w="701097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923"/>
            <a:ext cx="11428519" cy="6858000"/>
          </a:xfrm>
          <a:custGeom>
            <a:rect b="b" l="l" r="r" t="t"/>
            <a:pathLst>
              <a:path extrusionOk="0" h="6858000" w="11428519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699915" y="1943100"/>
            <a:ext cx="5694061" cy="2902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2004"/>
              <a:buFont typeface="Roboto"/>
              <a:buNone/>
            </a:pPr>
            <a:r>
              <a:rPr b="1" i="0" lang="en" sz="4877">
                <a:latin typeface="Roboto"/>
                <a:ea typeface="Roboto"/>
                <a:cs typeface="Roboto"/>
                <a:sym typeface="Roboto"/>
              </a:rPr>
              <a:t>Sentiment Analysis</a:t>
            </a:r>
            <a:endParaRPr b="1" i="0" sz="487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4736"/>
              <a:buFont typeface="Roboto"/>
              <a:buNone/>
            </a:pPr>
            <a:r>
              <a:rPr b="1" i="0" lang="en" sz="4222">
                <a:latin typeface="Roboto"/>
                <a:ea typeface="Roboto"/>
                <a:cs typeface="Roboto"/>
                <a:sym typeface="Roboto"/>
              </a:rPr>
              <a:t>and Recommendation</a:t>
            </a:r>
            <a:r>
              <a:rPr b="1" i="0" lang="en" sz="3888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4222">
                <a:latin typeface="Roboto"/>
                <a:ea typeface="Roboto"/>
                <a:cs typeface="Roboto"/>
                <a:sym typeface="Roboto"/>
              </a:rPr>
              <a:t>System o</a:t>
            </a:r>
            <a:r>
              <a:rPr b="1" i="0" lang="en" sz="4222">
                <a:latin typeface="Roboto"/>
                <a:ea typeface="Roboto"/>
                <a:cs typeface="Roboto"/>
                <a:sym typeface="Roboto"/>
              </a:rPr>
              <a:t>f Product</a:t>
            </a:r>
            <a:r>
              <a:rPr b="1" i="0" lang="en" sz="4000"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i="0" lang="en" sz="4000">
                <a:latin typeface="Roboto"/>
                <a:ea typeface="Roboto"/>
                <a:cs typeface="Roboto"/>
                <a:sym typeface="Roboto"/>
              </a:rPr>
            </a:br>
            <a:r>
              <a:rPr b="1" i="0" lang="en" sz="4333">
                <a:latin typeface="Roboto"/>
                <a:ea typeface="Roboto"/>
                <a:cs typeface="Roboto"/>
                <a:sym typeface="Roboto"/>
              </a:rPr>
              <a:t>Reviews</a:t>
            </a:r>
            <a:endParaRPr sz="5733"/>
          </a:p>
        </p:txBody>
      </p:sp>
      <p:sp>
        <p:nvSpPr>
          <p:cNvPr id="110" name="Google Shape;110;p14"/>
          <p:cNvSpPr/>
          <p:nvPr/>
        </p:nvSpPr>
        <p:spPr>
          <a:xfrm>
            <a:off x="4852499" y="6203411"/>
            <a:ext cx="7339500" cy="5145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Collaborators: Mike Saunders, Lonnie Aldredge, Giselle Gomez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VADER</a:t>
            </a:r>
            <a:r>
              <a:rPr lang="en" sz="5400">
                <a:solidFill>
                  <a:schemeClr val="dk1"/>
                </a:solidFill>
              </a:rPr>
              <a:t> Model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This model worked well to classify each review with a scores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Pretrained model that outputs neg, neu, pos, and compound scores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Scores were used in GUI Application</a:t>
            </a:r>
            <a:endParaRPr sz="1900"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3028"/>
            <a:ext cx="12191999" cy="2836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VADER and RoBERTa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38200" y="1929378"/>
            <a:ext cx="105156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With smaller sample of data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5323"/>
            <a:ext cx="12192000" cy="220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2240050" y="4935375"/>
            <a:ext cx="690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VADER proved efficient with straightforward reviews, while RoBERTa provided more nuanced insights, like mixed sentiments or complex wording.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Application Fundamentals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Two Data Files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Appliance</a:t>
            </a:r>
            <a:r>
              <a:rPr lang="en" sz="1900"/>
              <a:t>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Metadata</a:t>
            </a:r>
            <a:r>
              <a:rPr lang="en" sz="1900"/>
              <a:t> about specific appliances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Processed, combined, and prepared data for use with our selected model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Function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Looks up all appliance types that match users request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Finds matching reviews for appliances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Finds the average scores from sentiment analysis (must have &gt;100 reviews)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Returns top and bottom products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Gradio used as interface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Allows user to select appliance type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Returns top 3 and bottom 3 </a:t>
            </a:r>
            <a:r>
              <a:rPr lang="en" sz="1900"/>
              <a:t>reviewed</a:t>
            </a:r>
            <a:r>
              <a:rPr lang="en" sz="1900"/>
              <a:t> products based on sentiment analysis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Generates a sales pitch based on a random style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Open AI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Chat GPT was used to Generate the Salespitch!</a:t>
            </a:r>
            <a:endParaRPr sz="1900"/>
          </a:p>
          <a:p>
            <a:pPr indent="-260350" lvl="1" marL="457200" rtl="0" algn="l">
              <a:spcBef>
                <a:spcPts val="0"/>
              </a:spcBef>
              <a:spcAft>
                <a:spcPts val="0"/>
              </a:spcAft>
              <a:buSzPts val="1900"/>
              <a:buChar char="+"/>
            </a:pPr>
            <a:r>
              <a:rPr lang="en" sz="1900"/>
              <a:t>A function to generate the query was created.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Pass in a </a:t>
            </a:r>
            <a:r>
              <a:rPr lang="en" sz="1900"/>
              <a:t>category</a:t>
            </a:r>
            <a:r>
              <a:rPr lang="en" sz="1900"/>
              <a:t>, name of good and bad products.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Products used in the prompt were scored by our sentiment model.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Return a prompt for Chat GPT. 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Chat GPT “gpt-4o” was issued the query. </a:t>
            </a:r>
            <a:endParaRPr sz="1900"/>
          </a:p>
          <a:p>
            <a:pPr indent="-260350" lvl="1" marL="457200" rtl="0" algn="l">
              <a:spcBef>
                <a:spcPts val="0"/>
              </a:spcBef>
              <a:spcAft>
                <a:spcPts val="0"/>
              </a:spcAft>
              <a:buSzPts val="1900"/>
              <a:buChar char="+"/>
            </a:pPr>
            <a:r>
              <a:rPr lang="en" sz="1900"/>
              <a:t>The response was a random sales pitch  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Chat GPT Prompt</a:t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Choose a unique style for a salesperson character, such as Pirate, Shakespearean, Robot, Southern Drawl,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Epic Movie Trailer, Yoda, Salesperson Stereotype, Detective Noir, Sports Announcer, Valley Girl,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Sci-Fi Space Captain, Poetic, Elderly Grandparent, Excited Kid, Formal Business Pitch, or Haunted Ghost.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Select a name for yourself that fits the chosen style. Introduce yourself in character and provide a brief,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engaging product pitch in one or two paragraphs.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Product details: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**Good Product Name**: Craftsman Blender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**Bad Product Name**: Acme Blender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**Product Category**: Kitchen Appliances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- **Good Product Rating**: 4.8/5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Make up good features about the good product.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For the best-reviewed product, explain why it’s the finest choice, focusing on its rating and key feature.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For the worst-reviewed product, tactfully suggest why it may not be ideal. Keep your response to one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 paragraph.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6000"/>
            <a:ext cx="12192000" cy="582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Interface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450"/>
            <a:ext cx="12242151" cy="522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Interface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UI Design</a:t>
            </a:r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683200" y="575675"/>
            <a:ext cx="279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gradio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gr</a:t>
            </a:r>
            <a:endParaRPr sz="18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themes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builder</a:t>
            </a:r>
            <a:r>
              <a:rPr lang="en" sz="18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50" y="1970250"/>
            <a:ext cx="8580216" cy="46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153600" y="0"/>
            <a:ext cx="60384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Gradio UI Design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657250" y="1380225"/>
            <a:ext cx="759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https://color.adobe.com/create/color-wheel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950" y="1970250"/>
            <a:ext cx="6251444" cy="46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 showing decling performance"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14972" r="45533" t="0"/>
          <a:stretch/>
        </p:blipFill>
        <p:spPr>
          <a:xfrm>
            <a:off x="27" y="-2"/>
            <a:ext cx="5410166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>
            <a:off x="5410196" y="-1"/>
            <a:ext cx="6782100" cy="228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sx="95000" rotWithShape="0" algn="t" dist="152400" sy="95000">
              <a:srgbClr val="000000">
                <a:alpha val="286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/>
          <p:nvPr>
            <p:ph type="title"/>
          </p:nvPr>
        </p:nvSpPr>
        <p:spPr>
          <a:xfrm>
            <a:off x="6115316" y="405685"/>
            <a:ext cx="54648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" sz="3500"/>
              <a:t>Results and Conclusions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6115316" y="2743200"/>
            <a:ext cx="52473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Vader sentiment analysis provided usable and good results</a:t>
            </a:r>
            <a:endParaRPr sz="17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Our application can provide valuable insights into customer reviews and which products are prefered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 Black"/>
              <a:buNone/>
            </a:pPr>
            <a:r>
              <a:rPr lang="en" sz="6267"/>
              <a:t>Agenda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3716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extrusionOk="0" h="13716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126417" y="552091"/>
            <a:ext cx="67080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-449523" lvl="0" marL="4571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Executive Summary </a:t>
            </a:r>
            <a:endParaRPr sz="2400">
              <a:solidFill>
                <a:srgbClr val="262626"/>
              </a:solidFill>
            </a:endParaRPr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Data Collection, Cleaning and Transformation</a:t>
            </a:r>
            <a:endParaRPr sz="2400"/>
          </a:p>
          <a:p>
            <a:pPr indent="-449523" lvl="0" marL="457188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Problem Approach</a:t>
            </a:r>
            <a:endParaRPr sz="2400">
              <a:solidFill>
                <a:srgbClr val="262626"/>
              </a:solidFill>
            </a:endParaRPr>
          </a:p>
          <a:p>
            <a:pPr indent="-457761" lvl="0" marL="457188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2076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Model(s) evaluated</a:t>
            </a:r>
            <a:endParaRPr sz="2400">
              <a:solidFill>
                <a:srgbClr val="262626"/>
              </a:solidFill>
            </a:endParaRPr>
          </a:p>
          <a:p>
            <a:pPr indent="-457761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2076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Gradio Application</a:t>
            </a:r>
            <a:endParaRPr sz="2400">
              <a:solidFill>
                <a:srgbClr val="262626"/>
              </a:solidFill>
            </a:endParaRPr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Results and Conclusions</a:t>
            </a:r>
            <a:endParaRPr sz="2400"/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Future Considerations</a:t>
            </a:r>
            <a:endParaRPr sz="2400"/>
          </a:p>
          <a:p>
            <a:pPr indent="-449523" lvl="0" marL="457189" rtl="0" algn="l">
              <a:lnSpc>
                <a:spcPct val="120000"/>
              </a:lnSpc>
              <a:spcBef>
                <a:spcPts val="533"/>
              </a:spcBef>
              <a:spcAft>
                <a:spcPts val="0"/>
              </a:spcAft>
              <a:buClr>
                <a:srgbClr val="262626"/>
              </a:buClr>
              <a:buSzPts val="1946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Resources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42899" y="1598250"/>
            <a:ext cx="5074200" cy="5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Calibri"/>
              <a:buNone/>
            </a:pPr>
            <a:r>
              <a:rPr lang="en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Next Steps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5793001" y="1590850"/>
            <a:ext cx="6102300" cy="5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Expand data set to include more than appliances</a:t>
            </a:r>
            <a:endParaRPr sz="3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Explore additional sentiment analysis models</a:t>
            </a:r>
            <a:endParaRPr sz="3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Identify and remove reviewers who are consistently negative or positive</a:t>
            </a:r>
            <a:endParaRPr sz="3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-41560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•"/>
            </a:pPr>
            <a:r>
              <a:rPr lang="en" sz="3800"/>
              <a:t>Improve Sales Pitch Generation</a:t>
            </a:r>
            <a:endParaRPr sz="3800"/>
          </a:p>
        </p:txBody>
      </p:sp>
      <p:cxnSp>
        <p:nvCxnSpPr>
          <p:cNvPr id="261" name="Google Shape;261;p33"/>
          <p:cNvCxnSpPr/>
          <p:nvPr/>
        </p:nvCxnSpPr>
        <p:spPr>
          <a:xfrm>
            <a:off x="5447321" y="1589368"/>
            <a:ext cx="0" cy="52599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304" y="0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 txBox="1"/>
          <p:nvPr>
            <p:ph type="title"/>
          </p:nvPr>
        </p:nvSpPr>
        <p:spPr>
          <a:xfrm>
            <a:off x="899458" y="1078655"/>
            <a:ext cx="4977900" cy="1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83333"/>
              <a:buFont typeface="Libre Franklin Black"/>
              <a:buNone/>
            </a:pPr>
            <a:r>
              <a:rPr b="1" lang="en" sz="8000">
                <a:solidFill>
                  <a:srgbClr val="366092"/>
                </a:solidFill>
              </a:rPr>
              <a:t>Thank You</a:t>
            </a:r>
            <a:r>
              <a:rPr lang="en" sz="8000">
                <a:solidFill>
                  <a:srgbClr val="366092"/>
                </a:solidFill>
              </a:rPr>
              <a:t>!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99450" y="3317000"/>
            <a:ext cx="76281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133"/>
              <a:t>Resources and more info in:</a:t>
            </a:r>
            <a:endParaRPr sz="2133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/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" sz="2133"/>
              <a:t> </a:t>
            </a:r>
            <a:r>
              <a:rPr lang="en" sz="2133" u="sng">
                <a:solidFill>
                  <a:schemeClr val="hlink"/>
                </a:solidFill>
                <a:hlinkClick r:id="rId3"/>
              </a:rPr>
              <a:t>GitHub Repository</a:t>
            </a:r>
            <a:endParaRPr sz="21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sz="21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sz="21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33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en" sz="2400">
                <a:solidFill>
                  <a:schemeClr val="dk2"/>
                </a:solidFill>
              </a:rPr>
              <a:t>                                               Questions?</a:t>
            </a:r>
            <a:endParaRPr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6369895" y="0"/>
            <a:ext cx="5822103" cy="6685267"/>
            <a:chOff x="6357228" y="0"/>
            <a:chExt cx="5822103" cy="6685267"/>
          </a:xfrm>
        </p:grpSpPr>
        <p:sp>
          <p:nvSpPr>
            <p:cNvPr id="271" name="Google Shape;271;p34"/>
            <p:cNvSpPr/>
            <p:nvPr/>
          </p:nvSpPr>
          <p:spPr>
            <a:xfrm>
              <a:off x="6357228" y="0"/>
              <a:ext cx="5822102" cy="6685267"/>
            </a:xfrm>
            <a:custGeom>
              <a:rect b="b" l="l" r="r" t="t"/>
              <a:pathLst>
                <a:path extrusionOk="0" h="6685267" w="5822102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6404998" y="98659"/>
              <a:ext cx="5774333" cy="6315453"/>
            </a:xfrm>
            <a:custGeom>
              <a:rect b="b" l="l" r="r" t="t"/>
              <a:pathLst>
                <a:path extrusionOk="0" h="6315453" w="577433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6410220" y="131729"/>
              <a:ext cx="5769111" cy="6229400"/>
            </a:xfrm>
            <a:custGeom>
              <a:rect b="b" l="l" r="r" t="t"/>
              <a:pathLst>
                <a:path extrusionOk="0" h="6229400" w="5769111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6410220" y="131729"/>
              <a:ext cx="5769111" cy="6229400"/>
            </a:xfrm>
            <a:custGeom>
              <a:rect b="b" l="l" r="r" t="t"/>
              <a:pathLst>
                <a:path extrusionOk="0" h="6229400" w="5769111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F79646">
                    <a:alpha val="9411"/>
                  </a:srgbClr>
                </a:gs>
                <a:gs pos="85000">
                  <a:srgbClr val="4F81BD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elp"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0821" y="2065913"/>
            <a:ext cx="2746375" cy="27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Libre Franklin Black"/>
              <a:buNone/>
            </a:pPr>
            <a:r>
              <a:rPr lang="en" sz="5400"/>
              <a:t>Executive Summary</a:t>
            </a:r>
            <a:endParaRPr sz="5400"/>
          </a:p>
        </p:txBody>
      </p:sp>
      <p:sp>
        <p:nvSpPr>
          <p:cNvPr id="125" name="Google Shape;125;p16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3716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extrusionOk="0" h="13716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126417" y="552091"/>
            <a:ext cx="6224400" cy="54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b="1" lang="en" sz="2533"/>
              <a:t>Problem to solve:</a:t>
            </a:r>
            <a:endParaRPr b="1" sz="2533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" sz="1533"/>
              <a:t>Find an easy way to identify products with most positive reviews in order to help with </a:t>
            </a:r>
            <a:r>
              <a:rPr lang="en" sz="1533"/>
              <a:t>purchasing</a:t>
            </a:r>
            <a:r>
              <a:rPr lang="en" sz="1533"/>
              <a:t> decision.</a:t>
            </a:r>
            <a:endParaRPr sz="1533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t/>
            </a:r>
            <a:endParaRPr sz="1533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b="1" lang="en" sz="2533"/>
              <a:t>Objective:</a:t>
            </a:r>
            <a:endParaRPr sz="1500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" sz="1500"/>
              <a:t>Build a </a:t>
            </a:r>
            <a:r>
              <a:rPr b="1" lang="en" sz="1500"/>
              <a:t>sentiment analysis</a:t>
            </a:r>
            <a:r>
              <a:rPr lang="en" sz="1500"/>
              <a:t> system for </a:t>
            </a:r>
            <a:r>
              <a:rPr b="1" lang="en" sz="1500"/>
              <a:t>products reviews</a:t>
            </a:r>
            <a:r>
              <a:rPr lang="en" sz="1500"/>
              <a:t> using the Amazon R</a:t>
            </a:r>
            <a:r>
              <a:rPr lang="en" sz="1500"/>
              <a:t>eviews</a:t>
            </a:r>
            <a:r>
              <a:rPr lang="en" sz="1500"/>
              <a:t> dataset.</a:t>
            </a:r>
            <a:endParaRPr b="1" sz="1500">
              <a:solidFill>
                <a:srgbClr val="FF0000"/>
              </a:solidFill>
            </a:endParaRPr>
          </a:p>
          <a:p>
            <a:pPr indent="0" lvl="0" marL="228600" rtl="0" algn="just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28600" rtl="0" algn="l">
              <a:lnSpc>
                <a:spcPct val="12000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lang="en" sz="1500"/>
              <a:t>The final </a:t>
            </a:r>
            <a:r>
              <a:rPr lang="en" sz="1500"/>
              <a:t>recommendation</a:t>
            </a:r>
            <a:r>
              <a:rPr lang="en" sz="1500"/>
              <a:t> tool can be used to identify the most </a:t>
            </a:r>
            <a:r>
              <a:rPr lang="en" sz="1500"/>
              <a:t>positively</a:t>
            </a:r>
            <a:r>
              <a:rPr lang="en" sz="1500"/>
              <a:t> reviewed products and make a sales pitch on why you should buy it.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Data Overview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Data Source: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https://huggingface.co/datasets/McAuley-Lab/Amazon-Reviews-2023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Chose to work with smaller subsite, Appliances only.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Source format was .jsonl.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Appliance file with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/>
              <a:t>Meta file with product information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Filtered on a random subset of data to use for model training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Flattened data for product categories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Files saved as parquet files to compress and save on file size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836550" y="117825"/>
            <a:ext cx="10515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Appliance Reviews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0" y="4108924"/>
            <a:ext cx="12191999" cy="2457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2" name="Google Shape;142;p18"/>
          <p:cNvSpPr txBox="1"/>
          <p:nvPr>
            <p:ph type="title"/>
          </p:nvPr>
        </p:nvSpPr>
        <p:spPr>
          <a:xfrm>
            <a:off x="707100" y="3017250"/>
            <a:ext cx="10515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Meta Data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88016"/>
            <a:ext cx="12191999" cy="151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" sz="4300"/>
              <a:t>Data Challenge </a:t>
            </a:r>
            <a:r>
              <a:rPr lang="en" sz="4300"/>
              <a:t>Identified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Cleaning </a:t>
            </a:r>
            <a:r>
              <a:rPr lang="en" sz="1900"/>
              <a:t>reviews consisted of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Converting to lowercase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Removing special characters and numbers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Tokenizing the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Removing stop words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Problem identified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Removing stop words changed the meaning of many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E.g.  “Does not dry well”  Changed to “dry well”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Key Libraries Utilized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Pandas: For data manipulation.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Json: For reading source files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Transformers: For loading tokenizer and Roberta model.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Scikit-learn: For data splitting.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TensorFlow: For model training and evaluation.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NLTK: For preparing data for removing stopwords and tokenizing text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OpenAI: For sales pitch generation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vaderSentiment: for sentiment analysis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Gradio: For user interface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0" y="0"/>
            <a:ext cx="8522400" cy="228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761803" y="350196"/>
            <a:ext cx="46467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" sz="3500"/>
              <a:t>Approach to Achieving Project Goals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61801" y="2743200"/>
            <a:ext cx="46467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" sz="1700"/>
              <a:t>We explored two sentiment analysis models: VADER (Valence Aware Dictionary and sEntiment Reasoner) and RoBERTa (Robustly Optimized BERT Approach) .</a:t>
            </a:r>
            <a:endParaRPr/>
          </a:p>
        </p:txBody>
      </p:sp>
      <p:pic>
        <p:nvPicPr>
          <p:cNvPr descr="Person writing on a notepad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27245" r="19861" t="0"/>
          <a:stretch/>
        </p:blipFill>
        <p:spPr>
          <a:xfrm>
            <a:off x="6096000" y="1"/>
            <a:ext cx="61028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dk1"/>
                </a:solidFill>
              </a:rPr>
              <a:t>RoBERTa</a:t>
            </a:r>
            <a:r>
              <a:rPr lang="en" sz="5400">
                <a:solidFill>
                  <a:schemeClr val="dk1"/>
                </a:solidFill>
              </a:rPr>
              <a:t> Model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69036" y="1677373"/>
            <a:ext cx="10847144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Fit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The model was trained using a training dataset and a validation dataset.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The model was for three epochs using 40,000 training records. 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Training accuracy score was 70%</a:t>
            </a:r>
            <a:endParaRPr sz="1900"/>
          </a:p>
          <a:p>
            <a:pPr indent="-247650" lvl="0" marL="2286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Result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10,000 Validation records were used to determine the accuracy of the model. 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Model achieved an accuracy score of 69%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We ran into challenges using this model</a:t>
            </a:r>
            <a:endParaRPr sz="19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Using the model, it was not able to distinguish between reviews</a:t>
            </a:r>
            <a:endParaRPr sz="1900"/>
          </a:p>
          <a:p>
            <a:pPr indent="-260350" lvl="2" marL="64008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All reviews scored same</a:t>
            </a:r>
            <a:endParaRPr sz="19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etscap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