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279" r:id="rId3"/>
    <p:sldId id="259" r:id="rId4"/>
    <p:sldId id="296" r:id="rId5"/>
    <p:sldId id="264" r:id="rId6"/>
    <p:sldId id="294" r:id="rId7"/>
    <p:sldId id="271" r:id="rId8"/>
    <p:sldId id="310" r:id="rId9"/>
    <p:sldId id="285" r:id="rId10"/>
    <p:sldId id="286" r:id="rId11"/>
    <p:sldId id="287" r:id="rId12"/>
    <p:sldId id="280" r:id="rId13"/>
    <p:sldId id="269" r:id="rId14"/>
    <p:sldId id="298" r:id="rId15"/>
    <p:sldId id="281" r:id="rId16"/>
    <p:sldId id="282" r:id="rId17"/>
    <p:sldId id="283" r:id="rId18"/>
    <p:sldId id="297" r:id="rId19"/>
    <p:sldId id="316" r:id="rId20"/>
    <p:sldId id="303" r:id="rId21"/>
    <p:sldId id="300" r:id="rId22"/>
    <p:sldId id="315" r:id="rId23"/>
    <p:sldId id="301" r:id="rId24"/>
    <p:sldId id="299" r:id="rId25"/>
    <p:sldId id="304" r:id="rId26"/>
    <p:sldId id="305" r:id="rId27"/>
    <p:sldId id="302" r:id="rId28"/>
    <p:sldId id="306" r:id="rId29"/>
    <p:sldId id="311" r:id="rId30"/>
    <p:sldId id="309" r:id="rId31"/>
    <p:sldId id="288" r:id="rId32"/>
    <p:sldId id="312" r:id="rId33"/>
    <p:sldId id="313" r:id="rId34"/>
    <p:sldId id="289" r:id="rId35"/>
    <p:sldId id="295" r:id="rId36"/>
    <p:sldId id="290" r:id="rId37"/>
    <p:sldId id="291" r:id="rId38"/>
    <p:sldId id="292" r:id="rId39"/>
    <p:sldId id="293" r:id="rId40"/>
    <p:sldId id="317" r:id="rId41"/>
    <p:sldId id="263"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1920" y="9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41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9294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87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881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86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491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164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639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274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50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320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569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74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139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859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376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590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934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278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24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7076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27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688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83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860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393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270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15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312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50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592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685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16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38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9188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123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00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github.com/gisellehalim" TargetMode="External"/><Relationship Id="rId5" Type="http://schemas.openxmlformats.org/officeDocument/2006/relationships/hyperlink" Target="https://www.linkedin.com/in/gisellehali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2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3.jpe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4.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jpe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4.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png"/><Relationship Id="rId9"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4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4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png"/><Relationship Id="rId7"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49.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50.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51.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5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53.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png"/><Relationship Id="rId7" Type="http://schemas.openxmlformats.org/officeDocument/2006/relationships/image" Target="../media/image56.png"/><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image" Target="../media/image57.png"/><Relationship Id="rId5" Type="http://schemas.openxmlformats.org/officeDocument/2006/relationships/image" Target="../media/image3.jpe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10.xml"/><Relationship Id="rId6" Type="http://schemas.openxmlformats.org/officeDocument/2006/relationships/hyperlink" Target="https://github.com/gisellehalim" TargetMode="External"/><Relationship Id="rId5" Type="http://schemas.openxmlformats.org/officeDocument/2006/relationships/hyperlink" Target="https://www.linkedin.com/in/gisellehalim/"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3.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17900" y="1609016"/>
            <a:ext cx="7498340" cy="80018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4000" b="1" dirty="0">
                <a:solidFill>
                  <a:schemeClr val="lt1"/>
                </a:solidFill>
                <a:latin typeface="Rubik"/>
                <a:ea typeface="Rubik"/>
                <a:cs typeface="Rubik"/>
                <a:sym typeface="Rubik"/>
              </a:rPr>
              <a:t>Credit Risk Analysis</a:t>
            </a:r>
            <a:endParaRPr sz="1600" dirty="0">
              <a:solidFill>
                <a:schemeClr val="lt1"/>
              </a:solidFill>
              <a:latin typeface="Rubik"/>
              <a:ea typeface="Rubik"/>
              <a:cs typeface="Rubik"/>
              <a:sym typeface="Rubik"/>
            </a:endParaRPr>
          </a:p>
        </p:txBody>
      </p:sp>
      <p:sp>
        <p:nvSpPr>
          <p:cNvPr id="57" name="Google Shape;57;p13"/>
          <p:cNvSpPr txBox="1"/>
          <p:nvPr/>
        </p:nvSpPr>
        <p:spPr>
          <a:xfrm>
            <a:off x="517900" y="2353060"/>
            <a:ext cx="6027680" cy="553968"/>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lt1"/>
                </a:solidFill>
                <a:latin typeface="Rubik SemiBold"/>
                <a:ea typeface="Rubik SemiBold"/>
                <a:cs typeface="Rubik SemiBold"/>
                <a:sym typeface="Rubik SemiBold"/>
              </a:rPr>
              <a:t>VIX Data Scientist ID/X Partners</a:t>
            </a:r>
            <a:endParaRPr sz="2400" dirty="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p:nvPr/>
        </p:nvSpPr>
        <p:spPr>
          <a:xfrm>
            <a:off x="517900" y="2907028"/>
            <a:ext cx="4392000" cy="80018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Presented by</a:t>
            </a:r>
            <a:endParaRPr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Giselle Halim</a:t>
            </a:r>
          </a:p>
        </p:txBody>
      </p:sp>
      <p:sp>
        <p:nvSpPr>
          <p:cNvPr id="3" name="TextBox 2">
            <a:extLst>
              <a:ext uri="{FF2B5EF4-FFF2-40B4-BE49-F238E27FC236}">
                <a16:creationId xmlns:a16="http://schemas.microsoft.com/office/drawing/2014/main" id="{F8D5760E-A9D2-C0E9-74C0-C74C1A626B76}"/>
              </a:ext>
            </a:extLst>
          </p:cNvPr>
          <p:cNvSpPr txBox="1"/>
          <p:nvPr/>
        </p:nvSpPr>
        <p:spPr>
          <a:xfrm>
            <a:off x="540760" y="4426128"/>
            <a:ext cx="821757" cy="307777"/>
          </a:xfrm>
          <a:prstGeom prst="rect">
            <a:avLst/>
          </a:prstGeom>
          <a:noFill/>
        </p:spPr>
        <p:txBody>
          <a:bodyPr wrap="square">
            <a:spAutoFit/>
          </a:bodyPr>
          <a:lstStyle/>
          <a:p>
            <a:r>
              <a:rPr lang="en-US" b="1" dirty="0">
                <a:solidFill>
                  <a:schemeClr val="bg1"/>
                </a:solidFill>
                <a:latin typeface="Rubik"/>
                <a:hlinkClick r:id="rId5">
                  <a:extLst>
                    <a:ext uri="{A12FA001-AC4F-418D-AE19-62706E023703}">
                      <ahyp:hlinkClr xmlns:ahyp="http://schemas.microsoft.com/office/drawing/2018/hyperlinkcolor" val="tx"/>
                    </a:ext>
                  </a:extLst>
                </a:hlinkClick>
              </a:rPr>
              <a:t>LinkedIn</a:t>
            </a:r>
            <a:endParaRPr lang="en-US" b="1" dirty="0">
              <a:solidFill>
                <a:schemeClr val="bg1"/>
              </a:solidFill>
              <a:latin typeface="Rubik"/>
            </a:endParaRPr>
          </a:p>
        </p:txBody>
      </p:sp>
      <p:sp>
        <p:nvSpPr>
          <p:cNvPr id="10" name="TextBox 9">
            <a:extLst>
              <a:ext uri="{FF2B5EF4-FFF2-40B4-BE49-F238E27FC236}">
                <a16:creationId xmlns:a16="http://schemas.microsoft.com/office/drawing/2014/main" id="{95E775B3-B11E-4D65-91DB-69176D270D41}"/>
              </a:ext>
            </a:extLst>
          </p:cNvPr>
          <p:cNvSpPr txBox="1"/>
          <p:nvPr/>
        </p:nvSpPr>
        <p:spPr>
          <a:xfrm>
            <a:off x="1407724" y="4420545"/>
            <a:ext cx="821757" cy="307777"/>
          </a:xfrm>
          <a:prstGeom prst="rect">
            <a:avLst/>
          </a:prstGeom>
          <a:noFill/>
        </p:spPr>
        <p:txBody>
          <a:bodyPr wrap="square">
            <a:spAutoFit/>
          </a:bodyPr>
          <a:lstStyle/>
          <a:p>
            <a:r>
              <a:rPr lang="en-US" b="1" dirty="0">
                <a:solidFill>
                  <a:schemeClr val="bg1"/>
                </a:solidFill>
                <a:latin typeface="Rubik"/>
                <a:hlinkClick r:id="rId6">
                  <a:extLst>
                    <a:ext uri="{A12FA001-AC4F-418D-AE19-62706E023703}">
                      <ahyp:hlinkClr xmlns:ahyp="http://schemas.microsoft.com/office/drawing/2018/hyperlinkcolor" val="tx"/>
                    </a:ext>
                  </a:extLst>
                </a:hlinkClick>
              </a:rPr>
              <a:t>GitHub</a:t>
            </a:r>
            <a:endParaRPr lang="en-US" b="1" dirty="0">
              <a:solidFill>
                <a:schemeClr val="bg1"/>
              </a:solidFill>
              <a:latin typeface="Rubik"/>
            </a:endParaRPr>
          </a:p>
        </p:txBody>
      </p:sp>
      <p:pic>
        <p:nvPicPr>
          <p:cNvPr id="1026" name="Picture 2" descr="https://algorit.ma/wp-content/uploads/2021/03/Logo-IDX-Partners.jpg">
            <a:extLst>
              <a:ext uri="{FF2B5EF4-FFF2-40B4-BE49-F238E27FC236}">
                <a16:creationId xmlns:a16="http://schemas.microsoft.com/office/drawing/2014/main" id="{512A175B-29F5-4B2E-8F3C-ED1646401D6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89" t="23866" r="2389" b="20999"/>
          <a:stretch/>
        </p:blipFill>
        <p:spPr bwMode="auto">
          <a:xfrm>
            <a:off x="1961246" y="307925"/>
            <a:ext cx="1344266" cy="29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Cleaning</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3464405"/>
            <a:ext cx="8100282" cy="1261854"/>
          </a:xfrm>
          <a:prstGeom prst="rect">
            <a:avLst/>
          </a:prstGeom>
          <a:noFill/>
          <a:ln>
            <a:noFill/>
          </a:ln>
        </p:spPr>
        <p:txBody>
          <a:bodyPr spcFirstLastPara="1" wrap="square" lIns="91425" tIns="91425" rIns="91425" bIns="91425" anchor="t" anchorCtr="0">
            <a:spAutoFit/>
          </a:bodyPr>
          <a:lstStyle/>
          <a:p>
            <a:pPr lvl="0" algn="just"/>
            <a:r>
              <a:rPr lang="en-US" b="1" dirty="0">
                <a:latin typeface="Rubik"/>
              </a:rPr>
              <a:t>To ensure the accuracy and reliability of the model's predictions, the </a:t>
            </a:r>
            <a:r>
              <a:rPr lang="en-US" b="1" dirty="0" err="1">
                <a:latin typeface="Rubik"/>
              </a:rPr>
              <a:t>emp_title</a:t>
            </a:r>
            <a:r>
              <a:rPr lang="en-US" b="1" dirty="0">
                <a:latin typeface="Rubik"/>
              </a:rPr>
              <a:t>, </a:t>
            </a:r>
            <a:r>
              <a:rPr lang="en-US" b="1" dirty="0" err="1">
                <a:latin typeface="Rubik"/>
              </a:rPr>
              <a:t>emp_length</a:t>
            </a:r>
            <a:r>
              <a:rPr lang="en-US" b="1" dirty="0">
                <a:latin typeface="Rubik"/>
              </a:rPr>
              <a:t>, and term columns were tidied. </a:t>
            </a:r>
            <a:r>
              <a:rPr lang="en-US" dirty="0">
                <a:latin typeface="Rubik"/>
              </a:rPr>
              <a:t>This involved converting year and month strings into purely numeric formats, eliminating any extraneous characters or formatting that could potentially hinder the model's training process. By standardizing these variables, the model could effectively process and analyze the data, leading to more accurate and robust predictions.</a:t>
            </a:r>
            <a:endParaRPr lang="en-US" dirty="0">
              <a:solidFill>
                <a:schemeClr val="tx1"/>
              </a:solidFill>
              <a:latin typeface="Rubik"/>
              <a:ea typeface="Rubik"/>
              <a:cs typeface="Rubik"/>
              <a:sym typeface="Rubik"/>
            </a:endParaRPr>
          </a:p>
        </p:txBody>
      </p:sp>
      <p:pic>
        <p:nvPicPr>
          <p:cNvPr id="3" name="Picture 2">
            <a:extLst>
              <a:ext uri="{FF2B5EF4-FFF2-40B4-BE49-F238E27FC236}">
                <a16:creationId xmlns:a16="http://schemas.microsoft.com/office/drawing/2014/main" id="{667958AB-7AA3-1A7E-490B-88E77E9F4DC7}"/>
              </a:ext>
            </a:extLst>
          </p:cNvPr>
          <p:cNvPicPr>
            <a:picLocks noChangeAspect="1"/>
          </p:cNvPicPr>
          <p:nvPr/>
        </p:nvPicPr>
        <p:blipFill>
          <a:blip r:embed="rId5"/>
          <a:srcRect/>
          <a:stretch/>
        </p:blipFill>
        <p:spPr>
          <a:xfrm>
            <a:off x="1066810" y="1450117"/>
            <a:ext cx="3188572" cy="1870920"/>
          </a:xfrm>
          <a:prstGeom prst="rect">
            <a:avLst/>
          </a:prstGeom>
        </p:spPr>
      </p:pic>
      <p:pic>
        <p:nvPicPr>
          <p:cNvPr id="4" name="Picture 3">
            <a:extLst>
              <a:ext uri="{FF2B5EF4-FFF2-40B4-BE49-F238E27FC236}">
                <a16:creationId xmlns:a16="http://schemas.microsoft.com/office/drawing/2014/main" id="{2563CE19-F3A1-8B25-6829-EF75CA4F826A}"/>
              </a:ext>
            </a:extLst>
          </p:cNvPr>
          <p:cNvPicPr>
            <a:picLocks noChangeAspect="1"/>
          </p:cNvPicPr>
          <p:nvPr/>
        </p:nvPicPr>
        <p:blipFill>
          <a:blip r:embed="rId6"/>
          <a:stretch>
            <a:fillRect/>
          </a:stretch>
        </p:blipFill>
        <p:spPr>
          <a:xfrm>
            <a:off x="4572000" y="2113900"/>
            <a:ext cx="3448440" cy="639251"/>
          </a:xfrm>
          <a:prstGeom prst="rect">
            <a:avLst/>
          </a:prstGeom>
        </p:spPr>
      </p:pic>
      <p:pic>
        <p:nvPicPr>
          <p:cNvPr id="9" name="Picture 2" descr="https://algorit.ma/wp-content/uploads/2021/03/Logo-IDX-Partners.jpg">
            <a:extLst>
              <a:ext uri="{FF2B5EF4-FFF2-40B4-BE49-F238E27FC236}">
                <a16:creationId xmlns:a16="http://schemas.microsoft.com/office/drawing/2014/main" id="{8FBB948C-AEF0-421C-86B2-3C1627167E1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30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6058"/>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Cleaning</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3782290"/>
            <a:ext cx="8100282" cy="615523"/>
          </a:xfrm>
          <a:prstGeom prst="rect">
            <a:avLst/>
          </a:prstGeom>
          <a:noFill/>
          <a:ln>
            <a:noFill/>
          </a:ln>
        </p:spPr>
        <p:txBody>
          <a:bodyPr spcFirstLastPara="1" wrap="square" lIns="91425" tIns="91425" rIns="91425" bIns="91425" anchor="t" anchorCtr="0">
            <a:spAutoFit/>
          </a:bodyPr>
          <a:lstStyle/>
          <a:p>
            <a:pPr lvl="0" algn="just"/>
            <a:r>
              <a:rPr lang="en-US" b="1" dirty="0">
                <a:solidFill>
                  <a:schemeClr val="tx1"/>
                </a:solidFill>
                <a:latin typeface="Rubik"/>
                <a:ea typeface="Rubik"/>
                <a:cs typeface="Rubik"/>
                <a:sym typeface="Rubik"/>
              </a:rPr>
              <a:t>New features are created for analysis</a:t>
            </a:r>
            <a:r>
              <a:rPr lang="en-US" dirty="0">
                <a:solidFill>
                  <a:schemeClr val="tx1"/>
                </a:solidFill>
                <a:latin typeface="Rubik"/>
                <a:ea typeface="Rubik"/>
                <a:cs typeface="Rubik"/>
                <a:sym typeface="Rubik"/>
              </a:rPr>
              <a:t>, such as calculating the months since </a:t>
            </a:r>
            <a:r>
              <a:rPr lang="en-US" dirty="0" err="1">
                <a:solidFill>
                  <a:schemeClr val="tx1"/>
                </a:solidFill>
                <a:latin typeface="Rubik"/>
                <a:ea typeface="Rubik"/>
                <a:cs typeface="Rubik"/>
                <a:sym typeface="Rubik"/>
              </a:rPr>
              <a:t>issue_d</a:t>
            </a:r>
            <a:r>
              <a:rPr lang="en-US" dirty="0">
                <a:solidFill>
                  <a:schemeClr val="tx1"/>
                </a:solidFill>
                <a:latin typeface="Rubik"/>
                <a:ea typeface="Rubik"/>
                <a:cs typeface="Rubik"/>
                <a:sym typeface="Rubik"/>
              </a:rPr>
              <a:t> and </a:t>
            </a:r>
            <a:r>
              <a:rPr lang="en-US" dirty="0" err="1">
                <a:solidFill>
                  <a:schemeClr val="tx1"/>
                </a:solidFill>
                <a:latin typeface="Rubik"/>
                <a:ea typeface="Rubik"/>
                <a:cs typeface="Rubik"/>
                <a:sym typeface="Rubik"/>
              </a:rPr>
              <a:t>earliest_cr_line</a:t>
            </a:r>
            <a:r>
              <a:rPr lang="en-US" dirty="0">
                <a:solidFill>
                  <a:schemeClr val="tx1"/>
                </a:solidFill>
                <a:latin typeface="Rubik"/>
                <a:ea typeface="Rubik"/>
                <a:cs typeface="Rubik"/>
                <a:sym typeface="Rubik"/>
              </a:rPr>
              <a:t>. </a:t>
            </a:r>
          </a:p>
          <a:p>
            <a:pPr lvl="0" algn="just"/>
            <a:r>
              <a:rPr lang="en-US" dirty="0">
                <a:solidFill>
                  <a:schemeClr val="tx1"/>
                </a:solidFill>
                <a:latin typeface="Rubik"/>
                <a:ea typeface="Rubik"/>
                <a:cs typeface="Rubik"/>
                <a:sym typeface="Rubik"/>
              </a:rPr>
              <a:t>A column containing the year of issue is also added for exploratory data analysis purposes.</a:t>
            </a:r>
          </a:p>
        </p:txBody>
      </p:sp>
      <p:pic>
        <p:nvPicPr>
          <p:cNvPr id="4" name="Picture 3">
            <a:extLst>
              <a:ext uri="{FF2B5EF4-FFF2-40B4-BE49-F238E27FC236}">
                <a16:creationId xmlns:a16="http://schemas.microsoft.com/office/drawing/2014/main" id="{9ED164E6-FDAD-FBEC-BAA9-01285106C441}"/>
              </a:ext>
            </a:extLst>
          </p:cNvPr>
          <p:cNvPicPr>
            <a:picLocks noChangeAspect="1"/>
          </p:cNvPicPr>
          <p:nvPr/>
        </p:nvPicPr>
        <p:blipFill>
          <a:blip r:embed="rId5"/>
          <a:stretch>
            <a:fillRect/>
          </a:stretch>
        </p:blipFill>
        <p:spPr>
          <a:xfrm>
            <a:off x="725111" y="1382576"/>
            <a:ext cx="4128830" cy="1061040"/>
          </a:xfrm>
          <a:prstGeom prst="rect">
            <a:avLst/>
          </a:prstGeom>
        </p:spPr>
      </p:pic>
      <p:pic>
        <p:nvPicPr>
          <p:cNvPr id="6" name="Picture 5">
            <a:extLst>
              <a:ext uri="{FF2B5EF4-FFF2-40B4-BE49-F238E27FC236}">
                <a16:creationId xmlns:a16="http://schemas.microsoft.com/office/drawing/2014/main" id="{0D0F11C6-4A6B-B19F-E72F-DE195A5C2DDA}"/>
              </a:ext>
            </a:extLst>
          </p:cNvPr>
          <p:cNvPicPr>
            <a:picLocks noChangeAspect="1"/>
          </p:cNvPicPr>
          <p:nvPr/>
        </p:nvPicPr>
        <p:blipFill>
          <a:blip r:embed="rId6"/>
          <a:stretch>
            <a:fillRect/>
          </a:stretch>
        </p:blipFill>
        <p:spPr>
          <a:xfrm>
            <a:off x="725111" y="2571750"/>
            <a:ext cx="4128830" cy="948125"/>
          </a:xfrm>
          <a:prstGeom prst="rect">
            <a:avLst/>
          </a:prstGeom>
        </p:spPr>
      </p:pic>
      <p:pic>
        <p:nvPicPr>
          <p:cNvPr id="2" name="Picture 1">
            <a:extLst>
              <a:ext uri="{FF2B5EF4-FFF2-40B4-BE49-F238E27FC236}">
                <a16:creationId xmlns:a16="http://schemas.microsoft.com/office/drawing/2014/main" id="{4ABDC1DF-1C15-4C71-8C34-7CE27507D71F}"/>
              </a:ext>
            </a:extLst>
          </p:cNvPr>
          <p:cNvPicPr>
            <a:picLocks noChangeAspect="1"/>
          </p:cNvPicPr>
          <p:nvPr/>
        </p:nvPicPr>
        <p:blipFill>
          <a:blip r:embed="rId7"/>
          <a:stretch>
            <a:fillRect/>
          </a:stretch>
        </p:blipFill>
        <p:spPr>
          <a:xfrm>
            <a:off x="5004977" y="2251079"/>
            <a:ext cx="3594017" cy="385073"/>
          </a:xfrm>
          <a:prstGeom prst="rect">
            <a:avLst/>
          </a:prstGeom>
        </p:spPr>
      </p:pic>
      <p:pic>
        <p:nvPicPr>
          <p:cNvPr id="9" name="Picture 2" descr="https://algorit.ma/wp-content/uploads/2021/03/Logo-IDX-Partners.jpg">
            <a:extLst>
              <a:ext uri="{FF2B5EF4-FFF2-40B4-BE49-F238E27FC236}">
                <a16:creationId xmlns:a16="http://schemas.microsoft.com/office/drawing/2014/main" id="{947D442D-E310-4AEE-8312-A68932833A2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96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Exploratory Data Analysis</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2" descr="https://algorit.ma/wp-content/uploads/2021/03/Logo-IDX-Partners.jpg">
            <a:extLst>
              <a:ext uri="{FF2B5EF4-FFF2-40B4-BE49-F238E27FC236}">
                <a16:creationId xmlns:a16="http://schemas.microsoft.com/office/drawing/2014/main" id="{FB71E744-7B8B-4E81-B8D3-FA0FD424FB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07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5316"/>
            <a:ext cx="9139481"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 name="Google Shape;97;p16">
            <a:extLst>
              <a:ext uri="{FF2B5EF4-FFF2-40B4-BE49-F238E27FC236}">
                <a16:creationId xmlns:a16="http://schemas.microsoft.com/office/drawing/2014/main" id="{78200A19-E0DF-4315-845B-107FBF4BF463}"/>
              </a:ext>
            </a:extLst>
          </p:cNvPr>
          <p:cNvSpPr txBox="1"/>
          <p:nvPr/>
        </p:nvSpPr>
        <p:spPr>
          <a:xfrm>
            <a:off x="546240" y="2686766"/>
            <a:ext cx="8171262" cy="2123628"/>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b="1" dirty="0">
                <a:latin typeface="Rubik"/>
                <a:ea typeface="Rubik"/>
                <a:cs typeface="Rubik"/>
                <a:sym typeface="Rubik"/>
              </a:rPr>
              <a:t>The data shows a skewed distribution where significantly more borrowers have good credit than bad credit</a:t>
            </a:r>
            <a:r>
              <a:rPr lang="en-US" dirty="0">
                <a:latin typeface="Rubik"/>
                <a:ea typeface="Rubik"/>
                <a:cs typeface="Rubik"/>
                <a:sym typeface="Rubik"/>
              </a:rPr>
              <a:t>, which may lead to biased model predictions if not addressed through techniques like resampling.</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dirty="0">
                <a:latin typeface="Rubik"/>
                <a:ea typeface="Rubik"/>
                <a:cs typeface="Rubik"/>
                <a:sym typeface="Rubik"/>
              </a:rPr>
              <a:t>There are 191,091 good loans compared to 50,968 bad loans. </a:t>
            </a:r>
            <a:r>
              <a:rPr lang="en-US" b="1" dirty="0">
                <a:latin typeface="Rubik"/>
                <a:ea typeface="Rubik"/>
                <a:cs typeface="Rubik"/>
                <a:sym typeface="Rubik"/>
              </a:rPr>
              <a:t>The percentage of bad loans to the total number of loans is approximately 21.06%. This is quite high and a potential red flag under most normal conditions. </a:t>
            </a:r>
            <a:r>
              <a:rPr lang="en-US" dirty="0">
                <a:latin typeface="Rubik"/>
                <a:ea typeface="Rubik"/>
                <a:cs typeface="Rubik"/>
                <a:sym typeface="Rubik"/>
              </a:rPr>
              <a:t>It may indicate significant financial stress or a risky lending environment.</a:t>
            </a:r>
          </a:p>
          <a:p>
            <a:pPr lvl="0" algn="just"/>
            <a:endParaRPr lang="en-US" dirty="0">
              <a:latin typeface="Rubik"/>
              <a:ea typeface="Rubik"/>
              <a:cs typeface="Rubik"/>
              <a:sym typeface="Rubik"/>
            </a:endParaRPr>
          </a:p>
          <a:p>
            <a:pPr marL="285750" indent="-285750" algn="just">
              <a:buFont typeface="Arial" panose="020B0604020202020204" pitchFamily="34" charset="0"/>
              <a:buChar char="•"/>
            </a:pPr>
            <a:r>
              <a:rPr lang="en-US" dirty="0">
                <a:latin typeface="Rubik"/>
                <a:ea typeface="Rubik"/>
                <a:cs typeface="Rubik"/>
                <a:sym typeface="Rubik"/>
              </a:rPr>
              <a:t>The average loan amount is around $13-14k with an interest rate of 13-15%. </a:t>
            </a:r>
            <a:r>
              <a:rPr lang="en-US" b="1" dirty="0">
                <a:latin typeface="Rubik"/>
                <a:ea typeface="Rubik"/>
                <a:cs typeface="Rubik"/>
                <a:sym typeface="Rubik"/>
              </a:rPr>
              <a:t>Bad loans tend to have a higher average loan amount than good loans, possibly indicating overborrowing by high-risk borrowers.</a:t>
            </a:r>
          </a:p>
        </p:txBody>
      </p:sp>
      <p:pic>
        <p:nvPicPr>
          <p:cNvPr id="9" name="Picture 2">
            <a:extLst>
              <a:ext uri="{FF2B5EF4-FFF2-40B4-BE49-F238E27FC236}">
                <a16:creationId xmlns:a16="http://schemas.microsoft.com/office/drawing/2014/main" id="{690AA769-83EF-44C3-8BD1-C6E46A3345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361" y="1249844"/>
            <a:ext cx="1793669" cy="13499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8F2E776-A1C2-47A6-968F-5EDAD311C62F}"/>
              </a:ext>
            </a:extLst>
          </p:cNvPr>
          <p:cNvPicPr>
            <a:picLocks noChangeAspect="1"/>
          </p:cNvPicPr>
          <p:nvPr/>
        </p:nvPicPr>
        <p:blipFill>
          <a:blip r:embed="rId6"/>
          <a:stretch>
            <a:fillRect/>
          </a:stretch>
        </p:blipFill>
        <p:spPr>
          <a:xfrm>
            <a:off x="4367218" y="1482393"/>
            <a:ext cx="2649844" cy="962678"/>
          </a:xfrm>
          <a:prstGeom prst="rect">
            <a:avLst/>
          </a:prstGeom>
        </p:spPr>
      </p:pic>
      <p:pic>
        <p:nvPicPr>
          <p:cNvPr id="8" name="Picture 2" descr="https://algorit.ma/wp-content/uploads/2021/03/Logo-IDX-Partners.jpg">
            <a:extLst>
              <a:ext uri="{FF2B5EF4-FFF2-40B4-BE49-F238E27FC236}">
                <a16:creationId xmlns:a16="http://schemas.microsoft.com/office/drawing/2014/main" id="{B1E074E9-A40B-4007-9BA7-DBB47CEC249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64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39481"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0" name="Google Shape;97;p16">
            <a:extLst>
              <a:ext uri="{FF2B5EF4-FFF2-40B4-BE49-F238E27FC236}">
                <a16:creationId xmlns:a16="http://schemas.microsoft.com/office/drawing/2014/main" id="{5B0120F1-7E10-4AF8-A613-82C4ACBD60CA}"/>
              </a:ext>
            </a:extLst>
          </p:cNvPr>
          <p:cNvSpPr txBox="1"/>
          <p:nvPr/>
        </p:nvSpPr>
        <p:spPr>
          <a:xfrm>
            <a:off x="546240" y="3553050"/>
            <a:ext cx="8171262" cy="1046410"/>
          </a:xfrm>
          <a:prstGeom prst="rect">
            <a:avLst/>
          </a:prstGeom>
          <a:noFill/>
          <a:ln>
            <a:noFill/>
          </a:ln>
        </p:spPr>
        <p:txBody>
          <a:bodyPr spcFirstLastPara="1" wrap="square" lIns="91425" tIns="91425" rIns="91425" bIns="91425" anchor="t" anchorCtr="0">
            <a:spAutoFit/>
          </a:bodyPr>
          <a:lstStyle/>
          <a:p>
            <a:pPr lvl="0" algn="just"/>
            <a:r>
              <a:rPr lang="en-US" b="1" dirty="0">
                <a:latin typeface="Rubik"/>
                <a:ea typeface="Rubik"/>
                <a:cs typeface="Rubik"/>
                <a:sym typeface="Rubik"/>
              </a:rPr>
              <a:t>Managers and teachers are among the most frequent borrowers and are more likely to default on loans. </a:t>
            </a:r>
            <a:r>
              <a:rPr lang="en-US" dirty="0">
                <a:latin typeface="Rubik"/>
                <a:ea typeface="Rubik"/>
                <a:cs typeface="Rubik"/>
                <a:sym typeface="Rubik"/>
              </a:rPr>
              <a:t>This may stem from job-related financial strain, such as underpaid work or responsibilities requiring personal financial contributions (in the case of teachers), or from overextension of credit and debt accumulation due to higher living expenses or lifestyle demands for managers.</a:t>
            </a:r>
          </a:p>
        </p:txBody>
      </p:sp>
      <p:pic>
        <p:nvPicPr>
          <p:cNvPr id="11" name="Picture 2">
            <a:extLst>
              <a:ext uri="{FF2B5EF4-FFF2-40B4-BE49-F238E27FC236}">
                <a16:creationId xmlns:a16="http://schemas.microsoft.com/office/drawing/2014/main" id="{6C0A2353-BEFF-48BD-AC6A-4226452FA6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248" y="1423880"/>
            <a:ext cx="1969142" cy="19096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B8D0003-B26C-4A32-8099-BF3326441336}"/>
              </a:ext>
            </a:extLst>
          </p:cNvPr>
          <p:cNvPicPr>
            <a:picLocks noChangeAspect="1"/>
          </p:cNvPicPr>
          <p:nvPr/>
        </p:nvPicPr>
        <p:blipFill>
          <a:blip r:embed="rId6"/>
          <a:stretch>
            <a:fillRect/>
          </a:stretch>
        </p:blipFill>
        <p:spPr>
          <a:xfrm>
            <a:off x="3982378" y="1423880"/>
            <a:ext cx="1341581" cy="1916999"/>
          </a:xfrm>
          <a:prstGeom prst="rect">
            <a:avLst/>
          </a:prstGeom>
        </p:spPr>
      </p:pic>
      <p:pic>
        <p:nvPicPr>
          <p:cNvPr id="14" name="Picture 13">
            <a:extLst>
              <a:ext uri="{FF2B5EF4-FFF2-40B4-BE49-F238E27FC236}">
                <a16:creationId xmlns:a16="http://schemas.microsoft.com/office/drawing/2014/main" id="{06BF40BB-5E7E-4FAA-ADE6-ACB03B12401E}"/>
              </a:ext>
            </a:extLst>
          </p:cNvPr>
          <p:cNvPicPr>
            <a:picLocks noChangeAspect="1"/>
          </p:cNvPicPr>
          <p:nvPr/>
        </p:nvPicPr>
        <p:blipFill>
          <a:blip r:embed="rId7"/>
          <a:stretch>
            <a:fillRect/>
          </a:stretch>
        </p:blipFill>
        <p:spPr>
          <a:xfrm>
            <a:off x="5545300" y="1418316"/>
            <a:ext cx="1341580" cy="1915177"/>
          </a:xfrm>
          <a:prstGeom prst="rect">
            <a:avLst/>
          </a:prstGeom>
        </p:spPr>
      </p:pic>
      <p:pic>
        <p:nvPicPr>
          <p:cNvPr id="9" name="Picture 2" descr="https://algorit.ma/wp-content/uploads/2021/03/Logo-IDX-Partners.jpg">
            <a:extLst>
              <a:ext uri="{FF2B5EF4-FFF2-40B4-BE49-F238E27FC236}">
                <a16:creationId xmlns:a16="http://schemas.microsoft.com/office/drawing/2014/main" id="{AEE74348-3927-41D2-B1A7-FDBA7E85F79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83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39481"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 name="Google Shape;97;p16">
            <a:extLst>
              <a:ext uri="{FF2B5EF4-FFF2-40B4-BE49-F238E27FC236}">
                <a16:creationId xmlns:a16="http://schemas.microsoft.com/office/drawing/2014/main" id="{F9FF879C-446C-4F8A-989E-B948AF473667}"/>
              </a:ext>
            </a:extLst>
          </p:cNvPr>
          <p:cNvSpPr txBox="1"/>
          <p:nvPr/>
        </p:nvSpPr>
        <p:spPr>
          <a:xfrm>
            <a:off x="3939362" y="2154473"/>
            <a:ext cx="4778139" cy="1169521"/>
          </a:xfrm>
          <a:prstGeom prst="rect">
            <a:avLst/>
          </a:prstGeom>
          <a:noFill/>
          <a:ln>
            <a:noFill/>
          </a:ln>
        </p:spPr>
        <p:txBody>
          <a:bodyPr spcFirstLastPara="1" wrap="square" lIns="91425" tIns="91425" rIns="91425" bIns="91425" anchor="t" anchorCtr="0">
            <a:spAutoFit/>
          </a:bodyPr>
          <a:lstStyle/>
          <a:p>
            <a:pPr lvl="0" algn="just"/>
            <a:r>
              <a:rPr lang="en-US" sz="1600" b="1" dirty="0">
                <a:latin typeface="Rubik"/>
                <a:ea typeface="Rubik"/>
                <a:cs typeface="Rubik"/>
                <a:sym typeface="Rubik"/>
              </a:rPr>
              <a:t>The average borrower has been employed for 10 or more years, but this does not necessarily indicate lower credit risk. </a:t>
            </a:r>
            <a:r>
              <a:rPr lang="en-US" sz="1600" dirty="0">
                <a:latin typeface="Rubik"/>
                <a:ea typeface="Rubik"/>
                <a:cs typeface="Rubik"/>
                <a:sym typeface="Rubik"/>
              </a:rPr>
              <a:t>Despite long work histories, other factors may influence default risk.</a:t>
            </a:r>
          </a:p>
        </p:txBody>
      </p:sp>
      <p:pic>
        <p:nvPicPr>
          <p:cNvPr id="8" name="Picture 2">
            <a:extLst>
              <a:ext uri="{FF2B5EF4-FFF2-40B4-BE49-F238E27FC236}">
                <a16:creationId xmlns:a16="http://schemas.microsoft.com/office/drawing/2014/main" id="{EDD2B88F-A795-402F-AC98-D65A48DB0A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219" y="1552237"/>
            <a:ext cx="3105294" cy="2373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algorit.ma/wp-content/uploads/2021/03/Logo-IDX-Partners.jpg">
            <a:extLst>
              <a:ext uri="{FF2B5EF4-FFF2-40B4-BE49-F238E27FC236}">
                <a16:creationId xmlns:a16="http://schemas.microsoft.com/office/drawing/2014/main" id="{9760CC1B-C1AE-4D87-9FF0-5D32BA50F5F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23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pic>
        <p:nvPicPr>
          <p:cNvPr id="3078" name="Picture 6">
            <a:extLst>
              <a:ext uri="{FF2B5EF4-FFF2-40B4-BE49-F238E27FC236}">
                <a16:creationId xmlns:a16="http://schemas.microsoft.com/office/drawing/2014/main" id="{7DEA6F84-0D2D-AECE-2732-B6BAFB0889C3}"/>
              </a:ext>
            </a:extLst>
          </p:cNvPr>
          <p:cNvPicPr>
            <a:picLocks noChangeAspect="1" noChangeArrowheads="1"/>
          </p:cNvPicPr>
          <p:nvPr/>
        </p:nvPicPr>
        <p:blipFill>
          <a:blip r:embed="rId5"/>
          <a:srcRect/>
          <a:stretch/>
        </p:blipFill>
        <p:spPr bwMode="auto">
          <a:xfrm>
            <a:off x="985365" y="1423073"/>
            <a:ext cx="1924840" cy="154722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C85AC44-424B-99AE-D9E5-808EC202C34E}"/>
              </a:ext>
            </a:extLst>
          </p:cNvPr>
          <p:cNvPicPr>
            <a:picLocks noChangeAspect="1" noChangeArrowheads="1"/>
          </p:cNvPicPr>
          <p:nvPr/>
        </p:nvPicPr>
        <p:blipFill>
          <a:blip r:embed="rId6"/>
          <a:srcRect/>
          <a:stretch/>
        </p:blipFill>
        <p:spPr bwMode="auto">
          <a:xfrm>
            <a:off x="3696234" y="1448285"/>
            <a:ext cx="1924841" cy="153385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BD6D4A6C-C011-3AF1-942F-4DF125F2B40F}"/>
              </a:ext>
            </a:extLst>
          </p:cNvPr>
          <p:cNvPicPr>
            <a:picLocks noChangeAspect="1" noChangeArrowheads="1"/>
          </p:cNvPicPr>
          <p:nvPr/>
        </p:nvPicPr>
        <p:blipFill>
          <a:blip r:embed="rId7"/>
          <a:srcRect/>
          <a:stretch/>
        </p:blipFill>
        <p:spPr bwMode="auto">
          <a:xfrm>
            <a:off x="6384066" y="3046250"/>
            <a:ext cx="1869979" cy="154722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9ABCAB3D-C589-EF44-D601-9CAF4B18228D}"/>
              </a:ext>
            </a:extLst>
          </p:cNvPr>
          <p:cNvPicPr>
            <a:picLocks noChangeAspect="1" noChangeArrowheads="1"/>
          </p:cNvPicPr>
          <p:nvPr/>
        </p:nvPicPr>
        <p:blipFill>
          <a:blip r:embed="rId8"/>
          <a:srcRect/>
          <a:stretch/>
        </p:blipFill>
        <p:spPr bwMode="auto">
          <a:xfrm>
            <a:off x="6344104" y="1428927"/>
            <a:ext cx="1909941" cy="155025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DAFB408D-1657-6A97-79ED-06A627A2DC90}"/>
              </a:ext>
            </a:extLst>
          </p:cNvPr>
          <p:cNvPicPr>
            <a:picLocks noChangeAspect="1" noChangeArrowheads="1"/>
          </p:cNvPicPr>
          <p:nvPr/>
        </p:nvPicPr>
        <p:blipFill>
          <a:blip r:embed="rId9"/>
          <a:srcRect/>
          <a:stretch/>
        </p:blipFill>
        <p:spPr bwMode="auto">
          <a:xfrm>
            <a:off x="1007491" y="3050736"/>
            <a:ext cx="1902714" cy="15472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CB75EFFE-D160-6926-063E-F2AD51FC388A}"/>
              </a:ext>
            </a:extLst>
          </p:cNvPr>
          <p:cNvPicPr>
            <a:picLocks noChangeAspect="1" noChangeArrowheads="1"/>
          </p:cNvPicPr>
          <p:nvPr/>
        </p:nvPicPr>
        <p:blipFill>
          <a:blip r:embed="rId10"/>
          <a:srcRect/>
          <a:stretch/>
        </p:blipFill>
        <p:spPr bwMode="auto">
          <a:xfrm>
            <a:off x="3717701" y="3046249"/>
            <a:ext cx="1898560" cy="15472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algorit.ma/wp-content/uploads/2021/03/Logo-IDX-Partners.jpg">
            <a:extLst>
              <a:ext uri="{FF2B5EF4-FFF2-40B4-BE49-F238E27FC236}">
                <a16:creationId xmlns:a16="http://schemas.microsoft.com/office/drawing/2014/main" id="{9BEAD6B9-D908-4139-8B29-3EE59ECCFE9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50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lvl="0"/>
            <a:r>
              <a:rPr lang="en-US" sz="3600" b="1" dirty="0">
                <a:latin typeface="Rubik"/>
                <a:ea typeface="Rubik"/>
                <a:cs typeface="Rubik"/>
                <a:sym typeface="Rubik"/>
              </a:rPr>
              <a:t>Exploratory Data Analysis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pic>
        <p:nvPicPr>
          <p:cNvPr id="4100" name="Picture 4">
            <a:extLst>
              <a:ext uri="{FF2B5EF4-FFF2-40B4-BE49-F238E27FC236}">
                <a16:creationId xmlns:a16="http://schemas.microsoft.com/office/drawing/2014/main" id="{70F014D7-42C4-0CBD-03B1-B54E588BFB21}"/>
              </a:ext>
            </a:extLst>
          </p:cNvPr>
          <p:cNvPicPr>
            <a:picLocks noChangeAspect="1" noChangeArrowheads="1"/>
          </p:cNvPicPr>
          <p:nvPr/>
        </p:nvPicPr>
        <p:blipFill>
          <a:blip r:embed="rId5"/>
          <a:srcRect/>
          <a:stretch/>
        </p:blipFill>
        <p:spPr bwMode="auto">
          <a:xfrm>
            <a:off x="818289" y="1309892"/>
            <a:ext cx="1956470" cy="158642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481154-C15A-7CD0-1ED1-EFAD0A06D692}"/>
              </a:ext>
            </a:extLst>
          </p:cNvPr>
          <p:cNvPicPr>
            <a:picLocks noChangeAspect="1" noChangeArrowheads="1"/>
          </p:cNvPicPr>
          <p:nvPr/>
        </p:nvPicPr>
        <p:blipFill>
          <a:blip r:embed="rId6"/>
          <a:srcRect/>
          <a:stretch/>
        </p:blipFill>
        <p:spPr bwMode="auto">
          <a:xfrm>
            <a:off x="3553976" y="1344009"/>
            <a:ext cx="1943874" cy="16118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4F3817B-3772-2C10-5CA6-830F310E50F4}"/>
              </a:ext>
            </a:extLst>
          </p:cNvPr>
          <p:cNvPicPr>
            <a:picLocks noChangeAspect="1" noChangeArrowheads="1"/>
          </p:cNvPicPr>
          <p:nvPr/>
        </p:nvPicPr>
        <p:blipFill>
          <a:blip r:embed="rId7"/>
          <a:srcRect/>
          <a:stretch/>
        </p:blipFill>
        <p:spPr bwMode="auto">
          <a:xfrm>
            <a:off x="6254708" y="1339072"/>
            <a:ext cx="1866031" cy="15572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F63FDD49-1CBB-4A47-AAFC-1B653B3F5143}"/>
              </a:ext>
            </a:extLst>
          </p:cNvPr>
          <p:cNvPicPr>
            <a:picLocks noChangeAspect="1" noChangeArrowheads="1"/>
          </p:cNvPicPr>
          <p:nvPr/>
        </p:nvPicPr>
        <p:blipFill>
          <a:blip r:embed="rId8"/>
          <a:srcRect/>
          <a:stretch/>
        </p:blipFill>
        <p:spPr bwMode="auto">
          <a:xfrm>
            <a:off x="846025" y="3109292"/>
            <a:ext cx="1900997" cy="15864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D77EE8E3-6801-4532-BC21-9100DFAAEFB0}"/>
              </a:ext>
            </a:extLst>
          </p:cNvPr>
          <p:cNvPicPr>
            <a:picLocks noChangeAspect="1" noChangeArrowheads="1"/>
          </p:cNvPicPr>
          <p:nvPr/>
        </p:nvPicPr>
        <p:blipFill>
          <a:blip r:embed="rId9"/>
          <a:srcRect/>
          <a:stretch/>
        </p:blipFill>
        <p:spPr bwMode="auto">
          <a:xfrm>
            <a:off x="3553976" y="3143409"/>
            <a:ext cx="1943874" cy="15523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8934C15B-9FCF-4F12-8A56-6EEC7E697E73}"/>
              </a:ext>
            </a:extLst>
          </p:cNvPr>
          <p:cNvPicPr>
            <a:picLocks noChangeAspect="1" noChangeArrowheads="1"/>
          </p:cNvPicPr>
          <p:nvPr/>
        </p:nvPicPr>
        <p:blipFill>
          <a:blip r:embed="rId10"/>
          <a:srcRect/>
          <a:stretch/>
        </p:blipFill>
        <p:spPr bwMode="auto">
          <a:xfrm>
            <a:off x="6230527" y="3138472"/>
            <a:ext cx="1914395" cy="15523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algorit.ma/wp-content/uploads/2021/03/Logo-IDX-Partners.jpg">
            <a:extLst>
              <a:ext uri="{FF2B5EF4-FFF2-40B4-BE49-F238E27FC236}">
                <a16:creationId xmlns:a16="http://schemas.microsoft.com/office/drawing/2014/main" id="{99CA0C8E-B693-45AB-A73F-A75B9AE719E3}"/>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1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lvl="0"/>
            <a:r>
              <a:rPr lang="en-US" sz="3600" b="1" dirty="0">
                <a:latin typeface="Rubik"/>
                <a:ea typeface="Rubik"/>
                <a:cs typeface="Rubik"/>
                <a:sym typeface="Rubik"/>
              </a:rPr>
              <a:t>Exploratory Data Analysis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3" name="Google Shape;97;p16">
            <a:extLst>
              <a:ext uri="{FF2B5EF4-FFF2-40B4-BE49-F238E27FC236}">
                <a16:creationId xmlns:a16="http://schemas.microsoft.com/office/drawing/2014/main" id="{7B2F7077-E537-9FD0-0632-2DF58E768173}"/>
              </a:ext>
            </a:extLst>
          </p:cNvPr>
          <p:cNvSpPr txBox="1"/>
          <p:nvPr/>
        </p:nvSpPr>
        <p:spPr>
          <a:xfrm>
            <a:off x="596224" y="1469116"/>
            <a:ext cx="8121278" cy="2985402"/>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b="1" dirty="0">
                <a:latin typeface="Rubik"/>
                <a:ea typeface="Rubik"/>
                <a:cs typeface="Rubik"/>
                <a:sym typeface="Rubik"/>
              </a:rPr>
              <a:t>Lower credit grades (e.g., G) are associated with higher default risks. </a:t>
            </a:r>
            <a:r>
              <a:rPr lang="en-US" dirty="0">
                <a:latin typeface="Rubik"/>
                <a:ea typeface="Rubik"/>
                <a:cs typeface="Rubik"/>
                <a:sym typeface="Rubik"/>
              </a:rPr>
              <a:t>Borrowers in these grades typically have weaker financial standing, as reflected in their credit assessments.</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Longer loan terms, involving more installments, are correlated with a higher likelihood of bad credit.</a:t>
            </a:r>
            <a:r>
              <a:rPr lang="en-US" dirty="0">
                <a:latin typeface="Rubik"/>
                <a:ea typeface="Rubik"/>
                <a:cs typeface="Rubik"/>
                <a:sym typeface="Rubik"/>
              </a:rPr>
              <a:t> Borrowers may struggle with long-term repayment commitments, especially if financial circumstances change.</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A higher number of delinquent accounts directly increases the likelihood of default. </a:t>
            </a:r>
            <a:r>
              <a:rPr lang="en-US" dirty="0">
                <a:latin typeface="Rubik"/>
                <a:ea typeface="Rubik"/>
                <a:cs typeface="Rubik"/>
                <a:sym typeface="Rubik"/>
              </a:rPr>
              <a:t>These accounts suggest past financial mismanagement or challenges in meeting financial obligations.</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An increased number of credit checks within the last 6 months is a strong predictor of higher default risk. </a:t>
            </a:r>
            <a:r>
              <a:rPr lang="en-US" dirty="0">
                <a:latin typeface="Rubik"/>
                <a:ea typeface="Rubik"/>
                <a:cs typeface="Rubik"/>
                <a:sym typeface="Rubik"/>
              </a:rPr>
              <a:t>This behavior often indicates financial distress or a borrower seeking multiple credit lines, potentially signaling overextension.</a:t>
            </a:r>
          </a:p>
        </p:txBody>
      </p:sp>
      <p:pic>
        <p:nvPicPr>
          <p:cNvPr id="7" name="Picture 2" descr="https://algorit.ma/wp-content/uploads/2021/03/Logo-IDX-Partners.jpg">
            <a:extLst>
              <a:ext uri="{FF2B5EF4-FFF2-40B4-BE49-F238E27FC236}">
                <a16:creationId xmlns:a16="http://schemas.microsoft.com/office/drawing/2014/main" id="{2627EE53-EEDC-416B-A3D9-3B0B84E2A77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90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lvl="0"/>
            <a:r>
              <a:rPr lang="en-US" sz="3600" b="1" dirty="0">
                <a:latin typeface="Rubik"/>
                <a:ea typeface="Rubik"/>
                <a:cs typeface="Rubik"/>
                <a:sym typeface="Rubik"/>
              </a:rPr>
              <a:t>Exploratory Data Analysis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3" name="Google Shape;97;p16">
            <a:extLst>
              <a:ext uri="{FF2B5EF4-FFF2-40B4-BE49-F238E27FC236}">
                <a16:creationId xmlns:a16="http://schemas.microsoft.com/office/drawing/2014/main" id="{7B2F7077-E537-9FD0-0632-2DF58E768173}"/>
              </a:ext>
            </a:extLst>
          </p:cNvPr>
          <p:cNvSpPr txBox="1"/>
          <p:nvPr/>
        </p:nvSpPr>
        <p:spPr>
          <a:xfrm>
            <a:off x="596224" y="1361394"/>
            <a:ext cx="8121278" cy="3200846"/>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b="1" dirty="0">
                <a:latin typeface="Rubik"/>
                <a:ea typeface="Rubik"/>
                <a:cs typeface="Rubik"/>
                <a:sym typeface="Rubik"/>
              </a:rPr>
              <a:t>Borrowers who own or rent a home show a higher risk for bad loans. This is an interesting finding, </a:t>
            </a:r>
            <a:r>
              <a:rPr lang="en-US" dirty="0">
                <a:latin typeface="Rubik"/>
                <a:ea typeface="Rubik"/>
                <a:cs typeface="Rubik"/>
                <a:sym typeface="Rubik"/>
              </a:rPr>
              <a:t>especially as borrowers without homes tend to exhibit a lower risk. </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Loans with terms exceeding 100 months show a trend of increasing risk over time.</a:t>
            </a:r>
            <a:r>
              <a:rPr lang="en-US" dirty="0">
                <a:latin typeface="Rubik"/>
                <a:ea typeface="Rubik"/>
                <a:cs typeface="Rubik"/>
                <a:sym typeface="Rubik"/>
              </a:rPr>
              <a:t>  Long-term loans often face more uncertainty, as borrowers' financial circumstances can change significantly over extended periods. </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Loans used for small businesses are the most at risk. </a:t>
            </a:r>
            <a:r>
              <a:rPr lang="en-US" dirty="0">
                <a:latin typeface="Rubik"/>
                <a:ea typeface="Rubik"/>
                <a:cs typeface="Rubik"/>
                <a:sym typeface="Rubik"/>
              </a:rPr>
              <a:t>Small businesses typically face greater financial volatility. They are more susceptible to market shifts, economic downturns, and cash flow problems, making loans for small businesses inherently riskier.</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Borrowers with a longer borrowing history often demonstrate reliable repayment behavior and build a positive credit track record.</a:t>
            </a:r>
            <a:r>
              <a:rPr lang="en-US" dirty="0">
                <a:latin typeface="Rubik"/>
                <a:ea typeface="Rubik"/>
                <a:cs typeface="Rubik"/>
                <a:sym typeface="Rubik"/>
              </a:rPr>
              <a:t> However, this isn't always a perfect measure, as other factors like changes in income or economic conditions can still affect risk.</a:t>
            </a:r>
          </a:p>
        </p:txBody>
      </p:sp>
      <p:pic>
        <p:nvPicPr>
          <p:cNvPr id="7" name="Picture 2" descr="https://algorit.ma/wp-content/uploads/2021/03/Logo-IDX-Partners.jpg">
            <a:extLst>
              <a:ext uri="{FF2B5EF4-FFF2-40B4-BE49-F238E27FC236}">
                <a16:creationId xmlns:a16="http://schemas.microsoft.com/office/drawing/2014/main" id="{7780757C-086F-4C18-B1BA-D1C608C5CB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4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Case Study</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2" descr="https://algorit.ma/wp-content/uploads/2021/03/Logo-IDX-Partners.jpg">
            <a:extLst>
              <a:ext uri="{FF2B5EF4-FFF2-40B4-BE49-F238E27FC236}">
                <a16:creationId xmlns:a16="http://schemas.microsoft.com/office/drawing/2014/main" id="{7C050A7C-12B3-4B03-BB2B-6F21B385FC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lvl="0"/>
            <a:r>
              <a:rPr lang="en-US" sz="3600" b="1" dirty="0">
                <a:latin typeface="Rubik"/>
                <a:ea typeface="Rubik"/>
                <a:cs typeface="Rubik"/>
                <a:sym typeface="Rubik"/>
              </a:rPr>
              <a:t>Exploratory Data Analysis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3" name="Google Shape;97;p16">
            <a:extLst>
              <a:ext uri="{FF2B5EF4-FFF2-40B4-BE49-F238E27FC236}">
                <a16:creationId xmlns:a16="http://schemas.microsoft.com/office/drawing/2014/main" id="{7B2F7077-E537-9FD0-0632-2DF58E768173}"/>
              </a:ext>
            </a:extLst>
          </p:cNvPr>
          <p:cNvSpPr txBox="1"/>
          <p:nvPr/>
        </p:nvSpPr>
        <p:spPr>
          <a:xfrm>
            <a:off x="596224" y="1395494"/>
            <a:ext cx="8121278" cy="1908184"/>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b="1" dirty="0">
                <a:latin typeface="Rubik"/>
                <a:ea typeface="Rubik"/>
                <a:cs typeface="Rubik"/>
                <a:sym typeface="Rubik"/>
              </a:rPr>
              <a:t>Debt in the whole (W) market tends to carry slightly higher risk than debt in the fractional (F) market. </a:t>
            </a:r>
            <a:r>
              <a:rPr lang="en-US" dirty="0">
                <a:latin typeface="Rubik"/>
                <a:ea typeface="Rubik"/>
                <a:cs typeface="Rubik"/>
                <a:sym typeface="Rubik"/>
              </a:rPr>
              <a:t>This may be due to different investor profiles or underwriting standards across these markets.</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Borrowers with more than 2 bills per year (excluding medical bills) face a higher risk of default.</a:t>
            </a:r>
            <a:r>
              <a:rPr lang="en-US" dirty="0">
                <a:latin typeface="Rubik"/>
                <a:ea typeface="Rubik"/>
                <a:cs typeface="Rubik"/>
                <a:sym typeface="Rubik"/>
              </a:rPr>
              <a:t> This could indicate difficulty in managing day-to-day expenses, leading to financial strain.</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There is a general trend that higher interest rates correlate with increased default risk.</a:t>
            </a:r>
            <a:r>
              <a:rPr lang="en-US" dirty="0">
                <a:latin typeface="Rubik"/>
                <a:ea typeface="Rubik"/>
                <a:cs typeface="Rubik"/>
                <a:sym typeface="Rubik"/>
              </a:rPr>
              <a:t> Borrowers paying higher rates may already be considered higher risk, thus having a greater likelihood of defaulting.</a:t>
            </a:r>
          </a:p>
        </p:txBody>
      </p:sp>
      <p:pic>
        <p:nvPicPr>
          <p:cNvPr id="7" name="Picture 2" descr="https://algorit.ma/wp-content/uploads/2021/03/Logo-IDX-Partners.jpg">
            <a:extLst>
              <a:ext uri="{FF2B5EF4-FFF2-40B4-BE49-F238E27FC236}">
                <a16:creationId xmlns:a16="http://schemas.microsoft.com/office/drawing/2014/main" id="{839BCEB1-F33A-4DB3-BAA8-BC43138526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42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13" name="Google Shape;97;p16">
            <a:extLst>
              <a:ext uri="{FF2B5EF4-FFF2-40B4-BE49-F238E27FC236}">
                <a16:creationId xmlns:a16="http://schemas.microsoft.com/office/drawing/2014/main" id="{F7F8E00F-7829-4F55-98EE-1553F8A20140}"/>
              </a:ext>
            </a:extLst>
          </p:cNvPr>
          <p:cNvSpPr txBox="1"/>
          <p:nvPr/>
        </p:nvSpPr>
        <p:spPr>
          <a:xfrm>
            <a:off x="579005" y="1254259"/>
            <a:ext cx="7744320" cy="369302"/>
          </a:xfrm>
          <a:prstGeom prst="rect">
            <a:avLst/>
          </a:prstGeom>
          <a:noFill/>
          <a:ln>
            <a:noFill/>
          </a:ln>
        </p:spPr>
        <p:txBody>
          <a:bodyPr spcFirstLastPara="1" wrap="square" lIns="91425" tIns="91425" rIns="91425" bIns="91425" anchor="t" anchorCtr="0">
            <a:spAutoFit/>
          </a:bodyPr>
          <a:lstStyle/>
          <a:p>
            <a:pPr lvl="0" algn="just"/>
            <a:r>
              <a:rPr lang="en-US" sz="1200" u="sng" dirty="0">
                <a:latin typeface="Rubik"/>
                <a:ea typeface="Rubik"/>
                <a:cs typeface="Rubik"/>
                <a:sym typeface="Rubik"/>
              </a:rPr>
              <a:t>Loan Amount, Grade, Loan Status</a:t>
            </a:r>
          </a:p>
        </p:txBody>
      </p:sp>
      <p:sp>
        <p:nvSpPr>
          <p:cNvPr id="14" name="Google Shape;97;p16">
            <a:extLst>
              <a:ext uri="{FF2B5EF4-FFF2-40B4-BE49-F238E27FC236}">
                <a16:creationId xmlns:a16="http://schemas.microsoft.com/office/drawing/2014/main" id="{0C0D10C3-91CD-4FAA-9E2A-FD22F23BE483}"/>
              </a:ext>
            </a:extLst>
          </p:cNvPr>
          <p:cNvSpPr txBox="1"/>
          <p:nvPr/>
        </p:nvSpPr>
        <p:spPr>
          <a:xfrm>
            <a:off x="579005" y="2339381"/>
            <a:ext cx="7744320" cy="369302"/>
          </a:xfrm>
          <a:prstGeom prst="rect">
            <a:avLst/>
          </a:prstGeom>
          <a:noFill/>
          <a:ln>
            <a:noFill/>
          </a:ln>
        </p:spPr>
        <p:txBody>
          <a:bodyPr spcFirstLastPara="1" wrap="square" lIns="91425" tIns="91425" rIns="91425" bIns="91425" anchor="t" anchorCtr="0">
            <a:spAutoFit/>
          </a:bodyPr>
          <a:lstStyle/>
          <a:p>
            <a:pPr lvl="0" algn="just"/>
            <a:r>
              <a:rPr lang="en-US" sz="1200" u="sng" dirty="0">
                <a:latin typeface="Rubik"/>
                <a:ea typeface="Rubik"/>
                <a:cs typeface="Rubik"/>
                <a:sym typeface="Rubik"/>
              </a:rPr>
              <a:t>Annual Income, Grade, Loan Status</a:t>
            </a:r>
          </a:p>
        </p:txBody>
      </p:sp>
      <p:pic>
        <p:nvPicPr>
          <p:cNvPr id="15" name="Picture 14">
            <a:extLst>
              <a:ext uri="{FF2B5EF4-FFF2-40B4-BE49-F238E27FC236}">
                <a16:creationId xmlns:a16="http://schemas.microsoft.com/office/drawing/2014/main" id="{51C8512D-A6E7-4F67-A533-7AF9C6F8817B}"/>
              </a:ext>
            </a:extLst>
          </p:cNvPr>
          <p:cNvPicPr>
            <a:picLocks noChangeAspect="1"/>
          </p:cNvPicPr>
          <p:nvPr/>
        </p:nvPicPr>
        <p:blipFill>
          <a:blip r:embed="rId5"/>
          <a:stretch>
            <a:fillRect/>
          </a:stretch>
        </p:blipFill>
        <p:spPr>
          <a:xfrm>
            <a:off x="5783482" y="2631925"/>
            <a:ext cx="2482451" cy="731437"/>
          </a:xfrm>
          <a:prstGeom prst="rect">
            <a:avLst/>
          </a:prstGeom>
        </p:spPr>
      </p:pic>
      <p:pic>
        <p:nvPicPr>
          <p:cNvPr id="18" name="Picture 17">
            <a:extLst>
              <a:ext uri="{FF2B5EF4-FFF2-40B4-BE49-F238E27FC236}">
                <a16:creationId xmlns:a16="http://schemas.microsoft.com/office/drawing/2014/main" id="{9C98D90C-B11A-48E2-BD40-03C67C58C64A}"/>
              </a:ext>
            </a:extLst>
          </p:cNvPr>
          <p:cNvPicPr>
            <a:picLocks noChangeAspect="1"/>
          </p:cNvPicPr>
          <p:nvPr/>
        </p:nvPicPr>
        <p:blipFill>
          <a:blip r:embed="rId6"/>
          <a:stretch>
            <a:fillRect/>
          </a:stretch>
        </p:blipFill>
        <p:spPr>
          <a:xfrm>
            <a:off x="673017" y="1550901"/>
            <a:ext cx="4756359" cy="709214"/>
          </a:xfrm>
          <a:prstGeom prst="rect">
            <a:avLst/>
          </a:prstGeom>
        </p:spPr>
      </p:pic>
      <p:pic>
        <p:nvPicPr>
          <p:cNvPr id="20" name="Picture 19">
            <a:extLst>
              <a:ext uri="{FF2B5EF4-FFF2-40B4-BE49-F238E27FC236}">
                <a16:creationId xmlns:a16="http://schemas.microsoft.com/office/drawing/2014/main" id="{BC1D031A-C0B9-4D8C-96D8-1395BB629B16}"/>
              </a:ext>
            </a:extLst>
          </p:cNvPr>
          <p:cNvPicPr>
            <a:picLocks noChangeAspect="1"/>
          </p:cNvPicPr>
          <p:nvPr/>
        </p:nvPicPr>
        <p:blipFill>
          <a:blip r:embed="rId7"/>
          <a:stretch>
            <a:fillRect/>
          </a:stretch>
        </p:blipFill>
        <p:spPr>
          <a:xfrm>
            <a:off x="672327" y="2631925"/>
            <a:ext cx="4757048" cy="736574"/>
          </a:xfrm>
          <a:prstGeom prst="rect">
            <a:avLst/>
          </a:prstGeom>
        </p:spPr>
      </p:pic>
      <p:pic>
        <p:nvPicPr>
          <p:cNvPr id="3" name="Picture 2">
            <a:extLst>
              <a:ext uri="{FF2B5EF4-FFF2-40B4-BE49-F238E27FC236}">
                <a16:creationId xmlns:a16="http://schemas.microsoft.com/office/drawing/2014/main" id="{C08A54BF-3465-4E7F-8856-1B8AD24A31BB}"/>
              </a:ext>
            </a:extLst>
          </p:cNvPr>
          <p:cNvPicPr>
            <a:picLocks noChangeAspect="1"/>
          </p:cNvPicPr>
          <p:nvPr/>
        </p:nvPicPr>
        <p:blipFill>
          <a:blip r:embed="rId8"/>
          <a:stretch>
            <a:fillRect/>
          </a:stretch>
        </p:blipFill>
        <p:spPr>
          <a:xfrm>
            <a:off x="672327" y="3750295"/>
            <a:ext cx="4757048" cy="755757"/>
          </a:xfrm>
          <a:prstGeom prst="rect">
            <a:avLst/>
          </a:prstGeom>
        </p:spPr>
      </p:pic>
      <p:sp>
        <p:nvSpPr>
          <p:cNvPr id="19" name="Google Shape;97;p16">
            <a:extLst>
              <a:ext uri="{FF2B5EF4-FFF2-40B4-BE49-F238E27FC236}">
                <a16:creationId xmlns:a16="http://schemas.microsoft.com/office/drawing/2014/main" id="{71526343-6B1E-40D2-A358-B1E260DA6884}"/>
              </a:ext>
            </a:extLst>
          </p:cNvPr>
          <p:cNvSpPr txBox="1"/>
          <p:nvPr/>
        </p:nvSpPr>
        <p:spPr>
          <a:xfrm>
            <a:off x="579005" y="3435494"/>
            <a:ext cx="7744320" cy="369302"/>
          </a:xfrm>
          <a:prstGeom prst="rect">
            <a:avLst/>
          </a:prstGeom>
          <a:noFill/>
          <a:ln>
            <a:noFill/>
          </a:ln>
        </p:spPr>
        <p:txBody>
          <a:bodyPr spcFirstLastPara="1" wrap="square" lIns="91425" tIns="91425" rIns="91425" bIns="91425" anchor="t" anchorCtr="0">
            <a:spAutoFit/>
          </a:bodyPr>
          <a:lstStyle/>
          <a:p>
            <a:pPr lvl="0" algn="just"/>
            <a:r>
              <a:rPr lang="en-US" sz="1200" u="sng" dirty="0">
                <a:latin typeface="Rubik"/>
                <a:ea typeface="Rubik"/>
                <a:cs typeface="Rubik"/>
                <a:sym typeface="Rubik"/>
              </a:rPr>
              <a:t>Revolving Balance, Grade, Loan Status</a:t>
            </a:r>
          </a:p>
        </p:txBody>
      </p:sp>
      <p:sp>
        <p:nvSpPr>
          <p:cNvPr id="22" name="Google Shape;97;p16">
            <a:extLst>
              <a:ext uri="{FF2B5EF4-FFF2-40B4-BE49-F238E27FC236}">
                <a16:creationId xmlns:a16="http://schemas.microsoft.com/office/drawing/2014/main" id="{8C2328B9-E702-4B6C-8672-0CEB9845F13E}"/>
              </a:ext>
            </a:extLst>
          </p:cNvPr>
          <p:cNvSpPr txBox="1"/>
          <p:nvPr/>
        </p:nvSpPr>
        <p:spPr>
          <a:xfrm>
            <a:off x="5692140" y="2335675"/>
            <a:ext cx="7744320" cy="369302"/>
          </a:xfrm>
          <a:prstGeom prst="rect">
            <a:avLst/>
          </a:prstGeom>
          <a:noFill/>
          <a:ln>
            <a:noFill/>
          </a:ln>
        </p:spPr>
        <p:txBody>
          <a:bodyPr spcFirstLastPara="1" wrap="square" lIns="91425" tIns="91425" rIns="91425" bIns="91425" anchor="t" anchorCtr="0">
            <a:spAutoFit/>
          </a:bodyPr>
          <a:lstStyle/>
          <a:p>
            <a:pPr lvl="0" algn="just"/>
            <a:r>
              <a:rPr lang="en-US" sz="1200" u="sng" dirty="0">
                <a:latin typeface="Rubik"/>
                <a:ea typeface="Rubik"/>
                <a:cs typeface="Rubik"/>
                <a:sym typeface="Rubik"/>
              </a:rPr>
              <a:t>Home Ownership vs Status</a:t>
            </a:r>
          </a:p>
        </p:txBody>
      </p:sp>
      <p:pic>
        <p:nvPicPr>
          <p:cNvPr id="16" name="Picture 2" descr="https://algorit.ma/wp-content/uploads/2021/03/Logo-IDX-Partners.jpg">
            <a:extLst>
              <a:ext uri="{FF2B5EF4-FFF2-40B4-BE49-F238E27FC236}">
                <a16:creationId xmlns:a16="http://schemas.microsoft.com/office/drawing/2014/main" id="{9C034695-DD1C-4679-9843-68B45915934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94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11" name="Google Shape;97;p16">
            <a:extLst>
              <a:ext uri="{FF2B5EF4-FFF2-40B4-BE49-F238E27FC236}">
                <a16:creationId xmlns:a16="http://schemas.microsoft.com/office/drawing/2014/main" id="{411D8B1A-AB96-4A24-85B1-C6A2A4DA1979}"/>
              </a:ext>
            </a:extLst>
          </p:cNvPr>
          <p:cNvSpPr txBox="1"/>
          <p:nvPr/>
        </p:nvSpPr>
        <p:spPr>
          <a:xfrm>
            <a:off x="566669" y="1241098"/>
            <a:ext cx="8064001" cy="3631733"/>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b="1" dirty="0">
                <a:latin typeface="Rubik"/>
                <a:ea typeface="Rubik"/>
                <a:cs typeface="Rubik"/>
                <a:sym typeface="Rubik"/>
              </a:rPr>
              <a:t>Borrowers with mortgages or rental statuses are more likely to take out loans. </a:t>
            </a:r>
            <a:r>
              <a:rPr lang="en-US" dirty="0">
                <a:latin typeface="Rubik"/>
                <a:ea typeface="Rubik"/>
                <a:cs typeface="Rubik"/>
                <a:sym typeface="Rubik"/>
              </a:rPr>
              <a:t>Mortgage holders may be using debt to manage high financial obligations, while renters might face less stable financial situations. </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Individuals with lower credit grades often carry higher revolving balances, indicating a greater reliance on loans and an increased likelihood of carrying unpaid debt month to month. </a:t>
            </a:r>
            <a:r>
              <a:rPr lang="en-US" dirty="0">
                <a:latin typeface="Rubik"/>
                <a:ea typeface="Rubik"/>
                <a:cs typeface="Rubik"/>
                <a:sym typeface="Rubik"/>
              </a:rPr>
              <a:t>This behavior suggests higher financial risk, as larger revolving balances can lead to greater interest accrual and potential difficulty in managing debt.</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Borrowers in lower credit grades tend to take on larger debts, further increasing their risk of default. </a:t>
            </a:r>
            <a:r>
              <a:rPr lang="en-US" dirty="0">
                <a:latin typeface="Rubik"/>
                <a:ea typeface="Rubik"/>
                <a:cs typeface="Rubik"/>
                <a:sym typeface="Rubik"/>
              </a:rPr>
              <a:t>This trend suggests that lower creditworthiness does not always curb loan sizes, potentially exacerbating risk.</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Borrowers with bad loans typically have lower average annual incomes, reflecting a strong link between income and credit risk. </a:t>
            </a:r>
            <a:r>
              <a:rPr lang="en-US" dirty="0">
                <a:latin typeface="Rubik"/>
                <a:ea typeface="Rubik"/>
                <a:cs typeface="Rubik"/>
                <a:sym typeface="Rubik"/>
              </a:rPr>
              <a:t>Lower-income individuals may struggle more to meet debt obligations, leading to higher default rates.</a:t>
            </a:r>
          </a:p>
        </p:txBody>
      </p:sp>
      <p:pic>
        <p:nvPicPr>
          <p:cNvPr id="7" name="Picture 2" descr="https://algorit.ma/wp-content/uploads/2021/03/Logo-IDX-Partners.jpg">
            <a:extLst>
              <a:ext uri="{FF2B5EF4-FFF2-40B4-BE49-F238E27FC236}">
                <a16:creationId xmlns:a16="http://schemas.microsoft.com/office/drawing/2014/main" id="{08081D87-33FD-4379-A070-9F0373BF71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38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pic>
        <p:nvPicPr>
          <p:cNvPr id="9" name="Picture 2">
            <a:extLst>
              <a:ext uri="{FF2B5EF4-FFF2-40B4-BE49-F238E27FC236}">
                <a16:creationId xmlns:a16="http://schemas.microsoft.com/office/drawing/2014/main" id="{4871A5A8-0A09-4762-A305-A5C80F35C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4798" y="1430811"/>
            <a:ext cx="2306034" cy="15319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5D0790A-CC8E-40E2-A5F3-3DAFF9575945}"/>
              </a:ext>
            </a:extLst>
          </p:cNvPr>
          <p:cNvPicPr>
            <a:picLocks noChangeAspect="1"/>
          </p:cNvPicPr>
          <p:nvPr/>
        </p:nvPicPr>
        <p:blipFill>
          <a:blip r:embed="rId6"/>
          <a:stretch>
            <a:fillRect/>
          </a:stretch>
        </p:blipFill>
        <p:spPr>
          <a:xfrm>
            <a:off x="4673293" y="1439158"/>
            <a:ext cx="2514431" cy="1529797"/>
          </a:xfrm>
          <a:prstGeom prst="rect">
            <a:avLst/>
          </a:prstGeom>
        </p:spPr>
      </p:pic>
      <p:sp>
        <p:nvSpPr>
          <p:cNvPr id="8" name="Google Shape;97;p16">
            <a:extLst>
              <a:ext uri="{FF2B5EF4-FFF2-40B4-BE49-F238E27FC236}">
                <a16:creationId xmlns:a16="http://schemas.microsoft.com/office/drawing/2014/main" id="{5529E8B8-1622-474C-B78D-6D119B889F24}"/>
              </a:ext>
            </a:extLst>
          </p:cNvPr>
          <p:cNvSpPr txBox="1"/>
          <p:nvPr/>
        </p:nvSpPr>
        <p:spPr>
          <a:xfrm>
            <a:off x="542858" y="3174820"/>
            <a:ext cx="8058283" cy="1477297"/>
          </a:xfrm>
          <a:prstGeom prst="rect">
            <a:avLst/>
          </a:prstGeom>
          <a:noFill/>
          <a:ln>
            <a:noFill/>
          </a:ln>
        </p:spPr>
        <p:txBody>
          <a:bodyPr spcFirstLastPara="1" wrap="square" lIns="91425" tIns="91425" rIns="91425" bIns="91425" anchor="t" anchorCtr="0">
            <a:spAutoFit/>
          </a:bodyPr>
          <a:lstStyle/>
          <a:p>
            <a:pPr lvl="0" algn="just"/>
            <a:r>
              <a:rPr lang="en-US" b="1" dirty="0">
                <a:latin typeface="Rubik"/>
                <a:ea typeface="Rubik"/>
                <a:cs typeface="Rubik"/>
                <a:sym typeface="Rubik"/>
              </a:rPr>
              <a:t>The high default rate of 26% in 2007 can likely be attributed to the onset of the global financial crisis, which started in that year.</a:t>
            </a:r>
            <a:r>
              <a:rPr lang="en-US" dirty="0">
                <a:latin typeface="Rubik"/>
                <a:ea typeface="Rubik"/>
                <a:cs typeface="Rubik"/>
                <a:sym typeface="Rubik"/>
              </a:rPr>
              <a:t> The housing market collapse, widespread foreclosures, and tightening credit conditions caused significant financial strain, leading to a spike in defaults. </a:t>
            </a:r>
            <a:r>
              <a:rPr lang="en-US" b="1" dirty="0">
                <a:latin typeface="Rubik"/>
                <a:ea typeface="Rubik"/>
                <a:cs typeface="Rubik"/>
                <a:sym typeface="Rubik"/>
              </a:rPr>
              <a:t>In 2008, the default rate decreased to 20.7%, which, while still high, reflects the ongoing effects of the crisis as governments and financial institutions implemented emergency measures</a:t>
            </a:r>
            <a:r>
              <a:rPr lang="en-US" dirty="0">
                <a:latin typeface="Rubik"/>
                <a:ea typeface="Rubik"/>
                <a:cs typeface="Rubik"/>
                <a:sym typeface="Rubik"/>
              </a:rPr>
              <a:t>, including bailouts and loan modifications, to stabilize the economy.</a:t>
            </a:r>
          </a:p>
        </p:txBody>
      </p:sp>
      <p:pic>
        <p:nvPicPr>
          <p:cNvPr id="10" name="Picture 2" descr="https://algorit.ma/wp-content/uploads/2021/03/Logo-IDX-Partners.jpg">
            <a:extLst>
              <a:ext uri="{FF2B5EF4-FFF2-40B4-BE49-F238E27FC236}">
                <a16:creationId xmlns:a16="http://schemas.microsoft.com/office/drawing/2014/main" id="{717CC7C3-2ED9-4DF7-97E7-20E232E9649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549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13" name="Google Shape;97;p16">
            <a:extLst>
              <a:ext uri="{FF2B5EF4-FFF2-40B4-BE49-F238E27FC236}">
                <a16:creationId xmlns:a16="http://schemas.microsoft.com/office/drawing/2014/main" id="{451A8F02-66E3-4749-AC8B-20D452D850A9}"/>
              </a:ext>
            </a:extLst>
          </p:cNvPr>
          <p:cNvSpPr txBox="1"/>
          <p:nvPr/>
        </p:nvSpPr>
        <p:spPr>
          <a:xfrm>
            <a:off x="546240" y="1452358"/>
            <a:ext cx="8058283" cy="2985402"/>
          </a:xfrm>
          <a:prstGeom prst="rect">
            <a:avLst/>
          </a:prstGeom>
          <a:noFill/>
          <a:ln>
            <a:noFill/>
          </a:ln>
        </p:spPr>
        <p:txBody>
          <a:bodyPr spcFirstLastPara="1" wrap="square" lIns="91425" tIns="91425" rIns="91425" bIns="91425" anchor="t" anchorCtr="0">
            <a:spAutoFit/>
          </a:bodyPr>
          <a:lstStyle/>
          <a:p>
            <a:pPr lvl="0" algn="just"/>
            <a:r>
              <a:rPr lang="en-US" b="1" dirty="0">
                <a:latin typeface="Rubik"/>
                <a:ea typeface="Rubik"/>
                <a:cs typeface="Rubik"/>
                <a:sym typeface="Rubik"/>
              </a:rPr>
              <a:t>From 2009 to 2012, the default rate continued to decrease to between 13-16%. This decline likely reflects the gradual economic recovery following the recession, as markets stabilized and job growth slowly improved. </a:t>
            </a:r>
            <a:r>
              <a:rPr lang="en-US" dirty="0">
                <a:latin typeface="Rubik"/>
                <a:ea typeface="Rubik"/>
                <a:cs typeface="Rubik"/>
                <a:sym typeface="Rubik"/>
              </a:rPr>
              <a:t>Additionally, lending practices became stricter, reducing the number of high-risk loans and improving overall loan quality. The Dodd-Frank Act and other post-crisis financial regulations may have played a key role in reducing risky lending, leading to a much healthier credit environment.</a:t>
            </a:r>
          </a:p>
          <a:p>
            <a:pPr lvl="0" algn="just"/>
            <a:endParaRPr lang="en-US" dirty="0">
              <a:latin typeface="Rubik"/>
              <a:ea typeface="Rubik"/>
              <a:cs typeface="Rubik"/>
              <a:sym typeface="Rubik"/>
            </a:endParaRPr>
          </a:p>
          <a:p>
            <a:pPr lvl="0" algn="just"/>
            <a:r>
              <a:rPr lang="en-US" b="1" dirty="0">
                <a:latin typeface="Rubik"/>
                <a:ea typeface="Rubik"/>
                <a:cs typeface="Rubik"/>
                <a:sym typeface="Rubik"/>
              </a:rPr>
              <a:t>However, the rate rose again to 22-25% during 2013-2014. This increase can be attributed to heightened economic uncertainty, driven by the U.S. debt ceiling crisis, global market volatility, and the Federal Reserve's tapering of its quantitative easing program. </a:t>
            </a:r>
            <a:r>
              <a:rPr lang="en-US" dirty="0">
                <a:latin typeface="Rubik"/>
                <a:ea typeface="Rubik"/>
                <a:cs typeface="Rubik"/>
                <a:sym typeface="Rubik"/>
              </a:rPr>
              <a:t>The political standoff over the debt ceiling created fears of a government default, while concerns about slower growth in emerging markets and the Eurozone debt crisis intensified market instability. Additionally, the Fed's decision to reduce its bond-buying program led to rising interest rates, further straining borrowers. These combined factors made it difficult for businesses and borrowers to manage financial pressures, resulting in higher default rates during this period.</a:t>
            </a:r>
          </a:p>
        </p:txBody>
      </p:sp>
      <p:pic>
        <p:nvPicPr>
          <p:cNvPr id="7" name="Picture 2" descr="https://algorit.ma/wp-content/uploads/2021/03/Logo-IDX-Partners.jpg">
            <a:extLst>
              <a:ext uri="{FF2B5EF4-FFF2-40B4-BE49-F238E27FC236}">
                <a16:creationId xmlns:a16="http://schemas.microsoft.com/office/drawing/2014/main" id="{775FE6F8-8AA3-4D10-95DD-7D56E5A368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47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pic>
        <p:nvPicPr>
          <p:cNvPr id="10242" name="Picture 2">
            <a:extLst>
              <a:ext uri="{FF2B5EF4-FFF2-40B4-BE49-F238E27FC236}">
                <a16:creationId xmlns:a16="http://schemas.microsoft.com/office/drawing/2014/main" id="{CEEEFB0F-BD38-4400-AE97-761935F3BB8A}"/>
              </a:ext>
            </a:extLst>
          </p:cNvPr>
          <p:cNvPicPr>
            <a:picLocks noChangeAspect="1" noChangeArrowheads="1"/>
          </p:cNvPicPr>
          <p:nvPr/>
        </p:nvPicPr>
        <p:blipFill>
          <a:blip r:embed="rId5"/>
          <a:srcRect/>
          <a:stretch/>
        </p:blipFill>
        <p:spPr bwMode="auto">
          <a:xfrm>
            <a:off x="667527" y="1386431"/>
            <a:ext cx="1913953" cy="150358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C5F0387-565D-4A71-BB6D-A08F57D3BD13}"/>
              </a:ext>
            </a:extLst>
          </p:cNvPr>
          <p:cNvPicPr>
            <a:picLocks noChangeAspect="1" noChangeArrowheads="1"/>
          </p:cNvPicPr>
          <p:nvPr/>
        </p:nvPicPr>
        <p:blipFill>
          <a:blip r:embed="rId6"/>
          <a:srcRect/>
          <a:stretch/>
        </p:blipFill>
        <p:spPr bwMode="auto">
          <a:xfrm>
            <a:off x="667527" y="2930833"/>
            <a:ext cx="1913953" cy="152774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97;p16">
            <a:extLst>
              <a:ext uri="{FF2B5EF4-FFF2-40B4-BE49-F238E27FC236}">
                <a16:creationId xmlns:a16="http://schemas.microsoft.com/office/drawing/2014/main" id="{E8BCEEF0-A4CA-4468-BEFF-808855E0C9CC}"/>
              </a:ext>
            </a:extLst>
          </p:cNvPr>
          <p:cNvSpPr txBox="1"/>
          <p:nvPr/>
        </p:nvSpPr>
        <p:spPr>
          <a:xfrm>
            <a:off x="2819400" y="1612754"/>
            <a:ext cx="5898102" cy="2554515"/>
          </a:xfrm>
          <a:prstGeom prst="rect">
            <a:avLst/>
          </a:prstGeom>
          <a:noFill/>
          <a:ln>
            <a:noFill/>
          </a:ln>
        </p:spPr>
        <p:txBody>
          <a:bodyPr spcFirstLastPara="1" wrap="square" lIns="91425" tIns="91425" rIns="91425" bIns="91425" anchor="t" anchorCtr="0">
            <a:spAutoFit/>
          </a:bodyPr>
          <a:lstStyle/>
          <a:p>
            <a:pPr marL="171450" lvl="0" indent="-171450" algn="just">
              <a:buFont typeface="Arial" panose="020B0604020202020204" pitchFamily="34" charset="0"/>
              <a:buChar char="•"/>
            </a:pPr>
            <a:r>
              <a:rPr lang="en-US" b="1" dirty="0">
                <a:latin typeface="Rubik"/>
                <a:ea typeface="Rubik"/>
                <a:cs typeface="Rubik"/>
                <a:sym typeface="Rubik"/>
              </a:rPr>
              <a:t>California (CA) takes on the most debt, which can be attributed to its large population and high cost of living. </a:t>
            </a:r>
            <a:r>
              <a:rPr lang="en-US" dirty="0">
                <a:latin typeface="Rubik"/>
                <a:ea typeface="Rubik"/>
                <a:cs typeface="Rubik"/>
                <a:sym typeface="Rubik"/>
              </a:rPr>
              <a:t>New York (NY), Texas (TX), and Florida (FL) also have high debt, though at lower levels, reflecting regional economic diversity and varying cost pressures. For instance, NY's financial hub and TX's rapid population growth both contribute to higher levels of borrowing.</a:t>
            </a:r>
          </a:p>
          <a:p>
            <a:pPr marL="171450" lvl="0" indent="-171450" algn="just">
              <a:buFont typeface="Arial" panose="020B0604020202020204" pitchFamily="34" charset="0"/>
              <a:buChar char="•"/>
            </a:pPr>
            <a:endParaRPr lang="en-US" dirty="0">
              <a:latin typeface="Rubik"/>
              <a:ea typeface="Rubik"/>
              <a:cs typeface="Rubik"/>
              <a:sym typeface="Rubik"/>
            </a:endParaRPr>
          </a:p>
          <a:p>
            <a:pPr marL="171450" lvl="0" indent="-171450" algn="just">
              <a:buFont typeface="Arial" panose="020B0604020202020204" pitchFamily="34" charset="0"/>
              <a:buChar char="•"/>
            </a:pPr>
            <a:r>
              <a:rPr lang="en-US" b="1" dirty="0">
                <a:latin typeface="Rubik"/>
                <a:ea typeface="Rubik"/>
                <a:cs typeface="Rubik"/>
                <a:sym typeface="Rubik"/>
              </a:rPr>
              <a:t>States like Nebraska (NE), Iowa (IA), Idaho (ID), and Maine (ME) report the lowest levels of debt, with fewer than 500 accounts in debt. </a:t>
            </a:r>
            <a:r>
              <a:rPr lang="en-US" dirty="0">
                <a:latin typeface="Rubik"/>
                <a:ea typeface="Rubik"/>
                <a:cs typeface="Rubik"/>
                <a:sym typeface="Rubik"/>
              </a:rPr>
              <a:t>These states' smaller populations, lower living costs, and more conservative attitudes toward debt contribute to less reliance on credit.</a:t>
            </a:r>
          </a:p>
        </p:txBody>
      </p:sp>
      <p:pic>
        <p:nvPicPr>
          <p:cNvPr id="10" name="Picture 2" descr="https://algorit.ma/wp-content/uploads/2021/03/Logo-IDX-Partners.jpg">
            <a:extLst>
              <a:ext uri="{FF2B5EF4-FFF2-40B4-BE49-F238E27FC236}">
                <a16:creationId xmlns:a16="http://schemas.microsoft.com/office/drawing/2014/main" id="{274DAF1A-48A7-4BA9-AB47-E8DD7234AE9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985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Exploratory Data Analysis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10" name="Google Shape;97;p16">
            <a:extLst>
              <a:ext uri="{FF2B5EF4-FFF2-40B4-BE49-F238E27FC236}">
                <a16:creationId xmlns:a16="http://schemas.microsoft.com/office/drawing/2014/main" id="{98DD7323-C242-454C-9E24-ED64DDF52E7C}"/>
              </a:ext>
            </a:extLst>
          </p:cNvPr>
          <p:cNvSpPr txBox="1"/>
          <p:nvPr/>
        </p:nvSpPr>
        <p:spPr>
          <a:xfrm>
            <a:off x="3250963" y="1469116"/>
            <a:ext cx="5364804" cy="2985402"/>
          </a:xfrm>
          <a:prstGeom prst="rect">
            <a:avLst/>
          </a:prstGeom>
          <a:noFill/>
          <a:ln>
            <a:noFill/>
          </a:ln>
        </p:spPr>
        <p:txBody>
          <a:bodyPr spcFirstLastPara="1" wrap="square" lIns="91425" tIns="91425" rIns="91425" bIns="91425" anchor="t" anchorCtr="0">
            <a:spAutoFit/>
          </a:bodyPr>
          <a:lstStyle/>
          <a:p>
            <a:pPr marL="171450" lvl="0" indent="-171450" algn="just">
              <a:buFont typeface="Arial" panose="020B0604020202020204" pitchFamily="34" charset="0"/>
              <a:buChar char="•"/>
            </a:pPr>
            <a:r>
              <a:rPr lang="en-US" b="1" dirty="0">
                <a:latin typeface="Rubik"/>
                <a:ea typeface="Rubik"/>
                <a:cs typeface="Rubik"/>
                <a:sym typeface="Rubik"/>
              </a:rPr>
              <a:t>The higher default rates in states like Nebraska (NE), Mississippi (MS), Tennessee (TN), Indiana (IN), and Nevada (NV) likely reflect economic challenges </a:t>
            </a:r>
            <a:r>
              <a:rPr lang="en-US" dirty="0">
                <a:latin typeface="Rubik"/>
                <a:ea typeface="Rubik"/>
                <a:cs typeface="Rubik"/>
                <a:sym typeface="Rubik"/>
              </a:rPr>
              <a:t>such as lower incomes, higher unemployment, or market instability. Nebraska’s particularly high default ratio of 0.57% may be linked to localized issues like industry downturns or agricultural instability.</a:t>
            </a:r>
          </a:p>
          <a:p>
            <a:pPr marL="171450" lvl="0" indent="-171450" algn="just">
              <a:buFont typeface="Arial" panose="020B0604020202020204" pitchFamily="34" charset="0"/>
              <a:buChar char="•"/>
            </a:pPr>
            <a:endParaRPr lang="en-US" dirty="0">
              <a:latin typeface="Rubik"/>
              <a:ea typeface="Rubik"/>
              <a:cs typeface="Rubik"/>
              <a:sym typeface="Rubik"/>
            </a:endParaRPr>
          </a:p>
          <a:p>
            <a:pPr marL="171450" lvl="0" indent="-171450" algn="just">
              <a:buFont typeface="Arial" panose="020B0604020202020204" pitchFamily="34" charset="0"/>
              <a:buChar char="•"/>
            </a:pPr>
            <a:r>
              <a:rPr lang="en-US" b="1" dirty="0">
                <a:latin typeface="Rubik"/>
                <a:ea typeface="Rubik"/>
                <a:cs typeface="Rubik"/>
                <a:sym typeface="Rubik"/>
              </a:rPr>
              <a:t>States like New Hampshire (NH), Wyoming (WY), and Washington, D.C. (DC) have low bad loan rates, </a:t>
            </a:r>
            <a:r>
              <a:rPr lang="en-US" dirty="0">
                <a:latin typeface="Rubik"/>
                <a:ea typeface="Rubik"/>
                <a:cs typeface="Rubik"/>
                <a:sym typeface="Rubik"/>
              </a:rPr>
              <a:t>indicating stronger financial stability or conservative borrowing habits. Maine (ME) stands out with no recorded bad loans, possibly due to a low-risk borrower base or effective lending practices, influenced by smaller populations and fewer risky loans.</a:t>
            </a:r>
          </a:p>
        </p:txBody>
      </p:sp>
      <p:pic>
        <p:nvPicPr>
          <p:cNvPr id="9" name="Picture 8">
            <a:extLst>
              <a:ext uri="{FF2B5EF4-FFF2-40B4-BE49-F238E27FC236}">
                <a16:creationId xmlns:a16="http://schemas.microsoft.com/office/drawing/2014/main" id="{CCFA256B-2E47-4CB3-8124-9321A4C81301}"/>
              </a:ext>
            </a:extLst>
          </p:cNvPr>
          <p:cNvPicPr>
            <a:picLocks noChangeAspect="1"/>
          </p:cNvPicPr>
          <p:nvPr/>
        </p:nvPicPr>
        <p:blipFill>
          <a:blip r:embed="rId5"/>
          <a:stretch>
            <a:fillRect/>
          </a:stretch>
        </p:blipFill>
        <p:spPr>
          <a:xfrm>
            <a:off x="624271" y="1590223"/>
            <a:ext cx="2494919" cy="2644580"/>
          </a:xfrm>
          <a:prstGeom prst="rect">
            <a:avLst/>
          </a:prstGeom>
        </p:spPr>
      </p:pic>
      <p:pic>
        <p:nvPicPr>
          <p:cNvPr id="8" name="Picture 2" descr="https://algorit.ma/wp-content/uploads/2021/03/Logo-IDX-Partners.jpg">
            <a:extLst>
              <a:ext uri="{FF2B5EF4-FFF2-40B4-BE49-F238E27FC236}">
                <a16:creationId xmlns:a16="http://schemas.microsoft.com/office/drawing/2014/main" id="{7E7C686C-55B1-4C9C-8BE2-B77317019BA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81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lvl="0"/>
            <a:r>
              <a:rPr lang="en-US" sz="3600" b="1" dirty="0">
                <a:latin typeface="Rubik"/>
                <a:ea typeface="Rubik"/>
                <a:cs typeface="Rubik"/>
                <a:sym typeface="Rubik"/>
              </a:rPr>
              <a:t>Actionable Steps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3" name="Google Shape;97;p16">
            <a:extLst>
              <a:ext uri="{FF2B5EF4-FFF2-40B4-BE49-F238E27FC236}">
                <a16:creationId xmlns:a16="http://schemas.microsoft.com/office/drawing/2014/main" id="{7B2F7077-E537-9FD0-0632-2DF58E768173}"/>
              </a:ext>
            </a:extLst>
          </p:cNvPr>
          <p:cNvSpPr txBox="1"/>
          <p:nvPr/>
        </p:nvSpPr>
        <p:spPr>
          <a:xfrm>
            <a:off x="596224" y="1329343"/>
            <a:ext cx="8121278" cy="3200846"/>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US" b="1" dirty="0">
                <a:latin typeface="Rubik"/>
                <a:ea typeface="Rubik"/>
                <a:cs typeface="Rubik"/>
                <a:sym typeface="Rubik"/>
              </a:rPr>
              <a:t>Borrowers with lower credit grades face higher default risk due to larger debts. </a:t>
            </a:r>
            <a:r>
              <a:rPr lang="en-US" dirty="0">
                <a:latin typeface="Rubik"/>
                <a:ea typeface="Rubik"/>
                <a:cs typeface="Rubik"/>
                <a:sym typeface="Rubik"/>
              </a:rPr>
              <a:t>To manage this, stricter approval, higher interest rates, borrowing limits, and early warning systems should be implemented.</a:t>
            </a:r>
          </a:p>
          <a:p>
            <a:pPr marL="285750" lvl="0" indent="-285750" algn="just">
              <a:buFont typeface="Arial" panose="020B0604020202020204" pitchFamily="34" charset="0"/>
              <a:buChar char="•"/>
            </a:pPr>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Longer loan terms are linked to higher default risk, as borrowers may face financial instability over time. Consider limiting long-term loans or introducing tighter conditions </a:t>
            </a:r>
            <a:r>
              <a:rPr lang="en-US" dirty="0">
                <a:latin typeface="Rubik"/>
                <a:ea typeface="Rubik"/>
                <a:cs typeface="Rubik"/>
                <a:sym typeface="Rubik"/>
              </a:rPr>
              <a:t>(e.g., higher down payments, interest rates) for high-risk borrowers to reduce the likelihood of default.</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Borrowers with multiple delinquent accounts are at a high risk of default. Implement stricter credit checks</a:t>
            </a:r>
            <a:r>
              <a:rPr lang="en-US" dirty="0">
                <a:latin typeface="Rubik"/>
                <a:ea typeface="Rubik"/>
                <a:cs typeface="Rubik"/>
                <a:sym typeface="Rubik"/>
              </a:rPr>
              <a:t> for these individuals, and consider offering financial counseling or restructuring options for borrowers struggling with multiple delinquencies.</a:t>
            </a:r>
          </a:p>
          <a:p>
            <a:pPr marL="285750" lvl="0" indent="-285750" algn="just">
              <a:buFont typeface="Arial" panose="020B0604020202020204" pitchFamily="34" charset="0"/>
              <a:buChar char="•"/>
            </a:pPr>
            <a:endParaRPr lang="en-US" dirty="0">
              <a:latin typeface="Rubik"/>
              <a:ea typeface="Rubik"/>
              <a:cs typeface="Rubik"/>
              <a:sym typeface="Rubik"/>
            </a:endParaRPr>
          </a:p>
          <a:p>
            <a:pPr marL="285750" indent="-285750" algn="just">
              <a:buFont typeface="Arial" panose="020B0604020202020204" pitchFamily="34" charset="0"/>
              <a:buChar char="•"/>
            </a:pPr>
            <a:r>
              <a:rPr lang="en-US" b="1" dirty="0">
                <a:latin typeface="Rubik"/>
                <a:ea typeface="Rubik"/>
                <a:cs typeface="Rubik"/>
                <a:sym typeface="Rubik"/>
              </a:rPr>
              <a:t>Bad loans tend to involve larger amounts and higher interest rates. Implement stricter lending policies for borrowers requesting large loans</a:t>
            </a:r>
            <a:r>
              <a:rPr lang="en-US" dirty="0">
                <a:latin typeface="Rubik"/>
                <a:ea typeface="Rubik"/>
                <a:cs typeface="Rubik"/>
                <a:sym typeface="Rubik"/>
              </a:rPr>
              <a:t>, particularly in lower credit grades, and assess their ability to repay before approval.</a:t>
            </a:r>
          </a:p>
        </p:txBody>
      </p:sp>
      <p:pic>
        <p:nvPicPr>
          <p:cNvPr id="7" name="Picture 2" descr="https://algorit.ma/wp-content/uploads/2021/03/Logo-IDX-Partners.jpg">
            <a:extLst>
              <a:ext uri="{FF2B5EF4-FFF2-40B4-BE49-F238E27FC236}">
                <a16:creationId xmlns:a16="http://schemas.microsoft.com/office/drawing/2014/main" id="{016EF263-941D-4C07-A0B4-285C3089C1E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012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97340" cy="5196709"/>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lvl="0"/>
            <a:r>
              <a:rPr lang="en-US" sz="3600" b="1" dirty="0">
                <a:latin typeface="Rubik"/>
                <a:ea typeface="Rubik"/>
                <a:cs typeface="Rubik"/>
                <a:sym typeface="Rubik"/>
              </a:rPr>
              <a:t>Actionable Steps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8B8CB0BB-B787-68BA-14E9-D3DDAE4C2B28}"/>
              </a:ext>
            </a:extLst>
          </p:cNvPr>
          <p:cNvSpPr txBox="1"/>
          <p:nvPr/>
        </p:nvSpPr>
        <p:spPr>
          <a:xfrm>
            <a:off x="4419264" y="1037942"/>
            <a:ext cx="2768460" cy="553968"/>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endParaRPr lang="en-US" sz="2400" dirty="0">
              <a:latin typeface="Rubik"/>
              <a:ea typeface="Rubik"/>
              <a:cs typeface="Rubik"/>
              <a:sym typeface="Rubik"/>
            </a:endParaRPr>
          </a:p>
        </p:txBody>
      </p:sp>
      <p:sp>
        <p:nvSpPr>
          <p:cNvPr id="3" name="Google Shape;97;p16">
            <a:extLst>
              <a:ext uri="{FF2B5EF4-FFF2-40B4-BE49-F238E27FC236}">
                <a16:creationId xmlns:a16="http://schemas.microsoft.com/office/drawing/2014/main" id="{7B2F7077-E537-9FD0-0632-2DF58E768173}"/>
              </a:ext>
            </a:extLst>
          </p:cNvPr>
          <p:cNvSpPr txBox="1"/>
          <p:nvPr/>
        </p:nvSpPr>
        <p:spPr>
          <a:xfrm>
            <a:off x="546240" y="1347584"/>
            <a:ext cx="8171262" cy="3200846"/>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b="1" dirty="0">
                <a:latin typeface="Rubik"/>
                <a:ea typeface="Rubik"/>
                <a:cs typeface="Rubik"/>
                <a:sym typeface="Rubik"/>
              </a:rPr>
              <a:t>Develop tailored financial products or offer budget management tools for borrowers who own or rent homes</a:t>
            </a:r>
            <a:r>
              <a:rPr lang="en-US" dirty="0">
                <a:latin typeface="Rubik"/>
                <a:ea typeface="Rubik"/>
                <a:cs typeface="Rubik"/>
                <a:sym typeface="Rubik"/>
              </a:rPr>
              <a:t>, as they present a higher risk for bad loans due to larger financial obligations.</a:t>
            </a:r>
          </a:p>
          <a:p>
            <a:pPr marL="285750" lvl="0" indent="-285750" algn="just">
              <a:buFont typeface="Arial" panose="020B0604020202020204" pitchFamily="34" charset="0"/>
              <a:buChar char="•"/>
            </a:pPr>
            <a:endParaRPr lang="en-US" dirty="0">
              <a:latin typeface="Rubik"/>
              <a:ea typeface="Rubik"/>
              <a:cs typeface="Rubik"/>
              <a:sym typeface="Rubik"/>
            </a:endParaRPr>
          </a:p>
          <a:p>
            <a:pPr marL="285750" indent="-285750" algn="just">
              <a:buFont typeface="Arial" panose="020B0604020202020204" pitchFamily="34" charset="0"/>
              <a:buChar char="•"/>
            </a:pPr>
            <a:r>
              <a:rPr lang="en-US" b="1" dirty="0">
                <a:latin typeface="Rubik"/>
                <a:ea typeface="Rubik"/>
                <a:cs typeface="Rubik"/>
                <a:sym typeface="Rubik"/>
              </a:rPr>
              <a:t>Offer more comprehensive risk assessments for loans used in small businesses</a:t>
            </a:r>
            <a:r>
              <a:rPr lang="en-US" dirty="0">
                <a:latin typeface="Rubik"/>
                <a:ea typeface="Rubik"/>
                <a:cs typeface="Rubik"/>
                <a:sym typeface="Rubik"/>
              </a:rPr>
              <a:t>, possibly tightening lending terms for this segment due to their susceptibility to financial volatility.</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Borrowers with lower incomes are more likely to default. Income should be a key factor in credit scoring models, and lenders should focus on offering loans that are within a borrower’s financial capacity</a:t>
            </a:r>
            <a:r>
              <a:rPr lang="en-US" dirty="0">
                <a:latin typeface="Rubik"/>
                <a:ea typeface="Rubik"/>
                <a:cs typeface="Rubik"/>
                <a:sym typeface="Rubik"/>
              </a:rPr>
              <a:t>, potentially through income verification or offering smaller loan sizes to lower-income applicants.</a:t>
            </a:r>
          </a:p>
          <a:p>
            <a:pPr lvl="0" algn="just"/>
            <a:endParaRPr lang="en-US" dirty="0">
              <a:latin typeface="Rubik"/>
              <a:ea typeface="Rubik"/>
              <a:cs typeface="Rubik"/>
              <a:sym typeface="Rubik"/>
            </a:endParaRPr>
          </a:p>
          <a:p>
            <a:pPr marL="285750" lvl="0" indent="-285750" algn="just">
              <a:buFont typeface="Arial" panose="020B0604020202020204" pitchFamily="34" charset="0"/>
              <a:buChar char="•"/>
            </a:pPr>
            <a:r>
              <a:rPr lang="en-US" b="1" dirty="0">
                <a:latin typeface="Rubik"/>
                <a:ea typeface="Rubik"/>
                <a:cs typeface="Rubik"/>
                <a:sym typeface="Rubik"/>
              </a:rPr>
              <a:t>Lenders in states with high borrowing levels should adjust loan limits and interest rates to align with regional economic conditions, while states with lower debt may require more conservative lending practices</a:t>
            </a:r>
            <a:r>
              <a:rPr lang="en-US" dirty="0">
                <a:latin typeface="Rubik"/>
                <a:ea typeface="Rubik"/>
                <a:cs typeface="Rubik"/>
                <a:sym typeface="Rubik"/>
              </a:rPr>
              <a:t>, focusing on smaller loans. Additionally, in states with high default rates, stricter underwriting criteria and enhanced risk assessments are essential to mitigate risks caused by localized economic stress.</a:t>
            </a:r>
          </a:p>
        </p:txBody>
      </p:sp>
      <p:pic>
        <p:nvPicPr>
          <p:cNvPr id="7" name="Picture 2" descr="https://algorit.ma/wp-content/uploads/2021/03/Logo-IDX-Partners.jpg">
            <a:extLst>
              <a:ext uri="{FF2B5EF4-FFF2-40B4-BE49-F238E27FC236}">
                <a16:creationId xmlns:a16="http://schemas.microsoft.com/office/drawing/2014/main" id="{3465A48A-0B56-45DC-AA09-243A0FC6517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7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1709991"/>
            <a:ext cx="8463000" cy="1723518"/>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5000" b="1" dirty="0">
                <a:latin typeface="Rubik"/>
                <a:ea typeface="Rubik"/>
                <a:cs typeface="Rubik"/>
                <a:sym typeface="Rubik"/>
              </a:rPr>
              <a:t>Additional </a:t>
            </a:r>
            <a:r>
              <a:rPr lang="en" sz="5000" b="1" dirty="0">
                <a:latin typeface="Rubik"/>
                <a:ea typeface="Rubik"/>
                <a:cs typeface="Rubik"/>
                <a:sym typeface="Rubik"/>
              </a:rPr>
              <a:t>Data </a:t>
            </a:r>
            <a:r>
              <a:rPr lang="en-US" sz="5000" b="1" dirty="0">
                <a:latin typeface="Rubik"/>
                <a:ea typeface="Rubik"/>
                <a:cs typeface="Rubik"/>
                <a:sym typeface="Rubik"/>
              </a:rPr>
              <a:t>Cleaning +</a:t>
            </a:r>
            <a:r>
              <a:rPr lang="en" sz="5000" b="1" dirty="0">
                <a:latin typeface="Rubik"/>
                <a:ea typeface="Rubik"/>
                <a:cs typeface="Rubik"/>
                <a:sym typeface="Rubik"/>
              </a:rPr>
              <a:t> </a:t>
            </a:r>
            <a:r>
              <a:rPr lang="en-US" sz="5000" b="1" dirty="0">
                <a:latin typeface="Rubik"/>
                <a:ea typeface="Rubik"/>
                <a:cs typeface="Rubik"/>
                <a:sym typeface="Rubik"/>
              </a:rPr>
              <a:t>Preprocessing</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2" descr="https://algorit.ma/wp-content/uploads/2021/03/Logo-IDX-Partners.jpg">
            <a:extLst>
              <a:ext uri="{FF2B5EF4-FFF2-40B4-BE49-F238E27FC236}">
                <a16:creationId xmlns:a16="http://schemas.microsoft.com/office/drawing/2014/main" id="{0D022478-976E-40B4-A9D8-A03C1D01FC7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33415"/>
            <a:ext cx="5502052"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About ID/X Partners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46240" y="1488678"/>
            <a:ext cx="8171262" cy="2893069"/>
          </a:xfrm>
          <a:prstGeom prst="rect">
            <a:avLst/>
          </a:prstGeom>
          <a:noFill/>
          <a:ln>
            <a:noFill/>
          </a:ln>
        </p:spPr>
        <p:txBody>
          <a:bodyPr spcFirstLastPara="1" wrap="square" lIns="91425" tIns="91425" rIns="91425" bIns="91425" anchor="t" anchorCtr="0">
            <a:spAutoFit/>
          </a:bodyPr>
          <a:lstStyle/>
          <a:p>
            <a:pPr lvl="0" algn="just"/>
            <a:r>
              <a:rPr lang="en-US" sz="1600" b="1" dirty="0">
                <a:latin typeface="Rubik"/>
                <a:ea typeface="Rubik"/>
                <a:cs typeface="Rubik"/>
                <a:sym typeface="Rubik"/>
              </a:rPr>
              <a:t>Founded in 2002 by seasoned ex-bankers and management consultants, ID/X Partners (PT IDX Consulting) boasts extensive experience across various industry sectors. </a:t>
            </a:r>
            <a:r>
              <a:rPr lang="en-US" sz="1600" dirty="0">
                <a:latin typeface="Rubik"/>
                <a:ea typeface="Rubik"/>
                <a:cs typeface="Rubik"/>
                <a:sym typeface="Rubik"/>
              </a:rPr>
              <a:t>This expertise encompasses credit cycle and process management, scoring development, and performance management. Their proven track record spans companies in Asia and Australia, across diverse fields including financial services, telecommunications, manufacturing, and retail.</a:t>
            </a:r>
          </a:p>
          <a:p>
            <a:pPr lvl="0" algn="just"/>
            <a:endParaRPr lang="en-US" sz="1600" dirty="0">
              <a:latin typeface="Rubik"/>
              <a:ea typeface="Rubik"/>
              <a:cs typeface="Rubik"/>
              <a:sym typeface="Rubik"/>
            </a:endParaRPr>
          </a:p>
          <a:p>
            <a:pPr lvl="0" algn="just"/>
            <a:r>
              <a:rPr lang="en-US" sz="1600" b="1" dirty="0">
                <a:latin typeface="Rubik"/>
                <a:ea typeface="Rubik"/>
                <a:cs typeface="Rubik"/>
                <a:sym typeface="Rubik"/>
              </a:rPr>
              <a:t>ID/X Partners specializes in data analytics and decisioning (DAD) solutions. </a:t>
            </a:r>
            <a:r>
              <a:rPr lang="en-US" sz="1600" dirty="0">
                <a:latin typeface="Rubik"/>
                <a:ea typeface="Rubik"/>
                <a:cs typeface="Rubik"/>
                <a:sym typeface="Rubik"/>
              </a:rPr>
              <a:t>These solutions are seamlessly integrated with risk management and marketing disciplines to empower clients to optimize portfolio profitability and business processes. This comprehensive approach, coupled with their diverse technology solutions, positions ID/X Partners as a one-stop shop for clients seeking data-driven success.</a:t>
            </a:r>
          </a:p>
        </p:txBody>
      </p:sp>
      <p:pic>
        <p:nvPicPr>
          <p:cNvPr id="6" name="Picture 2" descr="https://algorit.ma/wp-content/uploads/2021/03/Logo-IDX-Partners.jpg">
            <a:extLst>
              <a:ext uri="{FF2B5EF4-FFF2-40B4-BE49-F238E27FC236}">
                <a16:creationId xmlns:a16="http://schemas.microsoft.com/office/drawing/2014/main" id="{23779CBA-132F-4F1F-998C-2EDD737FC7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Removing Columns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2799645"/>
            <a:ext cx="8100282" cy="1415742"/>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Additional irrelevant columns are removed. </a:t>
            </a:r>
            <a:r>
              <a:rPr lang="en-US" sz="1600" dirty="0">
                <a:solidFill>
                  <a:schemeClr val="tx1"/>
                </a:solidFill>
                <a:latin typeface="Rubik"/>
                <a:ea typeface="Rubik"/>
                <a:cs typeface="Rubik"/>
                <a:sym typeface="Rubik"/>
              </a:rPr>
              <a:t>For example, </a:t>
            </a:r>
            <a:r>
              <a:rPr lang="en-US" sz="1600" dirty="0" err="1">
                <a:solidFill>
                  <a:schemeClr val="tx1"/>
                </a:solidFill>
                <a:latin typeface="Rubik"/>
                <a:ea typeface="Rubik"/>
                <a:cs typeface="Rubik"/>
                <a:sym typeface="Rubik"/>
              </a:rPr>
              <a:t>emp_title</a:t>
            </a:r>
            <a:r>
              <a:rPr lang="en-US" sz="1600" dirty="0">
                <a:solidFill>
                  <a:schemeClr val="tx1"/>
                </a:solidFill>
                <a:latin typeface="Rubik"/>
                <a:ea typeface="Rubik"/>
                <a:cs typeface="Rubik"/>
                <a:sym typeface="Rubik"/>
              </a:rPr>
              <a:t> and </a:t>
            </a:r>
            <a:r>
              <a:rPr lang="en-US" sz="1600" dirty="0" err="1">
                <a:solidFill>
                  <a:schemeClr val="tx1"/>
                </a:solidFill>
                <a:latin typeface="Rubik"/>
                <a:ea typeface="Rubik"/>
                <a:cs typeface="Rubik"/>
                <a:sym typeface="Rubik"/>
              </a:rPr>
              <a:t>emp_length</a:t>
            </a:r>
            <a:r>
              <a:rPr lang="en-US" sz="1600" dirty="0">
                <a:solidFill>
                  <a:schemeClr val="tx1"/>
                </a:solidFill>
                <a:latin typeface="Rubik"/>
                <a:ea typeface="Rubik"/>
                <a:cs typeface="Rubik"/>
                <a:sym typeface="Rubik"/>
              </a:rPr>
              <a:t> are excluded due to too many unique values and limited relevance to credit risk. Sub-grade is dropped in favor of grade, which simplifies the model by reducing category complexity. Also, columns like </a:t>
            </a:r>
            <a:r>
              <a:rPr lang="en-US" sz="1600" dirty="0" err="1">
                <a:solidFill>
                  <a:schemeClr val="tx1"/>
                </a:solidFill>
                <a:latin typeface="Rubik"/>
                <a:ea typeface="Rubik"/>
                <a:cs typeface="Rubik"/>
                <a:sym typeface="Rubik"/>
              </a:rPr>
              <a:t>mths_since_issue_d</a:t>
            </a:r>
            <a:r>
              <a:rPr lang="en-US" sz="1600" dirty="0">
                <a:solidFill>
                  <a:schemeClr val="tx1"/>
                </a:solidFill>
                <a:latin typeface="Rubik"/>
                <a:ea typeface="Rubik"/>
                <a:cs typeface="Rubik"/>
                <a:sym typeface="Rubik"/>
              </a:rPr>
              <a:t> and </a:t>
            </a:r>
            <a:r>
              <a:rPr lang="en-US" sz="1600" dirty="0" err="1">
                <a:solidFill>
                  <a:schemeClr val="tx1"/>
                </a:solidFill>
                <a:latin typeface="Rubik"/>
                <a:ea typeface="Rubik"/>
                <a:cs typeface="Rubik"/>
                <a:sym typeface="Rubik"/>
              </a:rPr>
              <a:t>issue_year</a:t>
            </a:r>
            <a:r>
              <a:rPr lang="en-US" sz="1600" dirty="0">
                <a:solidFill>
                  <a:schemeClr val="tx1"/>
                </a:solidFill>
                <a:latin typeface="Rubik"/>
                <a:ea typeface="Rubik"/>
                <a:cs typeface="Rubik"/>
                <a:sym typeface="Rubik"/>
              </a:rPr>
              <a:t> are removed because they contain data unavailable at the time of loan approval.</a:t>
            </a:r>
          </a:p>
        </p:txBody>
      </p:sp>
      <p:pic>
        <p:nvPicPr>
          <p:cNvPr id="9" name="Picture 8">
            <a:extLst>
              <a:ext uri="{FF2B5EF4-FFF2-40B4-BE49-F238E27FC236}">
                <a16:creationId xmlns:a16="http://schemas.microsoft.com/office/drawing/2014/main" id="{7D480C00-CFEE-4637-B595-F8CC11F60F95}"/>
              </a:ext>
            </a:extLst>
          </p:cNvPr>
          <p:cNvPicPr>
            <a:picLocks noChangeAspect="1"/>
          </p:cNvPicPr>
          <p:nvPr/>
        </p:nvPicPr>
        <p:blipFill>
          <a:blip r:embed="rId5"/>
          <a:srcRect/>
          <a:stretch/>
        </p:blipFill>
        <p:spPr>
          <a:xfrm>
            <a:off x="732730" y="1790792"/>
            <a:ext cx="7881825" cy="692603"/>
          </a:xfrm>
          <a:prstGeom prst="rect">
            <a:avLst/>
          </a:prstGeom>
        </p:spPr>
      </p:pic>
      <p:pic>
        <p:nvPicPr>
          <p:cNvPr id="7" name="Picture 2" descr="https://algorit.ma/wp-content/uploads/2021/03/Logo-IDX-Partners.jpg">
            <a:extLst>
              <a:ext uri="{FF2B5EF4-FFF2-40B4-BE49-F238E27FC236}">
                <a16:creationId xmlns:a16="http://schemas.microsoft.com/office/drawing/2014/main" id="{645FCA91-8F93-45A7-AB13-59567ABCF02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84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Addressing Null Values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3842664"/>
            <a:ext cx="8100282" cy="677078"/>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Rows with excessive missing values are dropped to ensure the integrity of the results. </a:t>
            </a:r>
            <a:r>
              <a:rPr lang="en-US" sz="1600" dirty="0">
                <a:solidFill>
                  <a:schemeClr val="tx1"/>
                </a:solidFill>
                <a:latin typeface="Rubik"/>
                <a:ea typeface="Rubik"/>
                <a:cs typeface="Rubik"/>
                <a:sym typeface="Rubik"/>
              </a:rPr>
              <a:t>Additionally, some columns are converted to the appropriate data type, which is integer.</a:t>
            </a:r>
          </a:p>
        </p:txBody>
      </p:sp>
      <p:pic>
        <p:nvPicPr>
          <p:cNvPr id="10" name="Picture 9">
            <a:extLst>
              <a:ext uri="{FF2B5EF4-FFF2-40B4-BE49-F238E27FC236}">
                <a16:creationId xmlns:a16="http://schemas.microsoft.com/office/drawing/2014/main" id="{A2CBA96C-6D5F-4196-801C-253719B92879}"/>
              </a:ext>
            </a:extLst>
          </p:cNvPr>
          <p:cNvPicPr>
            <a:picLocks noChangeAspect="1"/>
          </p:cNvPicPr>
          <p:nvPr/>
        </p:nvPicPr>
        <p:blipFill>
          <a:blip r:embed="rId5"/>
          <a:stretch>
            <a:fillRect/>
          </a:stretch>
        </p:blipFill>
        <p:spPr>
          <a:xfrm>
            <a:off x="3917915" y="2456091"/>
            <a:ext cx="3405741" cy="644329"/>
          </a:xfrm>
          <a:prstGeom prst="rect">
            <a:avLst/>
          </a:prstGeom>
        </p:spPr>
      </p:pic>
      <p:pic>
        <p:nvPicPr>
          <p:cNvPr id="3" name="Picture 2">
            <a:extLst>
              <a:ext uri="{FF2B5EF4-FFF2-40B4-BE49-F238E27FC236}">
                <a16:creationId xmlns:a16="http://schemas.microsoft.com/office/drawing/2014/main" id="{0761F54C-ABFB-4EB8-96CC-8CA34C502CE6}"/>
              </a:ext>
            </a:extLst>
          </p:cNvPr>
          <p:cNvPicPr>
            <a:picLocks noChangeAspect="1"/>
          </p:cNvPicPr>
          <p:nvPr/>
        </p:nvPicPr>
        <p:blipFill rotWithShape="1">
          <a:blip r:embed="rId6"/>
          <a:srcRect b="6765"/>
          <a:stretch/>
        </p:blipFill>
        <p:spPr>
          <a:xfrm>
            <a:off x="2398604" y="1421949"/>
            <a:ext cx="1371229" cy="2309594"/>
          </a:xfrm>
          <a:prstGeom prst="rect">
            <a:avLst/>
          </a:prstGeom>
        </p:spPr>
      </p:pic>
      <p:pic>
        <p:nvPicPr>
          <p:cNvPr id="4" name="Picture 3">
            <a:extLst>
              <a:ext uri="{FF2B5EF4-FFF2-40B4-BE49-F238E27FC236}">
                <a16:creationId xmlns:a16="http://schemas.microsoft.com/office/drawing/2014/main" id="{A2710D04-8872-4933-91A6-6E46429B1881}"/>
              </a:ext>
            </a:extLst>
          </p:cNvPr>
          <p:cNvPicPr>
            <a:picLocks noChangeAspect="1"/>
          </p:cNvPicPr>
          <p:nvPr/>
        </p:nvPicPr>
        <p:blipFill>
          <a:blip r:embed="rId7"/>
          <a:stretch>
            <a:fillRect/>
          </a:stretch>
        </p:blipFill>
        <p:spPr>
          <a:xfrm>
            <a:off x="3917915" y="1834207"/>
            <a:ext cx="2581635" cy="485843"/>
          </a:xfrm>
          <a:prstGeom prst="rect">
            <a:avLst/>
          </a:prstGeom>
        </p:spPr>
      </p:pic>
      <p:pic>
        <p:nvPicPr>
          <p:cNvPr id="9" name="Picture 2" descr="https://algorit.ma/wp-content/uploads/2021/03/Logo-IDX-Partners.jpg">
            <a:extLst>
              <a:ext uri="{FF2B5EF4-FFF2-40B4-BE49-F238E27FC236}">
                <a16:creationId xmlns:a16="http://schemas.microsoft.com/office/drawing/2014/main" id="{1F92EFC1-8C92-4834-B2AA-1652FCFD072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627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68451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Feature Correlations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3967880" y="2784208"/>
            <a:ext cx="4532205" cy="1415742"/>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Features with a correlation above 0.7 are removed to prevent overfitting. </a:t>
            </a:r>
            <a:r>
              <a:rPr lang="en-US" sz="1600" dirty="0">
                <a:solidFill>
                  <a:schemeClr val="tx1"/>
                </a:solidFill>
                <a:latin typeface="Rubik"/>
                <a:ea typeface="Rubik"/>
                <a:cs typeface="Rubik"/>
                <a:sym typeface="Rubik"/>
              </a:rPr>
              <a:t>For example, the loan amount shows a high correlation with installment amounts, making one of these variables redundant in the model. </a:t>
            </a:r>
          </a:p>
        </p:txBody>
      </p:sp>
      <p:pic>
        <p:nvPicPr>
          <p:cNvPr id="2" name="Picture 1">
            <a:extLst>
              <a:ext uri="{FF2B5EF4-FFF2-40B4-BE49-F238E27FC236}">
                <a16:creationId xmlns:a16="http://schemas.microsoft.com/office/drawing/2014/main" id="{600373AD-AF0F-4FB5-8047-D872BB3F322D}"/>
              </a:ext>
            </a:extLst>
          </p:cNvPr>
          <p:cNvPicPr>
            <a:picLocks noChangeAspect="1"/>
          </p:cNvPicPr>
          <p:nvPr/>
        </p:nvPicPr>
        <p:blipFill>
          <a:blip r:embed="rId5"/>
          <a:stretch>
            <a:fillRect/>
          </a:stretch>
        </p:blipFill>
        <p:spPr>
          <a:xfrm>
            <a:off x="4077585" y="1399214"/>
            <a:ext cx="4422500" cy="1164504"/>
          </a:xfrm>
          <a:prstGeom prst="rect">
            <a:avLst/>
          </a:prstGeom>
        </p:spPr>
      </p:pic>
      <p:pic>
        <p:nvPicPr>
          <p:cNvPr id="10" name="Picture 2">
            <a:extLst>
              <a:ext uri="{FF2B5EF4-FFF2-40B4-BE49-F238E27FC236}">
                <a16:creationId xmlns:a16="http://schemas.microsoft.com/office/drawing/2014/main" id="{E8241CFA-A535-461D-BEC6-21D17AF507D1}"/>
              </a:ext>
            </a:extLst>
          </p:cNvPr>
          <p:cNvPicPr>
            <a:picLocks noChangeAspect="1" noChangeArrowheads="1"/>
          </p:cNvPicPr>
          <p:nvPr/>
        </p:nvPicPr>
        <p:blipFill>
          <a:blip r:embed="rId6"/>
          <a:srcRect/>
          <a:stretch/>
        </p:blipFill>
        <p:spPr bwMode="auto">
          <a:xfrm>
            <a:off x="639804" y="1399295"/>
            <a:ext cx="3216644" cy="28996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algorit.ma/wp-content/uploads/2021/03/Logo-IDX-Partners.jpg">
            <a:extLst>
              <a:ext uri="{FF2B5EF4-FFF2-40B4-BE49-F238E27FC236}">
                <a16:creationId xmlns:a16="http://schemas.microsoft.com/office/drawing/2014/main" id="{350B7929-4F8F-492C-9854-91BF04D2329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817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68451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Removing Outliers</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3713177"/>
            <a:ext cx="8100282" cy="430857"/>
          </a:xfrm>
          <a:prstGeom prst="rect">
            <a:avLst/>
          </a:prstGeom>
          <a:noFill/>
          <a:ln>
            <a:noFill/>
          </a:ln>
        </p:spPr>
        <p:txBody>
          <a:bodyPr spcFirstLastPara="1" wrap="square" lIns="91425" tIns="91425" rIns="91425" bIns="91425" anchor="t" anchorCtr="0">
            <a:spAutoFit/>
          </a:bodyPr>
          <a:lstStyle/>
          <a:p>
            <a:pPr lvl="0" algn="ctr"/>
            <a:r>
              <a:rPr lang="en-US" sz="1600" b="1" dirty="0">
                <a:solidFill>
                  <a:schemeClr val="tx1"/>
                </a:solidFill>
                <a:latin typeface="Rubik"/>
                <a:ea typeface="Rubik"/>
                <a:cs typeface="Rubik"/>
                <a:sym typeface="Rubik"/>
              </a:rPr>
              <a:t>Outlier data is removed </a:t>
            </a:r>
            <a:r>
              <a:rPr lang="en-US" sz="1600" dirty="0">
                <a:solidFill>
                  <a:schemeClr val="tx1"/>
                </a:solidFill>
                <a:latin typeface="Rubik"/>
                <a:ea typeface="Rubik"/>
                <a:cs typeface="Rubik"/>
                <a:sym typeface="Rubik"/>
              </a:rPr>
              <a:t>to prevent it from skewing the model's performance.</a:t>
            </a:r>
          </a:p>
        </p:txBody>
      </p:sp>
      <p:pic>
        <p:nvPicPr>
          <p:cNvPr id="2" name="Picture 1">
            <a:extLst>
              <a:ext uri="{FF2B5EF4-FFF2-40B4-BE49-F238E27FC236}">
                <a16:creationId xmlns:a16="http://schemas.microsoft.com/office/drawing/2014/main" id="{7F4998AF-1DBD-4D88-9EE5-85A2D24027B2}"/>
              </a:ext>
            </a:extLst>
          </p:cNvPr>
          <p:cNvPicPr>
            <a:picLocks noChangeAspect="1"/>
          </p:cNvPicPr>
          <p:nvPr/>
        </p:nvPicPr>
        <p:blipFill>
          <a:blip r:embed="rId5"/>
          <a:srcRect/>
          <a:stretch/>
        </p:blipFill>
        <p:spPr>
          <a:xfrm>
            <a:off x="1614615" y="1471242"/>
            <a:ext cx="5914769" cy="1935121"/>
          </a:xfrm>
          <a:prstGeom prst="rect">
            <a:avLst/>
          </a:prstGeom>
        </p:spPr>
      </p:pic>
      <p:pic>
        <p:nvPicPr>
          <p:cNvPr id="7" name="Picture 2" descr="https://algorit.ma/wp-content/uploads/2021/03/Logo-IDX-Partners.jpg">
            <a:extLst>
              <a:ext uri="{FF2B5EF4-FFF2-40B4-BE49-F238E27FC236}">
                <a16:creationId xmlns:a16="http://schemas.microsoft.com/office/drawing/2014/main" id="{58494CBE-14DE-4E19-AC84-DA31EE6F9C2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26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68451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Labeling Categorical Data</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3539136"/>
            <a:ext cx="8100282" cy="677078"/>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Categorical data is one-hot encoded </a:t>
            </a:r>
            <a:r>
              <a:rPr lang="en-US" sz="1600" dirty="0">
                <a:solidFill>
                  <a:schemeClr val="tx1"/>
                </a:solidFill>
                <a:latin typeface="Rubik"/>
                <a:ea typeface="Rubik"/>
                <a:cs typeface="Rubik"/>
                <a:sym typeface="Rubik"/>
              </a:rPr>
              <a:t>to ensure the model can process it effectively, as machine learning models cannot handle string-type data.</a:t>
            </a:r>
          </a:p>
        </p:txBody>
      </p:sp>
      <p:pic>
        <p:nvPicPr>
          <p:cNvPr id="3" name="Picture 2">
            <a:extLst>
              <a:ext uri="{FF2B5EF4-FFF2-40B4-BE49-F238E27FC236}">
                <a16:creationId xmlns:a16="http://schemas.microsoft.com/office/drawing/2014/main" id="{83B913A9-8274-4C21-A4BE-6221EC59ED41}"/>
              </a:ext>
            </a:extLst>
          </p:cNvPr>
          <p:cNvPicPr>
            <a:picLocks noChangeAspect="1"/>
          </p:cNvPicPr>
          <p:nvPr/>
        </p:nvPicPr>
        <p:blipFill>
          <a:blip r:embed="rId5"/>
          <a:stretch>
            <a:fillRect/>
          </a:stretch>
        </p:blipFill>
        <p:spPr>
          <a:xfrm>
            <a:off x="1080600" y="2071617"/>
            <a:ext cx="6982799" cy="1000265"/>
          </a:xfrm>
          <a:prstGeom prst="rect">
            <a:avLst/>
          </a:prstGeom>
        </p:spPr>
      </p:pic>
      <p:pic>
        <p:nvPicPr>
          <p:cNvPr id="7" name="Picture 2" descr="https://algorit.ma/wp-content/uploads/2021/03/Logo-IDX-Partners.jpg">
            <a:extLst>
              <a:ext uri="{FF2B5EF4-FFF2-40B4-BE49-F238E27FC236}">
                <a16:creationId xmlns:a16="http://schemas.microsoft.com/office/drawing/2014/main" id="{5E05CDAE-6624-4644-BA1F-3E029D93B2E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892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Modeling</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2" descr="https://algorit.ma/wp-content/uploads/2021/03/Logo-IDX-Partners.jpg">
            <a:extLst>
              <a:ext uri="{FF2B5EF4-FFF2-40B4-BE49-F238E27FC236}">
                <a16:creationId xmlns:a16="http://schemas.microsoft.com/office/drawing/2014/main" id="{BD05FC39-05DF-4932-B242-15BA76165B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184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68451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Split</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07929" y="3240537"/>
            <a:ext cx="8109573" cy="677078"/>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The data is split</a:t>
            </a:r>
            <a:r>
              <a:rPr lang="en-US" sz="1600" dirty="0">
                <a:solidFill>
                  <a:schemeClr val="tx1"/>
                </a:solidFill>
                <a:latin typeface="Rubik"/>
                <a:ea typeface="Rubik"/>
                <a:cs typeface="Rubik"/>
                <a:sym typeface="Rubik"/>
              </a:rPr>
              <a:t> into independent variables (x) and the target variable (y, representing loan status). An 80/20 train-test split is applied to the dataset.</a:t>
            </a:r>
          </a:p>
        </p:txBody>
      </p:sp>
      <p:pic>
        <p:nvPicPr>
          <p:cNvPr id="2" name="Picture 1">
            <a:extLst>
              <a:ext uri="{FF2B5EF4-FFF2-40B4-BE49-F238E27FC236}">
                <a16:creationId xmlns:a16="http://schemas.microsoft.com/office/drawing/2014/main" id="{00B44FFA-360F-427A-902B-8D4D23B0EDBC}"/>
              </a:ext>
            </a:extLst>
          </p:cNvPr>
          <p:cNvPicPr>
            <a:picLocks noChangeAspect="1"/>
          </p:cNvPicPr>
          <p:nvPr/>
        </p:nvPicPr>
        <p:blipFill>
          <a:blip r:embed="rId5"/>
          <a:stretch>
            <a:fillRect/>
          </a:stretch>
        </p:blipFill>
        <p:spPr>
          <a:xfrm>
            <a:off x="1355651" y="1715328"/>
            <a:ext cx="6092456" cy="1152329"/>
          </a:xfrm>
          <a:prstGeom prst="rect">
            <a:avLst/>
          </a:prstGeom>
        </p:spPr>
      </p:pic>
      <p:pic>
        <p:nvPicPr>
          <p:cNvPr id="7" name="Picture 2" descr="https://algorit.ma/wp-content/uploads/2021/03/Logo-IDX-Partners.jpg">
            <a:extLst>
              <a:ext uri="{FF2B5EF4-FFF2-40B4-BE49-F238E27FC236}">
                <a16:creationId xmlns:a16="http://schemas.microsoft.com/office/drawing/2014/main" id="{5127BCCB-7A3A-4701-92DB-0E0D48B778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235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68451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Balancing</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546240" y="3191898"/>
            <a:ext cx="8100282" cy="923299"/>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Due to class imbalance, the training data is oversampled</a:t>
            </a:r>
            <a:r>
              <a:rPr lang="en-US" sz="1600" dirty="0">
                <a:solidFill>
                  <a:schemeClr val="tx1"/>
                </a:solidFill>
                <a:latin typeface="Rubik"/>
                <a:ea typeface="Rubik"/>
                <a:cs typeface="Rubik"/>
                <a:sym typeface="Rubik"/>
              </a:rPr>
              <a:t> using SMOTE to ensure balanced representation. Only the training data is oversampled to preserve the original distribution of the test data and avoid overfitting.</a:t>
            </a:r>
          </a:p>
        </p:txBody>
      </p:sp>
      <p:pic>
        <p:nvPicPr>
          <p:cNvPr id="3" name="Picture 2">
            <a:extLst>
              <a:ext uri="{FF2B5EF4-FFF2-40B4-BE49-F238E27FC236}">
                <a16:creationId xmlns:a16="http://schemas.microsoft.com/office/drawing/2014/main" id="{80D933B7-A41F-461A-B8E0-D0F585DF9145}"/>
              </a:ext>
            </a:extLst>
          </p:cNvPr>
          <p:cNvPicPr>
            <a:picLocks noChangeAspect="1"/>
          </p:cNvPicPr>
          <p:nvPr/>
        </p:nvPicPr>
        <p:blipFill>
          <a:blip r:embed="rId5"/>
          <a:stretch>
            <a:fillRect/>
          </a:stretch>
        </p:blipFill>
        <p:spPr>
          <a:xfrm>
            <a:off x="1492585" y="1829293"/>
            <a:ext cx="5898815" cy="1104914"/>
          </a:xfrm>
          <a:prstGeom prst="rect">
            <a:avLst/>
          </a:prstGeom>
        </p:spPr>
      </p:pic>
      <p:pic>
        <p:nvPicPr>
          <p:cNvPr id="7" name="Picture 2" descr="https://algorit.ma/wp-content/uploads/2021/03/Logo-IDX-Partners.jpg">
            <a:extLst>
              <a:ext uri="{FF2B5EF4-FFF2-40B4-BE49-F238E27FC236}">
                <a16:creationId xmlns:a16="http://schemas.microsoft.com/office/drawing/2014/main" id="{8C23E7C8-B9B6-4649-A4EC-87DE9EE8138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500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68451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Modeling</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3621674"/>
            <a:ext cx="8100282" cy="677078"/>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A Random Forest model is used with adjusted class weights </a:t>
            </a:r>
            <a:r>
              <a:rPr lang="en-US" sz="1600" dirty="0">
                <a:solidFill>
                  <a:schemeClr val="tx1"/>
                </a:solidFill>
                <a:latin typeface="Rubik"/>
                <a:ea typeface="Rubik"/>
                <a:cs typeface="Rubik"/>
                <a:sym typeface="Rubik"/>
              </a:rPr>
              <a:t>to assign a higher cost to misclassifying bad loans, as these pose a greater financial risk.</a:t>
            </a:r>
          </a:p>
        </p:txBody>
      </p:sp>
      <p:pic>
        <p:nvPicPr>
          <p:cNvPr id="2" name="Picture 1">
            <a:extLst>
              <a:ext uri="{FF2B5EF4-FFF2-40B4-BE49-F238E27FC236}">
                <a16:creationId xmlns:a16="http://schemas.microsoft.com/office/drawing/2014/main" id="{AD5DDD66-4112-45C0-AD63-A811DA3ABEA8}"/>
              </a:ext>
            </a:extLst>
          </p:cNvPr>
          <p:cNvPicPr>
            <a:picLocks noChangeAspect="1"/>
          </p:cNvPicPr>
          <p:nvPr/>
        </p:nvPicPr>
        <p:blipFill>
          <a:blip r:embed="rId5"/>
          <a:stretch>
            <a:fillRect/>
          </a:stretch>
        </p:blipFill>
        <p:spPr>
          <a:xfrm>
            <a:off x="2444829" y="1462899"/>
            <a:ext cx="4254341" cy="1909582"/>
          </a:xfrm>
          <a:prstGeom prst="rect">
            <a:avLst/>
          </a:prstGeom>
        </p:spPr>
      </p:pic>
      <p:pic>
        <p:nvPicPr>
          <p:cNvPr id="7" name="Picture 2" descr="https://algorit.ma/wp-content/uploads/2021/03/Logo-IDX-Partners.jpg">
            <a:extLst>
              <a:ext uri="{FF2B5EF4-FFF2-40B4-BE49-F238E27FC236}">
                <a16:creationId xmlns:a16="http://schemas.microsoft.com/office/drawing/2014/main" id="{87F53C8C-7D4E-481A-97F3-8A197CF9B3D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77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68451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Evaluation</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546240" y="3641987"/>
            <a:ext cx="8171262" cy="923299"/>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The model performs well in detecting bad loans</a:t>
            </a:r>
            <a:r>
              <a:rPr lang="en-US" sz="1600" dirty="0">
                <a:solidFill>
                  <a:schemeClr val="tx1"/>
                </a:solidFill>
                <a:latin typeface="Rubik"/>
                <a:ea typeface="Rubik"/>
                <a:cs typeface="Rubik"/>
                <a:sym typeface="Rubik"/>
              </a:rPr>
              <a:t>, even with imbalanced data. The model’s AUC score reaches 89%, indicating strong predictive performance and reliability in identifying high-risk loans.</a:t>
            </a:r>
          </a:p>
        </p:txBody>
      </p:sp>
      <p:pic>
        <p:nvPicPr>
          <p:cNvPr id="4" name="Picture 3">
            <a:extLst>
              <a:ext uri="{FF2B5EF4-FFF2-40B4-BE49-F238E27FC236}">
                <a16:creationId xmlns:a16="http://schemas.microsoft.com/office/drawing/2014/main" id="{BFD7BF9A-0655-43C6-858F-A68994FC50DF}"/>
              </a:ext>
            </a:extLst>
          </p:cNvPr>
          <p:cNvPicPr>
            <a:picLocks noChangeAspect="1"/>
          </p:cNvPicPr>
          <p:nvPr/>
        </p:nvPicPr>
        <p:blipFill>
          <a:blip r:embed="rId5"/>
          <a:srcRect/>
          <a:stretch/>
        </p:blipFill>
        <p:spPr>
          <a:xfrm>
            <a:off x="1446505" y="1427683"/>
            <a:ext cx="3750999" cy="1287921"/>
          </a:xfrm>
          <a:prstGeom prst="rect">
            <a:avLst/>
          </a:prstGeom>
        </p:spPr>
      </p:pic>
      <p:pic>
        <p:nvPicPr>
          <p:cNvPr id="5" name="Picture 4">
            <a:extLst>
              <a:ext uri="{FF2B5EF4-FFF2-40B4-BE49-F238E27FC236}">
                <a16:creationId xmlns:a16="http://schemas.microsoft.com/office/drawing/2014/main" id="{BE651F1D-7D0F-4075-9870-4CD6BF77C31D}"/>
              </a:ext>
            </a:extLst>
          </p:cNvPr>
          <p:cNvPicPr>
            <a:picLocks noChangeAspect="1"/>
          </p:cNvPicPr>
          <p:nvPr/>
        </p:nvPicPr>
        <p:blipFill>
          <a:blip r:embed="rId6"/>
          <a:srcRect/>
          <a:stretch/>
        </p:blipFill>
        <p:spPr>
          <a:xfrm>
            <a:off x="1958976" y="2804146"/>
            <a:ext cx="2385092" cy="611056"/>
          </a:xfrm>
          <a:prstGeom prst="rect">
            <a:avLst/>
          </a:prstGeom>
        </p:spPr>
      </p:pic>
      <p:pic>
        <p:nvPicPr>
          <p:cNvPr id="13" name="Picture 4">
            <a:extLst>
              <a:ext uri="{FF2B5EF4-FFF2-40B4-BE49-F238E27FC236}">
                <a16:creationId xmlns:a16="http://schemas.microsoft.com/office/drawing/2014/main" id="{030F1432-C28C-4339-8BD7-51C82A1136C9}"/>
              </a:ext>
            </a:extLst>
          </p:cNvPr>
          <p:cNvPicPr>
            <a:picLocks noChangeAspect="1" noChangeArrowheads="1"/>
          </p:cNvPicPr>
          <p:nvPr/>
        </p:nvPicPr>
        <p:blipFill>
          <a:blip r:embed="rId7"/>
          <a:srcRect/>
          <a:stretch/>
        </p:blipFill>
        <p:spPr bwMode="auto">
          <a:xfrm>
            <a:off x="5423180" y="1415813"/>
            <a:ext cx="1968220" cy="20123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algorit.ma/wp-content/uploads/2021/03/Logo-IDX-Partners.jpg">
            <a:extLst>
              <a:ext uri="{FF2B5EF4-FFF2-40B4-BE49-F238E27FC236}">
                <a16:creationId xmlns:a16="http://schemas.microsoft.com/office/drawing/2014/main" id="{53F20C3D-47C9-48A5-942F-451275D6EB2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27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33415"/>
            <a:ext cx="302754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Case Study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46240" y="1242457"/>
            <a:ext cx="8171262" cy="3385512"/>
          </a:xfrm>
          <a:prstGeom prst="rect">
            <a:avLst/>
          </a:prstGeom>
          <a:noFill/>
          <a:ln>
            <a:noFill/>
          </a:ln>
        </p:spPr>
        <p:txBody>
          <a:bodyPr spcFirstLastPara="1" wrap="square" lIns="91425" tIns="91425" rIns="91425" bIns="91425" anchor="t" anchorCtr="0">
            <a:spAutoFit/>
          </a:bodyPr>
          <a:lstStyle/>
          <a:p>
            <a:pPr lvl="0" algn="just"/>
            <a:r>
              <a:rPr lang="en-US" sz="1600" b="1" dirty="0">
                <a:latin typeface="Rubik"/>
                <a:ea typeface="Rubik"/>
                <a:cs typeface="Rubik"/>
                <a:sym typeface="Rubik"/>
              </a:rPr>
              <a:t>A lending company, sought to enhance their risk assessment capabilities by developing a predictive model capable of assessing creditworthiness.</a:t>
            </a:r>
            <a:r>
              <a:rPr lang="en-US" sz="1600" dirty="0">
                <a:latin typeface="Rubik"/>
                <a:ea typeface="Rubik"/>
                <a:cs typeface="Rubik"/>
                <a:sym typeface="Rubik"/>
              </a:rPr>
              <a:t> The model would leverage a dataset comprising accepted and rejected loan applications to identify patterns and correlations indicative of credit risk. </a:t>
            </a:r>
            <a:r>
              <a:rPr lang="en-US" sz="1600" b="1" dirty="0">
                <a:latin typeface="Rubik"/>
                <a:ea typeface="Rubik"/>
                <a:cs typeface="Rubik"/>
                <a:sym typeface="Rubik"/>
              </a:rPr>
              <a:t>The project aimed to provide a comprehensive solution encompassing model development, evaluation, and visual representation of findings, facilitating informed decision-making for the lending company. </a:t>
            </a:r>
          </a:p>
          <a:p>
            <a:pPr lvl="0" algn="just"/>
            <a:endParaRPr lang="en-US" sz="1600" dirty="0">
              <a:latin typeface="Rubik"/>
              <a:ea typeface="Rubik"/>
              <a:cs typeface="Rubik"/>
              <a:sym typeface="Rubik"/>
            </a:endParaRPr>
          </a:p>
          <a:p>
            <a:pPr lvl="0" algn="just"/>
            <a:r>
              <a:rPr lang="en-US" sz="1600" dirty="0">
                <a:latin typeface="Rubik"/>
                <a:ea typeface="Rubik"/>
                <a:cs typeface="Rubik"/>
                <a:sym typeface="Rubik"/>
              </a:rPr>
              <a:t>The timely development of this predictive model was crucial for the lending company to mitigate financial losses arising from loan defaults. By accurately identifying high-risk borrowers, the company could implement effective risk management strategies, optimize lending decisions, and improve overall profitability. Additionally, through Exploratory Data Analysis (EDA), </a:t>
            </a:r>
            <a:r>
              <a:rPr lang="en-US" sz="1600" b="1" dirty="0">
                <a:latin typeface="Rubik"/>
                <a:ea typeface="Rubik"/>
                <a:cs typeface="Rubik"/>
                <a:sym typeface="Rubik"/>
              </a:rPr>
              <a:t>we can uncover patterns and trends within the data that reveal deeper insights into the factors influencing creditworthiness.</a:t>
            </a:r>
          </a:p>
        </p:txBody>
      </p:sp>
      <p:pic>
        <p:nvPicPr>
          <p:cNvPr id="6" name="Picture 2" descr="https://algorit.ma/wp-content/uploads/2021/03/Logo-IDX-Partners.jpg">
            <a:extLst>
              <a:ext uri="{FF2B5EF4-FFF2-40B4-BE49-F238E27FC236}">
                <a16:creationId xmlns:a16="http://schemas.microsoft.com/office/drawing/2014/main" id="{E9B6B17C-93D8-4E51-96E1-7A9E915DCAD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83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68451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Feature Importance</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546240" y="3342038"/>
            <a:ext cx="8171262" cy="1415742"/>
          </a:xfrm>
          <a:prstGeom prst="rect">
            <a:avLst/>
          </a:prstGeom>
          <a:noFill/>
          <a:ln>
            <a:noFill/>
          </a:ln>
        </p:spPr>
        <p:txBody>
          <a:bodyPr spcFirstLastPara="1" wrap="square" lIns="91425" tIns="91425" rIns="91425" bIns="91425" anchor="t" anchorCtr="0">
            <a:spAutoFit/>
          </a:bodyPr>
          <a:lstStyle/>
          <a:p>
            <a:pPr lvl="0" algn="just"/>
            <a:r>
              <a:rPr lang="en-US" sz="1600" b="1" dirty="0">
                <a:solidFill>
                  <a:schemeClr val="tx1"/>
                </a:solidFill>
                <a:latin typeface="Rubik"/>
                <a:ea typeface="Rubik"/>
                <a:cs typeface="Rubik"/>
                <a:sym typeface="Rubik"/>
              </a:rPr>
              <a:t>The chart above illustrates the feature importance, highlighting how each factor contributes to the Random Forest model's ability to predict credit risk. </a:t>
            </a:r>
            <a:r>
              <a:rPr lang="en-US" sz="1600" dirty="0">
                <a:solidFill>
                  <a:schemeClr val="tx1"/>
                </a:solidFill>
                <a:latin typeface="Rubik"/>
                <a:ea typeface="Rubik"/>
                <a:cs typeface="Rubik"/>
                <a:sym typeface="Rubik"/>
              </a:rPr>
              <a:t>The most significant feature is </a:t>
            </a:r>
            <a:r>
              <a:rPr lang="en-US" sz="1600" dirty="0" err="1">
                <a:solidFill>
                  <a:schemeClr val="tx1"/>
                </a:solidFill>
                <a:latin typeface="Rubik"/>
                <a:ea typeface="Rubik"/>
                <a:cs typeface="Rubik"/>
                <a:sym typeface="Rubik"/>
              </a:rPr>
              <a:t>last_pymnt_amnt</a:t>
            </a:r>
            <a:r>
              <a:rPr lang="en-US" sz="1600" dirty="0">
                <a:solidFill>
                  <a:schemeClr val="tx1"/>
                </a:solidFill>
                <a:latin typeface="Rubik"/>
                <a:ea typeface="Rubik"/>
                <a:cs typeface="Rubik"/>
                <a:sym typeface="Rubik"/>
              </a:rPr>
              <a:t>, indicating that the last payment amount plays a key role in determining credit risk. </a:t>
            </a:r>
            <a:r>
              <a:rPr lang="en-US" sz="1600" dirty="0" err="1">
                <a:solidFill>
                  <a:schemeClr val="tx1"/>
                </a:solidFill>
                <a:latin typeface="Rubik"/>
                <a:ea typeface="Rubik"/>
                <a:cs typeface="Rubik"/>
                <a:sym typeface="Rubik"/>
              </a:rPr>
              <a:t>Int_rate</a:t>
            </a:r>
            <a:r>
              <a:rPr lang="en-US" sz="1600" dirty="0">
                <a:solidFill>
                  <a:schemeClr val="tx1"/>
                </a:solidFill>
                <a:latin typeface="Rubik"/>
                <a:ea typeface="Rubik"/>
                <a:cs typeface="Rubik"/>
                <a:sym typeface="Rubik"/>
              </a:rPr>
              <a:t> (interest rate) is also a critical feature. It's important to note that the chart excludes categorical features, which have already been one-hot encoded.</a:t>
            </a:r>
          </a:p>
        </p:txBody>
      </p:sp>
      <p:pic>
        <p:nvPicPr>
          <p:cNvPr id="9" name="Picture 2" descr="https://algorit.ma/wp-content/uploads/2021/03/Logo-IDX-Partners.jpg">
            <a:extLst>
              <a:ext uri="{FF2B5EF4-FFF2-40B4-BE49-F238E27FC236}">
                <a16:creationId xmlns:a16="http://schemas.microsoft.com/office/drawing/2014/main" id="{53F20C3D-47C9-48A5-942F-451275D6EB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F7EA5AC-0C8B-43E2-9A12-B65ECCD48D40}"/>
              </a:ext>
            </a:extLst>
          </p:cNvPr>
          <p:cNvPicPr>
            <a:picLocks noChangeAspect="1"/>
          </p:cNvPicPr>
          <p:nvPr/>
        </p:nvPicPr>
        <p:blipFill>
          <a:blip r:embed="rId6"/>
          <a:stretch>
            <a:fillRect/>
          </a:stretch>
        </p:blipFill>
        <p:spPr>
          <a:xfrm>
            <a:off x="1477191" y="1470001"/>
            <a:ext cx="6309360" cy="1670373"/>
          </a:xfrm>
          <a:prstGeom prst="rect">
            <a:avLst/>
          </a:prstGeom>
        </p:spPr>
      </p:pic>
    </p:spTree>
    <p:extLst>
      <p:ext uri="{BB962C8B-B14F-4D97-AF65-F5344CB8AC3E}">
        <p14:creationId xmlns:p14="http://schemas.microsoft.com/office/powerpoint/2010/main" val="2580148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7" name="Google Shape;127;p20"/>
          <p:cNvPicPr preferRelativeResize="0"/>
          <p:nvPr/>
        </p:nvPicPr>
        <p:blipFill rotWithShape="1">
          <a:blip r:embed="rId4">
            <a:alphaModFix/>
          </a:blip>
          <a:srcRect/>
          <a:stretch/>
        </p:blipFill>
        <p:spPr>
          <a:xfrm>
            <a:off x="3083712" y="4221705"/>
            <a:ext cx="1399901" cy="541300"/>
          </a:xfrm>
          <a:prstGeom prst="rect">
            <a:avLst/>
          </a:prstGeom>
          <a:noFill/>
          <a:ln>
            <a:noFill/>
          </a:ln>
        </p:spPr>
      </p:pic>
      <p:sp>
        <p:nvSpPr>
          <p:cNvPr id="128" name="Google Shape;128;p20"/>
          <p:cNvSpPr txBox="1"/>
          <p:nvPr/>
        </p:nvSpPr>
        <p:spPr>
          <a:xfrm>
            <a:off x="2303333" y="1629333"/>
            <a:ext cx="4392000" cy="110796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6000" b="1" dirty="0">
                <a:solidFill>
                  <a:schemeClr val="lt1"/>
                </a:solidFill>
                <a:latin typeface="Rubik"/>
                <a:ea typeface="Rubik"/>
                <a:cs typeface="Rubik"/>
                <a:sym typeface="Rubik"/>
              </a:rPr>
              <a:t>Thank You!</a:t>
            </a:r>
          </a:p>
        </p:txBody>
      </p:sp>
      <p:sp>
        <p:nvSpPr>
          <p:cNvPr id="7" name="TextBox 6">
            <a:extLst>
              <a:ext uri="{FF2B5EF4-FFF2-40B4-BE49-F238E27FC236}">
                <a16:creationId xmlns:a16="http://schemas.microsoft.com/office/drawing/2014/main" id="{B9F32D56-FEE8-4906-928A-8B2AC5A192D9}"/>
              </a:ext>
            </a:extLst>
          </p:cNvPr>
          <p:cNvSpPr txBox="1"/>
          <p:nvPr/>
        </p:nvSpPr>
        <p:spPr>
          <a:xfrm>
            <a:off x="3783663" y="3086555"/>
            <a:ext cx="821757" cy="307777"/>
          </a:xfrm>
          <a:prstGeom prst="rect">
            <a:avLst/>
          </a:prstGeom>
          <a:noFill/>
        </p:spPr>
        <p:txBody>
          <a:bodyPr wrap="square">
            <a:spAutoFit/>
          </a:bodyPr>
          <a:lstStyle/>
          <a:p>
            <a:r>
              <a:rPr lang="en-US" b="1" dirty="0">
                <a:solidFill>
                  <a:schemeClr val="bg1"/>
                </a:solidFill>
                <a:latin typeface="Rubik"/>
                <a:hlinkClick r:id="rId5">
                  <a:extLst>
                    <a:ext uri="{A12FA001-AC4F-418D-AE19-62706E023703}">
                      <ahyp:hlinkClr xmlns:ahyp="http://schemas.microsoft.com/office/drawing/2018/hyperlinkcolor" val="tx"/>
                    </a:ext>
                  </a:extLst>
                </a:hlinkClick>
              </a:rPr>
              <a:t>LinkedIn</a:t>
            </a:r>
            <a:endParaRPr lang="en-US" b="1" dirty="0">
              <a:solidFill>
                <a:schemeClr val="bg1"/>
              </a:solidFill>
              <a:latin typeface="Rubik"/>
            </a:endParaRPr>
          </a:p>
        </p:txBody>
      </p:sp>
      <p:sp>
        <p:nvSpPr>
          <p:cNvPr id="8" name="TextBox 7">
            <a:extLst>
              <a:ext uri="{FF2B5EF4-FFF2-40B4-BE49-F238E27FC236}">
                <a16:creationId xmlns:a16="http://schemas.microsoft.com/office/drawing/2014/main" id="{1998C891-EA0C-4DF7-A345-A2CBA5C64894}"/>
              </a:ext>
            </a:extLst>
          </p:cNvPr>
          <p:cNvSpPr txBox="1"/>
          <p:nvPr/>
        </p:nvSpPr>
        <p:spPr>
          <a:xfrm>
            <a:off x="4650627" y="3080972"/>
            <a:ext cx="821757" cy="307777"/>
          </a:xfrm>
          <a:prstGeom prst="rect">
            <a:avLst/>
          </a:prstGeom>
          <a:noFill/>
        </p:spPr>
        <p:txBody>
          <a:bodyPr wrap="square">
            <a:spAutoFit/>
          </a:bodyPr>
          <a:lstStyle/>
          <a:p>
            <a:r>
              <a:rPr lang="en-US" b="1" dirty="0">
                <a:solidFill>
                  <a:schemeClr val="bg1"/>
                </a:solidFill>
                <a:latin typeface="Rubik"/>
                <a:hlinkClick r:id="rId6">
                  <a:extLst>
                    <a:ext uri="{A12FA001-AC4F-418D-AE19-62706E023703}">
                      <ahyp:hlinkClr xmlns:ahyp="http://schemas.microsoft.com/office/drawing/2018/hyperlinkcolor" val="tx"/>
                    </a:ext>
                  </a:extLst>
                </a:hlinkClick>
              </a:rPr>
              <a:t>GitHub</a:t>
            </a:r>
            <a:endParaRPr lang="en-US" b="1" dirty="0">
              <a:solidFill>
                <a:schemeClr val="bg1"/>
              </a:solidFill>
              <a:latin typeface="Rubik"/>
            </a:endParaRPr>
          </a:p>
        </p:txBody>
      </p:sp>
      <p:sp>
        <p:nvSpPr>
          <p:cNvPr id="9" name="Google Shape;128;p20">
            <a:extLst>
              <a:ext uri="{FF2B5EF4-FFF2-40B4-BE49-F238E27FC236}">
                <a16:creationId xmlns:a16="http://schemas.microsoft.com/office/drawing/2014/main" id="{651484B2-F007-4585-AE4D-01721844A2BD}"/>
              </a:ext>
            </a:extLst>
          </p:cNvPr>
          <p:cNvSpPr txBox="1"/>
          <p:nvPr/>
        </p:nvSpPr>
        <p:spPr>
          <a:xfrm>
            <a:off x="2360283" y="2638362"/>
            <a:ext cx="4392000" cy="492412"/>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solidFill>
                  <a:schemeClr val="lt1"/>
                </a:solidFill>
                <a:latin typeface="Rubik"/>
                <a:ea typeface="Rubik"/>
                <a:cs typeface="Rubik"/>
                <a:sym typeface="Rubik"/>
              </a:rPr>
              <a:t>Connect with Me</a:t>
            </a:r>
            <a:endParaRPr lang="en" sz="2000" b="1" dirty="0">
              <a:solidFill>
                <a:schemeClr val="lt1"/>
              </a:solidFill>
              <a:latin typeface="Rubik"/>
              <a:ea typeface="Rubik"/>
              <a:cs typeface="Rubik"/>
              <a:sym typeface="Rubik"/>
            </a:endParaRPr>
          </a:p>
        </p:txBody>
      </p:sp>
      <p:pic>
        <p:nvPicPr>
          <p:cNvPr id="10" name="Picture 2" descr="https://algorit.ma/wp-content/uploads/2021/03/Logo-IDX-Partners.jpg">
            <a:extLst>
              <a:ext uri="{FF2B5EF4-FFF2-40B4-BE49-F238E27FC236}">
                <a16:creationId xmlns:a16="http://schemas.microsoft.com/office/drawing/2014/main" id="{8F0E75D3-28DA-4E82-BD9F-AEF7BAFDFC4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89" t="23866" r="2389" b="20999"/>
          <a:stretch/>
        </p:blipFill>
        <p:spPr bwMode="auto">
          <a:xfrm>
            <a:off x="4797408" y="4343130"/>
            <a:ext cx="1344266" cy="29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4776874"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Tools &amp; </a:t>
            </a:r>
            <a:r>
              <a:rPr lang="en-US" sz="3600" b="1" dirty="0">
                <a:latin typeface="Rubik"/>
                <a:ea typeface="Rubik"/>
                <a:cs typeface="Rubik"/>
                <a:sym typeface="Rubik"/>
              </a:rPr>
              <a:t>Libraries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65612" y="1439147"/>
            <a:ext cx="7744320" cy="2954625"/>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800" b="1" dirty="0">
                <a:latin typeface="Rubik"/>
                <a:ea typeface="Rubik"/>
                <a:cs typeface="Rubik"/>
                <a:sym typeface="Rubik"/>
              </a:rPr>
              <a:t>Tools:</a:t>
            </a:r>
          </a:p>
          <a:p>
            <a:pPr marL="285750" lvl="0" indent="-285750" algn="just" rtl="0">
              <a:spcBef>
                <a:spcPts val="0"/>
              </a:spcBef>
              <a:spcAft>
                <a:spcPts val="0"/>
              </a:spcAft>
              <a:buFont typeface="Arial" panose="020B0604020202020204" pitchFamily="34" charset="0"/>
              <a:buChar char="•"/>
            </a:pPr>
            <a:r>
              <a:rPr lang="en-US" sz="1800" dirty="0">
                <a:latin typeface="Rubik"/>
                <a:ea typeface="Rubik"/>
                <a:cs typeface="Rubik"/>
                <a:sym typeface="Rubik"/>
              </a:rPr>
              <a:t>Python</a:t>
            </a:r>
          </a:p>
          <a:p>
            <a:pPr marL="285750" lvl="0" indent="-285750" algn="just" rtl="0">
              <a:spcBef>
                <a:spcPts val="0"/>
              </a:spcBef>
              <a:spcAft>
                <a:spcPts val="0"/>
              </a:spcAft>
              <a:buFont typeface="Arial" panose="020B0604020202020204" pitchFamily="34" charset="0"/>
              <a:buChar char="•"/>
            </a:pPr>
            <a:r>
              <a:rPr lang="en-US" sz="1800" dirty="0">
                <a:latin typeface="Rubik"/>
                <a:ea typeface="Rubik"/>
                <a:cs typeface="Rubik"/>
                <a:sym typeface="Rubik"/>
              </a:rPr>
              <a:t>Google </a:t>
            </a:r>
            <a:r>
              <a:rPr lang="en-US" sz="1800" dirty="0" err="1">
                <a:latin typeface="Rubik"/>
                <a:ea typeface="Rubik"/>
                <a:cs typeface="Rubik"/>
                <a:sym typeface="Rubik"/>
              </a:rPr>
              <a:t>Colab</a:t>
            </a:r>
            <a:endParaRPr lang="en-US" sz="1800" dirty="0">
              <a:latin typeface="Rubik"/>
              <a:ea typeface="Rubik"/>
              <a:cs typeface="Rubik"/>
              <a:sym typeface="Rubik"/>
            </a:endParaRPr>
          </a:p>
          <a:p>
            <a:pPr marL="285750" lvl="0" indent="-285750" algn="just" rtl="0">
              <a:spcBef>
                <a:spcPts val="0"/>
              </a:spcBef>
              <a:spcAft>
                <a:spcPts val="0"/>
              </a:spcAft>
              <a:buFont typeface="Arial" panose="020B0604020202020204" pitchFamily="34" charset="0"/>
              <a:buChar char="•"/>
            </a:pPr>
            <a:endParaRPr lang="en-US" sz="1800" dirty="0">
              <a:latin typeface="Rubik"/>
              <a:ea typeface="Rubik"/>
              <a:cs typeface="Rubik"/>
              <a:sym typeface="Rubik"/>
            </a:endParaRPr>
          </a:p>
          <a:p>
            <a:pPr lvl="0" algn="just" rtl="0">
              <a:spcBef>
                <a:spcPts val="0"/>
              </a:spcBef>
              <a:spcAft>
                <a:spcPts val="0"/>
              </a:spcAft>
            </a:pPr>
            <a:r>
              <a:rPr lang="en-US" sz="1800" b="1" dirty="0">
                <a:latin typeface="Rubik"/>
                <a:ea typeface="Rubik"/>
                <a:cs typeface="Rubik"/>
                <a:sym typeface="Rubik"/>
              </a:rPr>
              <a:t>Libraries:</a:t>
            </a:r>
          </a:p>
          <a:p>
            <a:pPr marL="285750" lvl="0" indent="-285750" algn="just" rtl="0">
              <a:spcBef>
                <a:spcPts val="0"/>
              </a:spcBef>
              <a:spcAft>
                <a:spcPts val="0"/>
              </a:spcAft>
              <a:buFont typeface="Arial" panose="020B0604020202020204" pitchFamily="34" charset="0"/>
              <a:buChar char="•"/>
            </a:pPr>
            <a:r>
              <a:rPr lang="en-US" sz="1800" dirty="0" err="1">
                <a:latin typeface="Rubik"/>
                <a:ea typeface="Rubik"/>
                <a:cs typeface="Rubik"/>
                <a:sym typeface="Rubik"/>
              </a:rPr>
              <a:t>Numpy</a:t>
            </a:r>
            <a:endParaRPr lang="en-US" sz="1800" dirty="0">
              <a:latin typeface="Rubik"/>
              <a:ea typeface="Rubik"/>
              <a:cs typeface="Rubik"/>
              <a:sym typeface="Rubik"/>
            </a:endParaRPr>
          </a:p>
          <a:p>
            <a:pPr marL="285750" lvl="0" indent="-285750" algn="just" rtl="0">
              <a:spcBef>
                <a:spcPts val="0"/>
              </a:spcBef>
              <a:spcAft>
                <a:spcPts val="0"/>
              </a:spcAft>
              <a:buFont typeface="Arial" panose="020B0604020202020204" pitchFamily="34" charset="0"/>
              <a:buChar char="•"/>
            </a:pPr>
            <a:r>
              <a:rPr lang="en-US" sz="1800" dirty="0">
                <a:latin typeface="Rubik"/>
                <a:ea typeface="Rubik"/>
                <a:cs typeface="Rubik"/>
                <a:sym typeface="Rubik"/>
              </a:rPr>
              <a:t>Pandas</a:t>
            </a:r>
          </a:p>
          <a:p>
            <a:pPr marL="285750" lvl="0" indent="-285750" algn="just" rtl="0">
              <a:spcBef>
                <a:spcPts val="0"/>
              </a:spcBef>
              <a:spcAft>
                <a:spcPts val="0"/>
              </a:spcAft>
              <a:buFont typeface="Arial" panose="020B0604020202020204" pitchFamily="34" charset="0"/>
              <a:buChar char="•"/>
            </a:pPr>
            <a:r>
              <a:rPr lang="en-US" sz="1800" dirty="0">
                <a:latin typeface="Rubik"/>
                <a:ea typeface="Rubik"/>
                <a:cs typeface="Rubik"/>
                <a:sym typeface="Rubik"/>
              </a:rPr>
              <a:t>Matplotlib</a:t>
            </a:r>
          </a:p>
          <a:p>
            <a:pPr marL="285750" lvl="0" indent="-285750" algn="just" rtl="0">
              <a:spcBef>
                <a:spcPts val="0"/>
              </a:spcBef>
              <a:spcAft>
                <a:spcPts val="0"/>
              </a:spcAft>
              <a:buFont typeface="Arial" panose="020B0604020202020204" pitchFamily="34" charset="0"/>
              <a:buChar char="•"/>
            </a:pPr>
            <a:r>
              <a:rPr lang="en-US" sz="1800" dirty="0">
                <a:latin typeface="Rubik"/>
                <a:ea typeface="Rubik"/>
                <a:cs typeface="Rubik"/>
                <a:sym typeface="Rubik"/>
              </a:rPr>
              <a:t>Seaborn</a:t>
            </a:r>
          </a:p>
          <a:p>
            <a:pPr marL="285750" lvl="0" indent="-285750" algn="just" rtl="0">
              <a:spcBef>
                <a:spcPts val="0"/>
              </a:spcBef>
              <a:spcAft>
                <a:spcPts val="0"/>
              </a:spcAft>
              <a:buFont typeface="Arial" panose="020B0604020202020204" pitchFamily="34" charset="0"/>
              <a:buChar char="•"/>
            </a:pPr>
            <a:r>
              <a:rPr lang="en-US" sz="1800" dirty="0" err="1">
                <a:latin typeface="Rubik"/>
                <a:ea typeface="Rubik"/>
                <a:cs typeface="Rubik"/>
                <a:sym typeface="Rubik"/>
              </a:rPr>
              <a:t>Scikit</a:t>
            </a:r>
            <a:r>
              <a:rPr lang="en-US" sz="1800" dirty="0">
                <a:latin typeface="Rubik"/>
                <a:ea typeface="Rubik"/>
                <a:cs typeface="Rubik"/>
                <a:sym typeface="Rubik"/>
              </a:rPr>
              <a:t>-learn</a:t>
            </a:r>
          </a:p>
        </p:txBody>
      </p:sp>
      <p:pic>
        <p:nvPicPr>
          <p:cNvPr id="6" name="Picture 2" descr="https://algorit.ma/wp-content/uploads/2021/03/Logo-IDX-Partners.jpg">
            <a:extLst>
              <a:ext uri="{FF2B5EF4-FFF2-40B4-BE49-F238E27FC236}">
                <a16:creationId xmlns:a16="http://schemas.microsoft.com/office/drawing/2014/main" id="{DDE7255A-749C-4D8A-A050-8E0D650766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19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Data Cleaning</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2" descr="https://algorit.ma/wp-content/uploads/2021/03/Logo-IDX-Partners.jpg">
            <a:extLst>
              <a:ext uri="{FF2B5EF4-FFF2-40B4-BE49-F238E27FC236}">
                <a16:creationId xmlns:a16="http://schemas.microsoft.com/office/drawing/2014/main" id="{4AA2F2B2-6328-4465-95C2-6B23932143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7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Cleaning</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546240" y="3008540"/>
            <a:ext cx="8100282" cy="1692741"/>
          </a:xfrm>
          <a:prstGeom prst="rect">
            <a:avLst/>
          </a:prstGeom>
          <a:noFill/>
          <a:ln>
            <a:noFill/>
          </a:ln>
        </p:spPr>
        <p:txBody>
          <a:bodyPr spcFirstLastPara="1" wrap="square" lIns="91425" tIns="91425" rIns="91425" bIns="91425" anchor="t" anchorCtr="0">
            <a:spAutoFit/>
          </a:bodyPr>
          <a:lstStyle/>
          <a:p>
            <a:pPr lvl="0" algn="just"/>
            <a:r>
              <a:rPr lang="en-US" b="1" dirty="0">
                <a:solidFill>
                  <a:schemeClr val="tx1"/>
                </a:solidFill>
                <a:latin typeface="Rubik"/>
                <a:ea typeface="Rubik"/>
                <a:cs typeface="Rubik"/>
                <a:sym typeface="Rubik"/>
              </a:rPr>
              <a:t>Unused columns should be removed due to irrelevance, privacy concerns, or redundancy. </a:t>
            </a:r>
            <a:r>
              <a:rPr lang="en-US" dirty="0">
                <a:solidFill>
                  <a:schemeClr val="tx1"/>
                </a:solidFill>
                <a:latin typeface="Rubik"/>
                <a:ea typeface="Rubik"/>
                <a:cs typeface="Rubik"/>
                <a:sym typeface="Rubik"/>
              </a:rPr>
              <a:t>Columns like id, </a:t>
            </a:r>
            <a:r>
              <a:rPr lang="en-US" dirty="0" err="1">
                <a:solidFill>
                  <a:schemeClr val="tx1"/>
                </a:solidFill>
                <a:latin typeface="Rubik"/>
                <a:ea typeface="Rubik"/>
                <a:cs typeface="Rubik"/>
                <a:sym typeface="Rubik"/>
              </a:rPr>
              <a:t>member_id</a:t>
            </a:r>
            <a:r>
              <a:rPr lang="en-US" dirty="0">
                <a:solidFill>
                  <a:schemeClr val="tx1"/>
                </a:solidFill>
                <a:latin typeface="Rubik"/>
                <a:ea typeface="Rubik"/>
                <a:cs typeface="Rubik"/>
                <a:sym typeface="Rubik"/>
              </a:rPr>
              <a:t>, </a:t>
            </a:r>
            <a:r>
              <a:rPr lang="en-US" dirty="0" err="1">
                <a:solidFill>
                  <a:schemeClr val="tx1"/>
                </a:solidFill>
                <a:latin typeface="Rubik"/>
                <a:ea typeface="Rubik"/>
                <a:cs typeface="Rubik"/>
                <a:sym typeface="Rubik"/>
              </a:rPr>
              <a:t>url</a:t>
            </a:r>
            <a:r>
              <a:rPr lang="en-US" dirty="0">
                <a:solidFill>
                  <a:schemeClr val="tx1"/>
                </a:solidFill>
                <a:latin typeface="Rubik"/>
                <a:ea typeface="Rubik"/>
                <a:cs typeface="Rubik"/>
                <a:sym typeface="Rubik"/>
              </a:rPr>
              <a:t>, desc, and title contain unique identifiers or descriptive text that do not contribute to predicting loan outcomes. Similarly, zip code offers limited predictive power in this context. Date-related columns like </a:t>
            </a:r>
            <a:r>
              <a:rPr lang="en-US" dirty="0" err="1">
                <a:solidFill>
                  <a:schemeClr val="tx1"/>
                </a:solidFill>
                <a:latin typeface="Rubik"/>
                <a:ea typeface="Rubik"/>
                <a:cs typeface="Rubik"/>
                <a:sym typeface="Rubik"/>
              </a:rPr>
              <a:t>next_pymnt_d</a:t>
            </a:r>
            <a:r>
              <a:rPr lang="en-US" dirty="0">
                <a:solidFill>
                  <a:schemeClr val="tx1"/>
                </a:solidFill>
                <a:latin typeface="Rubik"/>
                <a:ea typeface="Rubik"/>
                <a:cs typeface="Rubik"/>
                <a:sym typeface="Rubik"/>
              </a:rPr>
              <a:t>, </a:t>
            </a:r>
            <a:r>
              <a:rPr lang="en-US" dirty="0" err="1">
                <a:solidFill>
                  <a:schemeClr val="tx1"/>
                </a:solidFill>
                <a:latin typeface="Rubik"/>
                <a:ea typeface="Rubik"/>
                <a:cs typeface="Rubik"/>
                <a:sym typeface="Rubik"/>
              </a:rPr>
              <a:t>last_pymnt_d</a:t>
            </a:r>
            <a:r>
              <a:rPr lang="en-US" dirty="0">
                <a:solidFill>
                  <a:schemeClr val="tx1"/>
                </a:solidFill>
                <a:latin typeface="Rubik"/>
                <a:ea typeface="Rubik"/>
                <a:cs typeface="Rubik"/>
                <a:sym typeface="Rubik"/>
              </a:rPr>
              <a:t>, and </a:t>
            </a:r>
            <a:r>
              <a:rPr lang="en-US" dirty="0" err="1">
                <a:solidFill>
                  <a:schemeClr val="tx1"/>
                </a:solidFill>
                <a:latin typeface="Rubik"/>
                <a:ea typeface="Rubik"/>
                <a:cs typeface="Rubik"/>
                <a:sym typeface="Rubik"/>
              </a:rPr>
              <a:t>last_credit_pull_d</a:t>
            </a:r>
            <a:r>
              <a:rPr lang="en-US" dirty="0">
                <a:solidFill>
                  <a:schemeClr val="tx1"/>
                </a:solidFill>
                <a:latin typeface="Rubik"/>
                <a:ea typeface="Rubik"/>
                <a:cs typeface="Rubik"/>
                <a:sym typeface="Rubik"/>
              </a:rPr>
              <a:t> can be replaced with </a:t>
            </a:r>
            <a:r>
              <a:rPr lang="en-US" dirty="0" err="1">
                <a:solidFill>
                  <a:schemeClr val="tx1"/>
                </a:solidFill>
                <a:latin typeface="Rubik"/>
                <a:ea typeface="Rubik"/>
                <a:cs typeface="Rubik"/>
                <a:sym typeface="Rubik"/>
              </a:rPr>
              <a:t>issue_d</a:t>
            </a:r>
            <a:r>
              <a:rPr lang="en-US" dirty="0">
                <a:solidFill>
                  <a:schemeClr val="tx1"/>
                </a:solidFill>
                <a:latin typeface="Rubik"/>
                <a:ea typeface="Rubik"/>
                <a:cs typeface="Rubik"/>
                <a:sym typeface="Rubik"/>
              </a:rPr>
              <a:t>. Redundant columns such as </a:t>
            </a:r>
            <a:r>
              <a:rPr lang="en-US" dirty="0" err="1">
                <a:solidFill>
                  <a:schemeClr val="tx1"/>
                </a:solidFill>
                <a:latin typeface="Rubik"/>
                <a:ea typeface="Rubik"/>
                <a:cs typeface="Rubik"/>
                <a:sym typeface="Rubik"/>
              </a:rPr>
              <a:t>funded_amnt</a:t>
            </a:r>
            <a:r>
              <a:rPr lang="en-US" dirty="0">
                <a:solidFill>
                  <a:schemeClr val="tx1"/>
                </a:solidFill>
                <a:latin typeface="Rubik"/>
                <a:ea typeface="Rubik"/>
                <a:cs typeface="Rubik"/>
                <a:sym typeface="Rubik"/>
              </a:rPr>
              <a:t>, </a:t>
            </a:r>
            <a:r>
              <a:rPr lang="en-US" dirty="0" err="1">
                <a:solidFill>
                  <a:schemeClr val="tx1"/>
                </a:solidFill>
                <a:latin typeface="Rubik"/>
                <a:ea typeface="Rubik"/>
                <a:cs typeface="Rubik"/>
                <a:sym typeface="Rubik"/>
              </a:rPr>
              <a:t>funded_amnt_inv</a:t>
            </a:r>
            <a:r>
              <a:rPr lang="en-US" dirty="0">
                <a:solidFill>
                  <a:schemeClr val="tx1"/>
                </a:solidFill>
                <a:latin typeface="Rubik"/>
                <a:ea typeface="Rubik"/>
                <a:cs typeface="Rubik"/>
                <a:sym typeface="Rubik"/>
              </a:rPr>
              <a:t>, </a:t>
            </a:r>
            <a:r>
              <a:rPr lang="en-US" dirty="0" err="1">
                <a:solidFill>
                  <a:schemeClr val="tx1"/>
                </a:solidFill>
                <a:latin typeface="Rubik"/>
                <a:ea typeface="Rubik"/>
                <a:cs typeface="Rubik"/>
                <a:sym typeface="Rubik"/>
              </a:rPr>
              <a:t>total_pymnt</a:t>
            </a:r>
            <a:r>
              <a:rPr lang="en-US" dirty="0">
                <a:solidFill>
                  <a:schemeClr val="tx1"/>
                </a:solidFill>
                <a:latin typeface="Rubik"/>
                <a:ea typeface="Rubik"/>
                <a:cs typeface="Rubik"/>
                <a:sym typeface="Rubik"/>
              </a:rPr>
              <a:t>, and </a:t>
            </a:r>
            <a:r>
              <a:rPr lang="en-US" dirty="0" err="1">
                <a:solidFill>
                  <a:schemeClr val="tx1"/>
                </a:solidFill>
                <a:latin typeface="Rubik"/>
                <a:ea typeface="Rubik"/>
                <a:cs typeface="Rubik"/>
                <a:sym typeface="Rubik"/>
              </a:rPr>
              <a:t>total_pymnt_inv</a:t>
            </a:r>
            <a:r>
              <a:rPr lang="en-US" dirty="0">
                <a:solidFill>
                  <a:schemeClr val="tx1"/>
                </a:solidFill>
                <a:latin typeface="Rubik"/>
                <a:ea typeface="Rubik"/>
                <a:cs typeface="Rubik"/>
                <a:sym typeface="Rubik"/>
              </a:rPr>
              <a:t> can be substituted with </a:t>
            </a:r>
            <a:r>
              <a:rPr lang="en-US" dirty="0" err="1">
                <a:solidFill>
                  <a:schemeClr val="tx1"/>
                </a:solidFill>
                <a:latin typeface="Rubik"/>
                <a:ea typeface="Rubik"/>
                <a:cs typeface="Rubik"/>
                <a:sym typeface="Rubik"/>
              </a:rPr>
              <a:t>loan_amnt</a:t>
            </a:r>
            <a:r>
              <a:rPr lang="en-US" dirty="0">
                <a:solidFill>
                  <a:schemeClr val="tx1"/>
                </a:solidFill>
                <a:latin typeface="Rubik"/>
                <a:ea typeface="Rubik"/>
                <a:cs typeface="Rubik"/>
                <a:sym typeface="Rubik"/>
              </a:rPr>
              <a:t>. </a:t>
            </a:r>
            <a:r>
              <a:rPr lang="en-US" b="1" dirty="0">
                <a:solidFill>
                  <a:schemeClr val="tx1"/>
                </a:solidFill>
                <a:latin typeface="Rubik"/>
                <a:ea typeface="Rubik"/>
                <a:cs typeface="Rubik"/>
                <a:sym typeface="Rubik"/>
              </a:rPr>
              <a:t>Columns with over 90% missing data should be deleted to prevent hindrance in the data modeling process.</a:t>
            </a:r>
          </a:p>
        </p:txBody>
      </p:sp>
      <p:pic>
        <p:nvPicPr>
          <p:cNvPr id="10" name="Picture 9">
            <a:extLst>
              <a:ext uri="{FF2B5EF4-FFF2-40B4-BE49-F238E27FC236}">
                <a16:creationId xmlns:a16="http://schemas.microsoft.com/office/drawing/2014/main" id="{825710F6-D5FC-457E-8562-E70D463BE6A1}"/>
              </a:ext>
            </a:extLst>
          </p:cNvPr>
          <p:cNvPicPr>
            <a:picLocks noChangeAspect="1"/>
          </p:cNvPicPr>
          <p:nvPr/>
        </p:nvPicPr>
        <p:blipFill>
          <a:blip r:embed="rId5"/>
          <a:srcRect/>
          <a:stretch/>
        </p:blipFill>
        <p:spPr>
          <a:xfrm>
            <a:off x="1606846" y="1360745"/>
            <a:ext cx="5930308" cy="1518088"/>
          </a:xfrm>
          <a:prstGeom prst="rect">
            <a:avLst/>
          </a:prstGeom>
        </p:spPr>
      </p:pic>
      <p:pic>
        <p:nvPicPr>
          <p:cNvPr id="7" name="Picture 2" descr="https://algorit.ma/wp-content/uploads/2021/03/Logo-IDX-Partners.jpg">
            <a:extLst>
              <a:ext uri="{FF2B5EF4-FFF2-40B4-BE49-F238E27FC236}">
                <a16:creationId xmlns:a16="http://schemas.microsoft.com/office/drawing/2014/main" id="{BECE5D23-9DCD-4C09-8186-839FAB41E01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4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Cleaning</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3132149"/>
            <a:ext cx="8100282" cy="1692741"/>
          </a:xfrm>
          <a:prstGeom prst="rect">
            <a:avLst/>
          </a:prstGeom>
          <a:noFill/>
          <a:ln>
            <a:noFill/>
          </a:ln>
        </p:spPr>
        <p:txBody>
          <a:bodyPr spcFirstLastPara="1" wrap="square" lIns="91425" tIns="91425" rIns="91425" bIns="91425" anchor="t" anchorCtr="0">
            <a:spAutoFit/>
          </a:bodyPr>
          <a:lstStyle/>
          <a:p>
            <a:pPr lvl="0" algn="just"/>
            <a:r>
              <a:rPr lang="en-US" dirty="0">
                <a:solidFill>
                  <a:schemeClr val="tx1"/>
                </a:solidFill>
                <a:latin typeface="Rubik"/>
                <a:ea typeface="Rubik"/>
                <a:cs typeface="Rubik"/>
                <a:sym typeface="Rubik"/>
              </a:rPr>
              <a:t>To streamline the model's learning process and enhance prediction accuracy, the </a:t>
            </a:r>
            <a:r>
              <a:rPr lang="en-US" dirty="0" err="1">
                <a:solidFill>
                  <a:schemeClr val="tx1"/>
                </a:solidFill>
                <a:latin typeface="Rubik"/>
                <a:ea typeface="Rubik"/>
                <a:cs typeface="Rubik"/>
                <a:sym typeface="Rubik"/>
              </a:rPr>
              <a:t>loan_status</a:t>
            </a:r>
            <a:r>
              <a:rPr lang="en-US" dirty="0">
                <a:solidFill>
                  <a:schemeClr val="tx1"/>
                </a:solidFill>
                <a:latin typeface="Rubik"/>
                <a:ea typeface="Rubik"/>
                <a:cs typeface="Rubik"/>
                <a:sym typeface="Rubik"/>
              </a:rPr>
              <a:t> variable was categorized into two distinct classes. </a:t>
            </a:r>
            <a:r>
              <a:rPr lang="en-US" b="1" dirty="0">
                <a:solidFill>
                  <a:schemeClr val="tx1"/>
                </a:solidFill>
                <a:latin typeface="Rubik"/>
                <a:ea typeface="Rubik"/>
                <a:cs typeface="Rubik"/>
                <a:sym typeface="Rubik"/>
              </a:rPr>
              <a:t>0: Good (loans with timely payments or specific exemptions) </a:t>
            </a:r>
            <a:r>
              <a:rPr lang="en-US" dirty="0">
                <a:solidFill>
                  <a:schemeClr val="tx1"/>
                </a:solidFill>
                <a:latin typeface="Rubik"/>
                <a:ea typeface="Rubik"/>
                <a:cs typeface="Rubik"/>
                <a:sym typeface="Rubik"/>
              </a:rPr>
              <a:t>and</a:t>
            </a:r>
            <a:r>
              <a:rPr lang="en-US" b="1" dirty="0">
                <a:solidFill>
                  <a:schemeClr val="tx1"/>
                </a:solidFill>
                <a:latin typeface="Rubik"/>
                <a:ea typeface="Rubik"/>
                <a:cs typeface="Rubik"/>
                <a:sym typeface="Rubik"/>
              </a:rPr>
              <a:t> 1: Bad (loans with overdue payments exceeding 30 days). </a:t>
            </a:r>
            <a:r>
              <a:rPr lang="en-US" dirty="0">
                <a:solidFill>
                  <a:schemeClr val="tx1"/>
                </a:solidFill>
                <a:latin typeface="Rubik"/>
                <a:ea typeface="Rubik"/>
                <a:cs typeface="Rubik"/>
                <a:sym typeface="Rubik"/>
              </a:rPr>
              <a:t>By reducing the number of categories, the model could focus on identifying the most significant factors influencing credit worthiness, minimizing the risk of overfitting and improving overall predictive performance. </a:t>
            </a:r>
            <a:r>
              <a:rPr lang="en-US" b="1" dirty="0">
                <a:solidFill>
                  <a:schemeClr val="tx1"/>
                </a:solidFill>
                <a:latin typeface="Rubik"/>
                <a:ea typeface="Rubik"/>
                <a:cs typeface="Rubik"/>
                <a:sym typeface="Rubik"/>
              </a:rPr>
              <a:t>The 'Current' loan status category is excluded from the analysis as these loans are ongoing and cannot be predicted. </a:t>
            </a:r>
            <a:r>
              <a:rPr lang="en-US" dirty="0">
                <a:solidFill>
                  <a:schemeClr val="tx1"/>
                </a:solidFill>
                <a:latin typeface="Rubik"/>
                <a:ea typeface="Rubik"/>
                <a:cs typeface="Rubik"/>
                <a:sym typeface="Rubik"/>
              </a:rPr>
              <a:t>The 'Late (16-30 days)' category is treated as a good loan since loans are typically not classified as bad until they surpass 30 days overdue.</a:t>
            </a:r>
          </a:p>
        </p:txBody>
      </p:sp>
      <p:pic>
        <p:nvPicPr>
          <p:cNvPr id="2" name="Picture 1">
            <a:extLst>
              <a:ext uri="{FF2B5EF4-FFF2-40B4-BE49-F238E27FC236}">
                <a16:creationId xmlns:a16="http://schemas.microsoft.com/office/drawing/2014/main" id="{BBE13120-F308-423F-9356-31A75CF4D3C6}"/>
              </a:ext>
            </a:extLst>
          </p:cNvPr>
          <p:cNvPicPr>
            <a:picLocks noChangeAspect="1"/>
          </p:cNvPicPr>
          <p:nvPr/>
        </p:nvPicPr>
        <p:blipFill>
          <a:blip r:embed="rId5"/>
          <a:stretch>
            <a:fillRect/>
          </a:stretch>
        </p:blipFill>
        <p:spPr>
          <a:xfrm>
            <a:off x="1240520" y="1288097"/>
            <a:ext cx="1878670" cy="1681738"/>
          </a:xfrm>
          <a:prstGeom prst="rect">
            <a:avLst/>
          </a:prstGeom>
        </p:spPr>
      </p:pic>
      <p:pic>
        <p:nvPicPr>
          <p:cNvPr id="3" name="Picture 2">
            <a:extLst>
              <a:ext uri="{FF2B5EF4-FFF2-40B4-BE49-F238E27FC236}">
                <a16:creationId xmlns:a16="http://schemas.microsoft.com/office/drawing/2014/main" id="{0ED328DA-1BD8-4943-85FE-3EA749316A09}"/>
              </a:ext>
            </a:extLst>
          </p:cNvPr>
          <p:cNvPicPr>
            <a:picLocks noChangeAspect="1"/>
          </p:cNvPicPr>
          <p:nvPr/>
        </p:nvPicPr>
        <p:blipFill>
          <a:blip r:embed="rId6"/>
          <a:stretch>
            <a:fillRect/>
          </a:stretch>
        </p:blipFill>
        <p:spPr>
          <a:xfrm>
            <a:off x="3414635" y="1735610"/>
            <a:ext cx="4820281" cy="593952"/>
          </a:xfrm>
          <a:prstGeom prst="rect">
            <a:avLst/>
          </a:prstGeom>
        </p:spPr>
      </p:pic>
      <p:pic>
        <p:nvPicPr>
          <p:cNvPr id="9" name="Picture 2" descr="https://algorit.ma/wp-content/uploads/2021/03/Logo-IDX-Partners.jpg">
            <a:extLst>
              <a:ext uri="{FF2B5EF4-FFF2-40B4-BE49-F238E27FC236}">
                <a16:creationId xmlns:a16="http://schemas.microsoft.com/office/drawing/2014/main" id="{4B94D372-36C7-4264-8E19-0474B878FDE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Cleaning</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Google Shape;97;p16">
            <a:extLst>
              <a:ext uri="{FF2B5EF4-FFF2-40B4-BE49-F238E27FC236}">
                <a16:creationId xmlns:a16="http://schemas.microsoft.com/office/drawing/2014/main" id="{7565AE8D-B00E-F389-88F1-31488A357F64}"/>
              </a:ext>
            </a:extLst>
          </p:cNvPr>
          <p:cNvSpPr txBox="1"/>
          <p:nvPr/>
        </p:nvSpPr>
        <p:spPr>
          <a:xfrm>
            <a:off x="617220" y="3586914"/>
            <a:ext cx="8100282" cy="1046410"/>
          </a:xfrm>
          <a:prstGeom prst="rect">
            <a:avLst/>
          </a:prstGeom>
          <a:noFill/>
          <a:ln>
            <a:noFill/>
          </a:ln>
        </p:spPr>
        <p:txBody>
          <a:bodyPr spcFirstLastPara="1" wrap="square" lIns="91425" tIns="91425" rIns="91425" bIns="91425" anchor="t" anchorCtr="0">
            <a:spAutoFit/>
          </a:bodyPr>
          <a:lstStyle/>
          <a:p>
            <a:pPr lvl="0" algn="just"/>
            <a:r>
              <a:rPr lang="en-US" b="1" dirty="0">
                <a:solidFill>
                  <a:schemeClr val="tx1"/>
                </a:solidFill>
                <a:latin typeface="Rubik"/>
                <a:ea typeface="Rubik"/>
                <a:cs typeface="Rubik"/>
                <a:sym typeface="Rubik"/>
              </a:rPr>
              <a:t>To enhance model performance and reduce dimensionality, columns containing one unique values were eliminated. </a:t>
            </a:r>
            <a:r>
              <a:rPr lang="en-US" dirty="0">
                <a:solidFill>
                  <a:schemeClr val="tx1"/>
                </a:solidFill>
                <a:latin typeface="Rubik"/>
                <a:ea typeface="Rubik"/>
                <a:cs typeface="Rubik"/>
                <a:sym typeface="Rubik"/>
              </a:rPr>
              <a:t>Additionally, the </a:t>
            </a:r>
            <a:r>
              <a:rPr lang="en-US" dirty="0" err="1">
                <a:solidFill>
                  <a:schemeClr val="tx1"/>
                </a:solidFill>
                <a:latin typeface="Rubik"/>
                <a:ea typeface="Rubik"/>
                <a:cs typeface="Rubik"/>
                <a:sym typeface="Rubik"/>
              </a:rPr>
              <a:t>pymnt_plan</a:t>
            </a:r>
            <a:r>
              <a:rPr lang="en-US" dirty="0">
                <a:solidFill>
                  <a:schemeClr val="tx1"/>
                </a:solidFill>
                <a:latin typeface="Rubik"/>
                <a:ea typeface="Rubik"/>
                <a:cs typeface="Rubik"/>
                <a:sym typeface="Rubik"/>
              </a:rPr>
              <a:t> column, characterized by a significant preponderance of a single value, was removed due to its limited predictive power. This data cleansing process streamlined the dataset, focusing on features with meaningful variation that could contribute to accurate credit risk prediction.</a:t>
            </a:r>
          </a:p>
        </p:txBody>
      </p:sp>
      <p:pic>
        <p:nvPicPr>
          <p:cNvPr id="9" name="Picture 8">
            <a:extLst>
              <a:ext uri="{FF2B5EF4-FFF2-40B4-BE49-F238E27FC236}">
                <a16:creationId xmlns:a16="http://schemas.microsoft.com/office/drawing/2014/main" id="{91D47BA9-D12D-B57D-AA84-E0AD69CD8982}"/>
              </a:ext>
            </a:extLst>
          </p:cNvPr>
          <p:cNvPicPr>
            <a:picLocks noChangeAspect="1"/>
          </p:cNvPicPr>
          <p:nvPr/>
        </p:nvPicPr>
        <p:blipFill>
          <a:blip r:embed="rId5"/>
          <a:stretch>
            <a:fillRect/>
          </a:stretch>
        </p:blipFill>
        <p:spPr>
          <a:xfrm>
            <a:off x="1352692" y="1343080"/>
            <a:ext cx="2916656" cy="2065181"/>
          </a:xfrm>
          <a:prstGeom prst="rect">
            <a:avLst/>
          </a:prstGeom>
        </p:spPr>
      </p:pic>
      <p:pic>
        <p:nvPicPr>
          <p:cNvPr id="5" name="Picture 4">
            <a:extLst>
              <a:ext uri="{FF2B5EF4-FFF2-40B4-BE49-F238E27FC236}">
                <a16:creationId xmlns:a16="http://schemas.microsoft.com/office/drawing/2014/main" id="{F6DE8AC9-AF5B-20B2-17C7-B58C57E21474}"/>
              </a:ext>
            </a:extLst>
          </p:cNvPr>
          <p:cNvPicPr>
            <a:picLocks noChangeAspect="1"/>
          </p:cNvPicPr>
          <p:nvPr/>
        </p:nvPicPr>
        <p:blipFill>
          <a:blip r:embed="rId6"/>
          <a:stretch>
            <a:fillRect/>
          </a:stretch>
        </p:blipFill>
        <p:spPr>
          <a:xfrm>
            <a:off x="4519582" y="2557455"/>
            <a:ext cx="3598969" cy="507283"/>
          </a:xfrm>
          <a:prstGeom prst="rect">
            <a:avLst/>
          </a:prstGeom>
        </p:spPr>
      </p:pic>
      <p:pic>
        <p:nvPicPr>
          <p:cNvPr id="2" name="Picture 1">
            <a:extLst>
              <a:ext uri="{FF2B5EF4-FFF2-40B4-BE49-F238E27FC236}">
                <a16:creationId xmlns:a16="http://schemas.microsoft.com/office/drawing/2014/main" id="{DAABDE04-C380-4C0F-A859-16FC2B7DA830}"/>
              </a:ext>
            </a:extLst>
          </p:cNvPr>
          <p:cNvPicPr>
            <a:picLocks noChangeAspect="1"/>
          </p:cNvPicPr>
          <p:nvPr/>
        </p:nvPicPr>
        <p:blipFill>
          <a:blip r:embed="rId7"/>
          <a:stretch>
            <a:fillRect/>
          </a:stretch>
        </p:blipFill>
        <p:spPr>
          <a:xfrm>
            <a:off x="4519582" y="1778507"/>
            <a:ext cx="1791348" cy="697928"/>
          </a:xfrm>
          <a:prstGeom prst="rect">
            <a:avLst/>
          </a:prstGeom>
        </p:spPr>
      </p:pic>
      <p:pic>
        <p:nvPicPr>
          <p:cNvPr id="10" name="Picture 2" descr="https://algorit.ma/wp-content/uploads/2021/03/Logo-IDX-Partners.jpg">
            <a:extLst>
              <a:ext uri="{FF2B5EF4-FFF2-40B4-BE49-F238E27FC236}">
                <a16:creationId xmlns:a16="http://schemas.microsoft.com/office/drawing/2014/main" id="{94A88BC9-64DD-4547-AFDC-68D061D89B3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689" t="24779" r="2389" b="20999"/>
          <a:stretch/>
        </p:blipFill>
        <p:spPr bwMode="auto">
          <a:xfrm>
            <a:off x="5803174" y="385720"/>
            <a:ext cx="1344266" cy="2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5443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5282</TotalTime>
  <Words>2937</Words>
  <Application>Microsoft Office PowerPoint</Application>
  <PresentationFormat>On-screen Show (16:9)</PresentationFormat>
  <Paragraphs>142</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Rubik</vt:lpstr>
      <vt:lpstr>Rubik Light</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Giselle Halim</dc:creator>
  <cp:lastModifiedBy>Giselle Halim</cp:lastModifiedBy>
  <cp:revision>316</cp:revision>
  <dcterms:modified xsi:type="dcterms:W3CDTF">2024-09-12T23:30:55Z</dcterms:modified>
</cp:coreProperties>
</file>