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3"/>
  </p:notesMasterIdLst>
  <p:sldIdLst>
    <p:sldId id="256" r:id="rId2"/>
    <p:sldId id="279" r:id="rId3"/>
    <p:sldId id="282" r:id="rId4"/>
    <p:sldId id="259" r:id="rId5"/>
    <p:sldId id="264" r:id="rId6"/>
    <p:sldId id="283" r:id="rId7"/>
    <p:sldId id="280" r:id="rId8"/>
    <p:sldId id="267" r:id="rId9"/>
    <p:sldId id="268" r:id="rId10"/>
    <p:sldId id="269" r:id="rId11"/>
    <p:sldId id="270" r:id="rId12"/>
    <p:sldId id="271" r:id="rId13"/>
    <p:sldId id="273" r:id="rId14"/>
    <p:sldId id="281" r:id="rId15"/>
    <p:sldId id="278" r:id="rId16"/>
    <p:sldId id="277" r:id="rId17"/>
    <p:sldId id="272" r:id="rId18"/>
    <p:sldId id="276" r:id="rId19"/>
    <p:sldId id="274" r:id="rId20"/>
    <p:sldId id="284" r:id="rId21"/>
    <p:sldId id="263" r:id="rId2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48" y="44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1356d9b0f1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1356d9b0f1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200da5092a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200da5092a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38819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200da5092a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200da5092a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539003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200da5092a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200da5092a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91889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200da5092a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200da5092a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96499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200da5092a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200da5092a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46000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200da5092a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200da5092a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52618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200da5092a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200da5092a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18687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200da5092a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200da5092a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66276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200da5092a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200da5092a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785161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200da5092a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200da5092a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55161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200da5092a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200da5092a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200da5092a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200da5092a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950158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200da5092a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200da5092a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200da5092a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200da5092a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71310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200da5092a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200da5092a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200da5092a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200da5092a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581616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200da5092a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200da5092a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254300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200da5092a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200da5092a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88736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200da5092a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200da5092a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645959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200da5092a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200da5092a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24991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6" Type="http://schemas.openxmlformats.org/officeDocument/2006/relationships/hyperlink" Target="https://www.linkedin.com/in/gisellehalim/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3.png"/><Relationship Id="rId5" Type="http://schemas.openxmlformats.org/officeDocument/2006/relationships/image" Target="../media/image12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3.png"/><Relationship Id="rId5" Type="http://schemas.openxmlformats.org/officeDocument/2006/relationships/image" Target="../media/image1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6.png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6" Type="http://schemas.openxmlformats.org/officeDocument/2006/relationships/hyperlink" Target="https://public.tableau.com/views/VIXKalbeNutritionalsDataScientistxRakaminAcademy/Dashboard1?:language=en-US&amp;publish=yes&amp;:display_count=n&amp;:origin=viz_share_link" TargetMode="External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9FAB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9800" y="186500"/>
            <a:ext cx="1399901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540760" y="1373184"/>
            <a:ext cx="7498340" cy="1292631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en" sz="3600" b="1" dirty="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Sales </a:t>
            </a:r>
            <a:r>
              <a:rPr lang="en-US" sz="3600" b="1" dirty="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Prediction</a:t>
            </a:r>
            <a:r>
              <a:rPr lang="en" sz="3600" b="1" dirty="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 and </a:t>
            </a:r>
          </a:p>
          <a:p>
            <a:pPr lvl="0"/>
            <a:r>
              <a:rPr lang="en" sz="3600" b="1" dirty="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Customer </a:t>
            </a:r>
            <a:r>
              <a:rPr lang="en-US" sz="3600" b="1" dirty="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Segmentation</a:t>
            </a:r>
            <a:endParaRPr dirty="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540760" y="2658666"/>
            <a:ext cx="6027680" cy="553968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lt1"/>
                </a:solidFill>
                <a:latin typeface="Rubik SemiBold"/>
                <a:ea typeface="Rubik SemiBold"/>
                <a:cs typeface="Rubik SemiBold"/>
                <a:sym typeface="Rubik SemiBold"/>
              </a:rPr>
              <a:t>VIX Data Scientist Kalbe </a:t>
            </a:r>
            <a:r>
              <a:rPr lang="en-US" sz="2400" dirty="0" err="1">
                <a:solidFill>
                  <a:schemeClr val="lt1"/>
                </a:solidFill>
                <a:latin typeface="Rubik SemiBold"/>
                <a:ea typeface="Rubik SemiBold"/>
                <a:cs typeface="Rubik SemiBold"/>
                <a:sym typeface="Rubik SemiBold"/>
              </a:rPr>
              <a:t>Nutritionals</a:t>
            </a:r>
            <a:endParaRPr sz="2400" dirty="0">
              <a:solidFill>
                <a:schemeClr val="lt1"/>
              </a:solidFill>
              <a:latin typeface="Rubik SemiBold"/>
              <a:ea typeface="Rubik SemiBold"/>
              <a:cs typeface="Rubik SemiBold"/>
              <a:sym typeface="Rubik SemiBold"/>
            </a:endParaRPr>
          </a:p>
        </p:txBody>
      </p:sp>
      <p:sp>
        <p:nvSpPr>
          <p:cNvPr id="58" name="Google Shape;58;p13"/>
          <p:cNvSpPr/>
          <p:nvPr/>
        </p:nvSpPr>
        <p:spPr>
          <a:xfrm>
            <a:off x="6757125" y="-621925"/>
            <a:ext cx="3135000" cy="3051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3"/>
          <p:cNvSpPr txBox="1"/>
          <p:nvPr/>
        </p:nvSpPr>
        <p:spPr>
          <a:xfrm>
            <a:off x="1769125" y="172450"/>
            <a:ext cx="4578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Rubik SemiBold"/>
                <a:ea typeface="Rubik SemiBold"/>
                <a:cs typeface="Rubik SemiBold"/>
                <a:sym typeface="Rubik SemiBold"/>
              </a:rPr>
              <a:t>X</a:t>
            </a:r>
            <a:endParaRPr sz="3000">
              <a:solidFill>
                <a:schemeClr val="lt1"/>
              </a:solidFill>
              <a:latin typeface="Rubik SemiBold"/>
              <a:ea typeface="Rubik SemiBold"/>
              <a:cs typeface="Rubik SemiBold"/>
              <a:sym typeface="Rubik SemiBold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517900" y="3205556"/>
            <a:ext cx="4392000" cy="800189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rPr>
              <a:t>Presented by</a:t>
            </a:r>
            <a:endParaRPr sz="2000" dirty="0">
              <a:solidFill>
                <a:schemeClr val="lt1"/>
              </a:solidFill>
              <a:latin typeface="Rubik Light"/>
              <a:ea typeface="Rubik Light"/>
              <a:cs typeface="Rubik Light"/>
              <a:sym typeface="Rubik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rPr>
              <a:t>Giselle Halim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8D3874-6109-9283-BEC5-B2791B1D79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87885" y="138773"/>
            <a:ext cx="1230941" cy="648167"/>
          </a:xfrm>
          <a:prstGeom prst="rect">
            <a:avLst/>
          </a:prstGeom>
          <a:effectLst>
            <a:softEdge rad="0"/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8D5760E-A9D2-C0E9-74C0-C74C1A626B76}"/>
              </a:ext>
            </a:extLst>
          </p:cNvPr>
          <p:cNvSpPr txBox="1"/>
          <p:nvPr/>
        </p:nvSpPr>
        <p:spPr>
          <a:xfrm>
            <a:off x="540760" y="4426128"/>
            <a:ext cx="498348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Rubik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LinkedIn</a:t>
            </a:r>
            <a:endParaRPr lang="en-US" b="1" dirty="0">
              <a:solidFill>
                <a:schemeClr val="bg1"/>
              </a:solidFill>
              <a:latin typeface="Rubik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6"/>
          <p:cNvPicPr preferRelativeResize="0"/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6"/>
          <p:cNvSpPr txBox="1"/>
          <p:nvPr/>
        </p:nvSpPr>
        <p:spPr>
          <a:xfrm>
            <a:off x="546240" y="425795"/>
            <a:ext cx="5145900" cy="738633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6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>
                <a:latin typeface="Rubik"/>
                <a:ea typeface="Rubik"/>
                <a:cs typeface="Rubik"/>
                <a:sym typeface="Rubik"/>
              </a:rPr>
              <a:t>Customer Segmentation</a:t>
            </a:r>
            <a:endParaRPr sz="3600" b="1" dirty="0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96" name="Google Shape;96;p16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EFA3C7B-DF84-67B6-5749-3F5DA05761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3380" y="1590223"/>
            <a:ext cx="3112694" cy="241789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20645EC-9BBA-4D7A-9BDD-082DE4EF6BC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83383" y="1585444"/>
            <a:ext cx="4849137" cy="242527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33970D2-6092-4F97-80D6-8C2FC994481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99025" y="130144"/>
            <a:ext cx="1151890" cy="606542"/>
          </a:xfrm>
          <a:prstGeom prst="rect">
            <a:avLst/>
          </a:prstGeom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25416420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6"/>
          <p:cNvPicPr preferRelativeResize="0"/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6"/>
          <p:cNvSpPr txBox="1"/>
          <p:nvPr/>
        </p:nvSpPr>
        <p:spPr>
          <a:xfrm>
            <a:off x="546240" y="425795"/>
            <a:ext cx="5145900" cy="738633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6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>
                <a:latin typeface="Rubik"/>
                <a:ea typeface="Rubik"/>
                <a:cs typeface="Rubik"/>
                <a:sym typeface="Rubik"/>
              </a:rPr>
              <a:t>Customer Segmentation</a:t>
            </a:r>
            <a:endParaRPr sz="3600" b="1" dirty="0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96" name="Google Shape;96;p16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97;p16">
            <a:extLst>
              <a:ext uri="{FF2B5EF4-FFF2-40B4-BE49-F238E27FC236}">
                <a16:creationId xmlns:a16="http://schemas.microsoft.com/office/drawing/2014/main" id="{A780E287-A1A6-8A44-26B3-01656C6762FB}"/>
              </a:ext>
            </a:extLst>
          </p:cNvPr>
          <p:cNvSpPr txBox="1"/>
          <p:nvPr/>
        </p:nvSpPr>
        <p:spPr>
          <a:xfrm>
            <a:off x="546240" y="1365602"/>
            <a:ext cx="7744320" cy="2123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Rubik"/>
                <a:ea typeface="Rubik"/>
                <a:cs typeface="Rubik"/>
                <a:sym typeface="Rubik"/>
              </a:rPr>
              <a:t>Lebih </a:t>
            </a:r>
            <a:r>
              <a:rPr lang="en-US" sz="1800" dirty="0" err="1">
                <a:latin typeface="Rubik"/>
                <a:ea typeface="Rubik"/>
                <a:cs typeface="Rubik"/>
                <a:sym typeface="Rubik"/>
              </a:rPr>
              <a:t>banyak</a:t>
            </a:r>
            <a:r>
              <a:rPr lang="en-US" sz="1800" dirty="0">
                <a:latin typeface="Rubik"/>
                <a:ea typeface="Rubik"/>
                <a:cs typeface="Rubik"/>
                <a:sym typeface="Rubik"/>
              </a:rPr>
              <a:t> customer </a:t>
            </a:r>
            <a:r>
              <a:rPr lang="en-US" sz="1800" dirty="0" err="1">
                <a:latin typeface="Rubik"/>
                <a:ea typeface="Rubik"/>
                <a:cs typeface="Rubik"/>
                <a:sym typeface="Rubik"/>
              </a:rPr>
              <a:t>pria</a:t>
            </a:r>
            <a:endParaRPr lang="en-US" sz="1800" dirty="0">
              <a:latin typeface="Rubik"/>
              <a:ea typeface="Rubik"/>
              <a:cs typeface="Rubik"/>
              <a:sym typeface="Rubik"/>
            </a:endParaRP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 err="1">
                <a:latin typeface="Rubik"/>
                <a:ea typeface="Rubik"/>
                <a:cs typeface="Rubik"/>
                <a:sym typeface="Rubik"/>
              </a:rPr>
              <a:t>Usia</a:t>
            </a:r>
            <a:r>
              <a:rPr lang="en-US" sz="1800" dirty="0">
                <a:latin typeface="Rubik"/>
                <a:ea typeface="Rubik"/>
                <a:cs typeface="Rubik"/>
                <a:sym typeface="Rubik"/>
              </a:rPr>
              <a:t> customer </a:t>
            </a:r>
            <a:r>
              <a:rPr lang="en-US" sz="1800" dirty="0" err="1">
                <a:latin typeface="Rubik"/>
                <a:ea typeface="Rubik"/>
                <a:cs typeface="Rubik"/>
                <a:sym typeface="Rubik"/>
              </a:rPr>
              <a:t>berada</a:t>
            </a:r>
            <a:r>
              <a:rPr lang="en-US" sz="1800" dirty="0">
                <a:latin typeface="Rubik"/>
                <a:ea typeface="Rubik"/>
                <a:cs typeface="Rubik"/>
                <a:sym typeface="Rubik"/>
              </a:rPr>
              <a:t> di range 20 - 60 </a:t>
            </a:r>
            <a:r>
              <a:rPr lang="en-US" sz="1800" dirty="0" err="1">
                <a:latin typeface="Rubik"/>
                <a:ea typeface="Rubik"/>
                <a:cs typeface="Rubik"/>
                <a:sym typeface="Rubik"/>
              </a:rPr>
              <a:t>tahun</a:t>
            </a:r>
            <a:r>
              <a:rPr lang="en-US" sz="1800" dirty="0">
                <a:latin typeface="Rubik"/>
                <a:ea typeface="Rubik"/>
                <a:cs typeface="Rubik"/>
                <a:sym typeface="Rubik"/>
              </a:rPr>
              <a:t> dengan beberapa outlier (</a:t>
            </a:r>
            <a:r>
              <a:rPr lang="en-US" sz="1800" dirty="0" err="1">
                <a:latin typeface="Rubik"/>
                <a:ea typeface="Rubik"/>
                <a:cs typeface="Rubik"/>
                <a:sym typeface="Rubik"/>
              </a:rPr>
              <a:t>usia</a:t>
            </a:r>
            <a:r>
              <a:rPr lang="en-US" sz="1800" dirty="0">
                <a:latin typeface="Rubik"/>
                <a:ea typeface="Rubik"/>
                <a:cs typeface="Rubik"/>
                <a:sym typeface="Rubik"/>
              </a:rPr>
              <a:t> dibawah 10 </a:t>
            </a:r>
            <a:r>
              <a:rPr lang="en-US" sz="1800" dirty="0" err="1">
                <a:latin typeface="Rubik"/>
                <a:ea typeface="Rubik"/>
                <a:cs typeface="Rubik"/>
                <a:sym typeface="Rubik"/>
              </a:rPr>
              <a:t>tahun</a:t>
            </a:r>
            <a:r>
              <a:rPr lang="en-US" sz="1800" dirty="0">
                <a:latin typeface="Rubik"/>
                <a:ea typeface="Rubik"/>
                <a:cs typeface="Rubik"/>
                <a:sym typeface="Rubik"/>
              </a:rPr>
              <a:t> dan </a:t>
            </a:r>
            <a:r>
              <a:rPr lang="en-US" sz="1800" dirty="0" err="1">
                <a:latin typeface="Rubik"/>
                <a:ea typeface="Rubik"/>
                <a:cs typeface="Rubik"/>
                <a:sym typeface="Rubik"/>
              </a:rPr>
              <a:t>diatas</a:t>
            </a:r>
            <a:r>
              <a:rPr lang="en-US" sz="1800" dirty="0">
                <a:latin typeface="Rubik"/>
                <a:ea typeface="Rubik"/>
                <a:cs typeface="Rubik"/>
                <a:sym typeface="Rubik"/>
              </a:rPr>
              <a:t> 65 </a:t>
            </a:r>
            <a:r>
              <a:rPr lang="en-US" sz="1800" dirty="0" err="1">
                <a:latin typeface="Rubik"/>
                <a:ea typeface="Rubik"/>
                <a:cs typeface="Rubik"/>
                <a:sym typeface="Rubik"/>
              </a:rPr>
              <a:t>tahun</a:t>
            </a:r>
            <a:r>
              <a:rPr lang="en-US" sz="1800" dirty="0">
                <a:latin typeface="Rubik"/>
                <a:ea typeface="Rubik"/>
                <a:cs typeface="Rubik"/>
                <a:sym typeface="Rubik"/>
              </a:rPr>
              <a:t>). </a:t>
            </a:r>
            <a:r>
              <a:rPr lang="en-US" sz="1800" dirty="0" err="1">
                <a:latin typeface="Rubik"/>
                <a:ea typeface="Rubik"/>
                <a:cs typeface="Rubik"/>
                <a:sym typeface="Rubik"/>
              </a:rPr>
              <a:t>Mayoritas</a:t>
            </a:r>
            <a:r>
              <a:rPr lang="en-US" sz="1800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800" dirty="0" err="1">
                <a:latin typeface="Rubik"/>
                <a:ea typeface="Rubik"/>
                <a:cs typeface="Rubik"/>
                <a:sym typeface="Rubik"/>
              </a:rPr>
              <a:t>berada</a:t>
            </a:r>
            <a:r>
              <a:rPr lang="en-US" sz="1800" dirty="0">
                <a:latin typeface="Rubik"/>
                <a:ea typeface="Rubik"/>
                <a:cs typeface="Rubik"/>
                <a:sym typeface="Rubik"/>
              </a:rPr>
              <a:t> di </a:t>
            </a:r>
            <a:r>
              <a:rPr lang="en-US" sz="1800" dirty="0" err="1">
                <a:latin typeface="Rubik"/>
                <a:ea typeface="Rubik"/>
                <a:cs typeface="Rubik"/>
                <a:sym typeface="Rubik"/>
              </a:rPr>
              <a:t>usia</a:t>
            </a:r>
            <a:r>
              <a:rPr lang="en-US" sz="1800" dirty="0">
                <a:latin typeface="Rubik"/>
                <a:ea typeface="Rubik"/>
                <a:cs typeface="Rubik"/>
                <a:sym typeface="Rubik"/>
              </a:rPr>
              <a:t> 25 - 55 </a:t>
            </a:r>
            <a:r>
              <a:rPr lang="en-US" sz="1800" dirty="0" err="1">
                <a:latin typeface="Rubik"/>
                <a:ea typeface="Rubik"/>
                <a:cs typeface="Rubik"/>
                <a:sym typeface="Rubik"/>
              </a:rPr>
              <a:t>tahun</a:t>
            </a:r>
            <a:r>
              <a:rPr lang="en-US" sz="1800" dirty="0">
                <a:latin typeface="Rubik"/>
                <a:ea typeface="Rubik"/>
                <a:cs typeface="Rubik"/>
                <a:sym typeface="Rubik"/>
              </a:rPr>
              <a:t>.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 err="1">
                <a:latin typeface="Rubik"/>
                <a:ea typeface="Rubik"/>
                <a:cs typeface="Rubik"/>
                <a:sym typeface="Rubik"/>
              </a:rPr>
              <a:t>Pendapatan</a:t>
            </a:r>
            <a:r>
              <a:rPr lang="en-US" sz="1800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800" dirty="0" err="1">
                <a:latin typeface="Rubik"/>
                <a:ea typeface="Rubik"/>
                <a:cs typeface="Rubik"/>
                <a:sym typeface="Rubik"/>
              </a:rPr>
              <a:t>berada</a:t>
            </a:r>
            <a:r>
              <a:rPr lang="en-US" sz="1800" dirty="0">
                <a:latin typeface="Rubik"/>
                <a:ea typeface="Rubik"/>
                <a:cs typeface="Rubik"/>
                <a:sym typeface="Rubik"/>
              </a:rPr>
              <a:t> di range 0 - 20 </a:t>
            </a:r>
            <a:r>
              <a:rPr lang="en-US" sz="1800" dirty="0" err="1">
                <a:latin typeface="Rubik"/>
                <a:ea typeface="Rubik"/>
                <a:cs typeface="Rubik"/>
                <a:sym typeface="Rubik"/>
              </a:rPr>
              <a:t>juta</a:t>
            </a:r>
            <a:r>
              <a:rPr lang="en-US" sz="1800" dirty="0">
                <a:latin typeface="Rubik"/>
                <a:ea typeface="Rubik"/>
                <a:cs typeface="Rubik"/>
                <a:sym typeface="Rubik"/>
              </a:rPr>
              <a:t> rupiah dengan beberapa outlier (</a:t>
            </a:r>
            <a:r>
              <a:rPr lang="en-US" sz="1800" dirty="0" err="1">
                <a:latin typeface="Rubik"/>
                <a:ea typeface="Rubik"/>
                <a:cs typeface="Rubik"/>
                <a:sym typeface="Rubik"/>
              </a:rPr>
              <a:t>pendapatan</a:t>
            </a:r>
            <a:r>
              <a:rPr lang="en-US" sz="1800" dirty="0">
                <a:latin typeface="Rubik"/>
                <a:ea typeface="Rubik"/>
                <a:cs typeface="Rubik"/>
                <a:sym typeface="Rubik"/>
              </a:rPr>
              <a:t> di atas 20 </a:t>
            </a:r>
            <a:r>
              <a:rPr lang="en-US" sz="1800" dirty="0" err="1">
                <a:latin typeface="Rubik"/>
                <a:ea typeface="Rubik"/>
                <a:cs typeface="Rubik"/>
                <a:sym typeface="Rubik"/>
              </a:rPr>
              <a:t>juta</a:t>
            </a:r>
            <a:r>
              <a:rPr lang="en-US" sz="1800" dirty="0">
                <a:latin typeface="Rubik"/>
                <a:ea typeface="Rubik"/>
                <a:cs typeface="Rubik"/>
                <a:sym typeface="Rubik"/>
              </a:rPr>
              <a:t> rupiah)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800" dirty="0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5EDF027-7001-4078-8227-44297CB4FA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99025" y="130144"/>
            <a:ext cx="1151890" cy="606542"/>
          </a:xfrm>
          <a:prstGeom prst="rect">
            <a:avLst/>
          </a:prstGeom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15986511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6"/>
          <p:cNvPicPr preferRelativeResize="0"/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6"/>
          <p:cNvSpPr txBox="1"/>
          <p:nvPr/>
        </p:nvSpPr>
        <p:spPr>
          <a:xfrm>
            <a:off x="546239" y="425795"/>
            <a:ext cx="6944397" cy="738633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6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latin typeface="Rubik"/>
                <a:ea typeface="Rubik"/>
                <a:cs typeface="Rubik"/>
                <a:sym typeface="Rubik"/>
              </a:rPr>
              <a:t>Clustering (</a:t>
            </a:r>
            <a:r>
              <a:rPr lang="en-US" sz="3600" b="1" dirty="0" err="1">
                <a:latin typeface="Rubik"/>
                <a:ea typeface="Rubik"/>
                <a:cs typeface="Rubik"/>
                <a:sym typeface="Rubik"/>
              </a:rPr>
              <a:t>KMeans</a:t>
            </a:r>
            <a:r>
              <a:rPr lang="en-US" sz="3600" b="1" dirty="0">
                <a:latin typeface="Rubik"/>
                <a:ea typeface="Rubik"/>
                <a:cs typeface="Rubik"/>
                <a:sym typeface="Rubik"/>
              </a:rPr>
              <a:t>)</a:t>
            </a:r>
          </a:p>
        </p:txBody>
      </p:sp>
      <p:pic>
        <p:nvPicPr>
          <p:cNvPr id="96" name="Google Shape;96;p16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7C3D76F-83D3-CCAE-F566-0B238E9DD9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6170" y="1527807"/>
            <a:ext cx="3477888" cy="2640334"/>
          </a:xfrm>
          <a:prstGeom prst="rect">
            <a:avLst/>
          </a:prstGeom>
        </p:spPr>
      </p:pic>
      <p:sp>
        <p:nvSpPr>
          <p:cNvPr id="8" name="Google Shape;97;p16">
            <a:extLst>
              <a:ext uri="{FF2B5EF4-FFF2-40B4-BE49-F238E27FC236}">
                <a16:creationId xmlns:a16="http://schemas.microsoft.com/office/drawing/2014/main" id="{7565AE8D-B00E-F389-88F1-31488A357F64}"/>
              </a:ext>
            </a:extLst>
          </p:cNvPr>
          <p:cNvSpPr txBox="1"/>
          <p:nvPr/>
        </p:nvSpPr>
        <p:spPr>
          <a:xfrm>
            <a:off x="4297680" y="1882230"/>
            <a:ext cx="4419822" cy="18466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just" rtl="0"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Terdapat</a:t>
            </a:r>
            <a:r>
              <a:rPr lang="en-US" sz="1800" dirty="0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 4 cluster </a:t>
            </a:r>
            <a:r>
              <a:rPr lang="en-US" sz="1800" dirty="0" err="1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untuk</a:t>
            </a:r>
            <a:r>
              <a:rPr lang="en-US" sz="1800" dirty="0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segmentasi</a:t>
            </a:r>
            <a:r>
              <a:rPr lang="en-US" sz="1800" dirty="0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 customer: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Cluster 0 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Rubik"/>
              </a:rPr>
              <a:t>(Moderate Health Shoppers)</a:t>
            </a:r>
            <a:endParaRPr lang="en-US" sz="1800" dirty="0">
              <a:solidFill>
                <a:schemeClr val="tx1"/>
              </a:solidFill>
              <a:latin typeface="Rubik"/>
              <a:ea typeface="Rubik"/>
              <a:cs typeface="Rubik"/>
              <a:sym typeface="Rubik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Cluster 1 (High-Value Health Enthusiasts)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Cluster 2 (Occasional Health Shoppers)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Cluster 3 (Health Enthusiasts)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BB422C5-E95A-4D8A-ADAF-D160FD8D840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99025" y="130144"/>
            <a:ext cx="1151890" cy="606542"/>
          </a:xfrm>
          <a:prstGeom prst="rect">
            <a:avLst/>
          </a:prstGeom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35267489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6"/>
          <p:cNvPicPr preferRelativeResize="0"/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6"/>
          <p:cNvSpPr txBox="1"/>
          <p:nvPr/>
        </p:nvSpPr>
        <p:spPr>
          <a:xfrm>
            <a:off x="546240" y="425795"/>
            <a:ext cx="5145900" cy="738633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6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latin typeface="Rubik"/>
                <a:ea typeface="Rubik"/>
                <a:cs typeface="Rubik"/>
                <a:sym typeface="Rubik"/>
              </a:rPr>
              <a:t>Customer Segmentation</a:t>
            </a:r>
          </a:p>
        </p:txBody>
      </p:sp>
      <p:pic>
        <p:nvPicPr>
          <p:cNvPr id="96" name="Google Shape;96;p16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7238112-A232-3CDE-A718-4AF2941A7EC3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545613" y="1590223"/>
            <a:ext cx="3068227" cy="241789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0A0F4FE-11B5-752C-0E25-4362303D6C1A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3883383" y="1602873"/>
            <a:ext cx="4849137" cy="239041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A528465-5D74-A830-6FD6-7714D1A5A452}"/>
              </a:ext>
            </a:extLst>
          </p:cNvPr>
          <p:cNvSpPr txBox="1"/>
          <p:nvPr/>
        </p:nvSpPr>
        <p:spPr>
          <a:xfrm>
            <a:off x="449580" y="4107624"/>
            <a:ext cx="82829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 rtl="0">
              <a:spcBef>
                <a:spcPts val="0"/>
              </a:spcBef>
              <a:spcAft>
                <a:spcPts val="0"/>
              </a:spcAft>
            </a:pPr>
            <a:r>
              <a:rPr lang="it-IT" sz="1800" dirty="0">
                <a:latin typeface="Rubik"/>
                <a:ea typeface="Rubik"/>
                <a:cs typeface="Rubik"/>
                <a:sym typeface="Rubik"/>
              </a:rPr>
              <a:t>Banyak customer yang berada di cluster 0 (Moderate Health Shopper), dan paling sedikit di cluster 1 (High-Value Health Enthusiasts).</a:t>
            </a:r>
            <a:endParaRPr lang="en-US" sz="1800" dirty="0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A02A5F7-4C30-4B0D-A900-B79F7781F93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99025" y="130144"/>
            <a:ext cx="1151890" cy="606542"/>
          </a:xfrm>
          <a:prstGeom prst="rect">
            <a:avLst/>
          </a:prstGeom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4737452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6"/>
          <p:cNvPicPr preferRelativeResize="0"/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6"/>
          <p:cNvSpPr txBox="1"/>
          <p:nvPr/>
        </p:nvSpPr>
        <p:spPr>
          <a:xfrm>
            <a:off x="546240" y="425795"/>
            <a:ext cx="5145900" cy="738633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6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latin typeface="Rubik"/>
                <a:ea typeface="Rubik"/>
                <a:cs typeface="Rubik"/>
                <a:sym typeface="Rubik"/>
              </a:rPr>
              <a:t>Customer Segmentation</a:t>
            </a:r>
          </a:p>
        </p:txBody>
      </p:sp>
      <p:pic>
        <p:nvPicPr>
          <p:cNvPr id="96" name="Google Shape;96;p16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A528465-5D74-A830-6FD6-7714D1A5A452}"/>
              </a:ext>
            </a:extLst>
          </p:cNvPr>
          <p:cNvSpPr txBox="1"/>
          <p:nvPr/>
        </p:nvSpPr>
        <p:spPr>
          <a:xfrm>
            <a:off x="434562" y="3905606"/>
            <a:ext cx="82829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 rtl="0">
              <a:spcBef>
                <a:spcPts val="0"/>
              </a:spcBef>
              <a:spcAft>
                <a:spcPts val="0"/>
              </a:spcAft>
            </a:pPr>
            <a:r>
              <a:rPr lang="it-IT" sz="1800" dirty="0">
                <a:latin typeface="Rubik"/>
                <a:ea typeface="Rubik"/>
                <a:cs typeface="Rubik"/>
                <a:sym typeface="Rubik"/>
              </a:rPr>
              <a:t>Cluster 2 memiliki rata-rata jumlah pembelian paling rendah. Sedangkan Cluster 1 memiliki rata-rata jumlah pembelian tertinggi.</a:t>
            </a:r>
            <a:endParaRPr lang="en-US" sz="1800" dirty="0">
              <a:latin typeface="Rubik"/>
              <a:ea typeface="Rubik"/>
              <a:cs typeface="Rubik"/>
              <a:sym typeface="Rubik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F7E324CE-20D8-48F5-867D-8E980C02D7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3143112"/>
              </p:ext>
            </p:extLst>
          </p:nvPr>
        </p:nvGraphicFramePr>
        <p:xfrm>
          <a:off x="1405767" y="1517620"/>
          <a:ext cx="6332465" cy="2034793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54641">
                  <a:extLst>
                    <a:ext uri="{9D8B030D-6E8A-4147-A177-3AD203B41FA5}">
                      <a16:colId xmlns:a16="http://schemas.microsoft.com/office/drawing/2014/main" val="3895669217"/>
                    </a:ext>
                  </a:extLst>
                </a:gridCol>
                <a:gridCol w="2500939">
                  <a:extLst>
                    <a:ext uri="{9D8B030D-6E8A-4147-A177-3AD203B41FA5}">
                      <a16:colId xmlns:a16="http://schemas.microsoft.com/office/drawing/2014/main" val="3484969475"/>
                    </a:ext>
                  </a:extLst>
                </a:gridCol>
                <a:gridCol w="2676885">
                  <a:extLst>
                    <a:ext uri="{9D8B030D-6E8A-4147-A177-3AD203B41FA5}">
                      <a16:colId xmlns:a16="http://schemas.microsoft.com/office/drawing/2014/main" val="3763460976"/>
                    </a:ext>
                  </a:extLst>
                </a:gridCol>
              </a:tblGrid>
              <a:tr h="65970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Cluster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Rata-rata </a:t>
                      </a:r>
                      <a:r>
                        <a:rPr lang="en-US" dirty="0" err="1"/>
                        <a:t>Jumlah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Pembelian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Barang</a:t>
                      </a:r>
                      <a:r>
                        <a:rPr lang="en-US" dirty="0"/>
                        <a:t> (pcs)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Rata-rata </a:t>
                      </a:r>
                      <a:r>
                        <a:rPr lang="en-US" dirty="0" err="1"/>
                        <a:t>Jumlah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Harga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Pembelian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6666364"/>
                  </a:ext>
                </a:extLst>
              </a:tr>
              <a:tr h="34377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Rp325,663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4633646"/>
                  </a:ext>
                </a:extLst>
              </a:tr>
              <a:tr h="34377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Rp572,100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6643298"/>
                  </a:ext>
                </a:extLst>
              </a:tr>
              <a:tr h="34377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Rp208,284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6921479"/>
                  </a:ext>
                </a:extLst>
              </a:tr>
              <a:tr h="34377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Rp436,204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5812049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4C245828-1793-453B-9744-574409D35E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99025" y="130144"/>
            <a:ext cx="1151890" cy="606542"/>
          </a:xfrm>
          <a:prstGeom prst="rect">
            <a:avLst/>
          </a:prstGeom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39956450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6"/>
          <p:cNvPicPr preferRelativeResize="0"/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6"/>
          <p:cNvSpPr txBox="1"/>
          <p:nvPr/>
        </p:nvSpPr>
        <p:spPr>
          <a:xfrm>
            <a:off x="546240" y="425795"/>
            <a:ext cx="5145900" cy="738633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6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>
                <a:latin typeface="Rubik"/>
                <a:ea typeface="Rubik"/>
                <a:cs typeface="Rubik"/>
                <a:sym typeface="Rubik"/>
              </a:rPr>
              <a:t>Customer Segmentation</a:t>
            </a:r>
            <a:endParaRPr sz="3600" b="1" dirty="0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96" name="Google Shape;96;p16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97;p16">
            <a:extLst>
              <a:ext uri="{FF2B5EF4-FFF2-40B4-BE49-F238E27FC236}">
                <a16:creationId xmlns:a16="http://schemas.microsoft.com/office/drawing/2014/main" id="{A780E287-A1A6-8A44-26B3-01656C6762FB}"/>
              </a:ext>
            </a:extLst>
          </p:cNvPr>
          <p:cNvSpPr txBox="1"/>
          <p:nvPr/>
        </p:nvSpPr>
        <p:spPr>
          <a:xfrm>
            <a:off x="546240" y="1365602"/>
            <a:ext cx="7744320" cy="2754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just"/>
            <a:r>
              <a:rPr lang="en-US" sz="1600" b="1" i="0" dirty="0">
                <a:solidFill>
                  <a:schemeClr val="tx1"/>
                </a:solidFill>
                <a:effectLst/>
                <a:latin typeface="Rubik"/>
              </a:rPr>
              <a:t>Cluster 0 (Moderate Health Shoppers)</a:t>
            </a:r>
          </a:p>
          <a:p>
            <a:pPr algn="just"/>
            <a:r>
              <a:rPr lang="en-US" sz="1600" dirty="0" err="1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Kelompok</a:t>
            </a:r>
            <a:r>
              <a:rPr lang="en-US" sz="1600" dirty="0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 ini memiliki </a:t>
            </a:r>
            <a:r>
              <a:rPr lang="en-US" sz="1600" dirty="0" err="1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frekuensi</a:t>
            </a:r>
            <a:r>
              <a:rPr lang="en-US" sz="1600" dirty="0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 dan </a:t>
            </a:r>
            <a:r>
              <a:rPr lang="en-US" sz="1600" dirty="0" err="1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jumlah</a:t>
            </a:r>
            <a:r>
              <a:rPr lang="en-US" sz="1600" dirty="0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pembelian</a:t>
            </a:r>
            <a:r>
              <a:rPr lang="en-US" sz="1600" dirty="0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 sedang </a:t>
            </a:r>
            <a:r>
              <a:rPr lang="en-US" sz="1600" dirty="0" err="1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serta</a:t>
            </a:r>
            <a:r>
              <a:rPr lang="en-US" sz="1600" dirty="0">
                <a:solidFill>
                  <a:schemeClr val="tx1"/>
                </a:solidFill>
                <a:latin typeface="Rubik"/>
              </a:rPr>
              <a:t> </a:t>
            </a:r>
            <a:r>
              <a:rPr lang="en-US" sz="1600" b="0" i="0" dirty="0" err="1">
                <a:solidFill>
                  <a:schemeClr val="tx1"/>
                </a:solidFill>
                <a:effectLst/>
                <a:latin typeface="Rubik"/>
              </a:rPr>
              <a:t>mengutamakan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Rubik"/>
              </a:rPr>
              <a:t> </a:t>
            </a:r>
            <a:r>
              <a:rPr lang="en-US" sz="1600" b="0" i="0" dirty="0" err="1">
                <a:solidFill>
                  <a:schemeClr val="tx1"/>
                </a:solidFill>
                <a:effectLst/>
                <a:latin typeface="Rubik"/>
              </a:rPr>
              <a:t>efektivitas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Rubik"/>
              </a:rPr>
              <a:t> dan </a:t>
            </a:r>
            <a:r>
              <a:rPr lang="en-US" sz="1600" b="0" i="0" dirty="0" err="1">
                <a:solidFill>
                  <a:schemeClr val="tx1"/>
                </a:solidFill>
                <a:effectLst/>
                <a:latin typeface="Rubik"/>
              </a:rPr>
              <a:t>efisiensi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Rubik"/>
              </a:rPr>
              <a:t> </a:t>
            </a:r>
            <a:r>
              <a:rPr lang="en-US" sz="1600" b="0" i="0" dirty="0" err="1">
                <a:solidFill>
                  <a:schemeClr val="tx1"/>
                </a:solidFill>
                <a:effectLst/>
                <a:latin typeface="Rubik"/>
              </a:rPr>
              <a:t>dalam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Rubik"/>
              </a:rPr>
              <a:t> </a:t>
            </a:r>
            <a:r>
              <a:rPr lang="en-US" sz="1600" b="0" i="0" dirty="0" err="1">
                <a:solidFill>
                  <a:schemeClr val="tx1"/>
                </a:solidFill>
                <a:effectLst/>
                <a:latin typeface="Rubik"/>
              </a:rPr>
              <a:t>pembelian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Rubik"/>
              </a:rPr>
              <a:t>. </a:t>
            </a:r>
            <a:r>
              <a:rPr lang="en-US" sz="1600" dirty="0">
                <a:solidFill>
                  <a:schemeClr val="tx1"/>
                </a:solidFill>
                <a:latin typeface="Rubik"/>
              </a:rPr>
              <a:t>M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Rubik"/>
              </a:rPr>
              <a:t>ereka </a:t>
            </a:r>
            <a:r>
              <a:rPr lang="en-US" sz="1600" b="0" i="0" dirty="0" err="1">
                <a:solidFill>
                  <a:schemeClr val="tx1"/>
                </a:solidFill>
                <a:effectLst/>
                <a:latin typeface="Rubik"/>
              </a:rPr>
              <a:t>menyeimbangkan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Rubik"/>
              </a:rPr>
              <a:t> </a:t>
            </a:r>
            <a:r>
              <a:rPr lang="en-US" sz="1600" b="0" i="0" dirty="0" err="1">
                <a:solidFill>
                  <a:schemeClr val="tx1"/>
                </a:solidFill>
                <a:effectLst/>
                <a:latin typeface="Rubik"/>
              </a:rPr>
              <a:t>kualitas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Rubik"/>
              </a:rPr>
              <a:t> dengan </a:t>
            </a:r>
            <a:r>
              <a:rPr lang="en-US" sz="1600" b="0" i="0" dirty="0" err="1">
                <a:solidFill>
                  <a:schemeClr val="tx1"/>
                </a:solidFill>
                <a:effectLst/>
                <a:latin typeface="Rubik"/>
              </a:rPr>
              <a:t>harga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Rubik"/>
              </a:rPr>
              <a:t> yang </a:t>
            </a:r>
            <a:r>
              <a:rPr lang="en-US" sz="1600" b="0" i="0" dirty="0" err="1">
                <a:solidFill>
                  <a:schemeClr val="tx1"/>
                </a:solidFill>
                <a:effectLst/>
                <a:latin typeface="Rubik"/>
              </a:rPr>
              <a:t>masih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Rubik"/>
              </a:rPr>
              <a:t> </a:t>
            </a:r>
            <a:r>
              <a:rPr lang="en-US" sz="1600" b="0" i="0" dirty="0" err="1">
                <a:solidFill>
                  <a:schemeClr val="tx1"/>
                </a:solidFill>
                <a:effectLst/>
                <a:latin typeface="Rubik"/>
              </a:rPr>
              <a:t>terjangkau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Rubik"/>
              </a:rPr>
              <a:t>. </a:t>
            </a:r>
            <a:endParaRPr lang="en-US" sz="1600" dirty="0">
              <a:solidFill>
                <a:schemeClr val="tx1"/>
              </a:solidFill>
              <a:latin typeface="Rubik"/>
            </a:endParaRPr>
          </a:p>
          <a:p>
            <a:pPr algn="just"/>
            <a:endParaRPr lang="en-US" sz="800" b="0" i="0" dirty="0">
              <a:solidFill>
                <a:schemeClr val="tx1"/>
              </a:solidFill>
              <a:effectLst/>
              <a:latin typeface="Rubik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tx1"/>
                </a:solidFill>
                <a:effectLst/>
                <a:latin typeface="Rubik"/>
              </a:rPr>
              <a:t>Untuk </a:t>
            </a:r>
            <a:r>
              <a:rPr lang="en-US" sz="1600" b="0" i="0" dirty="0" err="1">
                <a:solidFill>
                  <a:schemeClr val="tx1"/>
                </a:solidFill>
                <a:effectLst/>
                <a:latin typeface="Rubik"/>
              </a:rPr>
              <a:t>meningkatkan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Rubik"/>
              </a:rPr>
              <a:t> sales, dapat </a:t>
            </a:r>
            <a:r>
              <a:rPr lang="en-US" sz="1600" b="0" i="0" dirty="0" err="1">
                <a:solidFill>
                  <a:schemeClr val="tx1"/>
                </a:solidFill>
                <a:effectLst/>
                <a:latin typeface="Rubik"/>
              </a:rPr>
              <a:t>dilakukan</a:t>
            </a:r>
            <a:r>
              <a:rPr lang="en-US" sz="1600" dirty="0">
                <a:solidFill>
                  <a:schemeClr val="tx1"/>
                </a:solidFill>
                <a:latin typeface="Rubik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Rubik"/>
              </a:rPr>
              <a:t>promosi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Rubik"/>
              </a:rPr>
              <a:t> </a:t>
            </a:r>
            <a:r>
              <a:rPr lang="en-US" sz="1600" b="0" i="0" dirty="0" err="1">
                <a:solidFill>
                  <a:schemeClr val="tx1"/>
                </a:solidFill>
                <a:effectLst/>
                <a:latin typeface="Rubik"/>
              </a:rPr>
              <a:t>produk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Rubik"/>
              </a:rPr>
              <a:t> yang </a:t>
            </a:r>
            <a:r>
              <a:rPr lang="en-US" sz="1600" b="0" i="0" dirty="0" err="1">
                <a:solidFill>
                  <a:schemeClr val="tx1"/>
                </a:solidFill>
                <a:effectLst/>
                <a:latin typeface="Rubik"/>
              </a:rPr>
              <a:t>berkualitas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Rubik"/>
              </a:rPr>
              <a:t> </a:t>
            </a:r>
            <a:r>
              <a:rPr lang="en-US" sz="1600" b="0" i="0" dirty="0" err="1">
                <a:solidFill>
                  <a:schemeClr val="tx1"/>
                </a:solidFill>
                <a:effectLst/>
                <a:latin typeface="Rubik"/>
              </a:rPr>
              <a:t>namun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Rubik"/>
              </a:rPr>
              <a:t> dengan </a:t>
            </a:r>
            <a:r>
              <a:rPr lang="en-US" sz="1600" b="0" i="0" dirty="0" err="1">
                <a:solidFill>
                  <a:schemeClr val="tx1"/>
                </a:solidFill>
                <a:effectLst/>
                <a:latin typeface="Rubik"/>
              </a:rPr>
              <a:t>harga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Rubik"/>
              </a:rPr>
              <a:t> yang affordable.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Rubik"/>
              </a:rPr>
              <a:t>D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Rubik"/>
              </a:rPr>
              <a:t>apat </a:t>
            </a:r>
            <a:r>
              <a:rPr lang="en-US" sz="1600" b="0" i="0" dirty="0" err="1">
                <a:solidFill>
                  <a:schemeClr val="tx1"/>
                </a:solidFill>
                <a:effectLst/>
                <a:latin typeface="Rubik"/>
              </a:rPr>
              <a:t>diberikan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Rubik"/>
              </a:rPr>
              <a:t> </a:t>
            </a:r>
            <a:r>
              <a:rPr lang="en-US" sz="1600" b="0" i="0" dirty="0" err="1">
                <a:solidFill>
                  <a:schemeClr val="tx1"/>
                </a:solidFill>
                <a:effectLst/>
                <a:latin typeface="Rubik"/>
              </a:rPr>
              <a:t>diskon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Rubik"/>
              </a:rPr>
              <a:t>/</a:t>
            </a:r>
            <a:r>
              <a:rPr lang="en-US" sz="1600" b="0" i="0" dirty="0" err="1">
                <a:solidFill>
                  <a:schemeClr val="tx1"/>
                </a:solidFill>
                <a:effectLst/>
                <a:latin typeface="Rubik"/>
              </a:rPr>
              <a:t>promosi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Rubik"/>
              </a:rPr>
              <a:t> </a:t>
            </a:r>
            <a:r>
              <a:rPr lang="en-US" sz="1600" b="0" i="0" dirty="0" err="1">
                <a:solidFill>
                  <a:schemeClr val="tx1"/>
                </a:solidFill>
                <a:effectLst/>
                <a:latin typeface="Rubik"/>
              </a:rPr>
              <a:t>untuk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Rubik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Rubik"/>
              </a:rPr>
              <a:t>meningkatkan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Rubik"/>
              </a:rPr>
              <a:t> </a:t>
            </a:r>
            <a:r>
              <a:rPr lang="en-US" sz="1600" b="0" i="0" dirty="0" err="1">
                <a:solidFill>
                  <a:schemeClr val="tx1"/>
                </a:solidFill>
                <a:effectLst/>
                <a:latin typeface="Rubik"/>
              </a:rPr>
              <a:t>pembelian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Rubik"/>
              </a:rPr>
              <a:t> dan </a:t>
            </a:r>
            <a:r>
              <a:rPr lang="en-US" sz="1600" b="0" i="0" dirty="0" err="1">
                <a:solidFill>
                  <a:schemeClr val="tx1"/>
                </a:solidFill>
                <a:effectLst/>
                <a:latin typeface="Rubik"/>
              </a:rPr>
              <a:t>loyalitas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Rubik"/>
              </a:rPr>
              <a:t> customer.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tx1"/>
                </a:solidFill>
                <a:latin typeface="Rubik"/>
              </a:rPr>
              <a:t>Mengadakan</a:t>
            </a:r>
            <a:r>
              <a:rPr lang="en-US" sz="1600" dirty="0">
                <a:solidFill>
                  <a:schemeClr val="tx1"/>
                </a:solidFill>
                <a:latin typeface="Rubik"/>
              </a:rPr>
              <a:t> 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Rubik"/>
              </a:rPr>
              <a:t>campaign </a:t>
            </a:r>
            <a:r>
              <a:rPr lang="en-US" sz="1600" b="0" i="0" dirty="0" err="1">
                <a:solidFill>
                  <a:schemeClr val="tx1"/>
                </a:solidFill>
                <a:effectLst/>
                <a:latin typeface="Rubik"/>
              </a:rPr>
              <a:t>untuk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Rubik"/>
              </a:rPr>
              <a:t> </a:t>
            </a:r>
            <a:r>
              <a:rPr lang="en-US" sz="1600" b="0" i="0" dirty="0" err="1">
                <a:solidFill>
                  <a:schemeClr val="tx1"/>
                </a:solidFill>
                <a:effectLst/>
                <a:latin typeface="Rubik"/>
              </a:rPr>
              <a:t>meningkatkan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Rubik"/>
              </a:rPr>
              <a:t> </a:t>
            </a:r>
            <a:r>
              <a:rPr lang="en-US" sz="1600" b="0" i="0" dirty="0" err="1">
                <a:solidFill>
                  <a:schemeClr val="tx1"/>
                </a:solidFill>
                <a:effectLst/>
                <a:latin typeface="Rubik"/>
              </a:rPr>
              <a:t>kesadaran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Rubik"/>
              </a:rPr>
              <a:t> </a:t>
            </a:r>
            <a:r>
              <a:rPr lang="en-US" sz="1600" b="0" i="0" dirty="0" err="1">
                <a:solidFill>
                  <a:schemeClr val="tx1"/>
                </a:solidFill>
                <a:effectLst/>
                <a:latin typeface="Rubik"/>
              </a:rPr>
              <a:t>terhadap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Rubik"/>
              </a:rPr>
              <a:t> </a:t>
            </a:r>
            <a:r>
              <a:rPr lang="en-US" sz="1600" b="0" i="0" dirty="0" err="1">
                <a:solidFill>
                  <a:schemeClr val="tx1"/>
                </a:solidFill>
                <a:effectLst/>
                <a:latin typeface="Rubik"/>
              </a:rPr>
              <a:t>produk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Rubik"/>
              </a:rPr>
              <a:t> yang dapat </a:t>
            </a:r>
            <a:r>
              <a:rPr lang="en-US" sz="1600" b="0" i="0" dirty="0" err="1">
                <a:solidFill>
                  <a:schemeClr val="tx1"/>
                </a:solidFill>
                <a:effectLst/>
                <a:latin typeface="Rubik"/>
              </a:rPr>
              <a:t>membantu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Rubik"/>
              </a:rPr>
              <a:t> hidup mereka menjadi lebih baik dan sehat. </a:t>
            </a:r>
            <a:endParaRPr lang="en-US" sz="1600" dirty="0">
              <a:solidFill>
                <a:schemeClr val="tx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B55F9DA-297F-4FCE-BCF4-55984B5B2E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99025" y="130144"/>
            <a:ext cx="1151890" cy="606542"/>
          </a:xfrm>
          <a:prstGeom prst="rect">
            <a:avLst/>
          </a:prstGeom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39911121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6"/>
          <p:cNvPicPr preferRelativeResize="0"/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6"/>
          <p:cNvSpPr txBox="1"/>
          <p:nvPr/>
        </p:nvSpPr>
        <p:spPr>
          <a:xfrm>
            <a:off x="546240" y="425795"/>
            <a:ext cx="5145900" cy="738633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6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>
                <a:latin typeface="Rubik"/>
                <a:ea typeface="Rubik"/>
                <a:cs typeface="Rubik"/>
                <a:sym typeface="Rubik"/>
              </a:rPr>
              <a:t>Customer Segmentation</a:t>
            </a:r>
            <a:endParaRPr sz="3600" b="1" dirty="0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96" name="Google Shape;96;p16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97;p16">
            <a:extLst>
              <a:ext uri="{FF2B5EF4-FFF2-40B4-BE49-F238E27FC236}">
                <a16:creationId xmlns:a16="http://schemas.microsoft.com/office/drawing/2014/main" id="{A780E287-A1A6-8A44-26B3-01656C6762FB}"/>
              </a:ext>
            </a:extLst>
          </p:cNvPr>
          <p:cNvSpPr txBox="1"/>
          <p:nvPr/>
        </p:nvSpPr>
        <p:spPr>
          <a:xfrm>
            <a:off x="546240" y="1197962"/>
            <a:ext cx="7744320" cy="3262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just" rtl="0">
              <a:spcBef>
                <a:spcPts val="0"/>
              </a:spcBef>
              <a:spcAft>
                <a:spcPts val="0"/>
              </a:spcAft>
            </a:pPr>
            <a:r>
              <a:rPr lang="en-US" sz="1600" b="1" dirty="0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Cluster 1 (High-Value Health Enthusiasts)</a:t>
            </a:r>
          </a:p>
          <a:p>
            <a:pPr lvl="0" algn="just" rtl="0">
              <a:spcBef>
                <a:spcPts val="0"/>
              </a:spcBef>
              <a:spcAft>
                <a:spcPts val="0"/>
              </a:spcAft>
            </a:pPr>
            <a:r>
              <a:rPr lang="en-US" sz="1600" dirty="0" err="1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Kelompok</a:t>
            </a:r>
            <a:r>
              <a:rPr lang="en-US" sz="1600" dirty="0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 ini memiliki </a:t>
            </a:r>
            <a:r>
              <a:rPr lang="en-US" sz="1600" dirty="0" err="1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frekuensi</a:t>
            </a:r>
            <a:r>
              <a:rPr lang="en-US" sz="1600" dirty="0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 dan </a:t>
            </a:r>
            <a:r>
              <a:rPr lang="en-US" sz="1600" dirty="0" err="1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jumlah</a:t>
            </a:r>
            <a:r>
              <a:rPr lang="en-US" sz="1600" dirty="0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pembelian</a:t>
            </a:r>
            <a:r>
              <a:rPr lang="en-US" sz="1600" dirty="0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terbanyak</a:t>
            </a:r>
            <a:r>
              <a:rPr lang="en-US" sz="1600" dirty="0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. </a:t>
            </a:r>
            <a:r>
              <a:rPr lang="en-US" sz="1600" dirty="0" err="1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Kelompok</a:t>
            </a:r>
            <a:r>
              <a:rPr lang="en-US" sz="1600" dirty="0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 ini </a:t>
            </a:r>
            <a:r>
              <a:rPr lang="en-US" sz="1600" dirty="0" err="1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merupakan</a:t>
            </a:r>
            <a:r>
              <a:rPr lang="en-US" sz="1600" dirty="0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 customer yang </a:t>
            </a:r>
            <a:r>
              <a:rPr lang="en-US" sz="1600" i="1" dirty="0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health conscious </a:t>
            </a:r>
            <a:r>
              <a:rPr lang="en-US" sz="1600" dirty="0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dan tidak terlalu </a:t>
            </a:r>
            <a:r>
              <a:rPr lang="en-US" sz="1600" dirty="0" err="1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memikirkan</a:t>
            </a:r>
            <a:r>
              <a:rPr lang="en-US" sz="1600" dirty="0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harga</a:t>
            </a:r>
            <a:r>
              <a:rPr lang="en-US" sz="1600" dirty="0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untuk</a:t>
            </a:r>
            <a:r>
              <a:rPr lang="en-US" sz="1600" dirty="0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pembelian</a:t>
            </a:r>
            <a:r>
              <a:rPr lang="en-US" sz="1600" dirty="0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produk</a:t>
            </a:r>
            <a:r>
              <a:rPr lang="en-US" sz="1600" dirty="0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kualitas</a:t>
            </a:r>
            <a:r>
              <a:rPr lang="en-US" sz="1600" dirty="0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terbaik</a:t>
            </a:r>
            <a:r>
              <a:rPr lang="en-US" sz="1600" dirty="0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. </a:t>
            </a:r>
            <a:r>
              <a:rPr lang="en-US" sz="1600" dirty="0" err="1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Kelompok</a:t>
            </a:r>
            <a:r>
              <a:rPr lang="en-US" sz="1600" dirty="0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 ini juga </a:t>
            </a:r>
            <a:r>
              <a:rPr lang="en-US" sz="1600" dirty="0" err="1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merupakan</a:t>
            </a:r>
            <a:r>
              <a:rPr lang="en-US" sz="1600" dirty="0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 customer yang loyal pada brand. </a:t>
            </a:r>
          </a:p>
          <a:p>
            <a:pPr lvl="0" algn="just" rtl="0">
              <a:spcBef>
                <a:spcPts val="0"/>
              </a:spcBef>
              <a:spcAft>
                <a:spcPts val="0"/>
              </a:spcAft>
            </a:pPr>
            <a:endParaRPr lang="en-US" sz="800" dirty="0">
              <a:solidFill>
                <a:schemeClr val="tx1"/>
              </a:solidFill>
              <a:latin typeface="Rubik"/>
              <a:ea typeface="Rubik"/>
              <a:cs typeface="Rubik"/>
              <a:sym typeface="Rubik"/>
            </a:endParaRP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Kelompok</a:t>
            </a:r>
            <a:r>
              <a:rPr lang="en-US" sz="1600" dirty="0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 ini </a:t>
            </a:r>
            <a:r>
              <a:rPr lang="en-US" sz="1600" dirty="0" err="1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merupakan</a:t>
            </a:r>
            <a:r>
              <a:rPr lang="en-US" sz="1600" dirty="0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kontributor</a:t>
            </a:r>
            <a:r>
              <a:rPr lang="en-US" sz="1600" dirty="0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terbesar</a:t>
            </a:r>
            <a:r>
              <a:rPr lang="en-US" sz="1600" dirty="0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dalam</a:t>
            </a:r>
            <a:r>
              <a:rPr lang="en-US" sz="1600" dirty="0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penjualan</a:t>
            </a:r>
            <a:r>
              <a:rPr lang="en-US" sz="1600" dirty="0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sehingga</a:t>
            </a:r>
            <a:r>
              <a:rPr lang="en-US" sz="1600" dirty="0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 dapat </a:t>
            </a:r>
            <a:r>
              <a:rPr lang="en-US" sz="1600" dirty="0" err="1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diberikan</a:t>
            </a:r>
            <a:r>
              <a:rPr lang="en-US" sz="1600" dirty="0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promosi</a:t>
            </a:r>
            <a:r>
              <a:rPr lang="en-US" sz="1600" dirty="0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 dan benefit </a:t>
            </a:r>
            <a:r>
              <a:rPr lang="en-US" sz="1600" dirty="0" err="1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eksklusif</a:t>
            </a:r>
            <a:r>
              <a:rPr lang="en-US" sz="1600" dirty="0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serta</a:t>
            </a:r>
            <a:r>
              <a:rPr lang="en-US" sz="1600" dirty="0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sistem</a:t>
            </a:r>
            <a:r>
              <a:rPr lang="en-US" sz="1600" dirty="0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 reward </a:t>
            </a:r>
            <a:r>
              <a:rPr lang="en-US" sz="1600" dirty="0" err="1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untuk</a:t>
            </a:r>
            <a:r>
              <a:rPr lang="en-US" sz="1600" dirty="0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mempertahankan</a:t>
            </a:r>
            <a:r>
              <a:rPr lang="en-US" sz="1600" dirty="0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loyalitas</a:t>
            </a:r>
            <a:r>
              <a:rPr lang="en-US" sz="1600" dirty="0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. 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Campaign juga dapat </a:t>
            </a:r>
            <a:r>
              <a:rPr lang="en-US" sz="1600" dirty="0" err="1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dilakukan</a:t>
            </a:r>
            <a:r>
              <a:rPr lang="en-US" sz="1600" dirty="0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 dengan </a:t>
            </a:r>
            <a:r>
              <a:rPr lang="en-US" sz="1600" dirty="0" err="1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menginformasikan</a:t>
            </a:r>
            <a:r>
              <a:rPr lang="en-US" sz="1600" dirty="0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produk</a:t>
            </a:r>
            <a:r>
              <a:rPr lang="en-US" sz="1600" dirty="0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terbaik</a:t>
            </a:r>
            <a:r>
              <a:rPr lang="en-US" sz="1600" dirty="0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 atau </a:t>
            </a:r>
            <a:r>
              <a:rPr lang="en-US" sz="1600" dirty="0" err="1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produk</a:t>
            </a:r>
            <a:r>
              <a:rPr lang="en-US" sz="1600" dirty="0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terbaru</a:t>
            </a:r>
            <a:r>
              <a:rPr lang="en-US" sz="1600" dirty="0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 yang </a:t>
            </a:r>
            <a:r>
              <a:rPr lang="en-US" sz="1600" dirty="0" err="1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dimiliki</a:t>
            </a:r>
            <a:r>
              <a:rPr lang="en-US" sz="1600" dirty="0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 brand </a:t>
            </a:r>
            <a:r>
              <a:rPr lang="en-US" sz="1600" dirty="0" err="1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untuk</a:t>
            </a:r>
            <a:r>
              <a:rPr lang="en-US" sz="1600" dirty="0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 setiap </a:t>
            </a:r>
            <a:r>
              <a:rPr lang="en-US" sz="1600" dirty="0" err="1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kebutuhan</a:t>
            </a:r>
            <a:r>
              <a:rPr lang="en-US" sz="1600" dirty="0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 mereka.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Memberikan</a:t>
            </a:r>
            <a:r>
              <a:rPr lang="en-US" sz="1600" dirty="0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 personalized recommendations </a:t>
            </a:r>
            <a:r>
              <a:rPr lang="en-US" sz="1600" dirty="0" err="1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untuk</a:t>
            </a:r>
            <a:r>
              <a:rPr lang="en-US" sz="1600" dirty="0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 customer di </a:t>
            </a:r>
            <a:r>
              <a:rPr lang="en-US" sz="1600" dirty="0" err="1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segmen</a:t>
            </a:r>
            <a:r>
              <a:rPr lang="en-US" sz="1600" dirty="0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 ini.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Meminta</a:t>
            </a:r>
            <a:r>
              <a:rPr lang="en-US" sz="1600" dirty="0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 feedback </a:t>
            </a:r>
            <a:r>
              <a:rPr lang="en-US" sz="1600" dirty="0" err="1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dari</a:t>
            </a:r>
            <a:r>
              <a:rPr lang="en-US" sz="1600" dirty="0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 mereka </a:t>
            </a:r>
            <a:r>
              <a:rPr lang="en-US" sz="1600" dirty="0" err="1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terkait</a:t>
            </a:r>
            <a:r>
              <a:rPr lang="en-US" sz="1600" dirty="0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 suatu </a:t>
            </a:r>
            <a:r>
              <a:rPr lang="en-US" sz="1600" dirty="0" err="1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produk</a:t>
            </a:r>
            <a:r>
              <a:rPr lang="en-US" sz="1600" dirty="0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untuk</a:t>
            </a:r>
            <a:r>
              <a:rPr lang="en-US" sz="1600" dirty="0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dijadikan</a:t>
            </a:r>
            <a:r>
              <a:rPr lang="en-US" sz="1600" dirty="0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 salah </a:t>
            </a:r>
            <a:r>
              <a:rPr lang="en-US" sz="1600" dirty="0" err="1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satu</a:t>
            </a:r>
            <a:r>
              <a:rPr lang="en-US" sz="1600" dirty="0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acuan</a:t>
            </a:r>
            <a:r>
              <a:rPr lang="en-US" sz="1600" dirty="0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untuk</a:t>
            </a:r>
            <a:r>
              <a:rPr lang="en-US" sz="1600" dirty="0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 kedepannya.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0FC7BE6-8245-4203-B854-CD975EAEE8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99025" y="130144"/>
            <a:ext cx="1151890" cy="606542"/>
          </a:xfrm>
          <a:prstGeom prst="rect">
            <a:avLst/>
          </a:prstGeom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12890241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6"/>
          <p:cNvPicPr preferRelativeResize="0"/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6"/>
          <p:cNvSpPr txBox="1"/>
          <p:nvPr/>
        </p:nvSpPr>
        <p:spPr>
          <a:xfrm>
            <a:off x="546240" y="425795"/>
            <a:ext cx="5145900" cy="738633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6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>
                <a:latin typeface="Rubik"/>
                <a:ea typeface="Rubik"/>
                <a:cs typeface="Rubik"/>
                <a:sym typeface="Rubik"/>
              </a:rPr>
              <a:t>Customer Segmentation</a:t>
            </a:r>
            <a:endParaRPr sz="3600" b="1" dirty="0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96" name="Google Shape;96;p16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97;p16">
            <a:extLst>
              <a:ext uri="{FF2B5EF4-FFF2-40B4-BE49-F238E27FC236}">
                <a16:creationId xmlns:a16="http://schemas.microsoft.com/office/drawing/2014/main" id="{A780E287-A1A6-8A44-26B3-01656C6762FB}"/>
              </a:ext>
            </a:extLst>
          </p:cNvPr>
          <p:cNvSpPr txBox="1"/>
          <p:nvPr/>
        </p:nvSpPr>
        <p:spPr>
          <a:xfrm>
            <a:off x="546240" y="1449422"/>
            <a:ext cx="7744320" cy="2754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just" rtl="0">
              <a:spcBef>
                <a:spcPts val="0"/>
              </a:spcBef>
              <a:spcAft>
                <a:spcPts val="0"/>
              </a:spcAft>
            </a:pPr>
            <a:r>
              <a:rPr lang="en-US" sz="1600" b="1" dirty="0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Cluster 2 (Occasional Health Shoppers)</a:t>
            </a:r>
          </a:p>
          <a:p>
            <a:pPr lvl="0" algn="just" rtl="0">
              <a:spcBef>
                <a:spcPts val="0"/>
              </a:spcBef>
              <a:spcAft>
                <a:spcPts val="0"/>
              </a:spcAft>
            </a:pPr>
            <a:r>
              <a:rPr lang="en-US" sz="1600" dirty="0" err="1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Kelompok</a:t>
            </a:r>
            <a:r>
              <a:rPr lang="en-US" sz="1600" dirty="0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 ini </a:t>
            </a:r>
            <a:r>
              <a:rPr lang="en-US" sz="1600" dirty="0" err="1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merupakan</a:t>
            </a:r>
            <a:r>
              <a:rPr lang="en-US" sz="1600" dirty="0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 customer yang memiliki </a:t>
            </a:r>
            <a:r>
              <a:rPr lang="en-US" sz="1600" dirty="0" err="1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frekuensi</a:t>
            </a:r>
            <a:r>
              <a:rPr lang="en-US" sz="1600" dirty="0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 dan </a:t>
            </a:r>
            <a:r>
              <a:rPr lang="en-US" sz="1600" dirty="0" err="1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jumlah</a:t>
            </a:r>
            <a:r>
              <a:rPr lang="en-US" sz="1600" dirty="0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pembelian</a:t>
            </a:r>
            <a:r>
              <a:rPr lang="en-US" sz="1600" dirty="0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 paling sedikit. </a:t>
            </a:r>
            <a:r>
              <a:rPr lang="en-US" sz="1600" dirty="0" err="1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Kelompok</a:t>
            </a:r>
            <a:r>
              <a:rPr lang="en-US" sz="1600" dirty="0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 ini memiliki emphasis </a:t>
            </a:r>
            <a:r>
              <a:rPr lang="en-US" sz="1600" dirty="0" err="1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untuk</a:t>
            </a:r>
            <a:r>
              <a:rPr lang="en-US" sz="1600" dirty="0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memilih</a:t>
            </a:r>
            <a:r>
              <a:rPr lang="en-US" sz="1600" dirty="0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produk</a:t>
            </a:r>
            <a:r>
              <a:rPr lang="en-US" sz="1600" dirty="0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 yang dapat </a:t>
            </a:r>
            <a:r>
              <a:rPr lang="en-US" sz="1600" dirty="0" err="1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memenuhi</a:t>
            </a:r>
            <a:r>
              <a:rPr lang="en-US" sz="1600" dirty="0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kebutuhan</a:t>
            </a:r>
            <a:r>
              <a:rPr lang="en-US" sz="1600" dirty="0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 mereka dengan </a:t>
            </a:r>
            <a:r>
              <a:rPr lang="en-US" sz="1600" dirty="0" err="1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harga</a:t>
            </a:r>
            <a:r>
              <a:rPr lang="en-US" sz="1600" dirty="0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 paling </a:t>
            </a:r>
            <a:r>
              <a:rPr lang="en-US" sz="1600" dirty="0" err="1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terjangkau</a:t>
            </a:r>
            <a:r>
              <a:rPr lang="en-US" sz="1600" dirty="0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. Mereka juga </a:t>
            </a:r>
            <a:r>
              <a:rPr lang="en-US" sz="1600" dirty="0" err="1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cenderung</a:t>
            </a:r>
            <a:r>
              <a:rPr lang="en-US" sz="1600" dirty="0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untuk</a:t>
            </a:r>
            <a:r>
              <a:rPr lang="en-US" sz="1600" dirty="0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membeli</a:t>
            </a:r>
            <a:r>
              <a:rPr lang="en-US" sz="1600" dirty="0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produk</a:t>
            </a:r>
            <a:r>
              <a:rPr lang="en-US" sz="1600" dirty="0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 saat </a:t>
            </a:r>
            <a:r>
              <a:rPr lang="en-US" sz="1600" dirty="0" err="1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dibutuhkan</a:t>
            </a:r>
            <a:r>
              <a:rPr lang="en-US" sz="1600" dirty="0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 saja dan tidak terlalu </a:t>
            </a:r>
            <a:r>
              <a:rPr lang="en-US" sz="1600" dirty="0" err="1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memperhatikan</a:t>
            </a:r>
            <a:r>
              <a:rPr lang="en-US" sz="1600" dirty="0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 brand. </a:t>
            </a:r>
          </a:p>
          <a:p>
            <a:pPr lvl="0" algn="just" rtl="0">
              <a:spcBef>
                <a:spcPts val="0"/>
              </a:spcBef>
              <a:spcAft>
                <a:spcPts val="0"/>
              </a:spcAft>
            </a:pPr>
            <a:endParaRPr lang="en-US" sz="800" dirty="0">
              <a:solidFill>
                <a:schemeClr val="tx1"/>
              </a:solidFill>
              <a:latin typeface="Rubik"/>
              <a:ea typeface="Rubik"/>
              <a:cs typeface="Rubik"/>
              <a:sym typeface="Rubik"/>
            </a:endParaRP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Sebagai</a:t>
            </a:r>
            <a:r>
              <a:rPr lang="en-US" sz="1600" dirty="0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langkah</a:t>
            </a:r>
            <a:r>
              <a:rPr lang="en-US" sz="1600" dirty="0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meningkatkan</a:t>
            </a:r>
            <a:r>
              <a:rPr lang="en-US" sz="1600" dirty="0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 sales dan </a:t>
            </a:r>
            <a:r>
              <a:rPr lang="en-US" sz="1600" dirty="0" err="1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loyalitas</a:t>
            </a:r>
            <a:r>
              <a:rPr lang="en-US" sz="1600" dirty="0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, </a:t>
            </a:r>
            <a:r>
              <a:rPr lang="en-US" sz="1600" dirty="0" err="1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berikan</a:t>
            </a:r>
            <a:r>
              <a:rPr lang="en-US" sz="1600" dirty="0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diskon</a:t>
            </a:r>
            <a:r>
              <a:rPr lang="en-US" sz="1600" dirty="0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untuk</a:t>
            </a:r>
            <a:r>
              <a:rPr lang="en-US" sz="1600" dirty="0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mendukung</a:t>
            </a:r>
            <a:r>
              <a:rPr lang="en-US" sz="1600" dirty="0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pembelian</a:t>
            </a:r>
            <a:r>
              <a:rPr lang="en-US" sz="1600" dirty="0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. 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Lakukan</a:t>
            </a:r>
            <a:r>
              <a:rPr lang="en-US" sz="1600" dirty="0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 campaign </a:t>
            </a:r>
            <a:r>
              <a:rPr lang="en-US" sz="1600" dirty="0" err="1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untuk</a:t>
            </a:r>
            <a:r>
              <a:rPr lang="en-US" sz="1600" dirty="0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menyadarkan</a:t>
            </a:r>
            <a:r>
              <a:rPr lang="en-US" sz="1600" dirty="0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pentingnya</a:t>
            </a:r>
            <a:r>
              <a:rPr lang="en-US" sz="1600" dirty="0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kesehatan</a:t>
            </a:r>
            <a:r>
              <a:rPr lang="en-US" sz="1600" dirty="0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 pada masa-masa penting. 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Berikan</a:t>
            </a:r>
            <a:r>
              <a:rPr lang="en-US" sz="1600" dirty="0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 sample </a:t>
            </a:r>
            <a:r>
              <a:rPr lang="en-US" sz="1600" dirty="0" err="1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produk</a:t>
            </a:r>
            <a:r>
              <a:rPr lang="en-US" sz="1600" dirty="0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untuk</a:t>
            </a:r>
            <a:r>
              <a:rPr lang="en-US" sz="1600" dirty="0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mengenalkan</a:t>
            </a:r>
            <a:r>
              <a:rPr lang="en-US" sz="1600" dirty="0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 brand dan agar mereka tertarik </a:t>
            </a:r>
            <a:r>
              <a:rPr lang="en-US" sz="1600" dirty="0" err="1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membeli</a:t>
            </a:r>
            <a:r>
              <a:rPr lang="en-US" sz="1600" dirty="0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produk</a:t>
            </a:r>
            <a:r>
              <a:rPr lang="en-US" sz="1600" dirty="0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778A995-967A-427A-8137-60FB880DCC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99025" y="130144"/>
            <a:ext cx="1151890" cy="606542"/>
          </a:xfrm>
          <a:prstGeom prst="rect">
            <a:avLst/>
          </a:prstGeom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31573856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6"/>
          <p:cNvPicPr preferRelativeResize="0"/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6"/>
          <p:cNvSpPr txBox="1"/>
          <p:nvPr/>
        </p:nvSpPr>
        <p:spPr>
          <a:xfrm>
            <a:off x="546240" y="425795"/>
            <a:ext cx="5145900" cy="738633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6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>
                <a:latin typeface="Rubik"/>
                <a:ea typeface="Rubik"/>
                <a:cs typeface="Rubik"/>
                <a:sym typeface="Rubik"/>
              </a:rPr>
              <a:t>Customer Segmentation</a:t>
            </a:r>
            <a:endParaRPr sz="3600" b="1" dirty="0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96" name="Google Shape;96;p16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97;p16">
            <a:extLst>
              <a:ext uri="{FF2B5EF4-FFF2-40B4-BE49-F238E27FC236}">
                <a16:creationId xmlns:a16="http://schemas.microsoft.com/office/drawing/2014/main" id="{A780E287-A1A6-8A44-26B3-01656C6762FB}"/>
              </a:ext>
            </a:extLst>
          </p:cNvPr>
          <p:cNvSpPr txBox="1"/>
          <p:nvPr/>
        </p:nvSpPr>
        <p:spPr>
          <a:xfrm>
            <a:off x="546240" y="1510382"/>
            <a:ext cx="7744320" cy="2523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just" rtl="0">
              <a:spcBef>
                <a:spcPts val="0"/>
              </a:spcBef>
              <a:spcAft>
                <a:spcPts val="0"/>
              </a:spcAft>
            </a:pPr>
            <a:r>
              <a:rPr lang="en-US" sz="1600" b="1" dirty="0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Cluster 3 (Health Enthusiasts)</a:t>
            </a:r>
          </a:p>
          <a:p>
            <a:pPr lvl="0" algn="just" rtl="0">
              <a:spcBef>
                <a:spcPts val="0"/>
              </a:spcBef>
              <a:spcAft>
                <a:spcPts val="0"/>
              </a:spcAft>
            </a:pPr>
            <a:r>
              <a:rPr lang="en-US" sz="1600" dirty="0" err="1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Kelompok</a:t>
            </a:r>
            <a:r>
              <a:rPr lang="en-US" sz="1600" dirty="0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 ini memiliki </a:t>
            </a:r>
            <a:r>
              <a:rPr lang="en-US" sz="1600" dirty="0" err="1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frekuensi</a:t>
            </a:r>
            <a:r>
              <a:rPr lang="en-US" sz="1600" dirty="0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 dan </a:t>
            </a:r>
            <a:r>
              <a:rPr lang="en-US" sz="1600" dirty="0" err="1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jumlah</a:t>
            </a:r>
            <a:r>
              <a:rPr lang="en-US" sz="1600" dirty="0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pembelian</a:t>
            </a:r>
            <a:r>
              <a:rPr lang="en-US" sz="1600" dirty="0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 yang cukup </a:t>
            </a:r>
            <a:r>
              <a:rPr lang="en-US" sz="1600" dirty="0" err="1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banyak</a:t>
            </a:r>
            <a:r>
              <a:rPr lang="en-US" sz="1600" dirty="0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, </a:t>
            </a:r>
            <a:r>
              <a:rPr lang="en-US" sz="1600" dirty="0" err="1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hanya</a:t>
            </a:r>
            <a:r>
              <a:rPr lang="en-US" sz="1600" dirty="0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 lebih sedikit daripada </a:t>
            </a:r>
            <a:r>
              <a:rPr lang="en-US" sz="1600" dirty="0" err="1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kelompok</a:t>
            </a:r>
            <a:r>
              <a:rPr lang="en-US" sz="1600" dirty="0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teratas</a:t>
            </a:r>
            <a:r>
              <a:rPr lang="en-US" sz="1600" dirty="0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. </a:t>
            </a:r>
            <a:r>
              <a:rPr lang="en-US" sz="1600" dirty="0" err="1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Kelompok</a:t>
            </a:r>
            <a:r>
              <a:rPr lang="en-US" sz="1600" dirty="0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 ini </a:t>
            </a:r>
            <a:r>
              <a:rPr lang="en-US" sz="1600" dirty="0" err="1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berisi</a:t>
            </a:r>
            <a:r>
              <a:rPr lang="en-US" sz="1600" dirty="0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 customer yang </a:t>
            </a:r>
            <a:r>
              <a:rPr lang="en-US" sz="1600" dirty="0" err="1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bersedia</a:t>
            </a:r>
            <a:r>
              <a:rPr lang="en-US" sz="1600" dirty="0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mengeluarkan</a:t>
            </a:r>
            <a:r>
              <a:rPr lang="en-US" sz="1600" dirty="0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 uang </a:t>
            </a:r>
            <a:r>
              <a:rPr lang="en-US" sz="1600" dirty="0" err="1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untuk</a:t>
            </a:r>
            <a:r>
              <a:rPr lang="en-US" sz="1600" dirty="0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produk</a:t>
            </a:r>
            <a:r>
              <a:rPr lang="en-US" sz="1600" dirty="0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kesehatan</a:t>
            </a:r>
            <a:r>
              <a:rPr lang="en-US" sz="1600" dirty="0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berkualitas</a:t>
            </a:r>
            <a:r>
              <a:rPr lang="en-US" sz="1600" dirty="0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tinggi</a:t>
            </a:r>
            <a:r>
              <a:rPr lang="en-US" sz="1600" dirty="0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 dan </a:t>
            </a:r>
            <a:r>
              <a:rPr lang="en-US" sz="1600" dirty="0" err="1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bersedia</a:t>
            </a:r>
            <a:r>
              <a:rPr lang="en-US" sz="1600" dirty="0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mengeluarkan</a:t>
            </a:r>
            <a:r>
              <a:rPr lang="en-US" sz="1600" dirty="0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 uang lebih </a:t>
            </a:r>
            <a:r>
              <a:rPr lang="en-US" sz="1600" dirty="0" err="1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untuk</a:t>
            </a:r>
            <a:r>
              <a:rPr lang="en-US" sz="1600" dirty="0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mendapatkannya</a:t>
            </a:r>
            <a:r>
              <a:rPr lang="en-US" sz="1600" dirty="0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 selama </a:t>
            </a:r>
            <a:r>
              <a:rPr lang="en-US" sz="1600" dirty="0" err="1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masih</a:t>
            </a:r>
            <a:r>
              <a:rPr lang="en-US" sz="1600" dirty="0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 worth it. </a:t>
            </a:r>
          </a:p>
          <a:p>
            <a:pPr lvl="0" algn="just" rtl="0">
              <a:spcBef>
                <a:spcPts val="0"/>
              </a:spcBef>
              <a:spcAft>
                <a:spcPts val="0"/>
              </a:spcAft>
            </a:pPr>
            <a:endParaRPr lang="en-US" sz="800" dirty="0">
              <a:solidFill>
                <a:schemeClr val="tx1"/>
              </a:solidFill>
              <a:latin typeface="Rubik"/>
              <a:ea typeface="Rubik"/>
              <a:cs typeface="Rubik"/>
              <a:sym typeface="Rubik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Lakukan</a:t>
            </a:r>
            <a:r>
              <a:rPr lang="en-US" sz="1600" dirty="0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 upselling </a:t>
            </a:r>
            <a:r>
              <a:rPr lang="en-US" sz="1600" dirty="0" err="1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untuk</a:t>
            </a:r>
            <a:r>
              <a:rPr lang="en-US" sz="1600" dirty="0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meningkatkan</a:t>
            </a:r>
            <a:r>
              <a:rPr lang="en-US" sz="1600" dirty="0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minat</a:t>
            </a:r>
            <a:r>
              <a:rPr lang="en-US" sz="1600" dirty="0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untuk</a:t>
            </a:r>
            <a:r>
              <a:rPr lang="en-US" sz="1600" dirty="0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membeli</a:t>
            </a:r>
            <a:r>
              <a:rPr lang="en-US" sz="1600" dirty="0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produk</a:t>
            </a:r>
            <a:r>
              <a:rPr lang="en-US" sz="1600" dirty="0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 premium.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Pada campaign, </a:t>
            </a:r>
            <a:r>
              <a:rPr lang="en-US" sz="1600" dirty="0" err="1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lakukan</a:t>
            </a:r>
            <a:r>
              <a:rPr lang="en-US" sz="1600" dirty="0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penekanan</a:t>
            </a:r>
            <a:r>
              <a:rPr lang="en-US" sz="1600" dirty="0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 pada </a:t>
            </a:r>
            <a:r>
              <a:rPr lang="en-US" sz="1600" dirty="0" err="1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kualitas</a:t>
            </a:r>
            <a:r>
              <a:rPr lang="en-US" sz="1600" dirty="0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 dan </a:t>
            </a:r>
            <a:r>
              <a:rPr lang="en-US" sz="1600" dirty="0" err="1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khasiat</a:t>
            </a:r>
            <a:r>
              <a:rPr lang="en-US" sz="1600" dirty="0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produk</a:t>
            </a:r>
            <a:r>
              <a:rPr lang="en-US" sz="1600" dirty="0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dalam</a:t>
            </a:r>
            <a:r>
              <a:rPr lang="en-US" sz="1600" dirty="0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 kehidupan </a:t>
            </a:r>
            <a:r>
              <a:rPr lang="en-US" sz="1600" dirty="0" err="1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sehari-hari</a:t>
            </a:r>
            <a:r>
              <a:rPr lang="en-US" sz="1600" dirty="0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. Selain itu, dapat </a:t>
            </a:r>
            <a:r>
              <a:rPr lang="en-US" sz="1600" dirty="0" err="1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dilakukan</a:t>
            </a:r>
            <a:r>
              <a:rPr lang="en-US" sz="1600" dirty="0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pengenalan</a:t>
            </a:r>
            <a:r>
              <a:rPr lang="en-US" sz="1600" dirty="0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 ke </a:t>
            </a:r>
            <a:r>
              <a:rPr lang="en-US" sz="1600" dirty="0" err="1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produk</a:t>
            </a:r>
            <a:r>
              <a:rPr lang="en-US" sz="1600" dirty="0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 premium yang </a:t>
            </a:r>
            <a:r>
              <a:rPr lang="en-US" sz="1600" dirty="0" err="1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relevan</a:t>
            </a:r>
            <a:r>
              <a:rPr lang="en-US" sz="1600" dirty="0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.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Promosi</a:t>
            </a:r>
            <a:r>
              <a:rPr lang="en-US" sz="1600" dirty="0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 bundling dengan </a:t>
            </a:r>
            <a:r>
              <a:rPr lang="en-US" sz="1600" dirty="0" err="1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produk</a:t>
            </a:r>
            <a:r>
              <a:rPr lang="en-US" sz="1600" dirty="0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 premium agar muncul </a:t>
            </a:r>
            <a:r>
              <a:rPr lang="en-US" sz="1600" dirty="0" err="1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ketertarikan</a:t>
            </a:r>
            <a:r>
              <a:rPr lang="en-US" sz="1600" dirty="0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untuk</a:t>
            </a:r>
            <a:r>
              <a:rPr lang="en-US" sz="1600" dirty="0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membeli</a:t>
            </a:r>
            <a:r>
              <a:rPr lang="en-US" sz="1600" dirty="0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4469677-7770-43DE-B086-60B7E30314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99025" y="130144"/>
            <a:ext cx="1151890" cy="606542"/>
          </a:xfrm>
          <a:prstGeom prst="rect">
            <a:avLst/>
          </a:prstGeom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13041347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6"/>
          <p:cNvPicPr preferRelativeResize="0"/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6"/>
          <p:cNvSpPr txBox="1"/>
          <p:nvPr/>
        </p:nvSpPr>
        <p:spPr>
          <a:xfrm>
            <a:off x="546240" y="425795"/>
            <a:ext cx="5891774" cy="738633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6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latin typeface="Rubik"/>
                <a:ea typeface="Rubik"/>
                <a:cs typeface="Rubik"/>
                <a:sym typeface="Rubik"/>
              </a:rPr>
              <a:t>Regression (ARIMA)</a:t>
            </a:r>
          </a:p>
        </p:txBody>
      </p:sp>
      <p:pic>
        <p:nvPicPr>
          <p:cNvPr id="96" name="Google Shape;96;p16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A4954AF-E8D0-E61B-1070-21D52DE5659B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558755" y="1511023"/>
            <a:ext cx="8026489" cy="232150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F6E16E3-7A15-19C3-E917-8228C7ED243C}"/>
              </a:ext>
            </a:extLst>
          </p:cNvPr>
          <p:cNvSpPr txBox="1"/>
          <p:nvPr/>
        </p:nvSpPr>
        <p:spPr>
          <a:xfrm>
            <a:off x="558754" y="4104698"/>
            <a:ext cx="802649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 err="1">
                <a:latin typeface="Rubik"/>
                <a:ea typeface="Rubik"/>
                <a:cs typeface="Rubik"/>
                <a:sym typeface="Rubik"/>
              </a:rPr>
              <a:t>Menggunakan</a:t>
            </a:r>
            <a:r>
              <a:rPr lang="en-US" sz="1600" dirty="0">
                <a:latin typeface="Rubik"/>
                <a:ea typeface="Rubik"/>
                <a:cs typeface="Rubik"/>
                <a:sym typeface="Rubik"/>
              </a:rPr>
              <a:t> model ARIMA (40,2,1) </a:t>
            </a:r>
            <a:r>
              <a:rPr lang="en-US" sz="1600" dirty="0" err="1">
                <a:latin typeface="Rubik"/>
                <a:ea typeface="Rubik"/>
                <a:cs typeface="Rubik"/>
                <a:sym typeface="Rubik"/>
              </a:rPr>
              <a:t>untuk</a:t>
            </a:r>
            <a:r>
              <a:rPr lang="en-US" sz="1600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600" dirty="0" err="1">
                <a:latin typeface="Rubik"/>
                <a:ea typeface="Rubik"/>
                <a:cs typeface="Rubik"/>
                <a:sym typeface="Rubik"/>
              </a:rPr>
              <a:t>membuat</a:t>
            </a:r>
            <a:r>
              <a:rPr lang="en-US" sz="1600" dirty="0">
                <a:latin typeface="Rubik"/>
                <a:ea typeface="Rubik"/>
                <a:cs typeface="Rubik"/>
                <a:sym typeface="Rubik"/>
              </a:rPr>
              <a:t> model machine learning </a:t>
            </a:r>
            <a:r>
              <a:rPr lang="en-US" sz="1600" dirty="0" err="1">
                <a:latin typeface="Rubik"/>
                <a:ea typeface="Rubik"/>
                <a:cs typeface="Rubik"/>
                <a:sym typeface="Rubik"/>
              </a:rPr>
              <a:t>regresi</a:t>
            </a:r>
            <a:r>
              <a:rPr lang="en-US" sz="1600" dirty="0">
                <a:latin typeface="Rubik"/>
                <a:ea typeface="Rubik"/>
                <a:cs typeface="Rubik"/>
                <a:sym typeface="Rubik"/>
              </a:rPr>
              <a:t> yang </a:t>
            </a:r>
            <a:r>
              <a:rPr lang="en-US" sz="1600" dirty="0" err="1">
                <a:latin typeface="Rubik"/>
                <a:ea typeface="Rubik"/>
                <a:cs typeface="Rubik"/>
                <a:sym typeface="Rubik"/>
              </a:rPr>
              <a:t>dapat</a:t>
            </a:r>
            <a:r>
              <a:rPr lang="en-US" sz="1600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600" dirty="0" err="1">
                <a:latin typeface="Rubik"/>
                <a:ea typeface="Rubik"/>
                <a:cs typeface="Rubik"/>
                <a:sym typeface="Rubik"/>
              </a:rPr>
              <a:t>memprediksi</a:t>
            </a:r>
            <a:r>
              <a:rPr lang="en-US" sz="1600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600" dirty="0" err="1">
                <a:latin typeface="Rubik"/>
                <a:ea typeface="Rubik"/>
                <a:cs typeface="Rubik"/>
                <a:sym typeface="Rubik"/>
              </a:rPr>
              <a:t>banyaknya</a:t>
            </a:r>
            <a:r>
              <a:rPr lang="en-US" sz="1600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600" dirty="0" err="1">
                <a:latin typeface="Rubik"/>
                <a:ea typeface="Rubik"/>
                <a:cs typeface="Rubik"/>
                <a:sym typeface="Rubik"/>
              </a:rPr>
              <a:t>produk</a:t>
            </a:r>
            <a:r>
              <a:rPr lang="en-US" sz="1600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600" dirty="0" err="1">
                <a:latin typeface="Rubik"/>
                <a:ea typeface="Rubik"/>
                <a:cs typeface="Rubik"/>
                <a:sym typeface="Rubik"/>
              </a:rPr>
              <a:t>terjual</a:t>
            </a:r>
            <a:r>
              <a:rPr lang="en-US" sz="1600" dirty="0">
                <a:latin typeface="Rubik"/>
                <a:ea typeface="Rubik"/>
                <a:cs typeface="Rubik"/>
                <a:sym typeface="Rubik"/>
              </a:rPr>
              <a:t>.</a:t>
            </a:r>
            <a:endParaRPr lang="en-US" sz="16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0A99F69-41D5-480F-AA64-112AE0C9B66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99025" y="130144"/>
            <a:ext cx="1151890" cy="606542"/>
          </a:xfrm>
          <a:prstGeom prst="rect">
            <a:avLst/>
          </a:prstGeom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3085203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6"/>
          <p:cNvPicPr preferRelativeResize="0"/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6"/>
          <p:cNvSpPr txBox="1"/>
          <p:nvPr/>
        </p:nvSpPr>
        <p:spPr>
          <a:xfrm>
            <a:off x="340500" y="2094600"/>
            <a:ext cx="8463000" cy="954300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6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b="1" dirty="0">
                <a:latin typeface="Rubik"/>
                <a:ea typeface="Rubik"/>
                <a:cs typeface="Rubik"/>
                <a:sym typeface="Rubik"/>
              </a:rPr>
              <a:t>Case Study</a:t>
            </a:r>
            <a:endParaRPr sz="5000" b="1" dirty="0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96" name="Google Shape;96;p16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521F348-A9F1-4B81-B421-7842821C7C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99025" y="130144"/>
            <a:ext cx="1151890" cy="606542"/>
          </a:xfrm>
          <a:prstGeom prst="rect">
            <a:avLst/>
          </a:prstGeom>
          <a:effectLst>
            <a:softEdge rad="0"/>
          </a:effec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6"/>
          <p:cNvPicPr preferRelativeResize="0"/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6"/>
          <p:cNvSpPr txBox="1"/>
          <p:nvPr/>
        </p:nvSpPr>
        <p:spPr>
          <a:xfrm>
            <a:off x="546240" y="425795"/>
            <a:ext cx="5891774" cy="738633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6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latin typeface="Rubik"/>
                <a:ea typeface="Rubik"/>
                <a:cs typeface="Rubik"/>
                <a:sym typeface="Rubik"/>
              </a:rPr>
              <a:t>Regression (ARIMA)</a:t>
            </a:r>
          </a:p>
        </p:txBody>
      </p:sp>
      <p:pic>
        <p:nvPicPr>
          <p:cNvPr id="96" name="Google Shape;96;p16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F6E16E3-7A15-19C3-E917-8228C7ED243C}"/>
              </a:ext>
            </a:extLst>
          </p:cNvPr>
          <p:cNvSpPr txBox="1"/>
          <p:nvPr/>
        </p:nvSpPr>
        <p:spPr>
          <a:xfrm>
            <a:off x="546240" y="1657940"/>
            <a:ext cx="8026490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600" dirty="0">
                <a:latin typeface="Rubik"/>
                <a:ea typeface="Rubik"/>
                <a:cs typeface="Rubik"/>
                <a:sym typeface="Rubik"/>
              </a:rPr>
              <a:t>Hasil </a:t>
            </a:r>
            <a:r>
              <a:rPr lang="en-US" sz="1600" dirty="0" err="1">
                <a:latin typeface="Rubik"/>
                <a:ea typeface="Rubik"/>
                <a:cs typeface="Rubik"/>
                <a:sym typeface="Rubik"/>
              </a:rPr>
              <a:t>pengukuran</a:t>
            </a:r>
            <a:r>
              <a:rPr lang="en-US" sz="1600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600" dirty="0" err="1">
                <a:latin typeface="Rubik"/>
                <a:ea typeface="Rubik"/>
                <a:cs typeface="Rubik"/>
                <a:sym typeface="Rubik"/>
              </a:rPr>
              <a:t>metrik</a:t>
            </a:r>
            <a:r>
              <a:rPr lang="en-US" sz="1600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600" dirty="0" err="1">
                <a:latin typeface="Rubik"/>
                <a:ea typeface="Rubik"/>
                <a:cs typeface="Rubik"/>
                <a:sym typeface="Rubik"/>
              </a:rPr>
              <a:t>menunjukkan</a:t>
            </a:r>
            <a:r>
              <a:rPr lang="en-US" sz="1600" dirty="0">
                <a:latin typeface="Rubik"/>
                <a:ea typeface="Rubik"/>
                <a:cs typeface="Rubik"/>
                <a:sym typeface="Rubik"/>
              </a:rPr>
              <a:t> model ARIMA yang </a:t>
            </a:r>
            <a:r>
              <a:rPr lang="en-US" sz="1600" dirty="0" err="1">
                <a:latin typeface="Rubik"/>
                <a:ea typeface="Rubik"/>
                <a:cs typeface="Rubik"/>
                <a:sym typeface="Rubik"/>
              </a:rPr>
              <a:t>dibuat</a:t>
            </a:r>
            <a:r>
              <a:rPr lang="en-US" sz="1600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600" dirty="0" err="1">
                <a:latin typeface="Rubik"/>
                <a:ea typeface="Rubik"/>
                <a:cs typeface="Rubik"/>
                <a:sym typeface="Rubik"/>
              </a:rPr>
              <a:t>belum</a:t>
            </a:r>
            <a:r>
              <a:rPr lang="en-US" sz="1600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600" dirty="0" err="1">
                <a:latin typeface="Rubik"/>
                <a:ea typeface="Rubik"/>
                <a:cs typeface="Rubik"/>
                <a:sym typeface="Rubik"/>
              </a:rPr>
              <a:t>bisa</a:t>
            </a:r>
            <a:r>
              <a:rPr lang="en-US" sz="1600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600" dirty="0" err="1">
                <a:latin typeface="Rubik"/>
                <a:ea typeface="Rubik"/>
                <a:cs typeface="Rubik"/>
                <a:sym typeface="Rubik"/>
              </a:rPr>
              <a:t>melakukan</a:t>
            </a:r>
            <a:r>
              <a:rPr lang="en-US" sz="1600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600" dirty="0" err="1">
                <a:latin typeface="Rubik"/>
                <a:ea typeface="Rubik"/>
                <a:cs typeface="Rubik"/>
                <a:sym typeface="Rubik"/>
              </a:rPr>
              <a:t>prediksi</a:t>
            </a:r>
            <a:r>
              <a:rPr lang="en-US" sz="1600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600" dirty="0" err="1">
                <a:latin typeface="Rubik"/>
                <a:ea typeface="Rubik"/>
                <a:cs typeface="Rubik"/>
                <a:sym typeface="Rubik"/>
              </a:rPr>
              <a:t>dengan</a:t>
            </a:r>
            <a:r>
              <a:rPr lang="en-US" sz="1600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600" dirty="0" err="1">
                <a:latin typeface="Rubik"/>
                <a:ea typeface="Rubik"/>
                <a:cs typeface="Rubik"/>
                <a:sym typeface="Rubik"/>
              </a:rPr>
              <a:t>baik</a:t>
            </a:r>
            <a:r>
              <a:rPr lang="en-US" sz="1600" dirty="0">
                <a:latin typeface="Rubik"/>
                <a:ea typeface="Rubik"/>
                <a:cs typeface="Rubik"/>
                <a:sym typeface="Rubik"/>
              </a:rPr>
              <a:t>. Hal </a:t>
            </a:r>
            <a:r>
              <a:rPr lang="en-US" sz="1600" dirty="0" err="1">
                <a:latin typeface="Rubik"/>
                <a:ea typeface="Rubik"/>
                <a:cs typeface="Rubik"/>
                <a:sym typeface="Rubik"/>
              </a:rPr>
              <a:t>ini</a:t>
            </a:r>
            <a:r>
              <a:rPr lang="en-US" sz="1600" dirty="0">
                <a:latin typeface="Rubik"/>
                <a:ea typeface="Rubik"/>
                <a:cs typeface="Rubik"/>
                <a:sym typeface="Rubik"/>
              </a:rPr>
              <a:t> juga </a:t>
            </a:r>
            <a:r>
              <a:rPr lang="en-US" sz="1600" dirty="0" err="1">
                <a:latin typeface="Rubik"/>
                <a:ea typeface="Rubik"/>
                <a:cs typeface="Rubik"/>
                <a:sym typeface="Rubik"/>
              </a:rPr>
              <a:t>terlihat</a:t>
            </a:r>
            <a:r>
              <a:rPr lang="en-US" sz="1600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600" dirty="0" err="1">
                <a:latin typeface="Rubik"/>
                <a:ea typeface="Rubik"/>
                <a:cs typeface="Rubik"/>
                <a:sym typeface="Rubik"/>
              </a:rPr>
              <a:t>dari</a:t>
            </a:r>
            <a:r>
              <a:rPr lang="en-US" sz="1600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600" dirty="0" err="1">
                <a:latin typeface="Rubik"/>
                <a:ea typeface="Rubik"/>
                <a:cs typeface="Rubik"/>
                <a:sym typeface="Rubik"/>
              </a:rPr>
              <a:t>visualisasi</a:t>
            </a:r>
            <a:r>
              <a:rPr lang="en-US" sz="1600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600" dirty="0" err="1">
                <a:latin typeface="Rubik"/>
                <a:ea typeface="Rubik"/>
                <a:cs typeface="Rubik"/>
                <a:sym typeface="Rubik"/>
              </a:rPr>
              <a:t>hasil</a:t>
            </a:r>
            <a:r>
              <a:rPr lang="en-US" sz="1600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600" dirty="0" err="1">
                <a:latin typeface="Rubik"/>
                <a:ea typeface="Rubik"/>
                <a:cs typeface="Rubik"/>
                <a:sym typeface="Rubik"/>
              </a:rPr>
              <a:t>prediksi</a:t>
            </a:r>
            <a:r>
              <a:rPr lang="en-US" sz="1600" dirty="0">
                <a:latin typeface="Rubik"/>
                <a:ea typeface="Rubik"/>
                <a:cs typeface="Rubik"/>
                <a:sym typeface="Rubik"/>
              </a:rPr>
              <a:t> pada </a:t>
            </a:r>
            <a:r>
              <a:rPr lang="en-US" sz="1600" dirty="0" err="1">
                <a:latin typeface="Rubik"/>
                <a:ea typeface="Rubik"/>
                <a:cs typeface="Rubik"/>
                <a:sym typeface="Rubik"/>
              </a:rPr>
              <a:t>halaman</a:t>
            </a:r>
            <a:r>
              <a:rPr lang="en-US" sz="1600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600" dirty="0" err="1">
                <a:latin typeface="Rubik"/>
                <a:ea typeface="Rubik"/>
                <a:cs typeface="Rubik"/>
                <a:sym typeface="Rubik"/>
              </a:rPr>
              <a:t>sebelumnya</a:t>
            </a:r>
            <a:r>
              <a:rPr lang="en-US" sz="1600" dirty="0">
                <a:latin typeface="Rubik"/>
                <a:ea typeface="Rubik"/>
                <a:cs typeface="Rubik"/>
                <a:sym typeface="Rubik"/>
              </a:rPr>
              <a:t> yang </a:t>
            </a:r>
            <a:r>
              <a:rPr lang="en-US" sz="1600" dirty="0" err="1">
                <a:latin typeface="Rubik"/>
                <a:ea typeface="Rubik"/>
                <a:cs typeface="Rubik"/>
                <a:sym typeface="Rubik"/>
              </a:rPr>
              <a:t>menunjukkan</a:t>
            </a:r>
            <a:r>
              <a:rPr lang="en-US" sz="1600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600" dirty="0" err="1">
                <a:latin typeface="Rubik"/>
                <a:ea typeface="Rubik"/>
                <a:cs typeface="Rubik"/>
                <a:sym typeface="Rubik"/>
              </a:rPr>
              <a:t>prediksi</a:t>
            </a:r>
            <a:r>
              <a:rPr lang="en-US" sz="1600" dirty="0">
                <a:latin typeface="Rubik"/>
                <a:ea typeface="Rubik"/>
                <a:cs typeface="Rubik"/>
                <a:sym typeface="Rubik"/>
              </a:rPr>
              <a:t> ARIMA </a:t>
            </a:r>
            <a:r>
              <a:rPr lang="en-US" sz="1600" dirty="0" err="1">
                <a:latin typeface="Rubik"/>
                <a:ea typeface="Rubik"/>
                <a:cs typeface="Rubik"/>
                <a:sym typeface="Rubik"/>
              </a:rPr>
              <a:t>masih</a:t>
            </a:r>
            <a:r>
              <a:rPr lang="en-US" sz="1600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600" dirty="0" err="1">
                <a:latin typeface="Rubik"/>
                <a:ea typeface="Rubik"/>
                <a:cs typeface="Rubik"/>
                <a:sym typeface="Rubik"/>
              </a:rPr>
              <a:t>jauh</a:t>
            </a:r>
            <a:r>
              <a:rPr lang="en-US" sz="1600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600" dirty="0" err="1">
                <a:latin typeface="Rubik"/>
                <a:ea typeface="Rubik"/>
                <a:cs typeface="Rubik"/>
                <a:sym typeface="Rubik"/>
              </a:rPr>
              <a:t>dari</a:t>
            </a:r>
            <a:r>
              <a:rPr lang="en-US" sz="1600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600" dirty="0" err="1">
                <a:latin typeface="Rubik"/>
                <a:ea typeface="Rubik"/>
                <a:cs typeface="Rubik"/>
                <a:sym typeface="Rubik"/>
              </a:rPr>
              <a:t>nilai</a:t>
            </a:r>
            <a:r>
              <a:rPr lang="en-US" sz="1600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600" dirty="0" err="1">
                <a:latin typeface="Rubik"/>
                <a:ea typeface="Rubik"/>
                <a:cs typeface="Rubik"/>
                <a:sym typeface="Rubik"/>
              </a:rPr>
              <a:t>sebenarnya</a:t>
            </a:r>
            <a:r>
              <a:rPr lang="en-US" sz="1600" dirty="0">
                <a:latin typeface="Rubik"/>
                <a:ea typeface="Rubik"/>
                <a:cs typeface="Rubik"/>
                <a:sym typeface="Rubik"/>
              </a:rPr>
              <a:t>.</a:t>
            </a:r>
          </a:p>
          <a:p>
            <a:pPr algn="just"/>
            <a:endParaRPr lang="en-US" sz="1600" dirty="0">
              <a:latin typeface="Rubik"/>
              <a:sym typeface="Rubik"/>
            </a:endParaRPr>
          </a:p>
          <a:p>
            <a:pPr algn="just"/>
            <a:endParaRPr lang="en-US" sz="1600" dirty="0">
              <a:latin typeface="Rubik"/>
              <a:sym typeface="Rubik"/>
            </a:endParaRPr>
          </a:p>
          <a:p>
            <a:pPr algn="just"/>
            <a:endParaRPr lang="en-US" sz="1600" dirty="0">
              <a:latin typeface="Rubik"/>
              <a:sym typeface="Rubik"/>
            </a:endParaRPr>
          </a:p>
          <a:p>
            <a:pPr algn="just"/>
            <a:endParaRPr lang="en-US" sz="1600" dirty="0">
              <a:latin typeface="Rubik"/>
              <a:sym typeface="Rubik"/>
            </a:endParaRPr>
          </a:p>
          <a:p>
            <a:pPr algn="just"/>
            <a:endParaRPr lang="en-US" sz="1600" dirty="0">
              <a:latin typeface="Rubik"/>
              <a:sym typeface="Rubik"/>
            </a:endParaRPr>
          </a:p>
          <a:p>
            <a:pPr algn="just"/>
            <a:r>
              <a:rPr lang="en-US" sz="1600" dirty="0" err="1">
                <a:latin typeface="Rubik"/>
                <a:sym typeface="Rubik"/>
              </a:rPr>
              <a:t>Untuk</a:t>
            </a:r>
            <a:r>
              <a:rPr lang="en-US" sz="1600" dirty="0">
                <a:latin typeface="Rubik"/>
                <a:sym typeface="Rubik"/>
              </a:rPr>
              <a:t> </a:t>
            </a:r>
            <a:r>
              <a:rPr lang="en-US" sz="1600" dirty="0" err="1">
                <a:latin typeface="Rubik"/>
                <a:sym typeface="Rubik"/>
              </a:rPr>
              <a:t>meningkatkan</a:t>
            </a:r>
            <a:r>
              <a:rPr lang="en-US" sz="1600" dirty="0">
                <a:latin typeface="Rubik"/>
                <a:sym typeface="Rubik"/>
              </a:rPr>
              <a:t> </a:t>
            </a:r>
            <a:r>
              <a:rPr lang="en-US" sz="1600" dirty="0" err="1">
                <a:latin typeface="Rubik"/>
                <a:sym typeface="Rubik"/>
              </a:rPr>
              <a:t>performa</a:t>
            </a:r>
            <a:r>
              <a:rPr lang="en-US" sz="1600" dirty="0">
                <a:latin typeface="Rubik"/>
                <a:sym typeface="Rubik"/>
              </a:rPr>
              <a:t> model, </a:t>
            </a:r>
            <a:r>
              <a:rPr lang="en-US" sz="1600" dirty="0" err="1">
                <a:latin typeface="Rubik"/>
                <a:sym typeface="Rubik"/>
              </a:rPr>
              <a:t>dibutuhkan</a:t>
            </a:r>
            <a:r>
              <a:rPr lang="en-US" sz="1600" dirty="0">
                <a:latin typeface="Rubik"/>
                <a:sym typeface="Rubik"/>
              </a:rPr>
              <a:t> hyperparameter tuning </a:t>
            </a:r>
            <a:r>
              <a:rPr lang="en-US" sz="1600" dirty="0" err="1">
                <a:latin typeface="Rubik"/>
                <a:sym typeface="Rubik"/>
              </a:rPr>
              <a:t>atau</a:t>
            </a:r>
            <a:r>
              <a:rPr lang="en-US" sz="1600" dirty="0">
                <a:latin typeface="Rubik"/>
                <a:sym typeface="Rubik"/>
              </a:rPr>
              <a:t> </a:t>
            </a:r>
            <a:r>
              <a:rPr lang="en-US" sz="1600" dirty="0" err="1">
                <a:latin typeface="Rubik"/>
                <a:sym typeface="Rubik"/>
              </a:rPr>
              <a:t>eksperimen</a:t>
            </a:r>
            <a:r>
              <a:rPr lang="en-US" sz="1600" dirty="0">
                <a:latin typeface="Rubik"/>
                <a:sym typeface="Rubik"/>
              </a:rPr>
              <a:t> </a:t>
            </a:r>
            <a:r>
              <a:rPr lang="en-US" sz="1600" dirty="0" err="1">
                <a:latin typeface="Rubik"/>
                <a:sym typeface="Rubik"/>
              </a:rPr>
              <a:t>dengan</a:t>
            </a:r>
            <a:r>
              <a:rPr lang="en-US" sz="1600" dirty="0">
                <a:latin typeface="Rubik"/>
                <a:sym typeface="Rubik"/>
              </a:rPr>
              <a:t> model lain.</a:t>
            </a:r>
            <a:endParaRPr lang="en-US" sz="16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9A5D6CB-A672-49A4-AB23-C73A01CAD0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99025" y="130144"/>
            <a:ext cx="1151890" cy="606542"/>
          </a:xfrm>
          <a:prstGeom prst="rect">
            <a:avLst/>
          </a:prstGeom>
          <a:effectLst>
            <a:softEdge rad="0"/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1D11E06-2876-4DC0-B4B2-832F6A89EDF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5554" y="2701082"/>
            <a:ext cx="3432879" cy="707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6149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9FAB"/>
        </a:soli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20"/>
          <p:cNvPicPr preferRelativeResize="0"/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95425" y="4262625"/>
            <a:ext cx="1399901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0"/>
          <p:cNvSpPr txBox="1"/>
          <p:nvPr/>
        </p:nvSpPr>
        <p:spPr>
          <a:xfrm>
            <a:off x="2376000" y="1939850"/>
            <a:ext cx="4392000" cy="8772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 b="1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Thank You</a:t>
            </a:r>
            <a:endParaRPr sz="200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29" name="Google Shape;129;p20"/>
          <p:cNvSpPr txBox="1"/>
          <p:nvPr/>
        </p:nvSpPr>
        <p:spPr>
          <a:xfrm>
            <a:off x="4314750" y="4248575"/>
            <a:ext cx="4578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Rubik SemiBold"/>
                <a:ea typeface="Rubik SemiBold"/>
                <a:cs typeface="Rubik SemiBold"/>
                <a:sym typeface="Rubik SemiBold"/>
              </a:rPr>
              <a:t>X</a:t>
            </a:r>
            <a:endParaRPr sz="3000">
              <a:solidFill>
                <a:schemeClr val="lt1"/>
              </a:solidFill>
              <a:latin typeface="Rubik SemiBold"/>
              <a:ea typeface="Rubik SemiBold"/>
              <a:cs typeface="Rubik SemiBold"/>
              <a:sym typeface="Rubik SemiBold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AEF5062-97DA-DDBC-8124-33F057958F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22454" y="4232145"/>
            <a:ext cx="1230941" cy="64816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6"/>
          <p:cNvPicPr preferRelativeResize="0"/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6"/>
          <p:cNvSpPr txBox="1"/>
          <p:nvPr/>
        </p:nvSpPr>
        <p:spPr>
          <a:xfrm>
            <a:off x="546239" y="433415"/>
            <a:ext cx="6028731" cy="738633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6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latin typeface="Rubik"/>
                <a:ea typeface="Rubik"/>
                <a:cs typeface="Rubik"/>
                <a:sym typeface="Rubik"/>
              </a:rPr>
              <a:t>About Kalbe Nutritionals</a:t>
            </a:r>
            <a:endParaRPr sz="3600" b="1" dirty="0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96" name="Google Shape;96;p16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6"/>
          <p:cNvSpPr txBox="1"/>
          <p:nvPr/>
        </p:nvSpPr>
        <p:spPr>
          <a:xfrm>
            <a:off x="699840" y="1683908"/>
            <a:ext cx="7744320" cy="2400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just"/>
            <a:r>
              <a:rPr lang="en-US" sz="1800" dirty="0">
                <a:latin typeface="Rubik"/>
              </a:rPr>
              <a:t>KALBE Nutritionals </a:t>
            </a:r>
            <a:r>
              <a:rPr lang="en-US" sz="1800" dirty="0" err="1">
                <a:latin typeface="Rubik"/>
              </a:rPr>
              <a:t>merupakan</a:t>
            </a:r>
            <a:r>
              <a:rPr lang="en-US" sz="1800" dirty="0">
                <a:latin typeface="Rubik"/>
              </a:rPr>
              <a:t> </a:t>
            </a:r>
            <a:r>
              <a:rPr lang="en-US" sz="1800" dirty="0" err="1">
                <a:latin typeface="Rubik"/>
              </a:rPr>
              <a:t>perusahaan</a:t>
            </a:r>
            <a:r>
              <a:rPr lang="en-US" sz="1800" dirty="0">
                <a:latin typeface="Rubik"/>
              </a:rPr>
              <a:t> yang </a:t>
            </a:r>
            <a:r>
              <a:rPr lang="en-US" sz="1800" dirty="0" err="1">
                <a:latin typeface="Rubik"/>
              </a:rPr>
              <a:t>bergerak</a:t>
            </a:r>
            <a:r>
              <a:rPr lang="en-US" sz="1800" dirty="0">
                <a:latin typeface="Rubik"/>
              </a:rPr>
              <a:t> </a:t>
            </a:r>
            <a:r>
              <a:rPr lang="en-US" sz="1800" dirty="0" err="1">
                <a:latin typeface="Rubik"/>
              </a:rPr>
              <a:t>dalam</a:t>
            </a:r>
            <a:r>
              <a:rPr lang="en-US" sz="1800" dirty="0">
                <a:latin typeface="Rubik"/>
              </a:rPr>
              <a:t> </a:t>
            </a:r>
            <a:r>
              <a:rPr lang="en-US" sz="1800" dirty="0" err="1">
                <a:latin typeface="Rubik"/>
              </a:rPr>
              <a:t>bidang</a:t>
            </a:r>
            <a:r>
              <a:rPr lang="en-US" sz="1800" dirty="0">
                <a:latin typeface="Rubik"/>
              </a:rPr>
              <a:t> </a:t>
            </a:r>
            <a:r>
              <a:rPr lang="en-US" sz="1800" dirty="0" err="1">
                <a:latin typeface="Rubik"/>
              </a:rPr>
              <a:t>bisnis</a:t>
            </a:r>
            <a:r>
              <a:rPr lang="en-US" sz="1800" dirty="0">
                <a:latin typeface="Rubik"/>
              </a:rPr>
              <a:t> </a:t>
            </a:r>
            <a:r>
              <a:rPr lang="en-US" sz="1800" dirty="0" err="1">
                <a:latin typeface="Rubik"/>
              </a:rPr>
              <a:t>makanan</a:t>
            </a:r>
            <a:r>
              <a:rPr lang="en-US" sz="1800" dirty="0">
                <a:latin typeface="Rubik"/>
              </a:rPr>
              <a:t> dan </a:t>
            </a:r>
            <a:r>
              <a:rPr lang="en-US" sz="1800" dirty="0" err="1">
                <a:latin typeface="Rubik"/>
              </a:rPr>
              <a:t>minuman</a:t>
            </a:r>
            <a:r>
              <a:rPr lang="en-US" sz="1800" dirty="0">
                <a:latin typeface="Rubik"/>
              </a:rPr>
              <a:t> </a:t>
            </a:r>
            <a:r>
              <a:rPr lang="en-US" sz="1800" dirty="0" err="1">
                <a:latin typeface="Rubik"/>
              </a:rPr>
              <a:t>kesehatan</a:t>
            </a:r>
            <a:r>
              <a:rPr lang="en-US" sz="1800" dirty="0">
                <a:latin typeface="Rubik"/>
              </a:rPr>
              <a:t> yang </a:t>
            </a:r>
            <a:r>
              <a:rPr lang="en-US" sz="1800" dirty="0" err="1">
                <a:latin typeface="Rubik"/>
              </a:rPr>
              <a:t>memiliki</a:t>
            </a:r>
            <a:r>
              <a:rPr lang="en-US" sz="1800" dirty="0">
                <a:latin typeface="Rubik"/>
              </a:rPr>
              <a:t> </a:t>
            </a:r>
            <a:r>
              <a:rPr lang="en-US" sz="1800" dirty="0" err="1">
                <a:latin typeface="Rubik"/>
              </a:rPr>
              <a:t>misi</a:t>
            </a:r>
            <a:r>
              <a:rPr lang="en-US" sz="1800" dirty="0">
                <a:latin typeface="Rubik"/>
              </a:rPr>
              <a:t> </a:t>
            </a:r>
            <a:r>
              <a:rPr lang="en-US" sz="1800" dirty="0" err="1">
                <a:latin typeface="Rubik"/>
              </a:rPr>
              <a:t>yaitu</a:t>
            </a:r>
            <a:r>
              <a:rPr lang="en-US" sz="1800" dirty="0">
                <a:latin typeface="Rubik"/>
              </a:rPr>
              <a:t> </a:t>
            </a:r>
            <a:r>
              <a:rPr lang="en-US" sz="1800" b="1" dirty="0">
                <a:latin typeface="Rubik"/>
              </a:rPr>
              <a:t>Providing Best Nutrition Solution for a Better Life</a:t>
            </a:r>
            <a:r>
              <a:rPr lang="en-US" sz="1800" dirty="0">
                <a:latin typeface="Rubik"/>
              </a:rPr>
              <a:t>. </a:t>
            </a:r>
            <a:r>
              <a:rPr lang="en-US" sz="1800" dirty="0" err="1">
                <a:latin typeface="Rubik"/>
              </a:rPr>
              <a:t>Misi</a:t>
            </a:r>
            <a:r>
              <a:rPr lang="en-US" sz="1800" dirty="0">
                <a:latin typeface="Rubik"/>
              </a:rPr>
              <a:t> </a:t>
            </a:r>
            <a:r>
              <a:rPr lang="en-US" sz="1800" dirty="0" err="1">
                <a:latin typeface="Rubik"/>
              </a:rPr>
              <a:t>ini</a:t>
            </a:r>
            <a:r>
              <a:rPr lang="en-US" sz="1800" dirty="0">
                <a:latin typeface="Rubik"/>
              </a:rPr>
              <a:t> </a:t>
            </a:r>
            <a:r>
              <a:rPr lang="en-US" sz="1800" dirty="0" err="1">
                <a:latin typeface="Rubik"/>
              </a:rPr>
              <a:t>merupakan</a:t>
            </a:r>
            <a:r>
              <a:rPr lang="en-US" sz="1800" dirty="0">
                <a:latin typeface="Rubik"/>
              </a:rPr>
              <a:t> </a:t>
            </a:r>
            <a:r>
              <a:rPr lang="en-US" sz="1800" dirty="0" err="1">
                <a:latin typeface="Rubik"/>
              </a:rPr>
              <a:t>sebuah</a:t>
            </a:r>
            <a:r>
              <a:rPr lang="en-US" sz="1800" dirty="0">
                <a:latin typeface="Rubik"/>
              </a:rPr>
              <a:t> </a:t>
            </a:r>
            <a:r>
              <a:rPr lang="en-US" sz="1800" dirty="0" err="1">
                <a:latin typeface="Rubik"/>
              </a:rPr>
              <a:t>pernyataan</a:t>
            </a:r>
            <a:r>
              <a:rPr lang="en-US" sz="1800" dirty="0">
                <a:latin typeface="Rubik"/>
              </a:rPr>
              <a:t> </a:t>
            </a:r>
            <a:r>
              <a:rPr lang="en-US" sz="1800" dirty="0" err="1">
                <a:latin typeface="Rubik"/>
              </a:rPr>
              <a:t>tegas</a:t>
            </a:r>
            <a:r>
              <a:rPr lang="en-US" sz="1800" dirty="0">
                <a:latin typeface="Rubik"/>
              </a:rPr>
              <a:t> KALBE Nutritionals </a:t>
            </a:r>
            <a:r>
              <a:rPr lang="en-US" sz="1800" dirty="0" err="1">
                <a:latin typeface="Rubik"/>
              </a:rPr>
              <a:t>dalam</a:t>
            </a:r>
            <a:r>
              <a:rPr lang="en-US" sz="1800" dirty="0">
                <a:latin typeface="Rubik"/>
              </a:rPr>
              <a:t> </a:t>
            </a:r>
            <a:r>
              <a:rPr lang="en-US" sz="1800" dirty="0" err="1">
                <a:latin typeface="Rubik"/>
              </a:rPr>
              <a:t>memastikan</a:t>
            </a:r>
            <a:r>
              <a:rPr lang="en-US" sz="1800" dirty="0">
                <a:latin typeface="Rubik"/>
              </a:rPr>
              <a:t> </a:t>
            </a:r>
            <a:r>
              <a:rPr lang="en-US" sz="1800" dirty="0" err="1">
                <a:latin typeface="Rubik"/>
              </a:rPr>
              <a:t>seluruh</a:t>
            </a:r>
            <a:r>
              <a:rPr lang="en-US" sz="1800" dirty="0">
                <a:latin typeface="Rubik"/>
              </a:rPr>
              <a:t> </a:t>
            </a:r>
            <a:r>
              <a:rPr lang="en-US" sz="1800" dirty="0" err="1">
                <a:latin typeface="Rubik"/>
              </a:rPr>
              <a:t>produk</a:t>
            </a:r>
            <a:r>
              <a:rPr lang="en-US" sz="1800" dirty="0">
                <a:latin typeface="Rubik"/>
              </a:rPr>
              <a:t> </a:t>
            </a:r>
            <a:r>
              <a:rPr lang="en-US" sz="1800" dirty="0" err="1">
                <a:latin typeface="Rubik"/>
              </a:rPr>
              <a:t>akan</a:t>
            </a:r>
            <a:r>
              <a:rPr lang="en-US" sz="1800" dirty="0">
                <a:latin typeface="Rubik"/>
              </a:rPr>
              <a:t> </a:t>
            </a:r>
            <a:r>
              <a:rPr lang="en-US" sz="1800" dirty="0" err="1">
                <a:latin typeface="Rubik"/>
              </a:rPr>
              <a:t>dikembangkan</a:t>
            </a:r>
            <a:r>
              <a:rPr lang="en-US" sz="1800" dirty="0">
                <a:latin typeface="Rubik"/>
              </a:rPr>
              <a:t> </a:t>
            </a:r>
            <a:r>
              <a:rPr lang="en-US" sz="1800" dirty="0" err="1">
                <a:latin typeface="Rubik"/>
              </a:rPr>
              <a:t>dengan</a:t>
            </a:r>
            <a:r>
              <a:rPr lang="en-US" sz="1800" dirty="0">
                <a:latin typeface="Rubik"/>
              </a:rPr>
              <a:t> </a:t>
            </a:r>
            <a:r>
              <a:rPr lang="en-US" sz="1800" dirty="0" err="1">
                <a:latin typeface="Rubik"/>
              </a:rPr>
              <a:t>penuh</a:t>
            </a:r>
            <a:r>
              <a:rPr lang="en-US" sz="1800" dirty="0">
                <a:latin typeface="Rubik"/>
              </a:rPr>
              <a:t> </a:t>
            </a:r>
            <a:r>
              <a:rPr lang="en-US" sz="1800" dirty="0" err="1">
                <a:latin typeface="Rubik"/>
              </a:rPr>
              <a:t>tanggung</a:t>
            </a:r>
            <a:r>
              <a:rPr lang="en-US" sz="1800" dirty="0">
                <a:latin typeface="Rubik"/>
              </a:rPr>
              <a:t> </a:t>
            </a:r>
            <a:r>
              <a:rPr lang="en-US" sz="1800" dirty="0" err="1">
                <a:latin typeface="Rubik"/>
              </a:rPr>
              <a:t>jawab</a:t>
            </a:r>
            <a:r>
              <a:rPr lang="en-US" sz="1800" dirty="0">
                <a:latin typeface="Rubik"/>
              </a:rPr>
              <a:t> </a:t>
            </a:r>
            <a:r>
              <a:rPr lang="en-US" sz="1800" dirty="0" err="1">
                <a:latin typeface="Rubik"/>
              </a:rPr>
              <a:t>untuk</a:t>
            </a:r>
            <a:r>
              <a:rPr lang="en-US" sz="1800" dirty="0">
                <a:latin typeface="Rubik"/>
              </a:rPr>
              <a:t> </a:t>
            </a:r>
            <a:r>
              <a:rPr lang="en-US" sz="1800" dirty="0" err="1">
                <a:latin typeface="Rubik"/>
              </a:rPr>
              <a:t>membawa</a:t>
            </a:r>
            <a:r>
              <a:rPr lang="en-US" sz="1800" dirty="0">
                <a:latin typeface="Rubik"/>
              </a:rPr>
              <a:t> </a:t>
            </a:r>
            <a:r>
              <a:rPr lang="en-US" sz="1800" dirty="0" err="1">
                <a:latin typeface="Rubik"/>
              </a:rPr>
              <a:t>kebaikan</a:t>
            </a:r>
            <a:r>
              <a:rPr lang="en-US" sz="1800" dirty="0">
                <a:latin typeface="Rubik"/>
              </a:rPr>
              <a:t> </a:t>
            </a:r>
            <a:r>
              <a:rPr lang="en-US" sz="1800" dirty="0" err="1">
                <a:latin typeface="Rubik"/>
              </a:rPr>
              <a:t>hidup</a:t>
            </a:r>
            <a:r>
              <a:rPr lang="en-US" sz="1800" dirty="0">
                <a:latin typeface="Rubik"/>
              </a:rPr>
              <a:t> </a:t>
            </a:r>
            <a:r>
              <a:rPr lang="en-US" sz="1800" dirty="0" err="1">
                <a:latin typeface="Rubik"/>
              </a:rPr>
              <a:t>kepada</a:t>
            </a:r>
            <a:r>
              <a:rPr lang="en-US" sz="1800" dirty="0">
                <a:latin typeface="Rubik"/>
              </a:rPr>
              <a:t> </a:t>
            </a:r>
            <a:r>
              <a:rPr lang="en-US" sz="1800" dirty="0" err="1">
                <a:latin typeface="Rubik"/>
              </a:rPr>
              <a:t>lebih</a:t>
            </a:r>
            <a:r>
              <a:rPr lang="en-US" sz="1800" dirty="0">
                <a:latin typeface="Rubik"/>
              </a:rPr>
              <a:t> </a:t>
            </a:r>
            <a:r>
              <a:rPr lang="en-US" sz="1800" dirty="0" err="1">
                <a:latin typeface="Rubik"/>
              </a:rPr>
              <a:t>banyak</a:t>
            </a:r>
            <a:r>
              <a:rPr lang="en-US" sz="1800" dirty="0">
                <a:latin typeface="Rubik"/>
              </a:rPr>
              <a:t> orang, di Indonesia dan </a:t>
            </a:r>
            <a:r>
              <a:rPr lang="en-US" sz="1800" dirty="0" err="1">
                <a:latin typeface="Rubik"/>
              </a:rPr>
              <a:t>seluruh</a:t>
            </a:r>
            <a:r>
              <a:rPr lang="en-US" sz="1800" dirty="0">
                <a:latin typeface="Rubik"/>
              </a:rPr>
              <a:t> dunia. KALBE Nutritionals </a:t>
            </a:r>
            <a:r>
              <a:rPr lang="en-US" sz="1800" dirty="0" err="1">
                <a:latin typeface="Rubik"/>
              </a:rPr>
              <a:t>memiliki</a:t>
            </a:r>
            <a:r>
              <a:rPr lang="en-US" sz="1800" dirty="0">
                <a:latin typeface="Rubik"/>
              </a:rPr>
              <a:t> </a:t>
            </a:r>
            <a:r>
              <a:rPr lang="en-US" sz="1800" dirty="0" err="1">
                <a:latin typeface="Rubik"/>
              </a:rPr>
              <a:t>berbagai</a:t>
            </a:r>
            <a:r>
              <a:rPr lang="en-US" sz="1800" dirty="0">
                <a:latin typeface="Rubik"/>
              </a:rPr>
              <a:t> </a:t>
            </a:r>
            <a:r>
              <a:rPr lang="en-US" sz="1800" dirty="0" err="1">
                <a:latin typeface="Rubik"/>
              </a:rPr>
              <a:t>produk</a:t>
            </a:r>
            <a:r>
              <a:rPr lang="en-US" sz="1800" dirty="0">
                <a:latin typeface="Rubik"/>
              </a:rPr>
              <a:t> </a:t>
            </a:r>
            <a:r>
              <a:rPr lang="en-US" sz="1800" dirty="0" err="1">
                <a:latin typeface="Rubik"/>
              </a:rPr>
              <a:t>nutrisi</a:t>
            </a:r>
            <a:r>
              <a:rPr lang="en-US" sz="1800" dirty="0">
                <a:latin typeface="Rubik"/>
              </a:rPr>
              <a:t> di </a:t>
            </a:r>
            <a:r>
              <a:rPr lang="en-US" sz="1800" dirty="0" err="1">
                <a:latin typeface="Rubik"/>
              </a:rPr>
              <a:t>setiap</a:t>
            </a:r>
            <a:r>
              <a:rPr lang="en-US" sz="1800" dirty="0">
                <a:latin typeface="Rubik"/>
              </a:rPr>
              <a:t> </a:t>
            </a:r>
            <a:r>
              <a:rPr lang="en-US" sz="1800" dirty="0" err="1">
                <a:latin typeface="Rubik"/>
              </a:rPr>
              <a:t>tahapan</a:t>
            </a:r>
            <a:r>
              <a:rPr lang="en-US" sz="1800" dirty="0">
                <a:latin typeface="Rubik"/>
              </a:rPr>
              <a:t> </a:t>
            </a:r>
            <a:r>
              <a:rPr lang="en-US" sz="1800" dirty="0" err="1">
                <a:latin typeface="Rubik"/>
              </a:rPr>
              <a:t>kehidupan</a:t>
            </a:r>
            <a:r>
              <a:rPr lang="en-US" sz="1800" dirty="0">
                <a:latin typeface="Rubik"/>
              </a:rPr>
              <a:t>, </a:t>
            </a:r>
            <a:r>
              <a:rPr lang="en-US" sz="1800" dirty="0" err="1">
                <a:latin typeface="Rubik"/>
              </a:rPr>
              <a:t>mulai</a:t>
            </a:r>
            <a:r>
              <a:rPr lang="en-US" sz="1800" dirty="0">
                <a:latin typeface="Rubik"/>
              </a:rPr>
              <a:t> </a:t>
            </a:r>
            <a:r>
              <a:rPr lang="en-US" sz="1800" dirty="0" err="1">
                <a:latin typeface="Rubik"/>
              </a:rPr>
              <a:t>sejak</a:t>
            </a:r>
            <a:r>
              <a:rPr lang="en-US" sz="1800" dirty="0">
                <a:latin typeface="Rubik"/>
              </a:rPr>
              <a:t> </a:t>
            </a:r>
            <a:r>
              <a:rPr lang="en-US" sz="1800" dirty="0" err="1">
                <a:latin typeface="Rubik"/>
              </a:rPr>
              <a:t>persiapan</a:t>
            </a:r>
            <a:r>
              <a:rPr lang="en-US" sz="1800" dirty="0">
                <a:latin typeface="Rubik"/>
              </a:rPr>
              <a:t> </a:t>
            </a:r>
            <a:r>
              <a:rPr lang="en-US" sz="1800" dirty="0" err="1">
                <a:latin typeface="Rubik"/>
              </a:rPr>
              <a:t>kehamilan</a:t>
            </a:r>
            <a:r>
              <a:rPr lang="en-US" sz="1800" dirty="0">
                <a:latin typeface="Rubik"/>
              </a:rPr>
              <a:t>, </a:t>
            </a:r>
            <a:r>
              <a:rPr lang="en-US" sz="1800" dirty="0" err="1">
                <a:latin typeface="Rubik"/>
              </a:rPr>
              <a:t>hamil</a:t>
            </a:r>
            <a:r>
              <a:rPr lang="en-US" sz="1800" dirty="0">
                <a:latin typeface="Rubik"/>
              </a:rPr>
              <a:t>, </a:t>
            </a:r>
            <a:r>
              <a:rPr lang="en-US" sz="1800" dirty="0" err="1">
                <a:latin typeface="Rubik"/>
              </a:rPr>
              <a:t>nutrisi</a:t>
            </a:r>
            <a:r>
              <a:rPr lang="en-US" sz="1800" dirty="0">
                <a:latin typeface="Rubik"/>
              </a:rPr>
              <a:t> </a:t>
            </a:r>
            <a:r>
              <a:rPr lang="en-US" sz="1800" dirty="0" err="1">
                <a:latin typeface="Rubik"/>
              </a:rPr>
              <a:t>untuk</a:t>
            </a:r>
            <a:r>
              <a:rPr lang="en-US" sz="1800" dirty="0">
                <a:latin typeface="Rubik"/>
              </a:rPr>
              <a:t> </a:t>
            </a:r>
            <a:r>
              <a:rPr lang="en-US" sz="1800" dirty="0" err="1">
                <a:latin typeface="Rubik"/>
              </a:rPr>
              <a:t>bayi</a:t>
            </a:r>
            <a:r>
              <a:rPr lang="en-US" sz="1800" dirty="0">
                <a:latin typeface="Rubik"/>
              </a:rPr>
              <a:t>, </a:t>
            </a:r>
            <a:r>
              <a:rPr lang="en-US" sz="1800" dirty="0" err="1">
                <a:latin typeface="Rubik"/>
              </a:rPr>
              <a:t>anak-anak</a:t>
            </a:r>
            <a:r>
              <a:rPr lang="en-US" sz="1800" dirty="0">
                <a:latin typeface="Rubik"/>
              </a:rPr>
              <a:t>, orang </a:t>
            </a:r>
            <a:r>
              <a:rPr lang="en-US" sz="1800" dirty="0" err="1">
                <a:latin typeface="Rubik"/>
              </a:rPr>
              <a:t>dewasa</a:t>
            </a:r>
            <a:r>
              <a:rPr lang="en-US" sz="1800" dirty="0">
                <a:latin typeface="Rubik"/>
              </a:rPr>
              <a:t>, </a:t>
            </a:r>
            <a:r>
              <a:rPr lang="en-US" sz="1800" dirty="0" err="1">
                <a:latin typeface="Rubik"/>
              </a:rPr>
              <a:t>hingga</a:t>
            </a:r>
            <a:r>
              <a:rPr lang="en-US" sz="1800" dirty="0">
                <a:latin typeface="Rubik"/>
              </a:rPr>
              <a:t> orang </a:t>
            </a:r>
            <a:r>
              <a:rPr lang="en-US" sz="1800" dirty="0" err="1">
                <a:latin typeface="Rubik"/>
              </a:rPr>
              <a:t>tua</a:t>
            </a:r>
            <a:r>
              <a:rPr lang="en-US" sz="1800" dirty="0">
                <a:latin typeface="Rubik"/>
              </a:rPr>
              <a:t>.</a:t>
            </a:r>
            <a:endParaRPr sz="1800" dirty="0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80420B8-B195-435C-86D3-C964C88641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99025" y="130144"/>
            <a:ext cx="1151890" cy="606542"/>
          </a:xfrm>
          <a:prstGeom prst="rect">
            <a:avLst/>
          </a:prstGeom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17334870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6"/>
          <p:cNvPicPr preferRelativeResize="0"/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6"/>
          <p:cNvSpPr txBox="1"/>
          <p:nvPr/>
        </p:nvSpPr>
        <p:spPr>
          <a:xfrm>
            <a:off x="546240" y="433415"/>
            <a:ext cx="3027540" cy="738633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6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>
                <a:latin typeface="Rubik"/>
                <a:ea typeface="Rubik"/>
                <a:cs typeface="Rubik"/>
                <a:sym typeface="Rubik"/>
              </a:rPr>
              <a:t>Case Study</a:t>
            </a:r>
            <a:endParaRPr sz="3600" b="1" dirty="0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96" name="Google Shape;96;p16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6"/>
          <p:cNvSpPr txBox="1"/>
          <p:nvPr/>
        </p:nvSpPr>
        <p:spPr>
          <a:xfrm>
            <a:off x="546240" y="1251126"/>
            <a:ext cx="7744320" cy="332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 err="1">
                <a:latin typeface="Rubik"/>
                <a:ea typeface="Rubik"/>
                <a:cs typeface="Rubik"/>
                <a:sym typeface="Rubik"/>
              </a:rPr>
              <a:t>Membuat</a:t>
            </a:r>
            <a:r>
              <a:rPr lang="en-US" sz="1800" dirty="0">
                <a:latin typeface="Rubik"/>
                <a:ea typeface="Rubik"/>
                <a:cs typeface="Rubik"/>
                <a:sym typeface="Rubik"/>
              </a:rPr>
              <a:t> query SQL </a:t>
            </a:r>
            <a:r>
              <a:rPr lang="en-US" sz="1800" dirty="0" err="1">
                <a:latin typeface="Rubik"/>
                <a:ea typeface="Rubik"/>
                <a:cs typeface="Rubik"/>
                <a:sym typeface="Rubik"/>
              </a:rPr>
              <a:t>untuk</a:t>
            </a:r>
            <a:r>
              <a:rPr lang="en-US" sz="1800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800" dirty="0" err="1">
                <a:latin typeface="Rubik"/>
                <a:ea typeface="Rubik"/>
                <a:cs typeface="Rubik"/>
                <a:sym typeface="Rubik"/>
              </a:rPr>
              <a:t>melihat</a:t>
            </a:r>
            <a:r>
              <a:rPr lang="en-US" sz="1800" dirty="0">
                <a:latin typeface="Rubik"/>
                <a:ea typeface="Rubik"/>
                <a:cs typeface="Rubik"/>
                <a:sym typeface="Rubik"/>
              </a:rPr>
              <a:t> rata-rata </a:t>
            </a:r>
            <a:r>
              <a:rPr lang="en-US" sz="1800" dirty="0" err="1">
                <a:latin typeface="Rubik"/>
                <a:ea typeface="Rubik"/>
                <a:cs typeface="Rubik"/>
                <a:sym typeface="Rubik"/>
              </a:rPr>
              <a:t>umur</a:t>
            </a:r>
            <a:r>
              <a:rPr lang="en-US" sz="1800" dirty="0">
                <a:latin typeface="Rubik"/>
                <a:ea typeface="Rubik"/>
                <a:cs typeface="Rubik"/>
                <a:sym typeface="Rubik"/>
              </a:rPr>
              <a:t> customer jika </a:t>
            </a:r>
            <a:r>
              <a:rPr lang="en-US" sz="1800" dirty="0" err="1">
                <a:latin typeface="Rubik"/>
                <a:ea typeface="Rubik"/>
                <a:cs typeface="Rubik"/>
                <a:sym typeface="Rubik"/>
              </a:rPr>
              <a:t>dilihat</a:t>
            </a:r>
            <a:r>
              <a:rPr lang="en-US" sz="1800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800" dirty="0" err="1">
                <a:latin typeface="Rubik"/>
                <a:ea typeface="Rubik"/>
                <a:cs typeface="Rubik"/>
                <a:sym typeface="Rubik"/>
              </a:rPr>
              <a:t>dari</a:t>
            </a:r>
            <a:r>
              <a:rPr lang="en-US" sz="1800" dirty="0">
                <a:latin typeface="Rubik"/>
                <a:ea typeface="Rubik"/>
                <a:cs typeface="Rubik"/>
                <a:sym typeface="Rubik"/>
              </a:rPr>
              <a:t> marital status dan gender, store dengan total quantity </a:t>
            </a:r>
            <a:r>
              <a:rPr lang="en-US" sz="1800" dirty="0" err="1">
                <a:latin typeface="Rubik"/>
                <a:ea typeface="Rubik"/>
                <a:cs typeface="Rubik"/>
                <a:sym typeface="Rubik"/>
              </a:rPr>
              <a:t>terbanyak</a:t>
            </a:r>
            <a:r>
              <a:rPr lang="en-US" sz="1800" dirty="0">
                <a:latin typeface="Rubik"/>
                <a:ea typeface="Rubik"/>
                <a:cs typeface="Rubik"/>
                <a:sym typeface="Rubik"/>
              </a:rPr>
              <a:t>, dan product </a:t>
            </a:r>
            <a:r>
              <a:rPr lang="en-US" sz="1800" dirty="0" err="1">
                <a:latin typeface="Rubik"/>
                <a:ea typeface="Rubik"/>
                <a:cs typeface="Rubik"/>
                <a:sym typeface="Rubik"/>
              </a:rPr>
              <a:t>terlaris</a:t>
            </a:r>
            <a:r>
              <a:rPr lang="en-US" sz="1800" dirty="0">
                <a:latin typeface="Rubik"/>
                <a:ea typeface="Rubik"/>
                <a:cs typeface="Rubik"/>
                <a:sym typeface="Rubik"/>
              </a:rPr>
              <a:t> dengan total amount </a:t>
            </a:r>
            <a:r>
              <a:rPr lang="en-US" sz="1800" dirty="0" err="1">
                <a:latin typeface="Rubik"/>
                <a:ea typeface="Rubik"/>
                <a:cs typeface="Rubik"/>
                <a:sym typeface="Rubik"/>
              </a:rPr>
              <a:t>terbanyak</a:t>
            </a:r>
            <a:r>
              <a:rPr lang="en-US" sz="1800" dirty="0">
                <a:latin typeface="Rubik"/>
                <a:ea typeface="Rubik"/>
                <a:cs typeface="Rubik"/>
                <a:sym typeface="Rubik"/>
              </a:rPr>
              <a:t>.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800" dirty="0">
              <a:latin typeface="Rubik"/>
              <a:ea typeface="Rubik"/>
              <a:cs typeface="Rubik"/>
              <a:sym typeface="Rubik"/>
            </a:endParaRP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 err="1">
                <a:latin typeface="Rubik"/>
                <a:ea typeface="Rubik"/>
                <a:cs typeface="Rubik"/>
                <a:sym typeface="Rubik"/>
              </a:rPr>
              <a:t>Membuat</a:t>
            </a:r>
            <a:r>
              <a:rPr lang="en-US" sz="1800" dirty="0">
                <a:latin typeface="Rubik"/>
                <a:ea typeface="Rubik"/>
                <a:cs typeface="Rubik"/>
                <a:sym typeface="Rubik"/>
              </a:rPr>
              <a:t> dashboard dengan Tableau </a:t>
            </a:r>
            <a:r>
              <a:rPr lang="en-US" sz="1800" dirty="0" err="1">
                <a:latin typeface="Rubik"/>
                <a:ea typeface="Rubik"/>
                <a:cs typeface="Rubik"/>
                <a:sym typeface="Rubik"/>
              </a:rPr>
              <a:t>berisi</a:t>
            </a:r>
            <a:r>
              <a:rPr lang="en-US" sz="1800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800" dirty="0" err="1">
                <a:latin typeface="Rubik"/>
                <a:ea typeface="Rubik"/>
                <a:cs typeface="Rubik"/>
                <a:sym typeface="Rubik"/>
              </a:rPr>
              <a:t>jumlah</a:t>
            </a:r>
            <a:r>
              <a:rPr lang="en-US" sz="1800" dirty="0">
                <a:latin typeface="Rubik"/>
                <a:ea typeface="Rubik"/>
                <a:cs typeface="Rubik"/>
                <a:sym typeface="Rubik"/>
              </a:rPr>
              <a:t> quantity </a:t>
            </a:r>
            <a:r>
              <a:rPr lang="en-US" sz="1800" dirty="0" err="1">
                <a:latin typeface="Rubik"/>
                <a:ea typeface="Rubik"/>
                <a:cs typeface="Rubik"/>
                <a:sym typeface="Rubik"/>
              </a:rPr>
              <a:t>bulanan</a:t>
            </a:r>
            <a:r>
              <a:rPr lang="en-US" sz="1800" dirty="0">
                <a:latin typeface="Rubik"/>
                <a:ea typeface="Rubik"/>
                <a:cs typeface="Rubik"/>
                <a:sym typeface="Rubik"/>
              </a:rPr>
              <a:t>, total amount </a:t>
            </a:r>
            <a:r>
              <a:rPr lang="en-US" sz="1800" dirty="0" err="1">
                <a:latin typeface="Rubik"/>
                <a:ea typeface="Rubik"/>
                <a:cs typeface="Rubik"/>
                <a:sym typeface="Rubik"/>
              </a:rPr>
              <a:t>harian</a:t>
            </a:r>
            <a:r>
              <a:rPr lang="en-US" sz="1800" dirty="0">
                <a:latin typeface="Rubik"/>
                <a:ea typeface="Rubik"/>
                <a:cs typeface="Rubik"/>
                <a:sym typeface="Rubik"/>
              </a:rPr>
              <a:t>, </a:t>
            </a:r>
            <a:r>
              <a:rPr lang="en-US" sz="1800" dirty="0" err="1">
                <a:latin typeface="Rubik"/>
                <a:ea typeface="Rubik"/>
                <a:cs typeface="Rubik"/>
                <a:sym typeface="Rubik"/>
              </a:rPr>
              <a:t>penjualan</a:t>
            </a:r>
            <a:r>
              <a:rPr lang="en-US" sz="1800" dirty="0">
                <a:latin typeface="Rubik"/>
                <a:ea typeface="Rubik"/>
                <a:cs typeface="Rubik"/>
                <a:sym typeface="Rubik"/>
              </a:rPr>
              <a:t> (quantity) per product, dan </a:t>
            </a:r>
            <a:r>
              <a:rPr lang="en-US" sz="1800" dirty="0" err="1">
                <a:latin typeface="Rubik"/>
                <a:ea typeface="Rubik"/>
                <a:cs typeface="Rubik"/>
                <a:sym typeface="Rubik"/>
              </a:rPr>
              <a:t>penjualan</a:t>
            </a:r>
            <a:r>
              <a:rPr lang="en-US" sz="1800" dirty="0">
                <a:latin typeface="Rubik"/>
                <a:ea typeface="Rubik"/>
                <a:cs typeface="Rubik"/>
                <a:sym typeface="Rubik"/>
              </a:rPr>
              <a:t> (total amount) per store.</a:t>
            </a:r>
          </a:p>
          <a:p>
            <a:pPr lvl="0" algn="just" rtl="0">
              <a:spcBef>
                <a:spcPts val="0"/>
              </a:spcBef>
              <a:spcAft>
                <a:spcPts val="0"/>
              </a:spcAft>
            </a:pPr>
            <a:endParaRPr lang="en-US" sz="800" dirty="0">
              <a:latin typeface="Rubik"/>
              <a:ea typeface="Rubik"/>
              <a:cs typeface="Rubik"/>
              <a:sym typeface="Rubik"/>
            </a:endParaRP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 err="1">
                <a:latin typeface="Rubik"/>
                <a:ea typeface="Rubik"/>
                <a:cs typeface="Rubik"/>
                <a:sym typeface="Rubik"/>
              </a:rPr>
              <a:t>Membuat</a:t>
            </a:r>
            <a:r>
              <a:rPr lang="en-US" sz="1800" dirty="0">
                <a:latin typeface="Rubik"/>
                <a:ea typeface="Rubik"/>
                <a:cs typeface="Rubik"/>
                <a:sym typeface="Rubik"/>
              </a:rPr>
              <a:t> model </a:t>
            </a:r>
            <a:r>
              <a:rPr lang="en-US" sz="1800" dirty="0" err="1">
                <a:latin typeface="Rubik"/>
                <a:ea typeface="Rubik"/>
                <a:cs typeface="Rubik"/>
                <a:sym typeface="Rubik"/>
              </a:rPr>
              <a:t>untuk</a:t>
            </a:r>
            <a:r>
              <a:rPr lang="en-US" sz="1800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800" dirty="0" err="1">
                <a:latin typeface="Rubik"/>
                <a:ea typeface="Rubik"/>
                <a:cs typeface="Rubik"/>
                <a:sym typeface="Rubik"/>
              </a:rPr>
              <a:t>memprediksi</a:t>
            </a:r>
            <a:r>
              <a:rPr lang="en-US" sz="1800" dirty="0">
                <a:latin typeface="Rubik"/>
                <a:ea typeface="Rubik"/>
                <a:cs typeface="Rubik"/>
                <a:sym typeface="Rubik"/>
              </a:rPr>
              <a:t> quantity product yang </a:t>
            </a:r>
            <a:r>
              <a:rPr lang="en-US" sz="1800" dirty="0" err="1">
                <a:latin typeface="Rubik"/>
                <a:ea typeface="Rubik"/>
                <a:cs typeface="Rubik"/>
                <a:sym typeface="Rubik"/>
              </a:rPr>
              <a:t>terjual</a:t>
            </a:r>
            <a:r>
              <a:rPr lang="en-US" sz="1800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800" dirty="0" err="1">
                <a:latin typeface="Rubik"/>
                <a:ea typeface="Rubik"/>
                <a:cs typeface="Rubik"/>
                <a:sym typeface="Rubik"/>
              </a:rPr>
              <a:t>sehingga</a:t>
            </a:r>
            <a:r>
              <a:rPr lang="en-US" sz="1800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800" dirty="0" err="1">
                <a:latin typeface="Rubik"/>
                <a:ea typeface="Rubik"/>
                <a:cs typeface="Rubik"/>
                <a:sym typeface="Rubik"/>
              </a:rPr>
              <a:t>tim</a:t>
            </a:r>
            <a:r>
              <a:rPr lang="en-US" sz="1800" dirty="0">
                <a:latin typeface="Rubik"/>
                <a:ea typeface="Rubik"/>
                <a:cs typeface="Rubik"/>
                <a:sym typeface="Rubik"/>
              </a:rPr>
              <a:t> inventory dapat </a:t>
            </a:r>
            <a:r>
              <a:rPr lang="en-US" sz="1800" dirty="0" err="1">
                <a:latin typeface="Rubik"/>
                <a:ea typeface="Rubik"/>
                <a:cs typeface="Rubik"/>
                <a:sym typeface="Rubik"/>
              </a:rPr>
              <a:t>membuat</a:t>
            </a:r>
            <a:r>
              <a:rPr lang="en-US" sz="1800" dirty="0">
                <a:latin typeface="Rubik"/>
                <a:ea typeface="Rubik"/>
                <a:cs typeface="Rubik"/>
                <a:sym typeface="Rubik"/>
              </a:rPr>
              <a:t> stock </a:t>
            </a:r>
            <a:r>
              <a:rPr lang="en-US" sz="1800" dirty="0" err="1">
                <a:latin typeface="Rubik"/>
                <a:ea typeface="Rubik"/>
                <a:cs typeface="Rubik"/>
                <a:sym typeface="Rubik"/>
              </a:rPr>
              <a:t>persediaan</a:t>
            </a:r>
            <a:r>
              <a:rPr lang="en-US" sz="1800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800" dirty="0" err="1">
                <a:latin typeface="Rubik"/>
                <a:ea typeface="Rubik"/>
                <a:cs typeface="Rubik"/>
                <a:sym typeface="Rubik"/>
              </a:rPr>
              <a:t>harian</a:t>
            </a:r>
            <a:r>
              <a:rPr lang="en-US" sz="1800" dirty="0">
                <a:latin typeface="Rubik"/>
                <a:ea typeface="Rubik"/>
                <a:cs typeface="Rubik"/>
                <a:sym typeface="Rubik"/>
              </a:rPr>
              <a:t> yang cukup.</a:t>
            </a:r>
          </a:p>
          <a:p>
            <a:pPr lvl="0" algn="just" rtl="0">
              <a:spcBef>
                <a:spcPts val="0"/>
              </a:spcBef>
              <a:spcAft>
                <a:spcPts val="0"/>
              </a:spcAft>
            </a:pPr>
            <a:endParaRPr lang="en-US" sz="800" dirty="0">
              <a:latin typeface="Rubik"/>
              <a:ea typeface="Rubik"/>
              <a:cs typeface="Rubik"/>
              <a:sym typeface="Rubik"/>
            </a:endParaRP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 err="1">
                <a:latin typeface="Rubik"/>
                <a:ea typeface="Rubik"/>
                <a:cs typeface="Rubik"/>
                <a:sym typeface="Rubik"/>
              </a:rPr>
              <a:t>Membuat</a:t>
            </a:r>
            <a:r>
              <a:rPr lang="en-US" sz="1800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800" dirty="0" err="1">
                <a:latin typeface="Rubik"/>
                <a:ea typeface="Rubik"/>
                <a:cs typeface="Rubik"/>
                <a:sym typeface="Rubik"/>
              </a:rPr>
              <a:t>segmentasi</a:t>
            </a:r>
            <a:r>
              <a:rPr lang="en-US" sz="1800" dirty="0">
                <a:latin typeface="Rubik"/>
                <a:ea typeface="Rubik"/>
                <a:cs typeface="Rubik"/>
                <a:sym typeface="Rubik"/>
              </a:rPr>
              <a:t> customer yang </a:t>
            </a:r>
            <a:r>
              <a:rPr lang="en-US" sz="1800" dirty="0" err="1">
                <a:latin typeface="Rubik"/>
                <a:ea typeface="Rubik"/>
                <a:cs typeface="Rubik"/>
                <a:sym typeface="Rubik"/>
              </a:rPr>
              <a:t>akan</a:t>
            </a:r>
            <a:r>
              <a:rPr lang="en-US" sz="1800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800" dirty="0" err="1">
                <a:latin typeface="Rubik"/>
                <a:ea typeface="Rubik"/>
                <a:cs typeface="Rubik"/>
                <a:sym typeface="Rubik"/>
              </a:rPr>
              <a:t>digunakan</a:t>
            </a:r>
            <a:r>
              <a:rPr lang="en-US" sz="1800" dirty="0">
                <a:latin typeface="Rubik"/>
                <a:ea typeface="Rubik"/>
                <a:cs typeface="Rubik"/>
                <a:sym typeface="Rubik"/>
              </a:rPr>
              <a:t> oleh </a:t>
            </a:r>
            <a:r>
              <a:rPr lang="en-US" sz="1800" dirty="0" err="1">
                <a:latin typeface="Rubik"/>
                <a:ea typeface="Rubik"/>
                <a:cs typeface="Rubik"/>
                <a:sym typeface="Rubik"/>
              </a:rPr>
              <a:t>tim</a:t>
            </a:r>
            <a:r>
              <a:rPr lang="en-US" sz="1800" dirty="0">
                <a:latin typeface="Rubik"/>
                <a:ea typeface="Rubik"/>
                <a:cs typeface="Rubik"/>
                <a:sym typeface="Rubik"/>
              </a:rPr>
              <a:t> marketing </a:t>
            </a:r>
            <a:r>
              <a:rPr lang="en-US" sz="1800" dirty="0" err="1">
                <a:latin typeface="Rubik"/>
                <a:ea typeface="Rubik"/>
                <a:cs typeface="Rubik"/>
                <a:sym typeface="Rubik"/>
              </a:rPr>
              <a:t>untuk</a:t>
            </a:r>
            <a:r>
              <a:rPr lang="en-US" sz="1800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800" dirty="0" err="1">
                <a:latin typeface="Rubik"/>
                <a:ea typeface="Rubik"/>
                <a:cs typeface="Rubik"/>
                <a:sym typeface="Rubik"/>
              </a:rPr>
              <a:t>memberikan</a:t>
            </a:r>
            <a:r>
              <a:rPr lang="en-US" sz="1800" dirty="0">
                <a:latin typeface="Rubik"/>
                <a:ea typeface="Rubik"/>
                <a:cs typeface="Rubik"/>
                <a:sym typeface="Rubik"/>
              </a:rPr>
              <a:t> personalized promotion dan sales treatment.</a:t>
            </a:r>
            <a:endParaRPr sz="1800" dirty="0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2E63155-2413-48D9-9959-1000606B5E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99025" y="123881"/>
            <a:ext cx="1151890" cy="606542"/>
          </a:xfrm>
          <a:prstGeom prst="rect">
            <a:avLst/>
          </a:prstGeom>
          <a:effectLst>
            <a:softEdge rad="0"/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6"/>
          <p:cNvPicPr preferRelativeResize="0"/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6"/>
          <p:cNvSpPr txBox="1"/>
          <p:nvPr/>
        </p:nvSpPr>
        <p:spPr>
          <a:xfrm>
            <a:off x="546240" y="456275"/>
            <a:ext cx="3027540" cy="738633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6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>
                <a:latin typeface="Rubik"/>
                <a:ea typeface="Rubik"/>
                <a:cs typeface="Rubik"/>
                <a:sym typeface="Rubik"/>
              </a:rPr>
              <a:t>Tools</a:t>
            </a:r>
            <a:endParaRPr sz="3600" b="1" dirty="0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96" name="Google Shape;96;p16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6"/>
          <p:cNvSpPr txBox="1"/>
          <p:nvPr/>
        </p:nvSpPr>
        <p:spPr>
          <a:xfrm>
            <a:off x="546240" y="1556102"/>
            <a:ext cx="7744320" cy="2400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Rubik"/>
                <a:ea typeface="Rubik"/>
                <a:cs typeface="Rubik"/>
                <a:sym typeface="Rubik"/>
              </a:rPr>
              <a:t>Python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Rubik"/>
                <a:ea typeface="Rubik"/>
                <a:cs typeface="Rubik"/>
                <a:sym typeface="Rubik"/>
              </a:rPr>
              <a:t>SQL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Rubik"/>
                <a:ea typeface="Rubik"/>
                <a:cs typeface="Rubik"/>
                <a:sym typeface="Rubik"/>
              </a:rPr>
              <a:t>Google </a:t>
            </a:r>
            <a:r>
              <a:rPr lang="en-US" sz="2400" dirty="0" err="1">
                <a:latin typeface="Rubik"/>
                <a:ea typeface="Rubik"/>
                <a:cs typeface="Rubik"/>
                <a:sym typeface="Rubik"/>
              </a:rPr>
              <a:t>Colab</a:t>
            </a:r>
            <a:endParaRPr lang="en-US" sz="2400" dirty="0">
              <a:latin typeface="Rubik"/>
              <a:ea typeface="Rubik"/>
              <a:cs typeface="Rubik"/>
              <a:sym typeface="Rubik"/>
            </a:endParaRP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Rubik"/>
                <a:ea typeface="Rubik"/>
                <a:cs typeface="Rubik"/>
                <a:sym typeface="Rubik"/>
              </a:rPr>
              <a:t>Tableau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Rubik"/>
                <a:ea typeface="Rubik"/>
                <a:cs typeface="Rubik"/>
                <a:sym typeface="Rubik"/>
              </a:rPr>
              <a:t>MySQL Workbench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Rubik"/>
                <a:ea typeface="Rubik"/>
                <a:cs typeface="Rubik"/>
                <a:sym typeface="Rubik"/>
              </a:rPr>
              <a:t>Microsoft Excel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F4934A0-AF26-4EA4-933C-443ADC8BCF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99025" y="130144"/>
            <a:ext cx="1151890" cy="606542"/>
          </a:xfrm>
          <a:prstGeom prst="rect">
            <a:avLst/>
          </a:prstGeom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2504197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6"/>
          <p:cNvPicPr preferRelativeResize="0"/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6"/>
          <p:cNvSpPr txBox="1"/>
          <p:nvPr/>
        </p:nvSpPr>
        <p:spPr>
          <a:xfrm>
            <a:off x="546240" y="456275"/>
            <a:ext cx="4711560" cy="738633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6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latin typeface="Rubik"/>
                <a:ea typeface="Rubik"/>
                <a:cs typeface="Rubik"/>
                <a:sym typeface="Rubik"/>
              </a:rPr>
              <a:t>Data Dictionary</a:t>
            </a:r>
            <a:endParaRPr sz="3600" b="1" dirty="0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96" name="Google Shape;96;p16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A74DA8-B0A5-4BEC-AB29-E4878D5D66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9986" y="1441105"/>
            <a:ext cx="4258340" cy="3228139"/>
          </a:xfrm>
        </p:spPr>
        <p:txBody>
          <a:bodyPr>
            <a:noAutofit/>
          </a:bodyPr>
          <a:lstStyle/>
          <a:p>
            <a:pPr marL="139700" indent="0" algn="just">
              <a:buNone/>
            </a:pPr>
            <a:r>
              <a:rPr lang="en-US" dirty="0">
                <a:solidFill>
                  <a:schemeClr val="tx1"/>
                </a:solidFill>
                <a:latin typeface="Rubik"/>
              </a:rPr>
              <a:t>Dataset </a:t>
            </a:r>
            <a:r>
              <a:rPr lang="en-US" dirty="0" err="1">
                <a:solidFill>
                  <a:schemeClr val="tx1"/>
                </a:solidFill>
                <a:latin typeface="Rubik"/>
              </a:rPr>
              <a:t>ini</a:t>
            </a:r>
            <a:r>
              <a:rPr lang="en-US" dirty="0">
                <a:solidFill>
                  <a:schemeClr val="tx1"/>
                </a:solidFill>
                <a:latin typeface="Rubik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Rubik"/>
              </a:rPr>
              <a:t>terdiri</a:t>
            </a:r>
            <a:r>
              <a:rPr lang="en-US" dirty="0">
                <a:solidFill>
                  <a:schemeClr val="tx1"/>
                </a:solidFill>
                <a:latin typeface="Rubik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Rubik"/>
              </a:rPr>
              <a:t>dari</a:t>
            </a:r>
            <a:r>
              <a:rPr lang="en-US" dirty="0">
                <a:solidFill>
                  <a:schemeClr val="tx1"/>
                </a:solidFill>
                <a:latin typeface="Rubik"/>
              </a:rPr>
              <a:t> 4 csv file </a:t>
            </a:r>
            <a:r>
              <a:rPr lang="en-US" dirty="0" err="1">
                <a:solidFill>
                  <a:schemeClr val="tx1"/>
                </a:solidFill>
                <a:latin typeface="Rubik"/>
              </a:rPr>
              <a:t>yaitu</a:t>
            </a:r>
            <a:r>
              <a:rPr lang="en-US" dirty="0">
                <a:solidFill>
                  <a:schemeClr val="tx1"/>
                </a:solidFill>
                <a:latin typeface="Rubik"/>
              </a:rPr>
              <a:t> customer, store, product dan transaction. </a:t>
            </a:r>
            <a:r>
              <a:rPr lang="en-US" dirty="0" err="1">
                <a:solidFill>
                  <a:schemeClr val="tx1"/>
                </a:solidFill>
                <a:latin typeface="Rubik"/>
              </a:rPr>
              <a:t>Merupakan</a:t>
            </a:r>
            <a:r>
              <a:rPr lang="en-US" dirty="0">
                <a:solidFill>
                  <a:schemeClr val="tx1"/>
                </a:solidFill>
                <a:latin typeface="Rubik"/>
              </a:rPr>
              <a:t> dummy data </a:t>
            </a:r>
            <a:r>
              <a:rPr lang="en-US" dirty="0" err="1">
                <a:solidFill>
                  <a:schemeClr val="tx1"/>
                </a:solidFill>
                <a:latin typeface="Rubik"/>
              </a:rPr>
              <a:t>untuk</a:t>
            </a:r>
            <a:r>
              <a:rPr lang="en-US" dirty="0">
                <a:solidFill>
                  <a:schemeClr val="tx1"/>
                </a:solidFill>
                <a:latin typeface="Rubik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Rubik"/>
              </a:rPr>
              <a:t>studi</a:t>
            </a:r>
            <a:r>
              <a:rPr lang="en-US" dirty="0">
                <a:solidFill>
                  <a:schemeClr val="tx1"/>
                </a:solidFill>
                <a:latin typeface="Rubik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Rubik"/>
              </a:rPr>
              <a:t>kasus</a:t>
            </a:r>
            <a:r>
              <a:rPr lang="en-US" dirty="0">
                <a:solidFill>
                  <a:schemeClr val="tx1"/>
                </a:solidFill>
                <a:latin typeface="Rubik"/>
              </a:rPr>
              <a:t> FMCG </a:t>
            </a:r>
            <a:r>
              <a:rPr lang="en-US" dirty="0" err="1">
                <a:solidFill>
                  <a:schemeClr val="tx1"/>
                </a:solidFill>
                <a:latin typeface="Rubik"/>
              </a:rPr>
              <a:t>dalam</a:t>
            </a:r>
            <a:r>
              <a:rPr lang="en-US" dirty="0">
                <a:solidFill>
                  <a:schemeClr val="tx1"/>
                </a:solidFill>
                <a:latin typeface="Rubik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Rubik"/>
              </a:rPr>
              <a:t>kurun</a:t>
            </a:r>
            <a:r>
              <a:rPr lang="en-US" dirty="0">
                <a:solidFill>
                  <a:schemeClr val="tx1"/>
                </a:solidFill>
                <a:latin typeface="Rubik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Rubik"/>
              </a:rPr>
              <a:t>waktu</a:t>
            </a:r>
            <a:r>
              <a:rPr lang="en-US" dirty="0">
                <a:solidFill>
                  <a:schemeClr val="tx1"/>
                </a:solidFill>
                <a:latin typeface="Rubik"/>
              </a:rPr>
              <a:t> 1 </a:t>
            </a:r>
            <a:r>
              <a:rPr lang="en-US" dirty="0" err="1">
                <a:solidFill>
                  <a:schemeClr val="tx1"/>
                </a:solidFill>
                <a:latin typeface="Rubik"/>
              </a:rPr>
              <a:t>tahun</a:t>
            </a:r>
            <a:r>
              <a:rPr lang="en-US" dirty="0">
                <a:solidFill>
                  <a:schemeClr val="tx1"/>
                </a:solidFill>
                <a:latin typeface="Rubik"/>
              </a:rPr>
              <a:t> yang </a:t>
            </a:r>
            <a:r>
              <a:rPr lang="en-US" dirty="0" err="1">
                <a:solidFill>
                  <a:schemeClr val="tx1"/>
                </a:solidFill>
                <a:latin typeface="Rubik"/>
              </a:rPr>
              <a:t>diambil</a:t>
            </a:r>
            <a:r>
              <a:rPr lang="en-US" dirty="0">
                <a:solidFill>
                  <a:schemeClr val="tx1"/>
                </a:solidFill>
                <a:latin typeface="Rubik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Rubik"/>
              </a:rPr>
              <a:t>melalui</a:t>
            </a:r>
            <a:r>
              <a:rPr lang="en-US" dirty="0">
                <a:solidFill>
                  <a:schemeClr val="tx1"/>
                </a:solidFill>
                <a:latin typeface="Rubik"/>
              </a:rPr>
              <a:t> program membership.</a:t>
            </a:r>
          </a:p>
          <a:p>
            <a:pPr marL="139700" indent="0">
              <a:buNone/>
            </a:pPr>
            <a:endParaRPr lang="en-US" b="1" dirty="0">
              <a:solidFill>
                <a:schemeClr val="tx1"/>
              </a:solidFill>
              <a:latin typeface="Rubik"/>
            </a:endParaRPr>
          </a:p>
          <a:p>
            <a:pPr marL="139700" indent="0">
              <a:buNone/>
            </a:pPr>
            <a:r>
              <a:rPr lang="en-US" b="1" dirty="0">
                <a:solidFill>
                  <a:schemeClr val="tx1"/>
                </a:solidFill>
                <a:highlight>
                  <a:srgbClr val="FFFF00"/>
                </a:highlight>
                <a:latin typeface="Rubik"/>
              </a:rPr>
              <a:t>1. Customer</a:t>
            </a:r>
          </a:p>
          <a:p>
            <a:pPr marL="139700" indent="0">
              <a:buNone/>
            </a:pPr>
            <a:r>
              <a:rPr lang="en-US" dirty="0">
                <a:solidFill>
                  <a:schemeClr val="tx1"/>
                </a:solidFill>
                <a:latin typeface="Rubik"/>
              </a:rPr>
              <a:t>- </a:t>
            </a:r>
            <a:r>
              <a:rPr lang="en-US" b="1" dirty="0" err="1">
                <a:solidFill>
                  <a:schemeClr val="tx1"/>
                </a:solidFill>
                <a:latin typeface="Rubik"/>
              </a:rPr>
              <a:t>CustomerID</a:t>
            </a:r>
            <a:r>
              <a:rPr lang="en-US" dirty="0">
                <a:solidFill>
                  <a:schemeClr val="tx1"/>
                </a:solidFill>
                <a:latin typeface="Rubik"/>
              </a:rPr>
              <a:t> : No </a:t>
            </a:r>
            <a:r>
              <a:rPr lang="en-US" dirty="0" err="1">
                <a:solidFill>
                  <a:schemeClr val="tx1"/>
                </a:solidFill>
                <a:latin typeface="Rubik"/>
              </a:rPr>
              <a:t>Unik</a:t>
            </a:r>
            <a:r>
              <a:rPr lang="en-US" dirty="0">
                <a:solidFill>
                  <a:schemeClr val="tx1"/>
                </a:solidFill>
                <a:latin typeface="Rubik"/>
              </a:rPr>
              <a:t> Customer</a:t>
            </a:r>
          </a:p>
          <a:p>
            <a:pPr marL="139700" indent="0">
              <a:buNone/>
            </a:pPr>
            <a:r>
              <a:rPr lang="en-US" dirty="0">
                <a:solidFill>
                  <a:schemeClr val="tx1"/>
                </a:solidFill>
                <a:latin typeface="Rubik"/>
              </a:rPr>
              <a:t>- </a:t>
            </a:r>
            <a:r>
              <a:rPr lang="en-US" b="1" dirty="0">
                <a:solidFill>
                  <a:schemeClr val="tx1"/>
                </a:solidFill>
                <a:latin typeface="Rubik"/>
              </a:rPr>
              <a:t>Age</a:t>
            </a:r>
            <a:r>
              <a:rPr lang="en-US" dirty="0">
                <a:solidFill>
                  <a:schemeClr val="tx1"/>
                </a:solidFill>
                <a:latin typeface="Rubik"/>
              </a:rPr>
              <a:t> : </a:t>
            </a:r>
            <a:r>
              <a:rPr lang="en-US" dirty="0" err="1">
                <a:solidFill>
                  <a:schemeClr val="tx1"/>
                </a:solidFill>
                <a:latin typeface="Rubik"/>
              </a:rPr>
              <a:t>Usia</a:t>
            </a:r>
            <a:r>
              <a:rPr lang="en-US" dirty="0">
                <a:solidFill>
                  <a:schemeClr val="tx1"/>
                </a:solidFill>
                <a:latin typeface="Rubik"/>
              </a:rPr>
              <a:t> Customer</a:t>
            </a:r>
          </a:p>
          <a:p>
            <a:pPr marL="139700" indent="0">
              <a:buNone/>
            </a:pPr>
            <a:r>
              <a:rPr lang="en-US" dirty="0">
                <a:solidFill>
                  <a:schemeClr val="tx1"/>
                </a:solidFill>
                <a:latin typeface="Rubik"/>
              </a:rPr>
              <a:t>- </a:t>
            </a:r>
            <a:r>
              <a:rPr lang="en-US" b="1" dirty="0">
                <a:solidFill>
                  <a:schemeClr val="tx1"/>
                </a:solidFill>
                <a:latin typeface="Rubik"/>
              </a:rPr>
              <a:t>Gender</a:t>
            </a:r>
            <a:r>
              <a:rPr lang="en-US" dirty="0">
                <a:solidFill>
                  <a:schemeClr val="tx1"/>
                </a:solidFill>
                <a:latin typeface="Rubik"/>
              </a:rPr>
              <a:t> : 0 Wanita, 1 </a:t>
            </a:r>
            <a:r>
              <a:rPr lang="en-US" dirty="0" err="1">
                <a:solidFill>
                  <a:schemeClr val="tx1"/>
                </a:solidFill>
                <a:latin typeface="Rubik"/>
              </a:rPr>
              <a:t>Pria</a:t>
            </a:r>
            <a:endParaRPr lang="en-US" dirty="0">
              <a:solidFill>
                <a:schemeClr val="tx1"/>
              </a:solidFill>
              <a:latin typeface="Rubik"/>
            </a:endParaRPr>
          </a:p>
          <a:p>
            <a:pPr marL="139700" indent="0">
              <a:buNone/>
            </a:pPr>
            <a:r>
              <a:rPr lang="en-US" dirty="0">
                <a:solidFill>
                  <a:schemeClr val="tx1"/>
                </a:solidFill>
                <a:latin typeface="Rubik"/>
              </a:rPr>
              <a:t>- </a:t>
            </a:r>
            <a:r>
              <a:rPr lang="en-US" b="1" dirty="0">
                <a:solidFill>
                  <a:schemeClr val="tx1"/>
                </a:solidFill>
                <a:latin typeface="Rubik"/>
              </a:rPr>
              <a:t>Marital</a:t>
            </a:r>
            <a:r>
              <a:rPr lang="en-US" dirty="0">
                <a:solidFill>
                  <a:schemeClr val="tx1"/>
                </a:solidFill>
                <a:latin typeface="Rubik"/>
              </a:rPr>
              <a:t> </a:t>
            </a:r>
            <a:r>
              <a:rPr lang="en-US" b="1" dirty="0">
                <a:solidFill>
                  <a:schemeClr val="tx1"/>
                </a:solidFill>
                <a:latin typeface="Rubik"/>
              </a:rPr>
              <a:t>Status</a:t>
            </a:r>
            <a:r>
              <a:rPr lang="en-US" dirty="0">
                <a:solidFill>
                  <a:schemeClr val="tx1"/>
                </a:solidFill>
                <a:latin typeface="Rubik"/>
              </a:rPr>
              <a:t> : Married, Single </a:t>
            </a:r>
          </a:p>
          <a:p>
            <a:pPr marL="139700" indent="0">
              <a:buNone/>
            </a:pPr>
            <a:r>
              <a:rPr lang="en-US" dirty="0">
                <a:solidFill>
                  <a:schemeClr val="tx1"/>
                </a:solidFill>
                <a:latin typeface="Rubik"/>
              </a:rPr>
              <a:t>- </a:t>
            </a:r>
            <a:r>
              <a:rPr lang="en-US" b="1" dirty="0">
                <a:solidFill>
                  <a:schemeClr val="tx1"/>
                </a:solidFill>
                <a:latin typeface="Rubik"/>
              </a:rPr>
              <a:t>Income</a:t>
            </a:r>
            <a:r>
              <a:rPr lang="en-US" dirty="0">
                <a:solidFill>
                  <a:schemeClr val="tx1"/>
                </a:solidFill>
                <a:latin typeface="Rubik"/>
              </a:rPr>
              <a:t> : </a:t>
            </a:r>
            <a:r>
              <a:rPr lang="en-US" dirty="0" err="1">
                <a:solidFill>
                  <a:schemeClr val="tx1"/>
                </a:solidFill>
                <a:latin typeface="Rubik"/>
              </a:rPr>
              <a:t>Pendapatan</a:t>
            </a:r>
            <a:r>
              <a:rPr lang="en-US" dirty="0">
                <a:solidFill>
                  <a:schemeClr val="tx1"/>
                </a:solidFill>
                <a:latin typeface="Rubik"/>
              </a:rPr>
              <a:t> per </a:t>
            </a:r>
            <a:r>
              <a:rPr lang="en-US" dirty="0" err="1">
                <a:solidFill>
                  <a:schemeClr val="tx1"/>
                </a:solidFill>
                <a:latin typeface="Rubik"/>
              </a:rPr>
              <a:t>bulan</a:t>
            </a:r>
            <a:r>
              <a:rPr lang="en-US" dirty="0">
                <a:solidFill>
                  <a:schemeClr val="tx1"/>
                </a:solidFill>
                <a:latin typeface="Rubik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Rubik"/>
              </a:rPr>
              <a:t>dalam</a:t>
            </a:r>
            <a:r>
              <a:rPr lang="en-US" dirty="0">
                <a:solidFill>
                  <a:schemeClr val="tx1"/>
                </a:solidFill>
                <a:latin typeface="Rubik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Rubik"/>
              </a:rPr>
              <a:t>jutaan</a:t>
            </a:r>
            <a:r>
              <a:rPr lang="en-US" dirty="0">
                <a:solidFill>
                  <a:schemeClr val="tx1"/>
                </a:solidFill>
                <a:latin typeface="Rubik"/>
              </a:rPr>
              <a:t> rupiah</a:t>
            </a:r>
          </a:p>
          <a:p>
            <a:pPr marL="139700" indent="0">
              <a:buNone/>
            </a:pPr>
            <a:endParaRPr lang="en-US" dirty="0">
              <a:solidFill>
                <a:schemeClr val="tx1"/>
              </a:solidFill>
              <a:latin typeface="Rubik"/>
            </a:endParaRPr>
          </a:p>
          <a:p>
            <a:pPr marL="139700" indent="0">
              <a:buNone/>
            </a:pPr>
            <a:endParaRPr lang="en-US" dirty="0">
              <a:solidFill>
                <a:schemeClr val="tx1"/>
              </a:solidFill>
              <a:latin typeface="Rubik"/>
            </a:endParaRPr>
          </a:p>
          <a:p>
            <a:pPr marL="139700" indent="0">
              <a:buNone/>
            </a:pPr>
            <a:br>
              <a:rPr lang="en-US" dirty="0">
                <a:solidFill>
                  <a:schemeClr val="tx1"/>
                </a:solidFill>
                <a:latin typeface="Rubik"/>
              </a:rPr>
            </a:br>
            <a:br>
              <a:rPr lang="en-US" dirty="0">
                <a:solidFill>
                  <a:schemeClr val="tx1"/>
                </a:solidFill>
                <a:latin typeface="Rubik"/>
              </a:rPr>
            </a:br>
            <a:br>
              <a:rPr lang="en-US" dirty="0">
                <a:solidFill>
                  <a:schemeClr val="tx1"/>
                </a:solidFill>
                <a:latin typeface="Rubik"/>
              </a:rPr>
            </a:br>
            <a:br>
              <a:rPr lang="en-US" dirty="0">
                <a:solidFill>
                  <a:schemeClr val="tx1"/>
                </a:solidFill>
                <a:latin typeface="Rubik"/>
              </a:rPr>
            </a:br>
            <a:br>
              <a:rPr lang="en-US" dirty="0">
                <a:solidFill>
                  <a:schemeClr val="tx1"/>
                </a:solidFill>
                <a:latin typeface="Rubik"/>
              </a:rPr>
            </a:br>
            <a:endParaRPr lang="en-US" dirty="0">
              <a:solidFill>
                <a:schemeClr val="tx1"/>
              </a:solidFill>
              <a:latin typeface="Rubik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58E1B4-AF24-4094-83B6-8C8081B30C5A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832400" y="1152475"/>
            <a:ext cx="3999900" cy="3805400"/>
          </a:xfrm>
        </p:spPr>
        <p:txBody>
          <a:bodyPr>
            <a:normAutofit fontScale="92500" lnSpcReduction="20000"/>
          </a:bodyPr>
          <a:lstStyle/>
          <a:p>
            <a:pPr marL="139700" indent="0">
              <a:buNone/>
            </a:pPr>
            <a:r>
              <a:rPr lang="en-US" b="1" dirty="0">
                <a:solidFill>
                  <a:schemeClr val="tx1"/>
                </a:solidFill>
                <a:highlight>
                  <a:srgbClr val="FFFF00"/>
                </a:highlight>
                <a:latin typeface="Rubik"/>
              </a:rPr>
              <a:t>2. Store</a:t>
            </a:r>
            <a:endParaRPr lang="en-US" dirty="0">
              <a:solidFill>
                <a:schemeClr val="tx1"/>
              </a:solidFill>
              <a:highlight>
                <a:srgbClr val="FFFF00"/>
              </a:highlight>
              <a:latin typeface="Rubik"/>
            </a:endParaRPr>
          </a:p>
          <a:p>
            <a:pPr marL="139700" indent="0">
              <a:buNone/>
            </a:pPr>
            <a:r>
              <a:rPr lang="en-US" dirty="0">
                <a:solidFill>
                  <a:schemeClr val="tx1"/>
                </a:solidFill>
                <a:latin typeface="Rubik"/>
              </a:rPr>
              <a:t>- </a:t>
            </a:r>
            <a:r>
              <a:rPr lang="en-US" b="1" dirty="0" err="1">
                <a:solidFill>
                  <a:schemeClr val="tx1"/>
                </a:solidFill>
                <a:latin typeface="Rubik"/>
              </a:rPr>
              <a:t>StoreID</a:t>
            </a:r>
            <a:r>
              <a:rPr lang="en-US" dirty="0">
                <a:solidFill>
                  <a:schemeClr val="tx1"/>
                </a:solidFill>
                <a:latin typeface="Rubik"/>
              </a:rPr>
              <a:t> : </a:t>
            </a:r>
            <a:r>
              <a:rPr lang="en-US" dirty="0" err="1">
                <a:solidFill>
                  <a:schemeClr val="tx1"/>
                </a:solidFill>
                <a:latin typeface="Rubik"/>
              </a:rPr>
              <a:t>Kode</a:t>
            </a:r>
            <a:r>
              <a:rPr lang="en-US" dirty="0">
                <a:solidFill>
                  <a:schemeClr val="tx1"/>
                </a:solidFill>
                <a:latin typeface="Rubik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Rubik"/>
              </a:rPr>
              <a:t>Unik</a:t>
            </a:r>
            <a:r>
              <a:rPr lang="en-US" dirty="0">
                <a:solidFill>
                  <a:schemeClr val="tx1"/>
                </a:solidFill>
                <a:latin typeface="Rubik"/>
              </a:rPr>
              <a:t> Store</a:t>
            </a:r>
          </a:p>
          <a:p>
            <a:pPr marL="139700" indent="0">
              <a:buNone/>
            </a:pPr>
            <a:r>
              <a:rPr lang="en-US" dirty="0">
                <a:solidFill>
                  <a:schemeClr val="tx1"/>
                </a:solidFill>
                <a:latin typeface="Rubik"/>
              </a:rPr>
              <a:t>- </a:t>
            </a:r>
            <a:r>
              <a:rPr lang="en-US" b="1" dirty="0" err="1">
                <a:solidFill>
                  <a:schemeClr val="tx1"/>
                </a:solidFill>
                <a:latin typeface="Rubik"/>
              </a:rPr>
              <a:t>StoreName</a:t>
            </a:r>
            <a:r>
              <a:rPr lang="en-US" dirty="0">
                <a:solidFill>
                  <a:schemeClr val="tx1"/>
                </a:solidFill>
                <a:latin typeface="Rubik"/>
              </a:rPr>
              <a:t> : Nama </a:t>
            </a:r>
            <a:r>
              <a:rPr lang="en-US" dirty="0" err="1">
                <a:solidFill>
                  <a:schemeClr val="tx1"/>
                </a:solidFill>
                <a:latin typeface="Rubik"/>
              </a:rPr>
              <a:t>Toko</a:t>
            </a:r>
            <a:endParaRPr lang="en-US" dirty="0">
              <a:solidFill>
                <a:schemeClr val="tx1"/>
              </a:solidFill>
              <a:latin typeface="Rubik"/>
            </a:endParaRPr>
          </a:p>
          <a:p>
            <a:pPr marL="139700" indent="0">
              <a:buNone/>
            </a:pPr>
            <a:r>
              <a:rPr lang="en-US" dirty="0">
                <a:solidFill>
                  <a:schemeClr val="tx1"/>
                </a:solidFill>
                <a:latin typeface="Rubik"/>
              </a:rPr>
              <a:t>- </a:t>
            </a:r>
            <a:r>
              <a:rPr lang="en-US" b="1" dirty="0" err="1">
                <a:solidFill>
                  <a:schemeClr val="tx1"/>
                </a:solidFill>
                <a:latin typeface="Rubik"/>
              </a:rPr>
              <a:t>GroupStore</a:t>
            </a:r>
            <a:r>
              <a:rPr lang="en-US" dirty="0">
                <a:solidFill>
                  <a:schemeClr val="tx1"/>
                </a:solidFill>
                <a:latin typeface="Rubik"/>
              </a:rPr>
              <a:t> : Nama group</a:t>
            </a:r>
          </a:p>
          <a:p>
            <a:pPr marL="139700" indent="0">
              <a:buNone/>
            </a:pPr>
            <a:r>
              <a:rPr lang="en-US" dirty="0">
                <a:solidFill>
                  <a:schemeClr val="tx1"/>
                </a:solidFill>
                <a:latin typeface="Rubik"/>
              </a:rPr>
              <a:t>- </a:t>
            </a:r>
            <a:r>
              <a:rPr lang="en-US" b="1" dirty="0">
                <a:solidFill>
                  <a:schemeClr val="tx1"/>
                </a:solidFill>
                <a:latin typeface="Rubik"/>
              </a:rPr>
              <a:t>Type</a:t>
            </a:r>
            <a:r>
              <a:rPr lang="en-US" dirty="0">
                <a:solidFill>
                  <a:schemeClr val="tx1"/>
                </a:solidFill>
                <a:latin typeface="Rubik"/>
              </a:rPr>
              <a:t> : Modern Trade, General Trade</a:t>
            </a:r>
          </a:p>
          <a:p>
            <a:pPr marL="139700" indent="0">
              <a:buNone/>
            </a:pPr>
            <a:r>
              <a:rPr lang="en-US" dirty="0">
                <a:solidFill>
                  <a:schemeClr val="tx1"/>
                </a:solidFill>
                <a:latin typeface="Rubik"/>
              </a:rPr>
              <a:t>- </a:t>
            </a:r>
            <a:r>
              <a:rPr lang="en-US" b="1" dirty="0">
                <a:solidFill>
                  <a:schemeClr val="tx1"/>
                </a:solidFill>
                <a:latin typeface="Rubik"/>
              </a:rPr>
              <a:t>Latitude</a:t>
            </a:r>
            <a:r>
              <a:rPr lang="en-US" dirty="0">
                <a:solidFill>
                  <a:schemeClr val="tx1"/>
                </a:solidFill>
                <a:latin typeface="Rubik"/>
              </a:rPr>
              <a:t> : </a:t>
            </a:r>
            <a:r>
              <a:rPr lang="en-US" dirty="0" err="1">
                <a:solidFill>
                  <a:schemeClr val="tx1"/>
                </a:solidFill>
                <a:latin typeface="Rubik"/>
              </a:rPr>
              <a:t>Kode</a:t>
            </a:r>
            <a:r>
              <a:rPr lang="en-US" dirty="0">
                <a:solidFill>
                  <a:schemeClr val="tx1"/>
                </a:solidFill>
                <a:latin typeface="Rubik"/>
              </a:rPr>
              <a:t> Latitude</a:t>
            </a:r>
          </a:p>
          <a:p>
            <a:pPr marL="139700" indent="0">
              <a:buNone/>
            </a:pPr>
            <a:r>
              <a:rPr lang="en-US" dirty="0">
                <a:solidFill>
                  <a:schemeClr val="tx1"/>
                </a:solidFill>
                <a:latin typeface="Rubik"/>
              </a:rPr>
              <a:t>- </a:t>
            </a:r>
            <a:r>
              <a:rPr lang="en-US" b="1" dirty="0">
                <a:solidFill>
                  <a:schemeClr val="tx1"/>
                </a:solidFill>
                <a:latin typeface="Rubik"/>
              </a:rPr>
              <a:t>Longitude</a:t>
            </a:r>
            <a:r>
              <a:rPr lang="en-US" dirty="0">
                <a:solidFill>
                  <a:schemeClr val="tx1"/>
                </a:solidFill>
                <a:latin typeface="Rubik"/>
              </a:rPr>
              <a:t> : </a:t>
            </a:r>
            <a:r>
              <a:rPr lang="en-US" dirty="0" err="1">
                <a:solidFill>
                  <a:schemeClr val="tx1"/>
                </a:solidFill>
                <a:latin typeface="Rubik"/>
              </a:rPr>
              <a:t>Kode</a:t>
            </a:r>
            <a:r>
              <a:rPr lang="en-US" dirty="0">
                <a:solidFill>
                  <a:schemeClr val="tx1"/>
                </a:solidFill>
                <a:latin typeface="Rubik"/>
              </a:rPr>
              <a:t> Longitude</a:t>
            </a:r>
          </a:p>
          <a:p>
            <a:pPr marL="139700" indent="0">
              <a:buNone/>
            </a:pPr>
            <a:endParaRPr lang="en-US" b="1" dirty="0">
              <a:solidFill>
                <a:schemeClr val="tx1"/>
              </a:solidFill>
              <a:latin typeface="Rubik"/>
            </a:endParaRPr>
          </a:p>
          <a:p>
            <a:pPr marL="139700" indent="0">
              <a:buNone/>
            </a:pPr>
            <a:r>
              <a:rPr lang="en-US" b="1" dirty="0">
                <a:solidFill>
                  <a:schemeClr val="tx1"/>
                </a:solidFill>
                <a:highlight>
                  <a:srgbClr val="FFFF00"/>
                </a:highlight>
                <a:latin typeface="Rubik"/>
              </a:rPr>
              <a:t>3. Product</a:t>
            </a:r>
          </a:p>
          <a:p>
            <a:pPr marL="139700" indent="0">
              <a:buNone/>
            </a:pPr>
            <a:r>
              <a:rPr lang="en-US" dirty="0">
                <a:solidFill>
                  <a:schemeClr val="tx1"/>
                </a:solidFill>
                <a:latin typeface="Rubik"/>
              </a:rPr>
              <a:t>- </a:t>
            </a:r>
            <a:r>
              <a:rPr lang="en-US" b="1" dirty="0" err="1">
                <a:solidFill>
                  <a:schemeClr val="tx1"/>
                </a:solidFill>
                <a:latin typeface="Rubik"/>
              </a:rPr>
              <a:t>ProductID</a:t>
            </a:r>
            <a:r>
              <a:rPr lang="en-US" dirty="0">
                <a:solidFill>
                  <a:schemeClr val="tx1"/>
                </a:solidFill>
                <a:latin typeface="Rubik"/>
              </a:rPr>
              <a:t> : </a:t>
            </a:r>
            <a:r>
              <a:rPr lang="en-US" dirty="0" err="1">
                <a:solidFill>
                  <a:schemeClr val="tx1"/>
                </a:solidFill>
                <a:latin typeface="Rubik"/>
              </a:rPr>
              <a:t>Kode</a:t>
            </a:r>
            <a:r>
              <a:rPr lang="en-US" dirty="0">
                <a:solidFill>
                  <a:schemeClr val="tx1"/>
                </a:solidFill>
                <a:latin typeface="Rubik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Rubik"/>
              </a:rPr>
              <a:t>Unik</a:t>
            </a:r>
            <a:r>
              <a:rPr lang="en-US" dirty="0">
                <a:solidFill>
                  <a:schemeClr val="tx1"/>
                </a:solidFill>
                <a:latin typeface="Rubik"/>
              </a:rPr>
              <a:t> Product</a:t>
            </a:r>
          </a:p>
          <a:p>
            <a:pPr marL="139700" indent="0">
              <a:buNone/>
            </a:pPr>
            <a:r>
              <a:rPr lang="en-US" dirty="0">
                <a:solidFill>
                  <a:schemeClr val="tx1"/>
                </a:solidFill>
                <a:latin typeface="Rubik"/>
              </a:rPr>
              <a:t>- </a:t>
            </a:r>
            <a:r>
              <a:rPr lang="en-US" b="1" dirty="0">
                <a:solidFill>
                  <a:schemeClr val="tx1"/>
                </a:solidFill>
                <a:latin typeface="Rubik"/>
              </a:rPr>
              <a:t>Product</a:t>
            </a:r>
            <a:r>
              <a:rPr lang="en-US" dirty="0">
                <a:solidFill>
                  <a:schemeClr val="tx1"/>
                </a:solidFill>
                <a:latin typeface="Rubik"/>
              </a:rPr>
              <a:t> </a:t>
            </a:r>
            <a:r>
              <a:rPr lang="en-US" b="1" dirty="0">
                <a:solidFill>
                  <a:schemeClr val="tx1"/>
                </a:solidFill>
                <a:latin typeface="Rubik"/>
              </a:rPr>
              <a:t>Name</a:t>
            </a:r>
            <a:r>
              <a:rPr lang="en-US" dirty="0">
                <a:solidFill>
                  <a:schemeClr val="tx1"/>
                </a:solidFill>
                <a:latin typeface="Rubik"/>
              </a:rPr>
              <a:t> : Nama Product</a:t>
            </a:r>
          </a:p>
          <a:p>
            <a:pPr marL="139700" indent="0">
              <a:buNone/>
            </a:pPr>
            <a:r>
              <a:rPr lang="en-US" dirty="0">
                <a:solidFill>
                  <a:schemeClr val="tx1"/>
                </a:solidFill>
                <a:latin typeface="Rubik"/>
              </a:rPr>
              <a:t>- </a:t>
            </a:r>
            <a:r>
              <a:rPr lang="en-US" b="1" dirty="0">
                <a:solidFill>
                  <a:schemeClr val="tx1"/>
                </a:solidFill>
                <a:latin typeface="Rubik"/>
              </a:rPr>
              <a:t>Price</a:t>
            </a:r>
            <a:r>
              <a:rPr lang="en-US" dirty="0">
                <a:solidFill>
                  <a:schemeClr val="tx1"/>
                </a:solidFill>
                <a:latin typeface="Rubik"/>
              </a:rPr>
              <a:t> : </a:t>
            </a:r>
            <a:r>
              <a:rPr lang="en-US" dirty="0" err="1">
                <a:solidFill>
                  <a:schemeClr val="tx1"/>
                </a:solidFill>
                <a:latin typeface="Rubik"/>
              </a:rPr>
              <a:t>Harga</a:t>
            </a:r>
            <a:r>
              <a:rPr lang="en-US" dirty="0">
                <a:solidFill>
                  <a:schemeClr val="tx1"/>
                </a:solidFill>
                <a:latin typeface="Rubik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Rubik"/>
              </a:rPr>
              <a:t>dalam</a:t>
            </a:r>
            <a:r>
              <a:rPr lang="en-US" dirty="0">
                <a:solidFill>
                  <a:schemeClr val="tx1"/>
                </a:solidFill>
                <a:latin typeface="Rubik"/>
              </a:rPr>
              <a:t> rupiah</a:t>
            </a:r>
            <a:br>
              <a:rPr lang="en-US" dirty="0">
                <a:solidFill>
                  <a:schemeClr val="tx1"/>
                </a:solidFill>
                <a:latin typeface="Rubik"/>
              </a:rPr>
            </a:br>
            <a:br>
              <a:rPr lang="en-US" dirty="0">
                <a:solidFill>
                  <a:schemeClr val="tx1"/>
                </a:solidFill>
                <a:latin typeface="Rubik"/>
              </a:rPr>
            </a:br>
            <a:r>
              <a:rPr lang="en-US" b="1" dirty="0">
                <a:solidFill>
                  <a:schemeClr val="tx1"/>
                </a:solidFill>
                <a:highlight>
                  <a:srgbClr val="FFFF00"/>
                </a:highlight>
                <a:latin typeface="Rubik"/>
              </a:rPr>
              <a:t>4. Transaction</a:t>
            </a:r>
          </a:p>
          <a:p>
            <a:pPr marL="139700" indent="0">
              <a:buNone/>
            </a:pPr>
            <a:r>
              <a:rPr lang="en-US" dirty="0">
                <a:solidFill>
                  <a:schemeClr val="tx1"/>
                </a:solidFill>
                <a:latin typeface="Rubik"/>
              </a:rPr>
              <a:t>- </a:t>
            </a:r>
            <a:r>
              <a:rPr lang="en-US" b="1" dirty="0" err="1">
                <a:solidFill>
                  <a:schemeClr val="tx1"/>
                </a:solidFill>
                <a:latin typeface="Rubik"/>
              </a:rPr>
              <a:t>TransactionID</a:t>
            </a:r>
            <a:r>
              <a:rPr lang="en-US" dirty="0">
                <a:solidFill>
                  <a:schemeClr val="tx1"/>
                </a:solidFill>
                <a:latin typeface="Rubik"/>
              </a:rPr>
              <a:t> : </a:t>
            </a:r>
            <a:r>
              <a:rPr lang="en-US" dirty="0" err="1">
                <a:solidFill>
                  <a:schemeClr val="tx1"/>
                </a:solidFill>
                <a:latin typeface="Rubik"/>
              </a:rPr>
              <a:t>Kode</a:t>
            </a:r>
            <a:r>
              <a:rPr lang="en-US" dirty="0">
                <a:solidFill>
                  <a:schemeClr val="tx1"/>
                </a:solidFill>
                <a:latin typeface="Rubik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Rubik"/>
              </a:rPr>
              <a:t>Unik</a:t>
            </a:r>
            <a:r>
              <a:rPr lang="en-US" dirty="0">
                <a:solidFill>
                  <a:schemeClr val="tx1"/>
                </a:solidFill>
                <a:latin typeface="Rubik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Rubik"/>
              </a:rPr>
              <a:t>Transaksi</a:t>
            </a:r>
            <a:endParaRPr lang="en-US" dirty="0">
              <a:solidFill>
                <a:schemeClr val="tx1"/>
              </a:solidFill>
              <a:latin typeface="Rubik"/>
            </a:endParaRPr>
          </a:p>
          <a:p>
            <a:pPr marL="139700" indent="0">
              <a:buNone/>
            </a:pPr>
            <a:r>
              <a:rPr lang="en-US" dirty="0">
                <a:solidFill>
                  <a:schemeClr val="tx1"/>
                </a:solidFill>
                <a:latin typeface="Rubik"/>
              </a:rPr>
              <a:t>- </a:t>
            </a:r>
            <a:r>
              <a:rPr lang="en-US" b="1" dirty="0">
                <a:solidFill>
                  <a:schemeClr val="tx1"/>
                </a:solidFill>
                <a:latin typeface="Rubik"/>
              </a:rPr>
              <a:t>Date</a:t>
            </a:r>
            <a:r>
              <a:rPr lang="en-US" dirty="0">
                <a:solidFill>
                  <a:schemeClr val="tx1"/>
                </a:solidFill>
                <a:latin typeface="Rubik"/>
              </a:rPr>
              <a:t> : </a:t>
            </a:r>
            <a:r>
              <a:rPr lang="en-US" dirty="0" err="1">
                <a:solidFill>
                  <a:schemeClr val="tx1"/>
                </a:solidFill>
                <a:latin typeface="Rubik"/>
              </a:rPr>
              <a:t>Tanggal</a:t>
            </a:r>
            <a:r>
              <a:rPr lang="en-US" dirty="0">
                <a:solidFill>
                  <a:schemeClr val="tx1"/>
                </a:solidFill>
                <a:latin typeface="Rubik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Rubik"/>
              </a:rPr>
              <a:t>transaksi</a:t>
            </a:r>
            <a:endParaRPr lang="en-US" dirty="0">
              <a:solidFill>
                <a:schemeClr val="tx1"/>
              </a:solidFill>
              <a:latin typeface="Rubik"/>
            </a:endParaRPr>
          </a:p>
          <a:p>
            <a:pPr marL="139700" indent="0">
              <a:buNone/>
            </a:pPr>
            <a:r>
              <a:rPr lang="en-US" dirty="0">
                <a:solidFill>
                  <a:schemeClr val="tx1"/>
                </a:solidFill>
                <a:latin typeface="Rubik"/>
              </a:rPr>
              <a:t>- </a:t>
            </a:r>
            <a:r>
              <a:rPr lang="en-US" b="1" dirty="0">
                <a:solidFill>
                  <a:schemeClr val="tx1"/>
                </a:solidFill>
                <a:latin typeface="Rubik"/>
              </a:rPr>
              <a:t>Qty</a:t>
            </a:r>
            <a:r>
              <a:rPr lang="en-US" dirty="0">
                <a:solidFill>
                  <a:schemeClr val="tx1"/>
                </a:solidFill>
                <a:latin typeface="Rubik"/>
              </a:rPr>
              <a:t> : </a:t>
            </a:r>
            <a:r>
              <a:rPr lang="en-US" dirty="0" err="1">
                <a:solidFill>
                  <a:schemeClr val="tx1"/>
                </a:solidFill>
                <a:latin typeface="Rubik"/>
              </a:rPr>
              <a:t>Jumlah</a:t>
            </a:r>
            <a:r>
              <a:rPr lang="en-US" dirty="0">
                <a:solidFill>
                  <a:schemeClr val="tx1"/>
                </a:solidFill>
                <a:latin typeface="Rubik"/>
              </a:rPr>
              <a:t> item yang </a:t>
            </a:r>
            <a:r>
              <a:rPr lang="en-US" dirty="0" err="1">
                <a:solidFill>
                  <a:schemeClr val="tx1"/>
                </a:solidFill>
                <a:latin typeface="Rubik"/>
              </a:rPr>
              <a:t>dibeli</a:t>
            </a:r>
            <a:endParaRPr lang="en-US" dirty="0">
              <a:solidFill>
                <a:schemeClr val="tx1"/>
              </a:solidFill>
              <a:latin typeface="Rubik"/>
            </a:endParaRPr>
          </a:p>
          <a:p>
            <a:pPr marL="139700" indent="0">
              <a:buNone/>
            </a:pPr>
            <a:r>
              <a:rPr lang="en-US" dirty="0">
                <a:solidFill>
                  <a:schemeClr val="tx1"/>
                </a:solidFill>
                <a:latin typeface="Rubik"/>
              </a:rPr>
              <a:t>- </a:t>
            </a:r>
            <a:r>
              <a:rPr lang="en-US" b="1" dirty="0">
                <a:solidFill>
                  <a:schemeClr val="tx1"/>
                </a:solidFill>
                <a:latin typeface="Rubik"/>
              </a:rPr>
              <a:t>Total</a:t>
            </a:r>
            <a:r>
              <a:rPr lang="en-US" dirty="0">
                <a:solidFill>
                  <a:schemeClr val="tx1"/>
                </a:solidFill>
                <a:latin typeface="Rubik"/>
              </a:rPr>
              <a:t> </a:t>
            </a:r>
            <a:r>
              <a:rPr lang="en-US" b="1" dirty="0">
                <a:solidFill>
                  <a:schemeClr val="tx1"/>
                </a:solidFill>
                <a:latin typeface="Rubik"/>
              </a:rPr>
              <a:t>Amount</a:t>
            </a:r>
            <a:r>
              <a:rPr lang="en-US" dirty="0">
                <a:solidFill>
                  <a:schemeClr val="tx1"/>
                </a:solidFill>
                <a:latin typeface="Rubik"/>
              </a:rPr>
              <a:t> : Price x Qty</a:t>
            </a:r>
          </a:p>
          <a:p>
            <a:pPr marL="139700" indent="0">
              <a:buNone/>
            </a:pPr>
            <a:endParaRPr lang="en-US" dirty="0">
              <a:solidFill>
                <a:schemeClr val="tx1"/>
              </a:solidFill>
              <a:latin typeface="Rubik"/>
            </a:endParaRPr>
          </a:p>
          <a:p>
            <a:pPr marL="139700" indent="0">
              <a:buNone/>
            </a:pPr>
            <a:endParaRPr lang="en-US" dirty="0">
              <a:solidFill>
                <a:schemeClr val="tx1"/>
              </a:solidFill>
              <a:latin typeface="Rubik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F061A96-379A-4849-B40E-4C5689E7F0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99025" y="130144"/>
            <a:ext cx="1151890" cy="606542"/>
          </a:xfrm>
          <a:prstGeom prst="rect">
            <a:avLst/>
          </a:prstGeom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14226641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6"/>
          <p:cNvPicPr preferRelativeResize="0"/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6"/>
          <p:cNvSpPr txBox="1"/>
          <p:nvPr/>
        </p:nvSpPr>
        <p:spPr>
          <a:xfrm>
            <a:off x="340500" y="2094600"/>
            <a:ext cx="8463000" cy="954300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6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b="1" dirty="0">
                <a:latin typeface="Rubik"/>
                <a:ea typeface="Rubik"/>
                <a:cs typeface="Rubik"/>
                <a:sym typeface="Rubik"/>
              </a:rPr>
              <a:t>Results</a:t>
            </a:r>
            <a:endParaRPr sz="5000" b="1" dirty="0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96" name="Google Shape;96;p16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56347FD-7F79-49B0-A7D5-FC9788F29B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99025" y="130144"/>
            <a:ext cx="1151890" cy="606542"/>
          </a:xfrm>
          <a:prstGeom prst="rect">
            <a:avLst/>
          </a:prstGeom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40670713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6"/>
          <p:cNvPicPr preferRelativeResize="0"/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6"/>
          <p:cNvSpPr txBox="1"/>
          <p:nvPr/>
        </p:nvSpPr>
        <p:spPr>
          <a:xfrm>
            <a:off x="546240" y="456275"/>
            <a:ext cx="4620120" cy="738633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6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>
                <a:latin typeface="Rubik"/>
                <a:ea typeface="Rubik"/>
                <a:cs typeface="Rubik"/>
                <a:sym typeface="Rubik"/>
              </a:rPr>
              <a:t>SQL Query</a:t>
            </a:r>
            <a:endParaRPr sz="3600" b="1" dirty="0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96" name="Google Shape;96;p16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6"/>
          <p:cNvSpPr txBox="1"/>
          <p:nvPr/>
        </p:nvSpPr>
        <p:spPr>
          <a:xfrm>
            <a:off x="546240" y="1243682"/>
            <a:ext cx="7515720" cy="313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Rubik"/>
                <a:ea typeface="Rubik"/>
                <a:cs typeface="Rubik"/>
                <a:sym typeface="Rubik"/>
              </a:rPr>
              <a:t>Rata-rata </a:t>
            </a:r>
            <a:r>
              <a:rPr lang="en-US" sz="1600" dirty="0" err="1">
                <a:latin typeface="Rubik"/>
                <a:ea typeface="Rubik"/>
                <a:cs typeface="Rubik"/>
                <a:sym typeface="Rubik"/>
              </a:rPr>
              <a:t>umur</a:t>
            </a:r>
            <a:r>
              <a:rPr lang="en-US" sz="1600" dirty="0">
                <a:latin typeface="Rubik"/>
                <a:ea typeface="Rubik"/>
                <a:cs typeface="Rubik"/>
                <a:sym typeface="Rubik"/>
              </a:rPr>
              <a:t> customer berdasarkan marital status dan gender</a:t>
            </a:r>
          </a:p>
          <a:p>
            <a:pPr lvl="0" algn="just" rtl="0">
              <a:spcBef>
                <a:spcPts val="0"/>
              </a:spcBef>
              <a:spcAft>
                <a:spcPts val="0"/>
              </a:spcAft>
            </a:pPr>
            <a:endParaRPr lang="en-US" sz="1600" dirty="0">
              <a:latin typeface="Rubik"/>
              <a:ea typeface="Rubik"/>
              <a:cs typeface="Rubik"/>
              <a:sym typeface="Rubik"/>
            </a:endParaRPr>
          </a:p>
          <a:p>
            <a:pPr lvl="0" algn="just" rtl="0">
              <a:spcBef>
                <a:spcPts val="0"/>
              </a:spcBef>
              <a:spcAft>
                <a:spcPts val="0"/>
              </a:spcAft>
            </a:pPr>
            <a:endParaRPr lang="en-US" sz="1600" dirty="0">
              <a:latin typeface="Rubik"/>
              <a:ea typeface="Rubik"/>
              <a:cs typeface="Rubik"/>
              <a:sym typeface="Rubik"/>
            </a:endParaRPr>
          </a:p>
          <a:p>
            <a:pPr lvl="0" algn="just" rtl="0">
              <a:spcBef>
                <a:spcPts val="0"/>
              </a:spcBef>
              <a:spcAft>
                <a:spcPts val="0"/>
              </a:spcAft>
            </a:pPr>
            <a:endParaRPr lang="en-US" sz="1600" dirty="0">
              <a:latin typeface="Rubik"/>
              <a:ea typeface="Rubik"/>
              <a:cs typeface="Rubik"/>
              <a:sym typeface="Rubik"/>
            </a:endParaRPr>
          </a:p>
          <a:p>
            <a:pPr lvl="0" algn="just" rtl="0">
              <a:spcBef>
                <a:spcPts val="0"/>
              </a:spcBef>
              <a:spcAft>
                <a:spcPts val="0"/>
              </a:spcAft>
            </a:pPr>
            <a:endParaRPr lang="en-US" sz="1600" dirty="0">
              <a:latin typeface="Rubik"/>
              <a:ea typeface="Rubik"/>
              <a:cs typeface="Rubik"/>
              <a:sym typeface="Rubik"/>
            </a:endParaRPr>
          </a:p>
          <a:p>
            <a:pPr lvl="0" algn="just" rtl="0">
              <a:spcBef>
                <a:spcPts val="0"/>
              </a:spcBef>
              <a:spcAft>
                <a:spcPts val="0"/>
              </a:spcAft>
            </a:pPr>
            <a:endParaRPr lang="en-US" sz="1600" dirty="0">
              <a:latin typeface="Rubik"/>
              <a:ea typeface="Rubik"/>
              <a:cs typeface="Rubik"/>
              <a:sym typeface="Rubik"/>
            </a:endParaRP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Rubik"/>
                <a:ea typeface="Rubik"/>
                <a:cs typeface="Rubik"/>
                <a:sym typeface="Rubik"/>
              </a:rPr>
              <a:t>Store dengan total quantity </a:t>
            </a:r>
            <a:r>
              <a:rPr lang="en-US" sz="1600" dirty="0" err="1">
                <a:latin typeface="Rubik"/>
                <a:ea typeface="Rubik"/>
                <a:cs typeface="Rubik"/>
                <a:sym typeface="Rubik"/>
              </a:rPr>
              <a:t>terbanyak</a:t>
            </a:r>
            <a:endParaRPr lang="en-US" sz="1600" dirty="0">
              <a:latin typeface="Rubik"/>
              <a:ea typeface="Rubik"/>
              <a:cs typeface="Rubik"/>
              <a:sym typeface="Rubik"/>
            </a:endParaRPr>
          </a:p>
          <a:p>
            <a:pPr lvl="0" algn="just" rtl="0">
              <a:spcBef>
                <a:spcPts val="0"/>
              </a:spcBef>
              <a:spcAft>
                <a:spcPts val="0"/>
              </a:spcAft>
            </a:pPr>
            <a:endParaRPr lang="en-US" sz="1600" dirty="0">
              <a:latin typeface="Rubik"/>
              <a:ea typeface="Rubik"/>
              <a:cs typeface="Rubik"/>
              <a:sym typeface="Rubik"/>
            </a:endParaRPr>
          </a:p>
          <a:p>
            <a:pPr lvl="0" algn="just" rtl="0">
              <a:spcBef>
                <a:spcPts val="0"/>
              </a:spcBef>
              <a:spcAft>
                <a:spcPts val="0"/>
              </a:spcAft>
            </a:pPr>
            <a:endParaRPr lang="en-US" sz="1600" dirty="0">
              <a:latin typeface="Rubik"/>
              <a:ea typeface="Rubik"/>
              <a:cs typeface="Rubik"/>
              <a:sym typeface="Rubik"/>
            </a:endParaRPr>
          </a:p>
          <a:p>
            <a:pPr lvl="0" algn="just" rtl="0">
              <a:spcBef>
                <a:spcPts val="0"/>
              </a:spcBef>
              <a:spcAft>
                <a:spcPts val="0"/>
              </a:spcAft>
            </a:pPr>
            <a:endParaRPr lang="en-US" sz="1600" dirty="0">
              <a:latin typeface="Rubik"/>
              <a:ea typeface="Rubik"/>
              <a:cs typeface="Rubik"/>
              <a:sym typeface="Rubik"/>
            </a:endParaRPr>
          </a:p>
          <a:p>
            <a:pPr lvl="0" algn="just" rtl="0">
              <a:spcBef>
                <a:spcPts val="0"/>
              </a:spcBef>
              <a:spcAft>
                <a:spcPts val="0"/>
              </a:spcAft>
            </a:pPr>
            <a:endParaRPr lang="en-US" sz="1600" dirty="0">
              <a:latin typeface="Rubik"/>
              <a:ea typeface="Rubik"/>
              <a:cs typeface="Rubik"/>
              <a:sym typeface="Rubik"/>
            </a:endParaRPr>
          </a:p>
          <a:p>
            <a:pPr lvl="0" algn="just" rtl="0">
              <a:spcBef>
                <a:spcPts val="0"/>
              </a:spcBef>
              <a:spcAft>
                <a:spcPts val="0"/>
              </a:spcAft>
            </a:pPr>
            <a:endParaRPr lang="en-US" sz="1600" dirty="0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AE2A2BA-B842-2767-2ECB-C24ADE8CB9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41959" y="1714349"/>
            <a:ext cx="1885162" cy="87770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5E0F5AD-5A7A-2F3E-3E8F-8D09890D4CB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37945" y="1714349"/>
            <a:ext cx="2211110" cy="78968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3BFF57D-8E85-07CB-82F8-0065F5237CC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69353" y="3161554"/>
            <a:ext cx="2230136" cy="128504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2DD0485-13C2-790B-B0B6-9639BD22963F}"/>
              </a:ext>
            </a:extLst>
          </p:cNvPr>
          <p:cNvSpPr txBox="1"/>
          <p:nvPr/>
        </p:nvSpPr>
        <p:spPr>
          <a:xfrm>
            <a:off x="4622902" y="2735685"/>
            <a:ext cx="382224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Rubik"/>
                <a:ea typeface="Rubik"/>
                <a:cs typeface="Rubik"/>
                <a:sym typeface="Rubik"/>
              </a:rPr>
              <a:t>Product dengan total amount </a:t>
            </a:r>
            <a:r>
              <a:rPr lang="en-US" sz="1600" dirty="0" err="1">
                <a:latin typeface="Rubik"/>
                <a:ea typeface="Rubik"/>
                <a:cs typeface="Rubik"/>
                <a:sym typeface="Rubik"/>
              </a:rPr>
              <a:t>terbanyak</a:t>
            </a:r>
            <a:endParaRPr lang="en-US" sz="1600" dirty="0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DD6504E-D0DF-5903-9EBE-230B5689728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12778" y="3188031"/>
            <a:ext cx="2933700" cy="120104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1415FBE-6093-4449-A9D5-F47FC9CF40C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999025" y="130144"/>
            <a:ext cx="1151890" cy="606542"/>
          </a:xfrm>
          <a:prstGeom prst="rect">
            <a:avLst/>
          </a:prstGeom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26726678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6"/>
          <p:cNvPicPr preferRelativeResize="0"/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6"/>
          <p:cNvSpPr txBox="1"/>
          <p:nvPr/>
        </p:nvSpPr>
        <p:spPr>
          <a:xfrm>
            <a:off x="546239" y="425795"/>
            <a:ext cx="4461189" cy="738633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6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>
                <a:latin typeface="Rubik"/>
                <a:ea typeface="Rubik"/>
                <a:cs typeface="Rubik"/>
                <a:sym typeface="Rubik"/>
              </a:rPr>
              <a:t>Dashboard </a:t>
            </a:r>
            <a:r>
              <a:rPr lang="en-US" sz="3600" b="1" dirty="0">
                <a:latin typeface="Rubik"/>
                <a:ea typeface="Rubik"/>
                <a:cs typeface="Rubik"/>
                <a:sym typeface="Rubik"/>
              </a:rPr>
              <a:t>Tableau</a:t>
            </a:r>
            <a:endParaRPr sz="3600" b="1" dirty="0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96" name="Google Shape;96;p16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2381C2E-567B-84AA-1DC6-03BE60154D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25880" y="1152720"/>
            <a:ext cx="6637020" cy="373008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5687C10-507B-4EDC-0B63-295ED4542971}"/>
              </a:ext>
            </a:extLst>
          </p:cNvPr>
          <p:cNvSpPr txBox="1"/>
          <p:nvPr/>
        </p:nvSpPr>
        <p:spPr>
          <a:xfrm>
            <a:off x="6522720" y="856651"/>
            <a:ext cx="46482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hlinkClick r:id="rId6"/>
              </a:rPr>
              <a:t>Link Dashboard</a:t>
            </a:r>
            <a:endParaRPr lang="en-US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94FD82F-A516-486A-92E9-5BE18F17E91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99025" y="130144"/>
            <a:ext cx="1151890" cy="606542"/>
          </a:xfrm>
          <a:prstGeom prst="rect">
            <a:avLst/>
          </a:prstGeom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1760420866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606</TotalTime>
  <Words>999</Words>
  <Application>Microsoft Office PowerPoint</Application>
  <PresentationFormat>On-screen Show (16:9)</PresentationFormat>
  <Paragraphs>139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Rubik</vt:lpstr>
      <vt:lpstr>Rubik Light</vt:lpstr>
      <vt:lpstr>Rubik SemiBold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Giselle Halim</dc:creator>
  <cp:lastModifiedBy>Giselle Halim</cp:lastModifiedBy>
  <cp:revision>145</cp:revision>
  <dcterms:modified xsi:type="dcterms:W3CDTF">2024-07-13T19:04:09Z</dcterms:modified>
</cp:coreProperties>
</file>