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79" r:id="rId3"/>
    <p:sldId id="282" r:id="rId4"/>
    <p:sldId id="259" r:id="rId5"/>
    <p:sldId id="264" r:id="rId6"/>
    <p:sldId id="283" r:id="rId7"/>
    <p:sldId id="280" r:id="rId8"/>
    <p:sldId id="267" r:id="rId9"/>
    <p:sldId id="286" r:id="rId10"/>
    <p:sldId id="268" r:id="rId11"/>
    <p:sldId id="285" r:id="rId12"/>
    <p:sldId id="269" r:id="rId13"/>
    <p:sldId id="270" r:id="rId14"/>
    <p:sldId id="271" r:id="rId15"/>
    <p:sldId id="273" r:id="rId16"/>
    <p:sldId id="281" r:id="rId17"/>
    <p:sldId id="278" r:id="rId18"/>
    <p:sldId id="277" r:id="rId19"/>
    <p:sldId id="272" r:id="rId20"/>
    <p:sldId id="276" r:id="rId21"/>
    <p:sldId id="274" r:id="rId22"/>
    <p:sldId id="284" r:id="rId23"/>
    <p:sldId id="263"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7" d="100"/>
          <a:sy n="117" d="100"/>
        </p:scale>
        <p:origin x="360" y="1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49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44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881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900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188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649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600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261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868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62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851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516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50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13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16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43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87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595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70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www.linkedin.com/in/gisellehali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hyperlink" Target="https://public.tableau.com/views/VIXKalbeNutritionalsDataScientistxRakaminAcademy/Dashboard1?:language=en-US&amp;publish=yes&amp;:display_count=n&amp;:origin=viz_share_link" TargetMode="Externa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40760" y="1373184"/>
            <a:ext cx="7498340" cy="1292631"/>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lvl="0"/>
            <a:r>
              <a:rPr lang="en" sz="3600" b="1" dirty="0">
                <a:solidFill>
                  <a:schemeClr val="lt1"/>
                </a:solidFill>
                <a:latin typeface="Rubik"/>
                <a:ea typeface="Rubik"/>
                <a:cs typeface="Rubik"/>
                <a:sym typeface="Rubik"/>
              </a:rPr>
              <a:t>Sales </a:t>
            </a:r>
            <a:r>
              <a:rPr lang="en-US" sz="3600" b="1" dirty="0">
                <a:solidFill>
                  <a:schemeClr val="lt1"/>
                </a:solidFill>
                <a:latin typeface="Rubik"/>
                <a:ea typeface="Rubik"/>
                <a:cs typeface="Rubik"/>
                <a:sym typeface="Rubik"/>
              </a:rPr>
              <a:t>Prediction</a:t>
            </a:r>
            <a:r>
              <a:rPr lang="en" sz="3600" b="1" dirty="0">
                <a:solidFill>
                  <a:schemeClr val="lt1"/>
                </a:solidFill>
                <a:latin typeface="Rubik"/>
                <a:ea typeface="Rubik"/>
                <a:cs typeface="Rubik"/>
                <a:sym typeface="Rubik"/>
              </a:rPr>
              <a:t> and </a:t>
            </a:r>
          </a:p>
          <a:p>
            <a:pPr lvl="0"/>
            <a:r>
              <a:rPr lang="en" sz="3600" b="1" dirty="0">
                <a:solidFill>
                  <a:schemeClr val="lt1"/>
                </a:solidFill>
                <a:latin typeface="Rubik"/>
                <a:ea typeface="Rubik"/>
                <a:cs typeface="Rubik"/>
                <a:sym typeface="Rubik"/>
              </a:rPr>
              <a:t>Customer </a:t>
            </a:r>
            <a:r>
              <a:rPr lang="en-US" sz="3600" b="1" dirty="0">
                <a:solidFill>
                  <a:schemeClr val="lt1"/>
                </a:solidFill>
                <a:latin typeface="Rubik"/>
                <a:ea typeface="Rubik"/>
                <a:cs typeface="Rubik"/>
                <a:sym typeface="Rubik"/>
              </a:rPr>
              <a:t>Segmentation</a:t>
            </a:r>
            <a:endParaRPr dirty="0">
              <a:solidFill>
                <a:schemeClr val="lt1"/>
              </a:solidFill>
              <a:latin typeface="Rubik"/>
              <a:ea typeface="Rubik"/>
              <a:cs typeface="Rubik"/>
              <a:sym typeface="Rubik"/>
            </a:endParaRPr>
          </a:p>
        </p:txBody>
      </p:sp>
      <p:sp>
        <p:nvSpPr>
          <p:cNvPr id="57" name="Google Shape;57;p13"/>
          <p:cNvSpPr txBox="1"/>
          <p:nvPr/>
        </p:nvSpPr>
        <p:spPr>
          <a:xfrm>
            <a:off x="540760" y="2658666"/>
            <a:ext cx="6027680" cy="553968"/>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chemeClr val="lt1"/>
                </a:solidFill>
                <a:latin typeface="Rubik SemiBold"/>
                <a:ea typeface="Rubik SemiBold"/>
                <a:cs typeface="Rubik SemiBold"/>
                <a:sym typeface="Rubik SemiBold"/>
              </a:rPr>
              <a:t>VIX Data Scientist Kalbe </a:t>
            </a:r>
            <a:r>
              <a:rPr lang="en-US" sz="2400" dirty="0" err="1">
                <a:solidFill>
                  <a:schemeClr val="lt1"/>
                </a:solidFill>
                <a:latin typeface="Rubik SemiBold"/>
                <a:ea typeface="Rubik SemiBold"/>
                <a:cs typeface="Rubik SemiBold"/>
                <a:sym typeface="Rubik SemiBold"/>
              </a:rPr>
              <a:t>Nutritionals</a:t>
            </a:r>
            <a:endParaRPr sz="2400" dirty="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205556"/>
            <a:ext cx="4392000" cy="800189"/>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Presented by</a:t>
            </a:r>
            <a:endParaRPr sz="2000" dirty="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Giselle Halim</a:t>
            </a:r>
          </a:p>
        </p:txBody>
      </p:sp>
      <p:pic>
        <p:nvPicPr>
          <p:cNvPr id="4" name="Picture 3">
            <a:extLst>
              <a:ext uri="{FF2B5EF4-FFF2-40B4-BE49-F238E27FC236}">
                <a16:creationId xmlns:a16="http://schemas.microsoft.com/office/drawing/2014/main" id="{088D3874-6109-9283-BEC5-B2791B1D790D}"/>
              </a:ext>
            </a:extLst>
          </p:cNvPr>
          <p:cNvPicPr>
            <a:picLocks noChangeAspect="1"/>
          </p:cNvPicPr>
          <p:nvPr/>
        </p:nvPicPr>
        <p:blipFill>
          <a:blip r:embed="rId5"/>
          <a:stretch>
            <a:fillRect/>
          </a:stretch>
        </p:blipFill>
        <p:spPr>
          <a:xfrm>
            <a:off x="2287885" y="138773"/>
            <a:ext cx="1230941" cy="648167"/>
          </a:xfrm>
          <a:prstGeom prst="rect">
            <a:avLst/>
          </a:prstGeom>
          <a:effectLst>
            <a:softEdge rad="0"/>
          </a:effectLst>
        </p:spPr>
      </p:pic>
      <p:sp>
        <p:nvSpPr>
          <p:cNvPr id="3" name="TextBox 2">
            <a:extLst>
              <a:ext uri="{FF2B5EF4-FFF2-40B4-BE49-F238E27FC236}">
                <a16:creationId xmlns:a16="http://schemas.microsoft.com/office/drawing/2014/main" id="{F8D5760E-A9D2-C0E9-74C0-C74C1A626B76}"/>
              </a:ext>
            </a:extLst>
          </p:cNvPr>
          <p:cNvSpPr txBox="1"/>
          <p:nvPr/>
        </p:nvSpPr>
        <p:spPr>
          <a:xfrm>
            <a:off x="540760" y="4426128"/>
            <a:ext cx="4983480" cy="307777"/>
          </a:xfrm>
          <a:prstGeom prst="rect">
            <a:avLst/>
          </a:prstGeom>
          <a:noFill/>
        </p:spPr>
        <p:txBody>
          <a:bodyPr wrap="square">
            <a:spAutoFit/>
          </a:bodyPr>
          <a:lstStyle/>
          <a:p>
            <a:r>
              <a:rPr lang="en-US" b="1" dirty="0">
                <a:solidFill>
                  <a:schemeClr val="bg1"/>
                </a:solidFill>
                <a:latin typeface="Rubik"/>
                <a:hlinkClick r:id="rId6">
                  <a:extLst>
                    <a:ext uri="{A12FA001-AC4F-418D-AE19-62706E023703}">
                      <ahyp:hlinkClr xmlns:ahyp="http://schemas.microsoft.com/office/drawing/2018/hyperlinkcolor" val="tx"/>
                    </a:ext>
                  </a:extLst>
                </a:hlinkClick>
              </a:rPr>
              <a:t>LinkedIn</a:t>
            </a:r>
            <a:endParaRPr lang="en-US" b="1" dirty="0">
              <a:solidFill>
                <a:schemeClr val="bg1"/>
              </a:solidFill>
              <a:latin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25795"/>
            <a:ext cx="4461189"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Dashboard </a:t>
            </a:r>
            <a:r>
              <a:rPr lang="en-US" sz="3600" b="1" dirty="0">
                <a:latin typeface="Rubik"/>
                <a:ea typeface="Rubik"/>
                <a:cs typeface="Rubik"/>
                <a:sym typeface="Rubik"/>
              </a:rPr>
              <a:t>Tableau</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E2381C2E-567B-84AA-1DC6-03BE60154D8C}"/>
              </a:ext>
            </a:extLst>
          </p:cNvPr>
          <p:cNvPicPr>
            <a:picLocks noChangeAspect="1"/>
          </p:cNvPicPr>
          <p:nvPr/>
        </p:nvPicPr>
        <p:blipFill>
          <a:blip r:embed="rId5"/>
          <a:stretch>
            <a:fillRect/>
          </a:stretch>
        </p:blipFill>
        <p:spPr>
          <a:xfrm>
            <a:off x="1325880" y="1152720"/>
            <a:ext cx="6637020" cy="3730083"/>
          </a:xfrm>
          <a:prstGeom prst="rect">
            <a:avLst/>
          </a:prstGeom>
        </p:spPr>
      </p:pic>
      <p:sp>
        <p:nvSpPr>
          <p:cNvPr id="4" name="TextBox 3">
            <a:extLst>
              <a:ext uri="{FF2B5EF4-FFF2-40B4-BE49-F238E27FC236}">
                <a16:creationId xmlns:a16="http://schemas.microsoft.com/office/drawing/2014/main" id="{B5687C10-507B-4EDC-0B63-295ED4542971}"/>
              </a:ext>
            </a:extLst>
          </p:cNvPr>
          <p:cNvSpPr txBox="1"/>
          <p:nvPr/>
        </p:nvSpPr>
        <p:spPr>
          <a:xfrm>
            <a:off x="6522720" y="856651"/>
            <a:ext cx="4648200" cy="307777"/>
          </a:xfrm>
          <a:prstGeom prst="rect">
            <a:avLst/>
          </a:prstGeom>
          <a:noFill/>
        </p:spPr>
        <p:txBody>
          <a:bodyPr wrap="square">
            <a:spAutoFit/>
          </a:bodyPr>
          <a:lstStyle/>
          <a:p>
            <a:r>
              <a:rPr lang="en-US" b="1" dirty="0">
                <a:hlinkClick r:id="rId6"/>
              </a:rPr>
              <a:t>Link Dashboard</a:t>
            </a:r>
            <a:endParaRPr lang="en-US" b="1" dirty="0"/>
          </a:p>
        </p:txBody>
      </p:sp>
      <p:pic>
        <p:nvPicPr>
          <p:cNvPr id="7" name="Picture 6">
            <a:extLst>
              <a:ext uri="{FF2B5EF4-FFF2-40B4-BE49-F238E27FC236}">
                <a16:creationId xmlns:a16="http://schemas.microsoft.com/office/drawing/2014/main" id="{F94FD82F-A516-486A-92E9-5BE18F17E913}"/>
              </a:ext>
            </a:extLst>
          </p:cNvPr>
          <p:cNvPicPr>
            <a:picLocks noChangeAspect="1"/>
          </p:cNvPicPr>
          <p:nvPr/>
        </p:nvPicPr>
        <p:blipFill>
          <a:blip r:embed="rId7"/>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76042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25795"/>
            <a:ext cx="4461189"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Insight</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pic>
        <p:nvPicPr>
          <p:cNvPr id="7" name="Picture 6">
            <a:extLst>
              <a:ext uri="{FF2B5EF4-FFF2-40B4-BE49-F238E27FC236}">
                <a16:creationId xmlns:a16="http://schemas.microsoft.com/office/drawing/2014/main" id="{F94FD82F-A516-486A-92E9-5BE18F17E913}"/>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
        <p:nvSpPr>
          <p:cNvPr id="6" name="Text Placeholder 5">
            <a:extLst>
              <a:ext uri="{FF2B5EF4-FFF2-40B4-BE49-F238E27FC236}">
                <a16:creationId xmlns:a16="http://schemas.microsoft.com/office/drawing/2014/main" id="{B68C54EF-7423-471D-AB97-C2C2F2D46938}"/>
              </a:ext>
            </a:extLst>
          </p:cNvPr>
          <p:cNvSpPr>
            <a:spLocks noGrp="1"/>
          </p:cNvSpPr>
          <p:nvPr>
            <p:ph type="body" idx="1"/>
          </p:nvPr>
        </p:nvSpPr>
        <p:spPr>
          <a:xfrm>
            <a:off x="546239" y="1541669"/>
            <a:ext cx="7901075" cy="2787087"/>
          </a:xfrm>
        </p:spPr>
        <p:txBody>
          <a:bodyPr>
            <a:normAutofit/>
          </a:bodyPr>
          <a:lstStyle/>
          <a:p>
            <a:r>
              <a:rPr lang="en-US" sz="1600" dirty="0">
                <a:solidFill>
                  <a:schemeClr val="tx1"/>
                </a:solidFill>
                <a:latin typeface="Rubik"/>
              </a:rPr>
              <a:t>Analyze the reasons behind March's high sales and peak. For example, a specific marketing campaign, a new product launch, or a seasonal trend. Replicating successful tactics in other months could boost sales.</a:t>
            </a:r>
          </a:p>
          <a:p>
            <a:pPr marL="152400" indent="0">
              <a:buNone/>
            </a:pPr>
            <a:endParaRPr lang="en-US" sz="900" dirty="0">
              <a:solidFill>
                <a:schemeClr val="tx1"/>
              </a:solidFill>
              <a:latin typeface="Rubik"/>
            </a:endParaRPr>
          </a:p>
          <a:p>
            <a:r>
              <a:rPr lang="en-US" sz="1600" dirty="0">
                <a:solidFill>
                  <a:schemeClr val="tx1"/>
                </a:solidFill>
                <a:latin typeface="Rubik"/>
              </a:rPr>
              <a:t>While </a:t>
            </a:r>
            <a:r>
              <a:rPr lang="en-US" sz="1600" dirty="0" err="1">
                <a:solidFill>
                  <a:schemeClr val="tx1"/>
                </a:solidFill>
                <a:latin typeface="Rubik"/>
              </a:rPr>
              <a:t>thai</a:t>
            </a:r>
            <a:r>
              <a:rPr lang="en-US" sz="1600" dirty="0">
                <a:solidFill>
                  <a:schemeClr val="tx1"/>
                </a:solidFill>
                <a:latin typeface="Rubik"/>
              </a:rPr>
              <a:t> tea, ginger candy, etc. were top sellers in quantity, focus efforts on the most profitable products (cheese stick, </a:t>
            </a:r>
            <a:r>
              <a:rPr lang="en-US" sz="1600" dirty="0" err="1">
                <a:solidFill>
                  <a:schemeClr val="tx1"/>
                </a:solidFill>
                <a:latin typeface="Rubik"/>
              </a:rPr>
              <a:t>choco</a:t>
            </a:r>
            <a:r>
              <a:rPr lang="en-US" sz="1600" dirty="0">
                <a:solidFill>
                  <a:schemeClr val="tx1"/>
                </a:solidFill>
                <a:latin typeface="Rubik"/>
              </a:rPr>
              <a:t> bar, etc.) to maximize revenue.</a:t>
            </a:r>
          </a:p>
          <a:p>
            <a:pPr marL="152400" indent="0">
              <a:buNone/>
            </a:pPr>
            <a:endParaRPr lang="en-US" sz="900" dirty="0">
              <a:solidFill>
                <a:schemeClr val="tx1"/>
              </a:solidFill>
              <a:latin typeface="Rubik"/>
            </a:endParaRPr>
          </a:p>
          <a:p>
            <a:r>
              <a:rPr lang="en-US" sz="1600" dirty="0">
                <a:solidFill>
                  <a:schemeClr val="tx1"/>
                </a:solidFill>
                <a:latin typeface="Rubik"/>
              </a:rPr>
              <a:t>Analyze high-selling store (e.g. </a:t>
            </a:r>
            <a:r>
              <a:rPr lang="en-US" sz="1600" dirty="0" err="1">
                <a:solidFill>
                  <a:schemeClr val="tx1"/>
                </a:solidFill>
                <a:latin typeface="Rubik"/>
              </a:rPr>
              <a:t>Lingga</a:t>
            </a:r>
            <a:r>
              <a:rPr lang="en-US" sz="1600" dirty="0">
                <a:solidFill>
                  <a:schemeClr val="tx1"/>
                </a:solidFill>
                <a:latin typeface="Rubik"/>
              </a:rPr>
              <a:t>) strategies to understand their success. For example, specific product promotions, customer service techniques, wider product variety, better deals, etc. Implement these strategies in other stores to boost sales.</a:t>
            </a:r>
          </a:p>
        </p:txBody>
      </p:sp>
    </p:spTree>
    <p:extLst>
      <p:ext uri="{BB962C8B-B14F-4D97-AF65-F5344CB8AC3E}">
        <p14:creationId xmlns:p14="http://schemas.microsoft.com/office/powerpoint/2010/main" val="171477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a:t>
            </a:r>
            <a:r>
              <a:rPr lang="en-US" sz="3600" b="1" dirty="0">
                <a:latin typeface="Rubik"/>
                <a:ea typeface="Rubik"/>
                <a:cs typeface="Rubik"/>
                <a:sym typeface="Rubik"/>
              </a:rPr>
              <a:t>Distribution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pic>
        <p:nvPicPr>
          <p:cNvPr id="4" name="Picture 3">
            <a:extLst>
              <a:ext uri="{FF2B5EF4-FFF2-40B4-BE49-F238E27FC236}">
                <a16:creationId xmlns:a16="http://schemas.microsoft.com/office/drawing/2014/main" id="{AEFA3C7B-DF84-67B6-5749-3F5DA0576198}"/>
              </a:ext>
            </a:extLst>
          </p:cNvPr>
          <p:cNvPicPr>
            <a:picLocks noChangeAspect="1"/>
          </p:cNvPicPr>
          <p:nvPr/>
        </p:nvPicPr>
        <p:blipFill>
          <a:blip r:embed="rId5"/>
          <a:stretch>
            <a:fillRect/>
          </a:stretch>
        </p:blipFill>
        <p:spPr>
          <a:xfrm>
            <a:off x="523380" y="1590223"/>
            <a:ext cx="3112694" cy="2417897"/>
          </a:xfrm>
          <a:prstGeom prst="rect">
            <a:avLst/>
          </a:prstGeom>
        </p:spPr>
      </p:pic>
      <p:pic>
        <p:nvPicPr>
          <p:cNvPr id="6" name="Picture 5">
            <a:extLst>
              <a:ext uri="{FF2B5EF4-FFF2-40B4-BE49-F238E27FC236}">
                <a16:creationId xmlns:a16="http://schemas.microsoft.com/office/drawing/2014/main" id="{420645EC-9BBA-4D7A-9BDD-082DE4EF6BCC}"/>
              </a:ext>
            </a:extLst>
          </p:cNvPr>
          <p:cNvPicPr>
            <a:picLocks noChangeAspect="1"/>
          </p:cNvPicPr>
          <p:nvPr/>
        </p:nvPicPr>
        <p:blipFill>
          <a:blip r:embed="rId6"/>
          <a:stretch>
            <a:fillRect/>
          </a:stretch>
        </p:blipFill>
        <p:spPr>
          <a:xfrm>
            <a:off x="3883383" y="1585444"/>
            <a:ext cx="4849137" cy="2425278"/>
          </a:xfrm>
          <a:prstGeom prst="rect">
            <a:avLst/>
          </a:prstGeom>
        </p:spPr>
      </p:pic>
      <p:pic>
        <p:nvPicPr>
          <p:cNvPr id="7" name="Picture 6">
            <a:extLst>
              <a:ext uri="{FF2B5EF4-FFF2-40B4-BE49-F238E27FC236}">
                <a16:creationId xmlns:a16="http://schemas.microsoft.com/office/drawing/2014/main" id="{533970D2-6092-4F97-80D6-8C2FC9944811}"/>
              </a:ext>
            </a:extLst>
          </p:cNvPr>
          <p:cNvPicPr>
            <a:picLocks noChangeAspect="1"/>
          </p:cNvPicPr>
          <p:nvPr/>
        </p:nvPicPr>
        <p:blipFill>
          <a:blip r:embed="rId7"/>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254164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a:t>
            </a:r>
            <a:r>
              <a:rPr lang="en-US" sz="3600" b="1" dirty="0">
                <a:latin typeface="Rubik"/>
                <a:ea typeface="Rubik"/>
                <a:cs typeface="Rubik"/>
                <a:sym typeface="Rubik"/>
              </a:rPr>
              <a:t>Distribution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319401"/>
            <a:ext cx="7744320" cy="3231624"/>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dirty="0">
                <a:latin typeface="Rubik"/>
                <a:ea typeface="Rubik"/>
                <a:cs typeface="Rubik"/>
                <a:sym typeface="Rubik"/>
              </a:rPr>
              <a:t>There are more male customers than female. Explore ways to attract more females. Consider targeted promotions for female-oriented products or campaigns addressing specific female health needs.</a:t>
            </a:r>
          </a:p>
          <a:p>
            <a:pPr lvl="0" algn="just"/>
            <a:endParaRPr lang="en-US" sz="800" dirty="0">
              <a:latin typeface="Rubik"/>
              <a:ea typeface="Rubik"/>
              <a:cs typeface="Rubik"/>
              <a:sym typeface="Rubik"/>
            </a:endParaRPr>
          </a:p>
          <a:p>
            <a:pPr marL="285750" lvl="0" indent="-285750" algn="just">
              <a:buFont typeface="Arial" panose="020B0604020202020204" pitchFamily="34" charset="0"/>
              <a:buChar char="•"/>
            </a:pPr>
            <a:r>
              <a:rPr lang="en-US" dirty="0">
                <a:latin typeface="Rubik"/>
                <a:ea typeface="Rubik"/>
                <a:cs typeface="Rubik"/>
                <a:sym typeface="Rubik"/>
              </a:rPr>
              <a:t>The age of customers is in the range of 20 - 60 years with some outliers (age below 10 years and above 65 years). The majority are in the age of 25 - 55 years. The 25-55 age group is the core demographic. Develop targeted marketing campaigns and product offerings suited to their preferences.</a:t>
            </a:r>
          </a:p>
          <a:p>
            <a:pPr lvl="0" algn="just"/>
            <a:endParaRPr lang="en-US" sz="800" dirty="0">
              <a:latin typeface="Rubik"/>
              <a:ea typeface="Rubik"/>
              <a:cs typeface="Rubik"/>
              <a:sym typeface="Rubik"/>
            </a:endParaRPr>
          </a:p>
          <a:p>
            <a:pPr marL="285750" lvl="0" indent="-285750" algn="just">
              <a:buFont typeface="Arial" panose="020B0604020202020204" pitchFamily="34" charset="0"/>
              <a:buChar char="•"/>
            </a:pPr>
            <a:r>
              <a:rPr lang="en-US" dirty="0">
                <a:latin typeface="Rubik"/>
                <a:ea typeface="Rubik"/>
                <a:cs typeface="Rubik"/>
                <a:sym typeface="Rubik"/>
              </a:rPr>
              <a:t>Customer income is in the range of 0 - 20 million rupiah with some outliers (income above 20 million IDR). Target marketing efforts towards the majority income range (0-20 million IDR). Explore premium offerings for the higher-income outliers (above 20 million IDR).</a:t>
            </a:r>
          </a:p>
          <a:p>
            <a:pPr lvl="0" algn="just"/>
            <a:endParaRPr lang="en-US" sz="800" dirty="0">
              <a:latin typeface="Rubik"/>
              <a:ea typeface="Rubik"/>
              <a:cs typeface="Rubik"/>
              <a:sym typeface="Rubik"/>
            </a:endParaRPr>
          </a:p>
          <a:p>
            <a:pPr marL="285750" lvl="0" indent="-285750" algn="just">
              <a:buFont typeface="Arial" panose="020B0604020202020204" pitchFamily="34" charset="0"/>
              <a:buChar char="•"/>
            </a:pPr>
            <a:r>
              <a:rPr lang="en-US" dirty="0">
                <a:latin typeface="Rubik"/>
                <a:ea typeface="Rubik"/>
                <a:cs typeface="Rubik"/>
                <a:sym typeface="Rubik"/>
              </a:rPr>
              <a:t>Utilize customer relationship management tools to personalize recommendations and promotions based on purchase history and demographics.</a:t>
            </a:r>
          </a:p>
        </p:txBody>
      </p:sp>
      <p:pic>
        <p:nvPicPr>
          <p:cNvPr id="6" name="Picture 5">
            <a:extLst>
              <a:ext uri="{FF2B5EF4-FFF2-40B4-BE49-F238E27FC236}">
                <a16:creationId xmlns:a16="http://schemas.microsoft.com/office/drawing/2014/main" id="{15EDF027-7001-4078-8227-44297CB4FA94}"/>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59865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25795"/>
            <a:ext cx="6944397"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Clustering (</a:t>
            </a:r>
            <a:r>
              <a:rPr lang="en-US" sz="3600" b="1" dirty="0" err="1">
                <a:latin typeface="Rubik"/>
                <a:ea typeface="Rubik"/>
                <a:cs typeface="Rubik"/>
                <a:sym typeface="Rubik"/>
              </a:rPr>
              <a:t>KMeans</a:t>
            </a:r>
            <a:r>
              <a:rPr lang="en-US" sz="3600" b="1" dirty="0">
                <a:latin typeface="Rubik"/>
                <a:ea typeface="Rubik"/>
                <a:cs typeface="Rubik"/>
                <a:sym typeface="Rubik"/>
              </a:rPr>
              <a:t>)</a:t>
            </a: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F7C3D76F-83D3-CCAE-F566-0B238E9DD90C}"/>
              </a:ext>
            </a:extLst>
          </p:cNvPr>
          <p:cNvPicPr>
            <a:picLocks noChangeAspect="1"/>
          </p:cNvPicPr>
          <p:nvPr/>
        </p:nvPicPr>
        <p:blipFill>
          <a:blip r:embed="rId5"/>
          <a:stretch>
            <a:fillRect/>
          </a:stretch>
        </p:blipFill>
        <p:spPr>
          <a:xfrm>
            <a:off x="646170" y="1527807"/>
            <a:ext cx="3477888" cy="2640334"/>
          </a:xfrm>
          <a:prstGeom prst="rect">
            <a:avLst/>
          </a:prstGeom>
        </p:spPr>
      </p:pic>
      <p:sp>
        <p:nvSpPr>
          <p:cNvPr id="8" name="Google Shape;97;p16">
            <a:extLst>
              <a:ext uri="{FF2B5EF4-FFF2-40B4-BE49-F238E27FC236}">
                <a16:creationId xmlns:a16="http://schemas.microsoft.com/office/drawing/2014/main" id="{7565AE8D-B00E-F389-88F1-31488A357F64}"/>
              </a:ext>
            </a:extLst>
          </p:cNvPr>
          <p:cNvSpPr txBox="1"/>
          <p:nvPr/>
        </p:nvSpPr>
        <p:spPr>
          <a:xfrm>
            <a:off x="4297680" y="1882230"/>
            <a:ext cx="4419822" cy="1846629"/>
          </a:xfrm>
          <a:prstGeom prst="rect">
            <a:avLst/>
          </a:prstGeom>
          <a:noFill/>
          <a:ln>
            <a:noFill/>
          </a:ln>
        </p:spPr>
        <p:txBody>
          <a:bodyPr spcFirstLastPara="1" wrap="square" lIns="91425" tIns="91425" rIns="91425" bIns="91425" anchor="t" anchorCtr="0">
            <a:spAutoFit/>
          </a:bodyPr>
          <a:lstStyle/>
          <a:p>
            <a:pPr lvl="0" algn="just"/>
            <a:r>
              <a:rPr lang="en-US" sz="1800" dirty="0">
                <a:solidFill>
                  <a:schemeClr val="tx1"/>
                </a:solidFill>
                <a:latin typeface="Rubik"/>
                <a:ea typeface="Rubik"/>
                <a:cs typeface="Rubik"/>
                <a:sym typeface="Rubik"/>
              </a:rPr>
              <a:t>There are 4 clusters for customer segmentation:</a:t>
            </a: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0 </a:t>
            </a:r>
            <a:r>
              <a:rPr lang="en-US" sz="1800" b="0" i="0" dirty="0">
                <a:solidFill>
                  <a:schemeClr val="tx1"/>
                </a:solidFill>
                <a:effectLst/>
                <a:latin typeface="Rubik"/>
              </a:rPr>
              <a:t>(Moderate Health Shoppers)</a:t>
            </a:r>
            <a:endParaRPr lang="en-US" sz="1800" dirty="0">
              <a:solidFill>
                <a:schemeClr val="tx1"/>
              </a:solidFill>
              <a:latin typeface="Rubik"/>
              <a:ea typeface="Rubik"/>
              <a:cs typeface="Rubik"/>
              <a:sym typeface="Rubik"/>
            </a:endParaRP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1 (High-Value Health Enthusiasts)</a:t>
            </a: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2 (Occasional Health Shoppers)</a:t>
            </a: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3 (Health Enthusiasts)</a:t>
            </a:r>
          </a:p>
        </p:txBody>
      </p:sp>
      <p:pic>
        <p:nvPicPr>
          <p:cNvPr id="7" name="Picture 6">
            <a:extLst>
              <a:ext uri="{FF2B5EF4-FFF2-40B4-BE49-F238E27FC236}">
                <a16:creationId xmlns:a16="http://schemas.microsoft.com/office/drawing/2014/main" id="{2BB422C5-E95A-4D8A-ADAF-D160FD8D840B}"/>
              </a:ext>
            </a:extLst>
          </p:cNvPr>
          <p:cNvPicPr>
            <a:picLocks noChangeAspect="1"/>
          </p:cNvPicPr>
          <p:nvPr/>
        </p:nvPicPr>
        <p:blipFill>
          <a:blip r:embed="rId6"/>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52674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Customer Segmentation</a:t>
            </a: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pic>
        <p:nvPicPr>
          <p:cNvPr id="5" name="Picture 4">
            <a:extLst>
              <a:ext uri="{FF2B5EF4-FFF2-40B4-BE49-F238E27FC236}">
                <a16:creationId xmlns:a16="http://schemas.microsoft.com/office/drawing/2014/main" id="{67238112-A232-3CDE-A718-4AF2941A7EC3}"/>
              </a:ext>
            </a:extLst>
          </p:cNvPr>
          <p:cNvPicPr>
            <a:picLocks noChangeAspect="1"/>
          </p:cNvPicPr>
          <p:nvPr/>
        </p:nvPicPr>
        <p:blipFill>
          <a:blip r:embed="rId5"/>
          <a:srcRect/>
          <a:stretch/>
        </p:blipFill>
        <p:spPr>
          <a:xfrm>
            <a:off x="545613" y="1590223"/>
            <a:ext cx="3068227" cy="2417897"/>
          </a:xfrm>
          <a:prstGeom prst="rect">
            <a:avLst/>
          </a:prstGeom>
        </p:spPr>
      </p:pic>
      <p:pic>
        <p:nvPicPr>
          <p:cNvPr id="6" name="Picture 5">
            <a:extLst>
              <a:ext uri="{FF2B5EF4-FFF2-40B4-BE49-F238E27FC236}">
                <a16:creationId xmlns:a16="http://schemas.microsoft.com/office/drawing/2014/main" id="{90A0F4FE-11B5-752C-0E25-4362303D6C1A}"/>
              </a:ext>
            </a:extLst>
          </p:cNvPr>
          <p:cNvPicPr>
            <a:picLocks noChangeAspect="1"/>
          </p:cNvPicPr>
          <p:nvPr/>
        </p:nvPicPr>
        <p:blipFill>
          <a:blip r:embed="rId6"/>
          <a:srcRect/>
          <a:stretch/>
        </p:blipFill>
        <p:spPr>
          <a:xfrm>
            <a:off x="3883383" y="1602873"/>
            <a:ext cx="4849137" cy="2390419"/>
          </a:xfrm>
          <a:prstGeom prst="rect">
            <a:avLst/>
          </a:prstGeom>
        </p:spPr>
      </p:pic>
      <p:sp>
        <p:nvSpPr>
          <p:cNvPr id="9" name="TextBox 8">
            <a:extLst>
              <a:ext uri="{FF2B5EF4-FFF2-40B4-BE49-F238E27FC236}">
                <a16:creationId xmlns:a16="http://schemas.microsoft.com/office/drawing/2014/main" id="{CA528465-5D74-A830-6FD6-7714D1A5A452}"/>
              </a:ext>
            </a:extLst>
          </p:cNvPr>
          <p:cNvSpPr txBox="1"/>
          <p:nvPr/>
        </p:nvSpPr>
        <p:spPr>
          <a:xfrm>
            <a:off x="449580" y="4107624"/>
            <a:ext cx="8282940" cy="646331"/>
          </a:xfrm>
          <a:prstGeom prst="rect">
            <a:avLst/>
          </a:prstGeom>
          <a:noFill/>
        </p:spPr>
        <p:txBody>
          <a:bodyPr wrap="square">
            <a:spAutoFit/>
          </a:bodyPr>
          <a:lstStyle/>
          <a:p>
            <a:pPr lvl="0" algn="just"/>
            <a:r>
              <a:rPr lang="en-US" sz="1800" dirty="0">
                <a:latin typeface="Rubik"/>
                <a:ea typeface="Rubik"/>
                <a:cs typeface="Rubik"/>
                <a:sym typeface="Rubik"/>
              </a:rPr>
              <a:t>Many customers are in cluster 0 (Moderate Health Shopper), and the least in cluster 1 (High-Value Health Enthusiasts).</a:t>
            </a:r>
          </a:p>
        </p:txBody>
      </p:sp>
      <p:pic>
        <p:nvPicPr>
          <p:cNvPr id="8" name="Picture 7">
            <a:extLst>
              <a:ext uri="{FF2B5EF4-FFF2-40B4-BE49-F238E27FC236}">
                <a16:creationId xmlns:a16="http://schemas.microsoft.com/office/drawing/2014/main" id="{CA02A5F7-4C30-4B0D-A900-B79F7781F93E}"/>
              </a:ext>
            </a:extLst>
          </p:cNvPr>
          <p:cNvPicPr>
            <a:picLocks noChangeAspect="1"/>
          </p:cNvPicPr>
          <p:nvPr/>
        </p:nvPicPr>
        <p:blipFill>
          <a:blip r:embed="rId7"/>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473745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Customer Segmentation</a:t>
            </a: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9" name="TextBox 8">
            <a:extLst>
              <a:ext uri="{FF2B5EF4-FFF2-40B4-BE49-F238E27FC236}">
                <a16:creationId xmlns:a16="http://schemas.microsoft.com/office/drawing/2014/main" id="{CA528465-5D74-A830-6FD6-7714D1A5A452}"/>
              </a:ext>
            </a:extLst>
          </p:cNvPr>
          <p:cNvSpPr txBox="1"/>
          <p:nvPr/>
        </p:nvSpPr>
        <p:spPr>
          <a:xfrm>
            <a:off x="434562" y="3905606"/>
            <a:ext cx="8282940" cy="646331"/>
          </a:xfrm>
          <a:prstGeom prst="rect">
            <a:avLst/>
          </a:prstGeom>
          <a:noFill/>
        </p:spPr>
        <p:txBody>
          <a:bodyPr wrap="square">
            <a:spAutoFit/>
          </a:bodyPr>
          <a:lstStyle/>
          <a:p>
            <a:pPr lvl="0" algn="just"/>
            <a:r>
              <a:rPr lang="en-US" sz="1800" dirty="0">
                <a:latin typeface="Rubik"/>
                <a:ea typeface="Rubik"/>
                <a:cs typeface="Rubik"/>
                <a:sym typeface="Rubik"/>
              </a:rPr>
              <a:t>Cluster 2 has the lowest average number of purchases. While Cluster 1 has the highest average number of purchases.</a:t>
            </a:r>
          </a:p>
        </p:txBody>
      </p:sp>
      <p:graphicFrame>
        <p:nvGraphicFramePr>
          <p:cNvPr id="2" name="Table 2">
            <a:extLst>
              <a:ext uri="{FF2B5EF4-FFF2-40B4-BE49-F238E27FC236}">
                <a16:creationId xmlns:a16="http://schemas.microsoft.com/office/drawing/2014/main" id="{F7E324CE-20D8-48F5-867D-8E980C02D73F}"/>
              </a:ext>
            </a:extLst>
          </p:cNvPr>
          <p:cNvGraphicFramePr>
            <a:graphicFrameLocks noGrp="1"/>
          </p:cNvGraphicFramePr>
          <p:nvPr>
            <p:extLst>
              <p:ext uri="{D42A27DB-BD31-4B8C-83A1-F6EECF244321}">
                <p14:modId xmlns:p14="http://schemas.microsoft.com/office/powerpoint/2010/main" val="3006390905"/>
              </p:ext>
            </p:extLst>
          </p:nvPr>
        </p:nvGraphicFramePr>
        <p:xfrm>
          <a:off x="1405767" y="1517620"/>
          <a:ext cx="6332465" cy="2034793"/>
        </p:xfrm>
        <a:graphic>
          <a:graphicData uri="http://schemas.openxmlformats.org/drawingml/2006/table">
            <a:tbl>
              <a:tblPr firstRow="1" bandRow="1">
                <a:tableStyleId>{7DF18680-E054-41AD-8BC1-D1AEF772440D}</a:tableStyleId>
              </a:tblPr>
              <a:tblGrid>
                <a:gridCol w="1154641">
                  <a:extLst>
                    <a:ext uri="{9D8B030D-6E8A-4147-A177-3AD203B41FA5}">
                      <a16:colId xmlns:a16="http://schemas.microsoft.com/office/drawing/2014/main" val="3895669217"/>
                    </a:ext>
                  </a:extLst>
                </a:gridCol>
                <a:gridCol w="2500939">
                  <a:extLst>
                    <a:ext uri="{9D8B030D-6E8A-4147-A177-3AD203B41FA5}">
                      <a16:colId xmlns:a16="http://schemas.microsoft.com/office/drawing/2014/main" val="3484969475"/>
                    </a:ext>
                  </a:extLst>
                </a:gridCol>
                <a:gridCol w="2676885">
                  <a:extLst>
                    <a:ext uri="{9D8B030D-6E8A-4147-A177-3AD203B41FA5}">
                      <a16:colId xmlns:a16="http://schemas.microsoft.com/office/drawing/2014/main" val="3763460976"/>
                    </a:ext>
                  </a:extLst>
                </a:gridCol>
              </a:tblGrid>
              <a:tr h="659705">
                <a:tc>
                  <a:txBody>
                    <a:bodyPr/>
                    <a:lstStyle/>
                    <a:p>
                      <a:pPr algn="ctr"/>
                      <a:r>
                        <a:rPr lang="en-US" dirty="0"/>
                        <a:t>Cluster</a:t>
                      </a:r>
                    </a:p>
                  </a:txBody>
                  <a:tcPr/>
                </a:tc>
                <a:tc>
                  <a:txBody>
                    <a:bodyPr/>
                    <a:lstStyle/>
                    <a:p>
                      <a:pPr algn="ctr"/>
                      <a:r>
                        <a:rPr lang="en-US" dirty="0"/>
                        <a:t>Average Quantity of Goods Purchased (pcs)</a:t>
                      </a:r>
                    </a:p>
                  </a:txBody>
                  <a:tcPr/>
                </a:tc>
                <a:tc>
                  <a:txBody>
                    <a:bodyPr/>
                    <a:lstStyle/>
                    <a:p>
                      <a:pPr algn="ctr"/>
                      <a:r>
                        <a:rPr lang="en-US" dirty="0"/>
                        <a:t>Average Amount of Purchase (IDR)</a:t>
                      </a:r>
                    </a:p>
                  </a:txBody>
                  <a:tcPr/>
                </a:tc>
                <a:extLst>
                  <a:ext uri="{0D108BD9-81ED-4DB2-BD59-A6C34878D82A}">
                    <a16:rowId xmlns:a16="http://schemas.microsoft.com/office/drawing/2014/main" val="536666364"/>
                  </a:ext>
                </a:extLst>
              </a:tr>
              <a:tr h="343772">
                <a:tc>
                  <a:txBody>
                    <a:bodyPr/>
                    <a:lstStyle/>
                    <a:p>
                      <a:pPr algn="ctr"/>
                      <a:r>
                        <a:rPr lang="en-US" dirty="0"/>
                        <a:t>0</a:t>
                      </a:r>
                    </a:p>
                  </a:txBody>
                  <a:tcPr/>
                </a:tc>
                <a:tc>
                  <a:txBody>
                    <a:bodyPr/>
                    <a:lstStyle/>
                    <a:p>
                      <a:pPr algn="ctr"/>
                      <a:r>
                        <a:rPr lang="en-US" dirty="0"/>
                        <a:t>37</a:t>
                      </a:r>
                    </a:p>
                  </a:txBody>
                  <a:tcPr/>
                </a:tc>
                <a:tc>
                  <a:txBody>
                    <a:bodyPr/>
                    <a:lstStyle/>
                    <a:p>
                      <a:pPr algn="ctr"/>
                      <a:r>
                        <a:rPr lang="en-US" dirty="0"/>
                        <a:t>Rp325,663</a:t>
                      </a:r>
                    </a:p>
                  </a:txBody>
                  <a:tcPr/>
                </a:tc>
                <a:extLst>
                  <a:ext uri="{0D108BD9-81ED-4DB2-BD59-A6C34878D82A}">
                    <a16:rowId xmlns:a16="http://schemas.microsoft.com/office/drawing/2014/main" val="554633646"/>
                  </a:ext>
                </a:extLst>
              </a:tr>
              <a:tr h="343772">
                <a:tc>
                  <a:txBody>
                    <a:bodyPr/>
                    <a:lstStyle/>
                    <a:p>
                      <a:pPr algn="ctr"/>
                      <a:r>
                        <a:rPr lang="en-US" dirty="0"/>
                        <a:t>1</a:t>
                      </a:r>
                    </a:p>
                  </a:txBody>
                  <a:tcPr/>
                </a:tc>
                <a:tc>
                  <a:txBody>
                    <a:bodyPr/>
                    <a:lstStyle/>
                    <a:p>
                      <a:pPr algn="ctr"/>
                      <a:r>
                        <a:rPr lang="en-US" dirty="0"/>
                        <a:t>62</a:t>
                      </a:r>
                    </a:p>
                  </a:txBody>
                  <a:tcPr/>
                </a:tc>
                <a:tc>
                  <a:txBody>
                    <a:bodyPr/>
                    <a:lstStyle/>
                    <a:p>
                      <a:pPr algn="ctr"/>
                      <a:r>
                        <a:rPr lang="en-US" dirty="0"/>
                        <a:t>Rp572,100</a:t>
                      </a:r>
                    </a:p>
                  </a:txBody>
                  <a:tcPr/>
                </a:tc>
                <a:extLst>
                  <a:ext uri="{0D108BD9-81ED-4DB2-BD59-A6C34878D82A}">
                    <a16:rowId xmlns:a16="http://schemas.microsoft.com/office/drawing/2014/main" val="3106643298"/>
                  </a:ext>
                </a:extLst>
              </a:tr>
              <a:tr h="343772">
                <a:tc>
                  <a:txBody>
                    <a:bodyPr/>
                    <a:lstStyle/>
                    <a:p>
                      <a:pPr algn="ctr"/>
                      <a:r>
                        <a:rPr lang="en-US" dirty="0"/>
                        <a:t>2</a:t>
                      </a:r>
                    </a:p>
                  </a:txBody>
                  <a:tcPr/>
                </a:tc>
                <a:tc>
                  <a:txBody>
                    <a:bodyPr/>
                    <a:lstStyle/>
                    <a:p>
                      <a:pPr algn="ctr"/>
                      <a:r>
                        <a:rPr lang="en-US" dirty="0"/>
                        <a:t>25</a:t>
                      </a:r>
                    </a:p>
                  </a:txBody>
                  <a:tcPr/>
                </a:tc>
                <a:tc>
                  <a:txBody>
                    <a:bodyPr/>
                    <a:lstStyle/>
                    <a:p>
                      <a:pPr algn="ctr"/>
                      <a:r>
                        <a:rPr lang="en-US" dirty="0"/>
                        <a:t>Rp208,284</a:t>
                      </a:r>
                    </a:p>
                  </a:txBody>
                  <a:tcPr/>
                </a:tc>
                <a:extLst>
                  <a:ext uri="{0D108BD9-81ED-4DB2-BD59-A6C34878D82A}">
                    <a16:rowId xmlns:a16="http://schemas.microsoft.com/office/drawing/2014/main" val="2016921479"/>
                  </a:ext>
                </a:extLst>
              </a:tr>
              <a:tr h="343772">
                <a:tc>
                  <a:txBody>
                    <a:bodyPr/>
                    <a:lstStyle/>
                    <a:p>
                      <a:pPr algn="ctr"/>
                      <a:r>
                        <a:rPr lang="en-US" dirty="0"/>
                        <a:t>3</a:t>
                      </a:r>
                    </a:p>
                  </a:txBody>
                  <a:tcPr/>
                </a:tc>
                <a:tc>
                  <a:txBody>
                    <a:bodyPr/>
                    <a:lstStyle/>
                    <a:p>
                      <a:pPr algn="ctr"/>
                      <a:r>
                        <a:rPr lang="en-US" dirty="0"/>
                        <a:t>49</a:t>
                      </a:r>
                    </a:p>
                  </a:txBody>
                  <a:tcPr/>
                </a:tc>
                <a:tc>
                  <a:txBody>
                    <a:bodyPr/>
                    <a:lstStyle/>
                    <a:p>
                      <a:pPr algn="ctr"/>
                      <a:r>
                        <a:rPr lang="en-US" dirty="0"/>
                        <a:t>Rp436,204</a:t>
                      </a:r>
                    </a:p>
                  </a:txBody>
                  <a:tcPr/>
                </a:tc>
                <a:extLst>
                  <a:ext uri="{0D108BD9-81ED-4DB2-BD59-A6C34878D82A}">
                    <a16:rowId xmlns:a16="http://schemas.microsoft.com/office/drawing/2014/main" val="1775812049"/>
                  </a:ext>
                </a:extLst>
              </a:tr>
            </a:tbl>
          </a:graphicData>
        </a:graphic>
      </p:graphicFrame>
      <p:pic>
        <p:nvPicPr>
          <p:cNvPr id="7" name="Picture 6">
            <a:extLst>
              <a:ext uri="{FF2B5EF4-FFF2-40B4-BE49-F238E27FC236}">
                <a16:creationId xmlns:a16="http://schemas.microsoft.com/office/drawing/2014/main" id="{4C245828-1793-453B-9744-574409D35EE9}"/>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99564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733777"/>
            <a:ext cx="7744320" cy="2154406"/>
          </a:xfrm>
          <a:prstGeom prst="rect">
            <a:avLst/>
          </a:prstGeom>
          <a:noFill/>
          <a:ln>
            <a:noFill/>
          </a:ln>
        </p:spPr>
        <p:txBody>
          <a:bodyPr spcFirstLastPara="1" wrap="square" lIns="91425" tIns="91425" rIns="91425" bIns="91425" anchor="t" anchorCtr="0">
            <a:spAutoFit/>
          </a:bodyPr>
          <a:lstStyle/>
          <a:p>
            <a:pPr algn="just"/>
            <a:r>
              <a:rPr lang="en-US" sz="1600" b="1" i="0" dirty="0">
                <a:solidFill>
                  <a:schemeClr val="tx1"/>
                </a:solidFill>
                <a:effectLst/>
                <a:latin typeface="Rubik"/>
              </a:rPr>
              <a:t>Cluster 0 (Moderate Health Shoppers)</a:t>
            </a:r>
          </a:p>
          <a:p>
            <a:pPr algn="just"/>
            <a:r>
              <a:rPr lang="en-US" sz="1600" dirty="0">
                <a:solidFill>
                  <a:schemeClr val="tx1"/>
                </a:solidFill>
                <a:latin typeface="Rubik"/>
                <a:ea typeface="Rubik"/>
                <a:cs typeface="Rubik"/>
                <a:sym typeface="Rubik"/>
              </a:rPr>
              <a:t>This group has a moderate frequency and amount of purchases. They prioritize effectiveness and efficiency in purchasing. They balance quality with affordable prices. </a:t>
            </a:r>
          </a:p>
          <a:p>
            <a:pPr algn="just"/>
            <a:endParaRPr lang="en-US" sz="1600" dirty="0">
              <a:solidFill>
                <a:schemeClr val="tx1"/>
              </a:solidFill>
              <a:latin typeface="Rubik"/>
              <a:ea typeface="Rubik"/>
              <a:cs typeface="Rubik"/>
              <a:sym typeface="Rubik"/>
            </a:endParaRPr>
          </a:p>
          <a:p>
            <a:pPr marL="285750" indent="-285750" algn="just">
              <a:buFont typeface="Arial" panose="020B0604020202020204" pitchFamily="34" charset="0"/>
              <a:buChar char="•"/>
            </a:pPr>
            <a:r>
              <a:rPr lang="en-US" sz="1600" dirty="0">
                <a:solidFill>
                  <a:schemeClr val="tx1"/>
                </a:solidFill>
                <a:latin typeface="Rubik"/>
                <a:ea typeface="Rubik"/>
                <a:cs typeface="Rubik"/>
                <a:sym typeface="Rubik"/>
              </a:rPr>
              <a:t>To increase sales, promotion of quality products at affordable prices can be done.</a:t>
            </a:r>
          </a:p>
          <a:p>
            <a:pPr marL="285750" indent="-285750" algn="just">
              <a:buFont typeface="Arial" panose="020B0604020202020204" pitchFamily="34" charset="0"/>
              <a:buChar char="•"/>
            </a:pPr>
            <a:r>
              <a:rPr lang="en-US" sz="1600" dirty="0">
                <a:solidFill>
                  <a:schemeClr val="tx1"/>
                </a:solidFill>
                <a:latin typeface="Rubik"/>
                <a:ea typeface="Rubik"/>
                <a:cs typeface="Rubik"/>
                <a:sym typeface="Rubik"/>
              </a:rPr>
              <a:t>Discounts/promotions can be given to increase purchases and customer loyalty.</a:t>
            </a:r>
          </a:p>
          <a:p>
            <a:pPr marL="285750" indent="-285750" algn="just">
              <a:buFont typeface="Arial" panose="020B0604020202020204" pitchFamily="34" charset="0"/>
              <a:buChar char="•"/>
            </a:pPr>
            <a:r>
              <a:rPr lang="en-US" sz="1600" dirty="0">
                <a:solidFill>
                  <a:schemeClr val="tx1"/>
                </a:solidFill>
                <a:latin typeface="Rubik"/>
                <a:ea typeface="Rubik"/>
                <a:cs typeface="Rubik"/>
                <a:sym typeface="Rubik"/>
              </a:rPr>
              <a:t>Organize campaigns to raise awareness of products that can help their lives become better and healthier. </a:t>
            </a:r>
          </a:p>
        </p:txBody>
      </p:sp>
      <p:pic>
        <p:nvPicPr>
          <p:cNvPr id="6" name="Picture 5">
            <a:extLst>
              <a:ext uri="{FF2B5EF4-FFF2-40B4-BE49-F238E27FC236}">
                <a16:creationId xmlns:a16="http://schemas.microsoft.com/office/drawing/2014/main" id="{DB55F9DA-297F-4FCE-BCF4-55984B5B2E8F}"/>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99111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336185"/>
            <a:ext cx="7744320" cy="3139291"/>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600" b="1" dirty="0">
                <a:solidFill>
                  <a:schemeClr val="tx1"/>
                </a:solidFill>
                <a:latin typeface="Rubik"/>
                <a:ea typeface="Rubik"/>
                <a:cs typeface="Rubik"/>
                <a:sym typeface="Rubik"/>
              </a:rPr>
              <a:t>Cluster 1 (High-Value Health Enthusiasts)</a:t>
            </a:r>
          </a:p>
          <a:p>
            <a:pPr lvl="0" algn="just"/>
            <a:r>
              <a:rPr lang="en-US" sz="1600" dirty="0">
                <a:solidFill>
                  <a:schemeClr val="tx1"/>
                </a:solidFill>
                <a:latin typeface="Rubik"/>
                <a:ea typeface="Rubik"/>
                <a:cs typeface="Rubik"/>
                <a:sym typeface="Rubik"/>
              </a:rPr>
              <a:t>This group has the highest frequency and number of purchases. This group is a health conscious customer and does not think too much about price for purchasing the best quality products. This group is also a brand loyal customer. </a:t>
            </a:r>
          </a:p>
          <a:p>
            <a:pPr lvl="0" algn="just"/>
            <a:endParaRPr lang="en-US" sz="1600" dirty="0">
              <a:solidFill>
                <a:schemeClr val="tx1"/>
              </a:solidFill>
              <a:latin typeface="Rubik"/>
              <a:ea typeface="Rubik"/>
              <a:cs typeface="Rubik"/>
              <a:sym typeface="Rubik"/>
            </a:endParaRP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This group is the biggest contributor to sales so they can be given exclusive promotions and benefits as well as a reward system to maintain loyalty. </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Campaigns can also be carried out by informing the best products or the latest products owned by the brand for their every need.</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Provide personalized recommendations for customers in this segment.</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Ask for feedback from them regarding a product to be used as one of the references for the future.</a:t>
            </a:r>
          </a:p>
        </p:txBody>
      </p:sp>
      <p:pic>
        <p:nvPicPr>
          <p:cNvPr id="6" name="Picture 5">
            <a:extLst>
              <a:ext uri="{FF2B5EF4-FFF2-40B4-BE49-F238E27FC236}">
                <a16:creationId xmlns:a16="http://schemas.microsoft.com/office/drawing/2014/main" id="{70FC7BE6-8245-4203-B854-CD975EAEE882}"/>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289024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534483"/>
            <a:ext cx="7744320" cy="2646848"/>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600" b="1" dirty="0">
                <a:solidFill>
                  <a:schemeClr val="tx1"/>
                </a:solidFill>
                <a:latin typeface="Rubik"/>
                <a:ea typeface="Rubik"/>
                <a:cs typeface="Rubik"/>
                <a:sym typeface="Rubik"/>
              </a:rPr>
              <a:t>Cluster 2 (Occasional Health Shoppers)</a:t>
            </a:r>
          </a:p>
          <a:p>
            <a:pPr lvl="0" algn="just"/>
            <a:r>
              <a:rPr lang="en-US" sz="1600" dirty="0">
                <a:solidFill>
                  <a:schemeClr val="tx1"/>
                </a:solidFill>
                <a:latin typeface="Rubik"/>
                <a:ea typeface="Rubik"/>
                <a:cs typeface="Rubik"/>
                <a:sym typeface="Rubik"/>
              </a:rPr>
              <a:t>This group is a customer who has the least frequency and amount of purchases. This group has an emphasis on choosing products that can meet their needs at the most affordable price. They also tend to buy products only when needed and do not pay much attention to brands. </a:t>
            </a:r>
          </a:p>
          <a:p>
            <a:pPr lvl="0" algn="just"/>
            <a:endParaRPr lang="en-US" sz="1600" dirty="0">
              <a:solidFill>
                <a:schemeClr val="tx1"/>
              </a:solidFill>
              <a:latin typeface="Rubik"/>
              <a:ea typeface="Rubik"/>
              <a:cs typeface="Rubik"/>
              <a:sym typeface="Rubik"/>
            </a:endParaRP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As a step to increase sales and loyalty, provide discounts to encourage purchases. </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Conduct campaigns to realize the importance of health at vital times. </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Provide product samples to introduce the brand and get them interested in buying the product. </a:t>
            </a:r>
          </a:p>
        </p:txBody>
      </p:sp>
      <p:pic>
        <p:nvPicPr>
          <p:cNvPr id="6" name="Picture 5">
            <a:extLst>
              <a:ext uri="{FF2B5EF4-FFF2-40B4-BE49-F238E27FC236}">
                <a16:creationId xmlns:a16="http://schemas.microsoft.com/office/drawing/2014/main" id="{F778A995-967A-427A-8137-60FB880DCC1D}"/>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15738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Case Study</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pic>
        <p:nvPicPr>
          <p:cNvPr id="5" name="Picture 4">
            <a:extLst>
              <a:ext uri="{FF2B5EF4-FFF2-40B4-BE49-F238E27FC236}">
                <a16:creationId xmlns:a16="http://schemas.microsoft.com/office/drawing/2014/main" id="{C521F348-A9F1-4B81-B421-7842821C7C34}"/>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510382"/>
            <a:ext cx="7744320" cy="2646848"/>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600" b="1" dirty="0">
                <a:solidFill>
                  <a:schemeClr val="tx1"/>
                </a:solidFill>
                <a:latin typeface="Rubik"/>
                <a:ea typeface="Rubik"/>
                <a:cs typeface="Rubik"/>
                <a:sym typeface="Rubik"/>
              </a:rPr>
              <a:t>Cluster 3 (Health Enthusiasts)</a:t>
            </a:r>
          </a:p>
          <a:p>
            <a:pPr lvl="0" algn="just"/>
            <a:r>
              <a:rPr lang="en-US" sz="1600" dirty="0">
                <a:solidFill>
                  <a:schemeClr val="tx1"/>
                </a:solidFill>
                <a:latin typeface="Rubik"/>
                <a:ea typeface="Rubik"/>
                <a:cs typeface="Rubik"/>
                <a:sym typeface="Rubik"/>
              </a:rPr>
              <a:t>This group has a considerable frequency and number of purchases, just less than the top group. This group contains customers who are willing to spend money on high-quality health products and are willing to spend more money to get them as long as they are worth it. </a:t>
            </a:r>
          </a:p>
          <a:p>
            <a:pPr lvl="0" algn="just"/>
            <a:endParaRPr lang="en-US" sz="1600" dirty="0">
              <a:solidFill>
                <a:schemeClr val="tx1"/>
              </a:solidFill>
              <a:latin typeface="Rubik"/>
              <a:ea typeface="Rubik"/>
              <a:cs typeface="Rubik"/>
              <a:sym typeface="Rubik"/>
            </a:endParaRP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Do upselling to increase interest in buying premium products.</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In the campaign, emphasize the quality and efficacy of the product in everyday life. In addition, introduction to relevant premium products can be done.</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Promote bundling with premium products to generate interest in buying. </a:t>
            </a:r>
          </a:p>
        </p:txBody>
      </p:sp>
      <p:pic>
        <p:nvPicPr>
          <p:cNvPr id="6" name="Picture 5">
            <a:extLst>
              <a:ext uri="{FF2B5EF4-FFF2-40B4-BE49-F238E27FC236}">
                <a16:creationId xmlns:a16="http://schemas.microsoft.com/office/drawing/2014/main" id="{04469677-7770-43DE-B086-60B7E3031404}"/>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30413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891774"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Regression (ARIMA)</a:t>
            </a: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pic>
        <p:nvPicPr>
          <p:cNvPr id="7" name="Picture 6">
            <a:extLst>
              <a:ext uri="{FF2B5EF4-FFF2-40B4-BE49-F238E27FC236}">
                <a16:creationId xmlns:a16="http://schemas.microsoft.com/office/drawing/2014/main" id="{DA4954AF-E8D0-E61B-1070-21D52DE5659B}"/>
              </a:ext>
            </a:extLst>
          </p:cNvPr>
          <p:cNvPicPr>
            <a:picLocks noChangeAspect="1"/>
          </p:cNvPicPr>
          <p:nvPr/>
        </p:nvPicPr>
        <p:blipFill>
          <a:blip r:embed="rId5"/>
          <a:srcRect/>
          <a:stretch/>
        </p:blipFill>
        <p:spPr>
          <a:xfrm>
            <a:off x="558755" y="1511023"/>
            <a:ext cx="8026489" cy="2321508"/>
          </a:xfrm>
          <a:prstGeom prst="rect">
            <a:avLst/>
          </a:prstGeom>
        </p:spPr>
      </p:pic>
      <p:sp>
        <p:nvSpPr>
          <p:cNvPr id="9" name="TextBox 8">
            <a:extLst>
              <a:ext uri="{FF2B5EF4-FFF2-40B4-BE49-F238E27FC236}">
                <a16:creationId xmlns:a16="http://schemas.microsoft.com/office/drawing/2014/main" id="{AF6E16E3-7A15-19C3-E917-8228C7ED243C}"/>
              </a:ext>
            </a:extLst>
          </p:cNvPr>
          <p:cNvSpPr txBox="1"/>
          <p:nvPr/>
        </p:nvSpPr>
        <p:spPr>
          <a:xfrm>
            <a:off x="558754" y="4104698"/>
            <a:ext cx="8026490" cy="584775"/>
          </a:xfrm>
          <a:prstGeom prst="rect">
            <a:avLst/>
          </a:prstGeom>
          <a:noFill/>
        </p:spPr>
        <p:txBody>
          <a:bodyPr wrap="square">
            <a:spAutoFit/>
          </a:bodyPr>
          <a:lstStyle/>
          <a:p>
            <a:r>
              <a:rPr lang="en-US" sz="1600" dirty="0">
                <a:latin typeface="Rubik"/>
                <a:ea typeface="Rubik"/>
                <a:cs typeface="Rubik"/>
                <a:sym typeface="Rubik"/>
              </a:rPr>
              <a:t>Using the ARIMA (40,2,1) model to create a regression machine learning model that can predict the number of products sold so that inventory management can be optimized.</a:t>
            </a:r>
            <a:endParaRPr lang="en-US" sz="1600" dirty="0"/>
          </a:p>
        </p:txBody>
      </p:sp>
      <p:pic>
        <p:nvPicPr>
          <p:cNvPr id="8" name="Picture 7">
            <a:extLst>
              <a:ext uri="{FF2B5EF4-FFF2-40B4-BE49-F238E27FC236}">
                <a16:creationId xmlns:a16="http://schemas.microsoft.com/office/drawing/2014/main" id="{00A99F69-41D5-480F-AA64-112AE0C9B66C}"/>
              </a:ext>
            </a:extLst>
          </p:cNvPr>
          <p:cNvPicPr>
            <a:picLocks noChangeAspect="1"/>
          </p:cNvPicPr>
          <p:nvPr/>
        </p:nvPicPr>
        <p:blipFill>
          <a:blip r:embed="rId6"/>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08520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5316"/>
            <a:ext cx="9144001" cy="5143501"/>
          </a:xfrm>
          <a:prstGeom prst="rect">
            <a:avLst/>
          </a:prstGeom>
          <a:noFill/>
          <a:ln>
            <a:noFill/>
          </a:ln>
        </p:spPr>
      </p:pic>
      <p:sp>
        <p:nvSpPr>
          <p:cNvPr id="95" name="Google Shape;95;p16"/>
          <p:cNvSpPr txBox="1"/>
          <p:nvPr/>
        </p:nvSpPr>
        <p:spPr>
          <a:xfrm>
            <a:off x="546240" y="425795"/>
            <a:ext cx="5891774"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Regression (ARIMA)</a:t>
            </a: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9" name="TextBox 8">
            <a:extLst>
              <a:ext uri="{FF2B5EF4-FFF2-40B4-BE49-F238E27FC236}">
                <a16:creationId xmlns:a16="http://schemas.microsoft.com/office/drawing/2014/main" id="{AF6E16E3-7A15-19C3-E917-8228C7ED243C}"/>
              </a:ext>
            </a:extLst>
          </p:cNvPr>
          <p:cNvSpPr txBox="1"/>
          <p:nvPr/>
        </p:nvSpPr>
        <p:spPr>
          <a:xfrm>
            <a:off x="546240" y="1540982"/>
            <a:ext cx="8026490" cy="2800767"/>
          </a:xfrm>
          <a:prstGeom prst="rect">
            <a:avLst/>
          </a:prstGeom>
          <a:noFill/>
        </p:spPr>
        <p:txBody>
          <a:bodyPr wrap="square">
            <a:spAutoFit/>
          </a:bodyPr>
          <a:lstStyle/>
          <a:p>
            <a:pPr algn="just"/>
            <a:r>
              <a:rPr lang="en-US" sz="1600" dirty="0">
                <a:latin typeface="Rubik"/>
                <a:ea typeface="Rubik"/>
                <a:cs typeface="Rubik"/>
                <a:sym typeface="Rubik"/>
              </a:rPr>
              <a:t>The metric measurement results show that the ARIMA model created has not been able to predict well enough. This can also be seen from the visualization of the prediction results on the previous page, which shows that the ARIMA prediction is still far from the actual value.</a:t>
            </a:r>
          </a:p>
          <a:p>
            <a:pPr algn="just"/>
            <a:endParaRPr lang="en-US" sz="1600" dirty="0">
              <a:latin typeface="Rubik"/>
              <a:ea typeface="Rubik"/>
              <a:cs typeface="Rubik"/>
              <a:sym typeface="Rubik"/>
            </a:endParaRPr>
          </a:p>
          <a:p>
            <a:pPr algn="just"/>
            <a:r>
              <a:rPr lang="en-US" sz="1600" dirty="0">
                <a:latin typeface="Rubik"/>
                <a:sym typeface="Rubik"/>
              </a:rPr>
              <a:t>To improve model performance, hyperparameter tuning or experimentation with other models is required.</a:t>
            </a:r>
          </a:p>
          <a:p>
            <a:pPr algn="just"/>
            <a:endParaRPr lang="en-US" sz="1600" dirty="0">
              <a:latin typeface="Rubik"/>
              <a:sym typeface="Rubik"/>
            </a:endParaRPr>
          </a:p>
          <a:p>
            <a:pPr algn="just"/>
            <a:endParaRPr lang="en-US" sz="1600" dirty="0">
              <a:latin typeface="Rubik"/>
              <a:sym typeface="Rubik"/>
            </a:endParaRPr>
          </a:p>
          <a:p>
            <a:pPr algn="just"/>
            <a:endParaRPr lang="en-US" sz="1600" dirty="0">
              <a:latin typeface="Rubik"/>
              <a:sym typeface="Rubik"/>
            </a:endParaRPr>
          </a:p>
          <a:p>
            <a:pPr algn="just"/>
            <a:endParaRPr lang="en-US" sz="1600" dirty="0">
              <a:latin typeface="Rubik"/>
              <a:sym typeface="Rubik"/>
            </a:endParaRPr>
          </a:p>
          <a:p>
            <a:pPr algn="just"/>
            <a:endParaRPr lang="en-US" sz="1600" dirty="0">
              <a:latin typeface="Rubik"/>
              <a:sym typeface="Rubik"/>
            </a:endParaRPr>
          </a:p>
        </p:txBody>
      </p:sp>
      <p:pic>
        <p:nvPicPr>
          <p:cNvPr id="8" name="Picture 7">
            <a:extLst>
              <a:ext uri="{FF2B5EF4-FFF2-40B4-BE49-F238E27FC236}">
                <a16:creationId xmlns:a16="http://schemas.microsoft.com/office/drawing/2014/main" id="{F9A5D6CB-A672-49A4-AB23-C73A01CAD0D1}"/>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pic>
        <p:nvPicPr>
          <p:cNvPr id="10" name="Picture 9">
            <a:extLst>
              <a:ext uri="{FF2B5EF4-FFF2-40B4-BE49-F238E27FC236}">
                <a16:creationId xmlns:a16="http://schemas.microsoft.com/office/drawing/2014/main" id="{71D11E06-2876-4DC0-B4B2-832F6A89EDF8}"/>
              </a:ext>
            </a:extLst>
          </p:cNvPr>
          <p:cNvPicPr>
            <a:picLocks noChangeAspect="1"/>
          </p:cNvPicPr>
          <p:nvPr/>
        </p:nvPicPr>
        <p:blipFill>
          <a:blip r:embed="rId6"/>
          <a:stretch>
            <a:fillRect/>
          </a:stretch>
        </p:blipFill>
        <p:spPr>
          <a:xfrm>
            <a:off x="630870" y="3216760"/>
            <a:ext cx="3432879" cy="707147"/>
          </a:xfrm>
          <a:prstGeom prst="rect">
            <a:avLst/>
          </a:prstGeom>
        </p:spPr>
      </p:pic>
    </p:spTree>
    <p:extLst>
      <p:ext uri="{BB962C8B-B14F-4D97-AF65-F5344CB8AC3E}">
        <p14:creationId xmlns:p14="http://schemas.microsoft.com/office/powerpoint/2010/main" val="303061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25"/>
        <p:cNvGrpSpPr/>
        <p:nvPr/>
      </p:nvGrpSpPr>
      <p:grpSpPr>
        <a:xfrm>
          <a:off x="0" y="0"/>
          <a:ext cx="0" cy="0"/>
          <a:chOff x="0" y="0"/>
          <a:chExt cx="0" cy="0"/>
        </a:xfrm>
      </p:grpSpPr>
      <p:pic>
        <p:nvPicPr>
          <p:cNvPr id="126" name="Google Shape;126;p20"/>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27" name="Google Shape;127;p20"/>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28" name="Google Shape;128;p20"/>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29" name="Google Shape;129;p20"/>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 name="Picture 1">
            <a:extLst>
              <a:ext uri="{FF2B5EF4-FFF2-40B4-BE49-F238E27FC236}">
                <a16:creationId xmlns:a16="http://schemas.microsoft.com/office/drawing/2014/main" id="{2AEF5062-97DA-DDBC-8124-33F057958F78}"/>
              </a:ext>
            </a:extLst>
          </p:cNvPr>
          <p:cNvPicPr>
            <a:picLocks noChangeAspect="1"/>
          </p:cNvPicPr>
          <p:nvPr/>
        </p:nvPicPr>
        <p:blipFill>
          <a:blip r:embed="rId5"/>
          <a:stretch>
            <a:fillRect/>
          </a:stretch>
        </p:blipFill>
        <p:spPr>
          <a:xfrm>
            <a:off x="4822454" y="4232145"/>
            <a:ext cx="1230941" cy="6481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33415"/>
            <a:ext cx="6028731"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About Kalbe Nutritionals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97" name="Google Shape;97;p16"/>
          <p:cNvSpPr txBox="1"/>
          <p:nvPr/>
        </p:nvSpPr>
        <p:spPr>
          <a:xfrm>
            <a:off x="699840" y="1683908"/>
            <a:ext cx="7744320" cy="2123628"/>
          </a:xfrm>
          <a:prstGeom prst="rect">
            <a:avLst/>
          </a:prstGeom>
          <a:noFill/>
          <a:ln>
            <a:noFill/>
          </a:ln>
        </p:spPr>
        <p:txBody>
          <a:bodyPr spcFirstLastPara="1" wrap="square" lIns="91425" tIns="91425" rIns="91425" bIns="91425" anchor="t" anchorCtr="0">
            <a:spAutoFit/>
          </a:bodyPr>
          <a:lstStyle/>
          <a:p>
            <a:pPr lvl="0" algn="just"/>
            <a:r>
              <a:rPr lang="en-US" sz="1800" dirty="0">
                <a:latin typeface="Rubik"/>
              </a:rPr>
              <a:t>KALBE Nutritionals is a company engaged in the health food and beverage business that has a mission of </a:t>
            </a:r>
            <a:r>
              <a:rPr lang="en-US" sz="1800" b="1" dirty="0">
                <a:latin typeface="Rubik"/>
              </a:rPr>
              <a:t>Providing Best Nutrition Solution for a Better Life</a:t>
            </a:r>
            <a:r>
              <a:rPr lang="en-US" sz="1800" dirty="0">
                <a:latin typeface="Rubik"/>
              </a:rPr>
              <a:t>. This mission is a firm statement of KALBE Nutritionals in ensuring that all products will be developed with full responsibility to bring the goodness of life to more people, in Indonesia and around the world. KALBE Nutritionals has various nutritional products at every stage of life, starting from pregnancy preparation, pregnancy, nutrition for babies, children, adults, to the </a:t>
            </a:r>
            <a:r>
              <a:rPr lang="en-US" sz="1800" err="1">
                <a:latin typeface="Rubik"/>
              </a:rPr>
              <a:t>elderly</a:t>
            </a:r>
            <a:r>
              <a:rPr lang="en-US" sz="1800">
                <a:latin typeface="Rubik"/>
              </a:rPr>
              <a:t>.</a:t>
            </a:r>
            <a:endParaRPr sz="1800" dirty="0">
              <a:latin typeface="Rubik"/>
              <a:ea typeface="Rubik"/>
              <a:cs typeface="Rubik"/>
              <a:sym typeface="Rubik"/>
            </a:endParaRPr>
          </a:p>
        </p:txBody>
      </p:sp>
      <p:pic>
        <p:nvPicPr>
          <p:cNvPr id="6" name="Picture 5">
            <a:extLst>
              <a:ext uri="{FF2B5EF4-FFF2-40B4-BE49-F238E27FC236}">
                <a16:creationId xmlns:a16="http://schemas.microsoft.com/office/drawing/2014/main" id="{F80420B8-B195-435C-86D3-C964C88641CD}"/>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73348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33415"/>
            <a:ext cx="302754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Case Study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97" name="Google Shape;97;p16"/>
          <p:cNvSpPr txBox="1"/>
          <p:nvPr/>
        </p:nvSpPr>
        <p:spPr>
          <a:xfrm>
            <a:off x="546240" y="1251126"/>
            <a:ext cx="7744320" cy="3323957"/>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sz="1800" dirty="0">
                <a:latin typeface="Rubik"/>
                <a:ea typeface="Rubik"/>
                <a:cs typeface="Rubik"/>
                <a:sym typeface="Rubik"/>
              </a:rPr>
              <a:t>Create SQL queries to see the average age of customers when viewed from marital status and gender, the store with the highest total quantity, and the best-selling product with the highest total amount.</a:t>
            </a:r>
          </a:p>
          <a:p>
            <a:pPr lvl="0" algn="just"/>
            <a:endParaRPr lang="en-US" sz="12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Create a dashboard with Tableau containing monthly quantity, daily total amount, sales (quantity) per product, and sales (total amount) per store.</a:t>
            </a:r>
          </a:p>
          <a:p>
            <a:pPr lvl="0" algn="just"/>
            <a:endParaRPr lang="en-US" sz="12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Create a model to predict the quantity of products sold so that the inventory team can make sufficient daily inventory stock.</a:t>
            </a:r>
          </a:p>
          <a:p>
            <a:pPr lvl="0" algn="just"/>
            <a:endParaRPr lang="en-US" sz="12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Create customer segmentation that will be used by the marketing team to provide personalized promotion and sales treatment.</a:t>
            </a:r>
            <a:endParaRPr sz="1800" dirty="0">
              <a:latin typeface="Rubik"/>
              <a:ea typeface="Rubik"/>
              <a:cs typeface="Rubik"/>
              <a:sym typeface="Rubik"/>
            </a:endParaRPr>
          </a:p>
        </p:txBody>
      </p:sp>
      <p:pic>
        <p:nvPicPr>
          <p:cNvPr id="6" name="Picture 5">
            <a:extLst>
              <a:ext uri="{FF2B5EF4-FFF2-40B4-BE49-F238E27FC236}">
                <a16:creationId xmlns:a16="http://schemas.microsoft.com/office/drawing/2014/main" id="{22E63155-2413-48D9-9959-1000606B5E69}"/>
              </a:ext>
            </a:extLst>
          </p:cNvPr>
          <p:cNvPicPr>
            <a:picLocks noChangeAspect="1"/>
          </p:cNvPicPr>
          <p:nvPr/>
        </p:nvPicPr>
        <p:blipFill>
          <a:blip r:embed="rId5"/>
          <a:stretch>
            <a:fillRect/>
          </a:stretch>
        </p:blipFill>
        <p:spPr>
          <a:xfrm>
            <a:off x="5999025" y="123881"/>
            <a:ext cx="1151890" cy="606542"/>
          </a:xfrm>
          <a:prstGeom prst="rect">
            <a:avLst/>
          </a:prstGeom>
          <a:effectLst>
            <a:softEdge rad="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302754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Tools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97" name="Google Shape;97;p16"/>
          <p:cNvSpPr txBox="1"/>
          <p:nvPr/>
        </p:nvSpPr>
        <p:spPr>
          <a:xfrm>
            <a:off x="546240" y="1556102"/>
            <a:ext cx="7744320" cy="2400627"/>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Python</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SQL</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Google </a:t>
            </a:r>
            <a:r>
              <a:rPr lang="en-US" sz="2400" dirty="0" err="1">
                <a:latin typeface="Rubik"/>
                <a:ea typeface="Rubik"/>
                <a:cs typeface="Rubik"/>
                <a:sym typeface="Rubik"/>
              </a:rPr>
              <a:t>Colab</a:t>
            </a:r>
            <a:endParaRPr lang="en-US" sz="2400" dirty="0">
              <a:latin typeface="Rubik"/>
              <a:ea typeface="Rubik"/>
              <a:cs typeface="Rubik"/>
              <a:sym typeface="Rubik"/>
            </a:endParaRP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Tableau</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MySQL Workbench</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Microsoft Excel</a:t>
            </a:r>
          </a:p>
        </p:txBody>
      </p:sp>
      <p:pic>
        <p:nvPicPr>
          <p:cNvPr id="6" name="Picture 5">
            <a:extLst>
              <a:ext uri="{FF2B5EF4-FFF2-40B4-BE49-F238E27FC236}">
                <a16:creationId xmlns:a16="http://schemas.microsoft.com/office/drawing/2014/main" id="{6F4934A0-AF26-4EA4-933C-443ADC8BCF87}"/>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250419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47115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Dictionary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3" name="Text Placeholder 2">
            <a:extLst>
              <a:ext uri="{FF2B5EF4-FFF2-40B4-BE49-F238E27FC236}">
                <a16:creationId xmlns:a16="http://schemas.microsoft.com/office/drawing/2014/main" id="{2BA74DA8-B0A5-4BEC-AB29-E4878D5D66D0}"/>
              </a:ext>
            </a:extLst>
          </p:cNvPr>
          <p:cNvSpPr>
            <a:spLocks noGrp="1"/>
          </p:cNvSpPr>
          <p:nvPr>
            <p:ph type="body" idx="1"/>
          </p:nvPr>
        </p:nvSpPr>
        <p:spPr>
          <a:xfrm>
            <a:off x="419986" y="1441105"/>
            <a:ext cx="4258340" cy="3228139"/>
          </a:xfrm>
        </p:spPr>
        <p:txBody>
          <a:bodyPr>
            <a:noAutofit/>
          </a:bodyPr>
          <a:lstStyle/>
          <a:p>
            <a:pPr marL="139700" indent="0" algn="just">
              <a:lnSpc>
                <a:spcPct val="100000"/>
              </a:lnSpc>
              <a:buNone/>
            </a:pPr>
            <a:r>
              <a:rPr lang="en-US" dirty="0">
                <a:solidFill>
                  <a:schemeClr val="tx1"/>
                </a:solidFill>
                <a:latin typeface="Rubik"/>
              </a:rPr>
              <a:t>This dataset consists of 4 csv files namely customer, store, product and transaction. It is a dummy data for FMCG case study within 1 year taken through membership program.</a:t>
            </a:r>
          </a:p>
          <a:p>
            <a:pPr marL="139700" indent="0" algn="just">
              <a:buNone/>
            </a:pPr>
            <a:endParaRPr lang="en-US" b="1" dirty="0">
              <a:solidFill>
                <a:schemeClr val="tx1"/>
              </a:solidFill>
              <a:latin typeface="Rubik"/>
            </a:endParaRPr>
          </a:p>
          <a:p>
            <a:pPr marL="139700" indent="0">
              <a:buNone/>
            </a:pPr>
            <a:r>
              <a:rPr lang="en-US" b="1" dirty="0">
                <a:solidFill>
                  <a:schemeClr val="tx1"/>
                </a:solidFill>
                <a:highlight>
                  <a:srgbClr val="FFFF00"/>
                </a:highlight>
                <a:latin typeface="Rubik"/>
              </a:rPr>
              <a:t>1. Customer</a:t>
            </a:r>
          </a:p>
          <a:p>
            <a:pPr marL="139700" indent="0">
              <a:buNone/>
            </a:pPr>
            <a:r>
              <a:rPr lang="en-US" dirty="0">
                <a:solidFill>
                  <a:schemeClr val="tx1"/>
                </a:solidFill>
                <a:latin typeface="Rubik"/>
              </a:rPr>
              <a:t>- </a:t>
            </a:r>
            <a:r>
              <a:rPr lang="en-US" b="1" dirty="0" err="1">
                <a:solidFill>
                  <a:schemeClr val="tx1"/>
                </a:solidFill>
                <a:latin typeface="Rubik"/>
              </a:rPr>
              <a:t>CustomerID</a:t>
            </a:r>
            <a:r>
              <a:rPr lang="en-US" dirty="0">
                <a:solidFill>
                  <a:schemeClr val="tx1"/>
                </a:solidFill>
                <a:latin typeface="Rubik"/>
              </a:rPr>
              <a:t> : Customer unique ID</a:t>
            </a:r>
          </a:p>
          <a:p>
            <a:pPr marL="139700" indent="0">
              <a:buNone/>
            </a:pPr>
            <a:r>
              <a:rPr lang="en-US" dirty="0">
                <a:solidFill>
                  <a:schemeClr val="tx1"/>
                </a:solidFill>
                <a:latin typeface="Rubik"/>
              </a:rPr>
              <a:t>- </a:t>
            </a:r>
            <a:r>
              <a:rPr lang="en-US" b="1" dirty="0">
                <a:solidFill>
                  <a:schemeClr val="tx1"/>
                </a:solidFill>
                <a:latin typeface="Rubik"/>
              </a:rPr>
              <a:t>Age</a:t>
            </a:r>
            <a:r>
              <a:rPr lang="en-US" dirty="0">
                <a:solidFill>
                  <a:schemeClr val="tx1"/>
                </a:solidFill>
                <a:latin typeface="Rubik"/>
              </a:rPr>
              <a:t> : Customer age</a:t>
            </a:r>
          </a:p>
          <a:p>
            <a:pPr marL="139700" indent="0">
              <a:buNone/>
            </a:pPr>
            <a:r>
              <a:rPr lang="en-US" dirty="0">
                <a:solidFill>
                  <a:schemeClr val="tx1"/>
                </a:solidFill>
                <a:latin typeface="Rubik"/>
              </a:rPr>
              <a:t>- </a:t>
            </a:r>
            <a:r>
              <a:rPr lang="en-US" b="1" dirty="0">
                <a:solidFill>
                  <a:schemeClr val="tx1"/>
                </a:solidFill>
                <a:latin typeface="Rubik"/>
              </a:rPr>
              <a:t>Gender</a:t>
            </a:r>
            <a:r>
              <a:rPr lang="en-US" dirty="0">
                <a:solidFill>
                  <a:schemeClr val="tx1"/>
                </a:solidFill>
                <a:latin typeface="Rubik"/>
              </a:rPr>
              <a:t> : “0” Female, “1” Male</a:t>
            </a:r>
          </a:p>
          <a:p>
            <a:pPr marL="139700" indent="0">
              <a:buNone/>
            </a:pPr>
            <a:r>
              <a:rPr lang="en-US" dirty="0">
                <a:solidFill>
                  <a:schemeClr val="tx1"/>
                </a:solidFill>
                <a:latin typeface="Rubik"/>
              </a:rPr>
              <a:t>- </a:t>
            </a:r>
            <a:r>
              <a:rPr lang="en-US" b="1" dirty="0">
                <a:solidFill>
                  <a:schemeClr val="tx1"/>
                </a:solidFill>
                <a:latin typeface="Rubik"/>
              </a:rPr>
              <a:t>Marital</a:t>
            </a:r>
            <a:r>
              <a:rPr lang="en-US" dirty="0">
                <a:solidFill>
                  <a:schemeClr val="tx1"/>
                </a:solidFill>
                <a:latin typeface="Rubik"/>
              </a:rPr>
              <a:t> </a:t>
            </a:r>
            <a:r>
              <a:rPr lang="en-US" b="1" dirty="0">
                <a:solidFill>
                  <a:schemeClr val="tx1"/>
                </a:solidFill>
                <a:latin typeface="Rubik"/>
              </a:rPr>
              <a:t>Status</a:t>
            </a:r>
            <a:r>
              <a:rPr lang="en-US" dirty="0">
                <a:solidFill>
                  <a:schemeClr val="tx1"/>
                </a:solidFill>
                <a:latin typeface="Rubik"/>
              </a:rPr>
              <a:t> : Married, Single </a:t>
            </a:r>
          </a:p>
          <a:p>
            <a:pPr marL="139700" indent="0">
              <a:buNone/>
            </a:pPr>
            <a:r>
              <a:rPr lang="en-US" dirty="0">
                <a:solidFill>
                  <a:schemeClr val="tx1"/>
                </a:solidFill>
                <a:latin typeface="Rubik"/>
              </a:rPr>
              <a:t>- </a:t>
            </a:r>
            <a:r>
              <a:rPr lang="en-US" b="1" dirty="0">
                <a:solidFill>
                  <a:schemeClr val="tx1"/>
                </a:solidFill>
                <a:latin typeface="Rubik"/>
              </a:rPr>
              <a:t>Income</a:t>
            </a:r>
            <a:r>
              <a:rPr lang="en-US" dirty="0">
                <a:solidFill>
                  <a:schemeClr val="tx1"/>
                </a:solidFill>
                <a:latin typeface="Rubik"/>
              </a:rPr>
              <a:t> : Income per month in million IDR</a:t>
            </a:r>
          </a:p>
          <a:p>
            <a:pPr marL="139700" indent="0">
              <a:buNone/>
            </a:pPr>
            <a:endParaRPr lang="en-US" dirty="0">
              <a:solidFill>
                <a:schemeClr val="tx1"/>
              </a:solidFill>
              <a:latin typeface="Rubik"/>
            </a:endParaRPr>
          </a:p>
          <a:p>
            <a:pPr marL="139700" indent="0">
              <a:buNone/>
            </a:pPr>
            <a:endParaRPr lang="en-US" dirty="0">
              <a:solidFill>
                <a:schemeClr val="tx1"/>
              </a:solidFill>
              <a:latin typeface="Rubik"/>
            </a:endParaRPr>
          </a:p>
          <a:p>
            <a:pPr marL="139700" indent="0">
              <a:buNone/>
            </a:pPr>
            <a:br>
              <a:rPr lang="en-US" dirty="0">
                <a:solidFill>
                  <a:schemeClr val="tx1"/>
                </a:solidFill>
                <a:latin typeface="Rubik"/>
              </a:rPr>
            </a:br>
            <a:br>
              <a:rPr lang="en-US" dirty="0">
                <a:solidFill>
                  <a:schemeClr val="tx1"/>
                </a:solidFill>
                <a:latin typeface="Rubik"/>
              </a:rPr>
            </a:br>
            <a:br>
              <a:rPr lang="en-US" dirty="0">
                <a:solidFill>
                  <a:schemeClr val="tx1"/>
                </a:solidFill>
                <a:latin typeface="Rubik"/>
              </a:rPr>
            </a:br>
            <a:br>
              <a:rPr lang="en-US" dirty="0">
                <a:solidFill>
                  <a:schemeClr val="tx1"/>
                </a:solidFill>
                <a:latin typeface="Rubik"/>
              </a:rPr>
            </a:br>
            <a:br>
              <a:rPr lang="en-US" dirty="0">
                <a:solidFill>
                  <a:schemeClr val="tx1"/>
                </a:solidFill>
                <a:latin typeface="Rubik"/>
              </a:rPr>
            </a:br>
            <a:endParaRPr lang="en-US" dirty="0">
              <a:solidFill>
                <a:schemeClr val="tx1"/>
              </a:solidFill>
              <a:latin typeface="Rubik"/>
            </a:endParaRPr>
          </a:p>
        </p:txBody>
      </p:sp>
      <p:sp>
        <p:nvSpPr>
          <p:cNvPr id="4" name="Text Placeholder 3">
            <a:extLst>
              <a:ext uri="{FF2B5EF4-FFF2-40B4-BE49-F238E27FC236}">
                <a16:creationId xmlns:a16="http://schemas.microsoft.com/office/drawing/2014/main" id="{6658E1B4-AF24-4094-83B6-8C8081B30C5A}"/>
              </a:ext>
            </a:extLst>
          </p:cNvPr>
          <p:cNvSpPr>
            <a:spLocks noGrp="1"/>
          </p:cNvSpPr>
          <p:nvPr>
            <p:ph type="body" idx="2"/>
          </p:nvPr>
        </p:nvSpPr>
        <p:spPr>
          <a:xfrm>
            <a:off x="4832400" y="1152475"/>
            <a:ext cx="3999900" cy="3805400"/>
          </a:xfrm>
        </p:spPr>
        <p:txBody>
          <a:bodyPr>
            <a:normAutofit fontScale="92500" lnSpcReduction="20000"/>
          </a:bodyPr>
          <a:lstStyle/>
          <a:p>
            <a:pPr marL="139700" indent="0">
              <a:buNone/>
            </a:pPr>
            <a:r>
              <a:rPr lang="en-US" b="1" dirty="0">
                <a:solidFill>
                  <a:schemeClr val="tx1"/>
                </a:solidFill>
                <a:highlight>
                  <a:srgbClr val="FFFF00"/>
                </a:highlight>
                <a:latin typeface="Rubik"/>
              </a:rPr>
              <a:t>2. Store</a:t>
            </a:r>
            <a:endParaRPr lang="en-US" dirty="0">
              <a:solidFill>
                <a:schemeClr val="tx1"/>
              </a:solidFill>
              <a:highlight>
                <a:srgbClr val="FFFF00"/>
              </a:highlight>
              <a:latin typeface="Rubik"/>
            </a:endParaRPr>
          </a:p>
          <a:p>
            <a:pPr marL="139700" indent="0">
              <a:buNone/>
            </a:pPr>
            <a:r>
              <a:rPr lang="en-US" dirty="0">
                <a:solidFill>
                  <a:schemeClr val="tx1"/>
                </a:solidFill>
                <a:latin typeface="Rubik"/>
              </a:rPr>
              <a:t>- </a:t>
            </a:r>
            <a:r>
              <a:rPr lang="en-US" b="1" dirty="0" err="1">
                <a:solidFill>
                  <a:schemeClr val="tx1"/>
                </a:solidFill>
                <a:latin typeface="Rubik"/>
              </a:rPr>
              <a:t>StoreID</a:t>
            </a:r>
            <a:r>
              <a:rPr lang="en-US" dirty="0">
                <a:solidFill>
                  <a:schemeClr val="tx1"/>
                </a:solidFill>
                <a:latin typeface="Rubik"/>
              </a:rPr>
              <a:t> : Store unique ID</a:t>
            </a:r>
          </a:p>
          <a:p>
            <a:pPr marL="139700" indent="0">
              <a:buNone/>
            </a:pPr>
            <a:r>
              <a:rPr lang="en-US" dirty="0">
                <a:solidFill>
                  <a:schemeClr val="tx1"/>
                </a:solidFill>
                <a:latin typeface="Rubik"/>
              </a:rPr>
              <a:t>- </a:t>
            </a:r>
            <a:r>
              <a:rPr lang="en-US" b="1" dirty="0" err="1">
                <a:solidFill>
                  <a:schemeClr val="tx1"/>
                </a:solidFill>
                <a:latin typeface="Rubik"/>
              </a:rPr>
              <a:t>StoreName</a:t>
            </a:r>
            <a:r>
              <a:rPr lang="en-US" dirty="0">
                <a:solidFill>
                  <a:schemeClr val="tx1"/>
                </a:solidFill>
                <a:latin typeface="Rubik"/>
              </a:rPr>
              <a:t> : Store name</a:t>
            </a:r>
          </a:p>
          <a:p>
            <a:pPr marL="139700" indent="0">
              <a:buNone/>
            </a:pPr>
            <a:r>
              <a:rPr lang="en-US" dirty="0">
                <a:solidFill>
                  <a:schemeClr val="tx1"/>
                </a:solidFill>
                <a:latin typeface="Rubik"/>
              </a:rPr>
              <a:t>- </a:t>
            </a:r>
            <a:r>
              <a:rPr lang="en-US" b="1" dirty="0" err="1">
                <a:solidFill>
                  <a:schemeClr val="tx1"/>
                </a:solidFill>
                <a:latin typeface="Rubik"/>
              </a:rPr>
              <a:t>GroupStore</a:t>
            </a:r>
            <a:r>
              <a:rPr lang="en-US" dirty="0">
                <a:solidFill>
                  <a:schemeClr val="tx1"/>
                </a:solidFill>
                <a:latin typeface="Rubik"/>
              </a:rPr>
              <a:t> : Group name</a:t>
            </a:r>
          </a:p>
          <a:p>
            <a:pPr marL="139700" indent="0">
              <a:buNone/>
            </a:pPr>
            <a:r>
              <a:rPr lang="en-US" dirty="0">
                <a:solidFill>
                  <a:schemeClr val="tx1"/>
                </a:solidFill>
                <a:latin typeface="Rubik"/>
              </a:rPr>
              <a:t>- </a:t>
            </a:r>
            <a:r>
              <a:rPr lang="en-US" b="1" dirty="0">
                <a:solidFill>
                  <a:schemeClr val="tx1"/>
                </a:solidFill>
                <a:latin typeface="Rubik"/>
              </a:rPr>
              <a:t>Type</a:t>
            </a:r>
            <a:r>
              <a:rPr lang="en-US" dirty="0">
                <a:solidFill>
                  <a:schemeClr val="tx1"/>
                </a:solidFill>
                <a:latin typeface="Rubik"/>
              </a:rPr>
              <a:t> : Modern Trade, General Trade</a:t>
            </a:r>
          </a:p>
          <a:p>
            <a:pPr marL="139700" indent="0">
              <a:buNone/>
            </a:pPr>
            <a:r>
              <a:rPr lang="en-US" dirty="0">
                <a:solidFill>
                  <a:schemeClr val="tx1"/>
                </a:solidFill>
                <a:latin typeface="Rubik"/>
              </a:rPr>
              <a:t>- </a:t>
            </a:r>
            <a:r>
              <a:rPr lang="en-US" b="1" dirty="0">
                <a:solidFill>
                  <a:schemeClr val="tx1"/>
                </a:solidFill>
                <a:latin typeface="Rubik"/>
              </a:rPr>
              <a:t>Latitude</a:t>
            </a:r>
            <a:r>
              <a:rPr lang="en-US" dirty="0">
                <a:solidFill>
                  <a:schemeClr val="tx1"/>
                </a:solidFill>
                <a:latin typeface="Rubik"/>
              </a:rPr>
              <a:t> : Latitude code</a:t>
            </a:r>
          </a:p>
          <a:p>
            <a:pPr marL="139700" indent="0">
              <a:buNone/>
            </a:pPr>
            <a:r>
              <a:rPr lang="en-US" dirty="0">
                <a:solidFill>
                  <a:schemeClr val="tx1"/>
                </a:solidFill>
                <a:latin typeface="Rubik"/>
              </a:rPr>
              <a:t>- </a:t>
            </a:r>
            <a:r>
              <a:rPr lang="en-US" b="1" dirty="0">
                <a:solidFill>
                  <a:schemeClr val="tx1"/>
                </a:solidFill>
                <a:latin typeface="Rubik"/>
              </a:rPr>
              <a:t>Longitude</a:t>
            </a:r>
            <a:r>
              <a:rPr lang="en-US" dirty="0">
                <a:solidFill>
                  <a:schemeClr val="tx1"/>
                </a:solidFill>
                <a:latin typeface="Rubik"/>
              </a:rPr>
              <a:t> : Longitude code</a:t>
            </a:r>
          </a:p>
          <a:p>
            <a:pPr marL="139700" indent="0">
              <a:buNone/>
            </a:pPr>
            <a:endParaRPr lang="en-US" b="1" dirty="0">
              <a:solidFill>
                <a:schemeClr val="tx1"/>
              </a:solidFill>
              <a:latin typeface="Rubik"/>
            </a:endParaRPr>
          </a:p>
          <a:p>
            <a:pPr marL="139700" indent="0">
              <a:buNone/>
            </a:pPr>
            <a:r>
              <a:rPr lang="en-US" b="1" dirty="0">
                <a:solidFill>
                  <a:schemeClr val="tx1"/>
                </a:solidFill>
                <a:highlight>
                  <a:srgbClr val="FFFF00"/>
                </a:highlight>
                <a:latin typeface="Rubik"/>
              </a:rPr>
              <a:t>3. Product</a:t>
            </a:r>
          </a:p>
          <a:p>
            <a:pPr marL="139700" indent="0">
              <a:buNone/>
            </a:pPr>
            <a:r>
              <a:rPr lang="en-US" dirty="0">
                <a:solidFill>
                  <a:schemeClr val="tx1"/>
                </a:solidFill>
                <a:latin typeface="Rubik"/>
              </a:rPr>
              <a:t>- </a:t>
            </a:r>
            <a:r>
              <a:rPr lang="en-US" b="1" dirty="0" err="1">
                <a:solidFill>
                  <a:schemeClr val="tx1"/>
                </a:solidFill>
                <a:latin typeface="Rubik"/>
              </a:rPr>
              <a:t>ProductID</a:t>
            </a:r>
            <a:r>
              <a:rPr lang="en-US" dirty="0">
                <a:solidFill>
                  <a:schemeClr val="tx1"/>
                </a:solidFill>
                <a:latin typeface="Rubik"/>
              </a:rPr>
              <a:t> : Product unique ID</a:t>
            </a:r>
          </a:p>
          <a:p>
            <a:pPr marL="139700" indent="0">
              <a:buNone/>
            </a:pPr>
            <a:r>
              <a:rPr lang="en-US" dirty="0">
                <a:solidFill>
                  <a:schemeClr val="tx1"/>
                </a:solidFill>
                <a:latin typeface="Rubik"/>
              </a:rPr>
              <a:t>- </a:t>
            </a:r>
            <a:r>
              <a:rPr lang="en-US" b="1" dirty="0">
                <a:solidFill>
                  <a:schemeClr val="tx1"/>
                </a:solidFill>
                <a:latin typeface="Rubik"/>
              </a:rPr>
              <a:t>Product</a:t>
            </a:r>
            <a:r>
              <a:rPr lang="en-US" dirty="0">
                <a:solidFill>
                  <a:schemeClr val="tx1"/>
                </a:solidFill>
                <a:latin typeface="Rubik"/>
              </a:rPr>
              <a:t> </a:t>
            </a:r>
            <a:r>
              <a:rPr lang="en-US" b="1" dirty="0">
                <a:solidFill>
                  <a:schemeClr val="tx1"/>
                </a:solidFill>
                <a:latin typeface="Rubik"/>
              </a:rPr>
              <a:t>Name</a:t>
            </a:r>
            <a:r>
              <a:rPr lang="en-US" dirty="0">
                <a:solidFill>
                  <a:schemeClr val="tx1"/>
                </a:solidFill>
                <a:latin typeface="Rubik"/>
              </a:rPr>
              <a:t> : Product name</a:t>
            </a:r>
          </a:p>
          <a:p>
            <a:pPr marL="139700" indent="0">
              <a:buNone/>
            </a:pPr>
            <a:r>
              <a:rPr lang="en-US" dirty="0">
                <a:solidFill>
                  <a:schemeClr val="tx1"/>
                </a:solidFill>
                <a:latin typeface="Rubik"/>
              </a:rPr>
              <a:t>- </a:t>
            </a:r>
            <a:r>
              <a:rPr lang="en-US" b="1" dirty="0">
                <a:solidFill>
                  <a:schemeClr val="tx1"/>
                </a:solidFill>
                <a:latin typeface="Rubik"/>
              </a:rPr>
              <a:t>Price</a:t>
            </a:r>
            <a:r>
              <a:rPr lang="en-US" dirty="0">
                <a:solidFill>
                  <a:schemeClr val="tx1"/>
                </a:solidFill>
                <a:latin typeface="Rubik"/>
              </a:rPr>
              <a:t> : Price in IDR</a:t>
            </a:r>
            <a:br>
              <a:rPr lang="en-US" dirty="0">
                <a:solidFill>
                  <a:schemeClr val="tx1"/>
                </a:solidFill>
                <a:latin typeface="Rubik"/>
              </a:rPr>
            </a:br>
            <a:br>
              <a:rPr lang="en-US" dirty="0">
                <a:solidFill>
                  <a:schemeClr val="tx1"/>
                </a:solidFill>
                <a:latin typeface="Rubik"/>
              </a:rPr>
            </a:br>
            <a:r>
              <a:rPr lang="en-US" b="1" dirty="0">
                <a:solidFill>
                  <a:schemeClr val="tx1"/>
                </a:solidFill>
                <a:highlight>
                  <a:srgbClr val="FFFF00"/>
                </a:highlight>
                <a:latin typeface="Rubik"/>
              </a:rPr>
              <a:t>4. Transaction</a:t>
            </a:r>
          </a:p>
          <a:p>
            <a:pPr marL="139700" indent="0">
              <a:buNone/>
            </a:pPr>
            <a:r>
              <a:rPr lang="en-US" dirty="0">
                <a:solidFill>
                  <a:schemeClr val="tx1"/>
                </a:solidFill>
                <a:latin typeface="Rubik"/>
              </a:rPr>
              <a:t>- </a:t>
            </a:r>
            <a:r>
              <a:rPr lang="en-US" b="1" dirty="0" err="1">
                <a:solidFill>
                  <a:schemeClr val="tx1"/>
                </a:solidFill>
                <a:latin typeface="Rubik"/>
              </a:rPr>
              <a:t>TransactionID</a:t>
            </a:r>
            <a:r>
              <a:rPr lang="en-US" dirty="0">
                <a:solidFill>
                  <a:schemeClr val="tx1"/>
                </a:solidFill>
                <a:latin typeface="Rubik"/>
              </a:rPr>
              <a:t> : Transaction unique ID</a:t>
            </a:r>
          </a:p>
          <a:p>
            <a:pPr marL="139700" indent="0">
              <a:buNone/>
            </a:pPr>
            <a:r>
              <a:rPr lang="en-US" dirty="0">
                <a:solidFill>
                  <a:schemeClr val="tx1"/>
                </a:solidFill>
                <a:latin typeface="Rubik"/>
              </a:rPr>
              <a:t>- </a:t>
            </a:r>
            <a:r>
              <a:rPr lang="en-US" b="1" dirty="0">
                <a:solidFill>
                  <a:schemeClr val="tx1"/>
                </a:solidFill>
                <a:latin typeface="Rubik"/>
              </a:rPr>
              <a:t>Date</a:t>
            </a:r>
            <a:r>
              <a:rPr lang="en-US" dirty="0">
                <a:solidFill>
                  <a:schemeClr val="tx1"/>
                </a:solidFill>
                <a:latin typeface="Rubik"/>
              </a:rPr>
              <a:t> : Transaction date</a:t>
            </a:r>
          </a:p>
          <a:p>
            <a:pPr marL="139700" indent="0">
              <a:buNone/>
            </a:pPr>
            <a:r>
              <a:rPr lang="en-US" dirty="0">
                <a:solidFill>
                  <a:schemeClr val="tx1"/>
                </a:solidFill>
                <a:latin typeface="Rubik"/>
              </a:rPr>
              <a:t>-</a:t>
            </a:r>
            <a:r>
              <a:rPr lang="en-US" b="1" dirty="0">
                <a:solidFill>
                  <a:schemeClr val="tx1"/>
                </a:solidFill>
                <a:latin typeface="Rubik"/>
              </a:rPr>
              <a:t> Qty</a:t>
            </a:r>
            <a:r>
              <a:rPr lang="en-US" dirty="0">
                <a:solidFill>
                  <a:schemeClr val="tx1"/>
                </a:solidFill>
                <a:latin typeface="Rubik"/>
              </a:rPr>
              <a:t> : Quantity of items purchased</a:t>
            </a:r>
          </a:p>
          <a:p>
            <a:pPr marL="139700" indent="0">
              <a:buNone/>
            </a:pPr>
            <a:r>
              <a:rPr lang="en-US" dirty="0">
                <a:solidFill>
                  <a:schemeClr val="tx1"/>
                </a:solidFill>
                <a:latin typeface="Rubik"/>
              </a:rPr>
              <a:t>- </a:t>
            </a:r>
            <a:r>
              <a:rPr lang="en-US" b="1" dirty="0">
                <a:solidFill>
                  <a:schemeClr val="tx1"/>
                </a:solidFill>
                <a:latin typeface="Rubik"/>
              </a:rPr>
              <a:t>Total</a:t>
            </a:r>
            <a:r>
              <a:rPr lang="en-US" dirty="0">
                <a:solidFill>
                  <a:schemeClr val="tx1"/>
                </a:solidFill>
                <a:latin typeface="Rubik"/>
              </a:rPr>
              <a:t> </a:t>
            </a:r>
            <a:r>
              <a:rPr lang="en-US" b="1" dirty="0">
                <a:solidFill>
                  <a:schemeClr val="tx1"/>
                </a:solidFill>
                <a:latin typeface="Rubik"/>
              </a:rPr>
              <a:t>Amount</a:t>
            </a:r>
            <a:r>
              <a:rPr lang="en-US" dirty="0">
                <a:solidFill>
                  <a:schemeClr val="tx1"/>
                </a:solidFill>
                <a:latin typeface="Rubik"/>
              </a:rPr>
              <a:t> : Price x Qty</a:t>
            </a:r>
          </a:p>
          <a:p>
            <a:pPr marL="139700" indent="0">
              <a:buNone/>
            </a:pPr>
            <a:endParaRPr lang="en-US" dirty="0">
              <a:solidFill>
                <a:schemeClr val="tx1"/>
              </a:solidFill>
              <a:latin typeface="Rubik"/>
            </a:endParaRPr>
          </a:p>
          <a:p>
            <a:pPr marL="139700" indent="0">
              <a:buNone/>
            </a:pPr>
            <a:endParaRPr lang="en-US" dirty="0">
              <a:solidFill>
                <a:schemeClr val="tx1"/>
              </a:solidFill>
              <a:latin typeface="Rubik"/>
            </a:endParaRPr>
          </a:p>
        </p:txBody>
      </p:sp>
      <p:pic>
        <p:nvPicPr>
          <p:cNvPr id="9" name="Picture 8">
            <a:extLst>
              <a:ext uri="{FF2B5EF4-FFF2-40B4-BE49-F238E27FC236}">
                <a16:creationId xmlns:a16="http://schemas.microsoft.com/office/drawing/2014/main" id="{EF061A96-379A-4849-B40E-4C5689E7F053}"/>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42266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Results</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pic>
        <p:nvPicPr>
          <p:cNvPr id="5" name="Picture 4">
            <a:extLst>
              <a:ext uri="{FF2B5EF4-FFF2-40B4-BE49-F238E27FC236}">
                <a16:creationId xmlns:a16="http://schemas.microsoft.com/office/drawing/2014/main" id="{156347FD-7F79-49B0-A7D5-FC9788F29B98}"/>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406707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462012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SQL Query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97" name="Google Shape;97;p16"/>
          <p:cNvSpPr txBox="1"/>
          <p:nvPr/>
        </p:nvSpPr>
        <p:spPr>
          <a:xfrm>
            <a:off x="546240" y="1243682"/>
            <a:ext cx="7515720" cy="2923847"/>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sz="1600" dirty="0">
                <a:latin typeface="Rubik"/>
                <a:ea typeface="Rubik"/>
                <a:cs typeface="Rubik"/>
                <a:sym typeface="Rubik"/>
              </a:rPr>
              <a:t>Average age of customers when viewed from marital status and Gender</a:t>
            </a: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marL="285750" lvl="0" indent="-285750" algn="just">
              <a:buFont typeface="Arial" panose="020B0604020202020204" pitchFamily="34" charset="0"/>
              <a:buChar char="•"/>
            </a:pPr>
            <a:r>
              <a:rPr lang="en-US" sz="1600" dirty="0">
                <a:latin typeface="Rubik"/>
                <a:ea typeface="Rubik"/>
                <a:cs typeface="Rubik"/>
                <a:sym typeface="Rubik"/>
              </a:rPr>
              <a:t>Stores with the highest total quantity </a:t>
            </a: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p:txBody>
      </p:sp>
      <p:pic>
        <p:nvPicPr>
          <p:cNvPr id="3" name="Picture 2">
            <a:extLst>
              <a:ext uri="{FF2B5EF4-FFF2-40B4-BE49-F238E27FC236}">
                <a16:creationId xmlns:a16="http://schemas.microsoft.com/office/drawing/2014/main" id="{FAE2A2BA-B842-2767-2ECB-C24ADE8CB961}"/>
              </a:ext>
            </a:extLst>
          </p:cNvPr>
          <p:cNvPicPr>
            <a:picLocks noChangeAspect="1"/>
          </p:cNvPicPr>
          <p:nvPr/>
        </p:nvPicPr>
        <p:blipFill>
          <a:blip r:embed="rId5"/>
          <a:stretch>
            <a:fillRect/>
          </a:stretch>
        </p:blipFill>
        <p:spPr>
          <a:xfrm>
            <a:off x="1741959" y="1714349"/>
            <a:ext cx="1885162" cy="877707"/>
          </a:xfrm>
          <a:prstGeom prst="rect">
            <a:avLst/>
          </a:prstGeom>
        </p:spPr>
      </p:pic>
      <p:pic>
        <p:nvPicPr>
          <p:cNvPr id="5" name="Picture 4">
            <a:extLst>
              <a:ext uri="{FF2B5EF4-FFF2-40B4-BE49-F238E27FC236}">
                <a16:creationId xmlns:a16="http://schemas.microsoft.com/office/drawing/2014/main" id="{25E0F5AD-5A7A-2F3E-3E8F-8D09890D4CBC}"/>
              </a:ext>
            </a:extLst>
          </p:cNvPr>
          <p:cNvPicPr>
            <a:picLocks noChangeAspect="1"/>
          </p:cNvPicPr>
          <p:nvPr/>
        </p:nvPicPr>
        <p:blipFill>
          <a:blip r:embed="rId6"/>
          <a:stretch>
            <a:fillRect/>
          </a:stretch>
        </p:blipFill>
        <p:spPr>
          <a:xfrm>
            <a:off x="4037945" y="1714349"/>
            <a:ext cx="2211110" cy="789682"/>
          </a:xfrm>
          <a:prstGeom prst="rect">
            <a:avLst/>
          </a:prstGeom>
        </p:spPr>
      </p:pic>
      <p:pic>
        <p:nvPicPr>
          <p:cNvPr id="7" name="Picture 6">
            <a:extLst>
              <a:ext uri="{FF2B5EF4-FFF2-40B4-BE49-F238E27FC236}">
                <a16:creationId xmlns:a16="http://schemas.microsoft.com/office/drawing/2014/main" id="{53BFF57D-8E85-07CB-82F8-0065F5237CCC}"/>
              </a:ext>
            </a:extLst>
          </p:cNvPr>
          <p:cNvPicPr>
            <a:picLocks noChangeAspect="1"/>
          </p:cNvPicPr>
          <p:nvPr/>
        </p:nvPicPr>
        <p:blipFill>
          <a:blip r:embed="rId7"/>
          <a:stretch>
            <a:fillRect/>
          </a:stretch>
        </p:blipFill>
        <p:spPr>
          <a:xfrm>
            <a:off x="1469353" y="3161554"/>
            <a:ext cx="2230136" cy="1285048"/>
          </a:xfrm>
          <a:prstGeom prst="rect">
            <a:avLst/>
          </a:prstGeom>
        </p:spPr>
      </p:pic>
      <p:sp>
        <p:nvSpPr>
          <p:cNvPr id="9" name="TextBox 8">
            <a:extLst>
              <a:ext uri="{FF2B5EF4-FFF2-40B4-BE49-F238E27FC236}">
                <a16:creationId xmlns:a16="http://schemas.microsoft.com/office/drawing/2014/main" id="{D2DD0485-13C2-790B-B0B6-9639BD22963F}"/>
              </a:ext>
            </a:extLst>
          </p:cNvPr>
          <p:cNvSpPr txBox="1"/>
          <p:nvPr/>
        </p:nvSpPr>
        <p:spPr>
          <a:xfrm>
            <a:off x="4622902" y="2735685"/>
            <a:ext cx="3822240" cy="338554"/>
          </a:xfrm>
          <a:prstGeom prst="rect">
            <a:avLst/>
          </a:prstGeom>
          <a:noFill/>
        </p:spPr>
        <p:txBody>
          <a:bodyPr wrap="square">
            <a:spAutoFit/>
          </a:bodyPr>
          <a:lstStyle/>
          <a:p>
            <a:pPr marL="285750" lvl="0" indent="-285750" algn="just">
              <a:buFont typeface="Arial" panose="020B0604020202020204" pitchFamily="34" charset="0"/>
              <a:buChar char="•"/>
            </a:pPr>
            <a:r>
              <a:rPr lang="en-US" sz="1600" dirty="0">
                <a:latin typeface="Rubik"/>
                <a:ea typeface="Rubik"/>
                <a:cs typeface="Rubik"/>
                <a:sym typeface="Rubik"/>
              </a:rPr>
              <a:t>Product with the highest total amount</a:t>
            </a:r>
          </a:p>
        </p:txBody>
      </p:sp>
      <p:pic>
        <p:nvPicPr>
          <p:cNvPr id="11" name="Picture 10">
            <a:extLst>
              <a:ext uri="{FF2B5EF4-FFF2-40B4-BE49-F238E27FC236}">
                <a16:creationId xmlns:a16="http://schemas.microsoft.com/office/drawing/2014/main" id="{9DD6504E-D0DF-5903-9EBE-230B56897281}"/>
              </a:ext>
            </a:extLst>
          </p:cNvPr>
          <p:cNvPicPr>
            <a:picLocks noChangeAspect="1"/>
          </p:cNvPicPr>
          <p:nvPr/>
        </p:nvPicPr>
        <p:blipFill>
          <a:blip r:embed="rId8"/>
          <a:stretch>
            <a:fillRect/>
          </a:stretch>
        </p:blipFill>
        <p:spPr>
          <a:xfrm>
            <a:off x="5212778" y="3188031"/>
            <a:ext cx="2933700" cy="1201045"/>
          </a:xfrm>
          <a:prstGeom prst="rect">
            <a:avLst/>
          </a:prstGeom>
        </p:spPr>
      </p:pic>
      <p:pic>
        <p:nvPicPr>
          <p:cNvPr id="12" name="Picture 11">
            <a:extLst>
              <a:ext uri="{FF2B5EF4-FFF2-40B4-BE49-F238E27FC236}">
                <a16:creationId xmlns:a16="http://schemas.microsoft.com/office/drawing/2014/main" id="{71415FBE-6093-4449-A9D5-F47FC9CF40C3}"/>
              </a:ext>
            </a:extLst>
          </p:cNvPr>
          <p:cNvPicPr>
            <a:picLocks noChangeAspect="1"/>
          </p:cNvPicPr>
          <p:nvPr/>
        </p:nvPicPr>
        <p:blipFill>
          <a:blip r:embed="rId9"/>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267266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462012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SQL Query </a:t>
            </a:r>
            <a:r>
              <a:rPr lang="en-US" sz="3600" b="1" dirty="0">
                <a:latin typeface="Rubik"/>
                <a:ea typeface="Rubik"/>
                <a:cs typeface="Rubik"/>
                <a:sym typeface="Rubik"/>
              </a:rPr>
              <a:t>Insight</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extLst>
              <a:ext uri="{28A0092B-C50C-407E-A947-70E740481C1C}">
                <a14:useLocalDpi xmlns:a14="http://schemas.microsoft.com/office/drawing/2010/main"/>
              </a:ext>
            </a:extLst>
          </a:blip>
          <a:srcRect/>
          <a:stretch/>
        </p:blipFill>
        <p:spPr>
          <a:xfrm>
            <a:off x="7317600" y="185625"/>
            <a:ext cx="1399902" cy="541300"/>
          </a:xfrm>
          <a:prstGeom prst="rect">
            <a:avLst/>
          </a:prstGeom>
          <a:noFill/>
          <a:ln>
            <a:noFill/>
          </a:ln>
        </p:spPr>
      </p:pic>
      <p:sp>
        <p:nvSpPr>
          <p:cNvPr id="97" name="Google Shape;97;p16"/>
          <p:cNvSpPr txBox="1"/>
          <p:nvPr/>
        </p:nvSpPr>
        <p:spPr>
          <a:xfrm>
            <a:off x="546239" y="1743712"/>
            <a:ext cx="8031703" cy="2123628"/>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sz="1800" dirty="0">
                <a:latin typeface="Rubik"/>
                <a:ea typeface="Rubik"/>
                <a:cs typeface="Rubik"/>
                <a:sym typeface="Rubik"/>
              </a:rPr>
              <a:t>Tailor promotions and product recommendations based on marital status. Married couples might be interested in family-oriented bundles, while singles might prefer individual-sized products.</a:t>
            </a:r>
          </a:p>
          <a:p>
            <a:pPr lvl="0" algn="just"/>
            <a:endParaRPr lang="en-US" sz="18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Leverage the age average difference between married and single customers.  For example, promote age-appropriate health products to each segment.</a:t>
            </a:r>
          </a:p>
          <a:p>
            <a:pPr lvl="0" algn="just" rtl="0">
              <a:spcBef>
                <a:spcPts val="0"/>
              </a:spcBef>
              <a:spcAft>
                <a:spcPts val="0"/>
              </a:spcAft>
            </a:pPr>
            <a:endParaRPr lang="en-US" sz="1800" dirty="0">
              <a:latin typeface="Rubik"/>
              <a:ea typeface="Rubik"/>
              <a:cs typeface="Rubik"/>
              <a:sym typeface="Rubik"/>
            </a:endParaRPr>
          </a:p>
        </p:txBody>
      </p:sp>
      <p:pic>
        <p:nvPicPr>
          <p:cNvPr id="12" name="Picture 11">
            <a:extLst>
              <a:ext uri="{FF2B5EF4-FFF2-40B4-BE49-F238E27FC236}">
                <a16:creationId xmlns:a16="http://schemas.microsoft.com/office/drawing/2014/main" id="{71415FBE-6093-4449-A9D5-F47FC9CF40C3}"/>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4946924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1369</Words>
  <Application>Microsoft Office PowerPoint</Application>
  <PresentationFormat>On-screen Show (16:9)</PresentationFormat>
  <Paragraphs>151</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Rubik</vt:lpstr>
      <vt:lpstr>Rubik Light</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Giselle Halim</dc:creator>
  <cp:lastModifiedBy>Giselle Halim</cp:lastModifiedBy>
  <cp:revision>152</cp:revision>
  <dcterms:modified xsi:type="dcterms:W3CDTF">2024-07-15T15:05:50Z</dcterms:modified>
</cp:coreProperties>
</file>