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9" r:id="rId10"/>
    <p:sldId id="288" r:id="rId11"/>
    <p:sldId id="264" r:id="rId12"/>
    <p:sldId id="289" r:id="rId13"/>
    <p:sldId id="290" r:id="rId14"/>
    <p:sldId id="270" r:id="rId15"/>
    <p:sldId id="291" r:id="rId16"/>
    <p:sldId id="271" r:id="rId17"/>
    <p:sldId id="282" r:id="rId18"/>
    <p:sldId id="283" r:id="rId19"/>
    <p:sldId id="272" r:id="rId20"/>
    <p:sldId id="292" r:id="rId21"/>
    <p:sldId id="293" r:id="rId22"/>
    <p:sldId id="284" r:id="rId23"/>
    <p:sldId id="294" r:id="rId24"/>
    <p:sldId id="274" r:id="rId25"/>
    <p:sldId id="295" r:id="rId26"/>
    <p:sldId id="296" r:id="rId27"/>
    <p:sldId id="276" r:id="rId28"/>
    <p:sldId id="277" r:id="rId29"/>
    <p:sldId id="286" r:id="rId30"/>
    <p:sldId id="287" r:id="rId31"/>
    <p:sldId id="278" r:id="rId32"/>
    <p:sldId id="279" r:id="rId33"/>
    <p:sldId id="280" r:id="rId34"/>
    <p:sldId id="281" r:id="rId35"/>
    <p:sldId id="266" r:id="rId36"/>
    <p:sldId id="267" r:id="rId37"/>
    <p:sldId id="268"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CC2404-DCB3-49B8-AD9E-6E41952B4E47}">
  <a:tblStyle styleId="{B4CC2404-DCB3-49B8-AD9E-6E41952B4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28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933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402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793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70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035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702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005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195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168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1c9541a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1c9541a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292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05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487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915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669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907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687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447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342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90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505f6f5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505f6f5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887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375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098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1c9541a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1c9541a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121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1c9541a8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1c9541a8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9659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505f6f5b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505f6f5b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05f6f5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505f6f5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505f6f5b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505f6f5b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1c9541a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1c9541a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505f6f5b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505f6f5b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505f6f5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505f6f5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1c9541a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1c9541a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1c9541a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1c9541a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04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lookerstudio.google.com/reporting/be47e294-38f4-4e0b-aa2b-65a75394a47b"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QOz3roR4mwiELC-HUfm04xMGCefNx9NY/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drive.google.com/file/d/1pSaAQzPFzd7uWaxssLLNFL92bW2fRkVm/view?usp=sharing" TargetMode="External"/><Relationship Id="rId4" Type="http://schemas.openxmlformats.org/officeDocument/2006/relationships/hyperlink" Target="https://drive.google.com/drive/folders/120ME1JTerXZbGtm57CEJfWMzOj_bLsZQ?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d" dirty="0"/>
              <a:t>Soal &amp; Template Jawaban</a:t>
            </a:r>
            <a:endParaRPr dirty="0"/>
          </a:p>
        </p:txBody>
      </p:sp>
      <p:sp>
        <p:nvSpPr>
          <p:cNvPr id="55" name="Google Shape;55;p13"/>
          <p:cNvSpPr txBox="1">
            <a:spLocks noGrp="1"/>
          </p:cNvSpPr>
          <p:nvPr>
            <p:ph type="subTitle" idx="1"/>
          </p:nvPr>
        </p:nvSpPr>
        <p:spPr>
          <a:xfrm>
            <a:off x="311700" y="2834125"/>
            <a:ext cx="8520600" cy="150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d" dirty="0"/>
              <a:t>Task 5</a:t>
            </a:r>
            <a:endParaRPr dirty="0"/>
          </a:p>
          <a:p>
            <a:pPr marL="0" lvl="0" indent="0" algn="ctr" rtl="0">
              <a:spcBef>
                <a:spcPts val="0"/>
              </a:spcBef>
              <a:spcAft>
                <a:spcPts val="0"/>
              </a:spcAft>
              <a:buNone/>
            </a:pPr>
            <a:r>
              <a:rPr lang="id" dirty="0"/>
              <a:t>Nama :</a:t>
            </a:r>
            <a:r>
              <a:rPr lang="en-US" dirty="0"/>
              <a:t> Giselle Halim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dirty="0"/>
              <a:t>Table Base “</a:t>
            </a:r>
            <a:r>
              <a:rPr lang="en-US" dirty="0" err="1"/>
              <a:t>base_table</a:t>
            </a:r>
            <a:r>
              <a:rPr lang="id" dirty="0"/>
              <a:t>”</a:t>
            </a:r>
            <a:endParaRPr dirty="0"/>
          </a:p>
        </p:txBody>
      </p:sp>
      <p:graphicFrame>
        <p:nvGraphicFramePr>
          <p:cNvPr id="98" name="Google Shape;98;p20"/>
          <p:cNvGraphicFramePr/>
          <p:nvPr>
            <p:extLst>
              <p:ext uri="{D42A27DB-BD31-4B8C-83A1-F6EECF244321}">
                <p14:modId xmlns:p14="http://schemas.microsoft.com/office/powerpoint/2010/main" val="1426208128"/>
              </p:ext>
            </p:extLst>
          </p:nvPr>
        </p:nvGraphicFramePr>
        <p:xfrm>
          <a:off x="462650" y="1071075"/>
          <a:ext cx="7035250" cy="2148690"/>
        </p:xfrm>
        <a:graphic>
          <a:graphicData uri="http://schemas.openxmlformats.org/drawingml/2006/table">
            <a:tbl>
              <a:tblPr>
                <a:noFill/>
                <a:tableStyleId>{B4CC2404-DCB3-49B8-AD9E-6E41952B4E47}</a:tableStyleId>
              </a:tblPr>
              <a:tblGrid>
                <a:gridCol w="1646100">
                  <a:extLst>
                    <a:ext uri="{9D8B030D-6E8A-4147-A177-3AD203B41FA5}">
                      <a16:colId xmlns:a16="http://schemas.microsoft.com/office/drawing/2014/main" val="20000"/>
                    </a:ext>
                  </a:extLst>
                </a:gridCol>
                <a:gridCol w="859300">
                  <a:extLst>
                    <a:ext uri="{9D8B030D-6E8A-4147-A177-3AD203B41FA5}">
                      <a16:colId xmlns:a16="http://schemas.microsoft.com/office/drawing/2014/main" val="20001"/>
                    </a:ext>
                  </a:extLst>
                </a:gridCol>
                <a:gridCol w="2261850">
                  <a:extLst>
                    <a:ext uri="{9D8B030D-6E8A-4147-A177-3AD203B41FA5}">
                      <a16:colId xmlns:a16="http://schemas.microsoft.com/office/drawing/2014/main" val="20002"/>
                    </a:ext>
                  </a:extLst>
                </a:gridCol>
                <a:gridCol w="226800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dirty="0"/>
                        <a:t>data type</a:t>
                      </a:r>
                      <a:endParaRPr sz="900" b="1"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d" sz="900" b="1">
                          <a:solidFill>
                            <a:schemeClr val="dk1"/>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dirty="0"/>
                        <a:t>transformation</a:t>
                      </a:r>
                      <a:endParaRPr sz="900" b="1" dirty="0"/>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1200" dirty="0" err="1"/>
                        <a:t>kode_brand</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Diambil</a:t>
                      </a:r>
                      <a:r>
                        <a:rPr lang="en-US" sz="1200" dirty="0"/>
                        <a:t> </a:t>
                      </a:r>
                      <a:r>
                        <a:rPr lang="en-US" sz="1200" dirty="0" err="1"/>
                        <a:t>dari</a:t>
                      </a:r>
                      <a:r>
                        <a:rPr lang="en-US" sz="1200" dirty="0"/>
                        <a:t> data </a:t>
                      </a:r>
                      <a:r>
                        <a:rPr lang="en-US" sz="1200" dirty="0" err="1"/>
                        <a:t>barang</a:t>
                      </a:r>
                      <a:endParaRPr lang="en-US" sz="1200" dirty="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US" sz="1200" dirty="0"/>
                        <a:t>brand</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r>
                        <a:rPr lang="en-US" sz="1200" dirty="0"/>
                        <a:t>Nama brand obat. </a:t>
                      </a:r>
                      <a:r>
                        <a:rPr lang="en-US" sz="1200" dirty="0" err="1"/>
                        <a:t>Diambil</a:t>
                      </a:r>
                      <a:r>
                        <a:rPr lang="en-US" sz="1200" dirty="0"/>
                        <a:t> </a:t>
                      </a:r>
                      <a:r>
                        <a:rPr lang="en-US" sz="1200" dirty="0" err="1"/>
                        <a:t>dari</a:t>
                      </a:r>
                      <a:r>
                        <a:rPr lang="en-US" sz="1200" dirty="0"/>
                        <a:t> data </a:t>
                      </a:r>
                      <a:r>
                        <a:rPr lang="en-US" sz="1200" dirty="0" err="1"/>
                        <a:t>barang</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r>
                        <a:rPr lang="en-US" sz="1200" dirty="0" err="1"/>
                        <a:t>harga</a:t>
                      </a:r>
                      <a:endParaRPr sz="1200" dirty="0"/>
                    </a:p>
                  </a:txBody>
                  <a:tcPr marL="91425" marR="91425" marT="91425" marB="91425"/>
                </a:tc>
                <a:tc>
                  <a:txBody>
                    <a:bodyPr/>
                    <a:lstStyle/>
                    <a:p>
                      <a:pPr marL="0" lvl="0" indent="0" algn="l" rtl="0">
                        <a:spcBef>
                          <a:spcPts val="0"/>
                        </a:spcBef>
                        <a:spcAft>
                          <a:spcPts val="0"/>
                        </a:spcAft>
                        <a:buNone/>
                      </a:pPr>
                      <a:r>
                        <a:rPr lang="en-US" sz="1200" dirty="0"/>
                        <a:t>Integer</a:t>
                      </a:r>
                      <a:endParaRPr sz="1200" dirty="0"/>
                    </a:p>
                  </a:txBody>
                  <a:tcPr marL="91425" marR="91425" marT="91425" marB="91425"/>
                </a:tc>
                <a:tc>
                  <a:txBody>
                    <a:bodyPr/>
                    <a:lstStyle/>
                    <a:p>
                      <a:pPr marL="0" lvl="0" indent="0" algn="l" rtl="0">
                        <a:spcBef>
                          <a:spcPts val="0"/>
                        </a:spcBef>
                        <a:spcAft>
                          <a:spcPts val="0"/>
                        </a:spcAft>
                        <a:buNone/>
                      </a:pPr>
                      <a:r>
                        <a:rPr lang="en-US" sz="1200" dirty="0"/>
                        <a:t>Harga obat. </a:t>
                      </a:r>
                      <a:r>
                        <a:rPr lang="en-US" sz="1200" dirty="0" err="1"/>
                        <a:t>Diambil</a:t>
                      </a:r>
                      <a:r>
                        <a:rPr lang="en-US" sz="1200" dirty="0"/>
                        <a:t> </a:t>
                      </a:r>
                      <a:r>
                        <a:rPr lang="en-US" sz="1200" dirty="0" err="1"/>
                        <a:t>dari</a:t>
                      </a:r>
                      <a:r>
                        <a:rPr lang="en-US" sz="1200" dirty="0"/>
                        <a:t> data </a:t>
                      </a:r>
                      <a:r>
                        <a:rPr lang="en-US" sz="1200" dirty="0" err="1"/>
                        <a:t>penjualan</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3"/>
                  </a:ext>
                </a:extLst>
              </a:tr>
              <a:tr h="320000">
                <a:tc>
                  <a:txBody>
                    <a:bodyPr/>
                    <a:lstStyle/>
                    <a:p>
                      <a:pPr marL="0" lvl="0" indent="0" algn="l" rtl="0">
                        <a:spcBef>
                          <a:spcPts val="0"/>
                        </a:spcBef>
                        <a:spcAft>
                          <a:spcPts val="0"/>
                        </a:spcAft>
                        <a:buNone/>
                      </a:pPr>
                      <a:r>
                        <a:rPr lang="en-US" sz="1200" dirty="0" err="1"/>
                        <a:t>mata_uang</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r>
                        <a:rPr lang="en-US" sz="1200" dirty="0" err="1"/>
                        <a:t>Diambil</a:t>
                      </a:r>
                      <a:r>
                        <a:rPr lang="en-US" sz="1200" dirty="0"/>
                        <a:t> </a:t>
                      </a:r>
                      <a:r>
                        <a:rPr lang="en-US" sz="1200" dirty="0" err="1"/>
                        <a:t>dari</a:t>
                      </a:r>
                      <a:r>
                        <a:rPr lang="en-US" sz="1200" dirty="0"/>
                        <a:t> data </a:t>
                      </a:r>
                      <a:r>
                        <a:rPr lang="en-US" sz="1200" dirty="0" err="1"/>
                        <a:t>penjualan</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25512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sales_table</a:t>
            </a:r>
            <a:r>
              <a:rPr lang="en-US" dirty="0"/>
              <a:t>”</a:t>
            </a:r>
            <a:endParaRPr dirty="0"/>
          </a:p>
        </p:txBody>
      </p:sp>
      <p:pic>
        <p:nvPicPr>
          <p:cNvPr id="3" name="Picture 2">
            <a:extLst>
              <a:ext uri="{FF2B5EF4-FFF2-40B4-BE49-F238E27FC236}">
                <a16:creationId xmlns:a16="http://schemas.microsoft.com/office/drawing/2014/main" id="{8F203B64-5A35-6724-4290-8CBB36604B48}"/>
              </a:ext>
            </a:extLst>
          </p:cNvPr>
          <p:cNvPicPr>
            <a:picLocks noChangeAspect="1"/>
          </p:cNvPicPr>
          <p:nvPr/>
        </p:nvPicPr>
        <p:blipFill>
          <a:blip r:embed="rId3"/>
          <a:srcRect/>
          <a:stretch/>
        </p:blipFill>
        <p:spPr>
          <a:xfrm>
            <a:off x="611049" y="1215381"/>
            <a:ext cx="2502929" cy="31759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dirty="0"/>
              <a:t>Table Base “</a:t>
            </a:r>
            <a:r>
              <a:rPr lang="en-US" dirty="0" err="1"/>
              <a:t>sales_table</a:t>
            </a:r>
            <a:r>
              <a:rPr lang="id" dirty="0"/>
              <a:t>”</a:t>
            </a:r>
            <a:endParaRPr dirty="0"/>
          </a:p>
        </p:txBody>
      </p:sp>
      <p:graphicFrame>
        <p:nvGraphicFramePr>
          <p:cNvPr id="98" name="Google Shape;98;p20"/>
          <p:cNvGraphicFramePr/>
          <p:nvPr>
            <p:extLst>
              <p:ext uri="{D42A27DB-BD31-4B8C-83A1-F6EECF244321}">
                <p14:modId xmlns:p14="http://schemas.microsoft.com/office/powerpoint/2010/main" val="1647825683"/>
              </p:ext>
            </p:extLst>
          </p:nvPr>
        </p:nvGraphicFramePr>
        <p:xfrm>
          <a:off x="462649" y="1022949"/>
          <a:ext cx="8296339" cy="3967440"/>
        </p:xfrm>
        <a:graphic>
          <a:graphicData uri="http://schemas.openxmlformats.org/drawingml/2006/table">
            <a:tbl>
              <a:tblPr>
                <a:noFill/>
                <a:tableStyleId>{B4CC2404-DCB3-49B8-AD9E-6E41952B4E47}</a:tableStyleId>
              </a:tblPr>
              <a:tblGrid>
                <a:gridCol w="1941168">
                  <a:extLst>
                    <a:ext uri="{9D8B030D-6E8A-4147-A177-3AD203B41FA5}">
                      <a16:colId xmlns:a16="http://schemas.microsoft.com/office/drawing/2014/main" val="20000"/>
                    </a:ext>
                  </a:extLst>
                </a:gridCol>
                <a:gridCol w="753269">
                  <a:extLst>
                    <a:ext uri="{9D8B030D-6E8A-4147-A177-3AD203B41FA5}">
                      <a16:colId xmlns:a16="http://schemas.microsoft.com/office/drawing/2014/main" val="20001"/>
                    </a:ext>
                  </a:extLst>
                </a:gridCol>
                <a:gridCol w="2927356">
                  <a:extLst>
                    <a:ext uri="{9D8B030D-6E8A-4147-A177-3AD203B41FA5}">
                      <a16:colId xmlns:a16="http://schemas.microsoft.com/office/drawing/2014/main" val="20002"/>
                    </a:ext>
                  </a:extLst>
                </a:gridCol>
                <a:gridCol w="2674546">
                  <a:extLst>
                    <a:ext uri="{9D8B030D-6E8A-4147-A177-3AD203B41FA5}">
                      <a16:colId xmlns:a16="http://schemas.microsoft.com/office/drawing/2014/main" val="20003"/>
                    </a:ext>
                  </a:extLst>
                </a:gridCol>
              </a:tblGrid>
              <a:tr h="283486">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dirty="0"/>
                        <a:t>data type</a:t>
                      </a:r>
                      <a:endParaRPr sz="900" b="1"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d" sz="900" b="1" dirty="0">
                          <a:solidFill>
                            <a:schemeClr val="dk1"/>
                          </a:solidFill>
                        </a:rPr>
                        <a:t>description</a:t>
                      </a:r>
                      <a:endParaRPr sz="900" b="1" dirty="0"/>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485995">
                <a:tc>
                  <a:txBody>
                    <a:bodyPr/>
                    <a:lstStyle/>
                    <a:p>
                      <a:pPr marL="0" lvl="0" indent="0" algn="l" rtl="0">
                        <a:spcBef>
                          <a:spcPts val="0"/>
                        </a:spcBef>
                        <a:spcAft>
                          <a:spcPts val="0"/>
                        </a:spcAft>
                        <a:buNone/>
                      </a:pPr>
                      <a:r>
                        <a:rPr lang="en-US" sz="1200" dirty="0" err="1"/>
                        <a:t>id_penjualan</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323988">
                <a:tc>
                  <a:txBody>
                    <a:bodyPr/>
                    <a:lstStyle/>
                    <a:p>
                      <a:pPr marL="0" lvl="0" indent="0" algn="l" rtl="0">
                        <a:spcBef>
                          <a:spcPts val="0"/>
                        </a:spcBef>
                        <a:spcAft>
                          <a:spcPts val="0"/>
                        </a:spcAft>
                        <a:buNone/>
                      </a:pPr>
                      <a:r>
                        <a:rPr lang="en-US" sz="1200" dirty="0" err="1"/>
                        <a:t>tanggal</a:t>
                      </a:r>
                      <a:endParaRPr sz="1200" dirty="0"/>
                    </a:p>
                  </a:txBody>
                  <a:tcPr marL="91425" marR="91425" marT="91425" marB="91425"/>
                </a:tc>
                <a:tc>
                  <a:txBody>
                    <a:bodyPr/>
                    <a:lstStyle/>
                    <a:p>
                      <a:pPr marL="0" lvl="0" indent="0" algn="l" rtl="0">
                        <a:spcBef>
                          <a:spcPts val="0"/>
                        </a:spcBef>
                        <a:spcAft>
                          <a:spcPts val="0"/>
                        </a:spcAft>
                        <a:buNone/>
                      </a:pPr>
                      <a:r>
                        <a:rPr lang="en-US" sz="1200" dirty="0"/>
                        <a:t>Date</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2"/>
                  </a:ext>
                </a:extLst>
              </a:tr>
              <a:tr h="485995">
                <a:tc>
                  <a:txBody>
                    <a:bodyPr/>
                    <a:lstStyle/>
                    <a:p>
                      <a:pPr marL="0" lvl="0" indent="0" algn="l" rtl="0">
                        <a:spcBef>
                          <a:spcPts val="0"/>
                        </a:spcBef>
                        <a:spcAft>
                          <a:spcPts val="0"/>
                        </a:spcAft>
                        <a:buNone/>
                      </a:pPr>
                      <a:r>
                        <a:rPr lang="en-US" sz="1200" dirty="0" err="1"/>
                        <a:t>bulan</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r>
                        <a:rPr lang="en-US" sz="1200" dirty="0"/>
                        <a:t>MONTHNAME(</a:t>
                      </a:r>
                      <a:r>
                        <a:rPr lang="en-US" sz="1200" dirty="0" err="1"/>
                        <a:t>tanggal</a:t>
                      </a:r>
                      <a:r>
                        <a:rPr lang="en-US" sz="1200" dirty="0"/>
                        <a:t>)</a:t>
                      </a:r>
                      <a:endParaRPr sz="1200" dirty="0"/>
                    </a:p>
                  </a:txBody>
                  <a:tcPr marL="91425" marR="91425" marT="91425" marB="91425"/>
                </a:tc>
                <a:extLst>
                  <a:ext uri="{0D108BD9-81ED-4DB2-BD59-A6C34878D82A}">
                    <a16:rowId xmlns:a16="http://schemas.microsoft.com/office/drawing/2014/main" val="10003"/>
                  </a:ext>
                </a:extLst>
              </a:tr>
              <a:tr h="485995">
                <a:tc>
                  <a:txBody>
                    <a:bodyPr/>
                    <a:lstStyle/>
                    <a:p>
                      <a:pPr marL="0" lvl="0" indent="0" algn="l" rtl="0">
                        <a:spcBef>
                          <a:spcPts val="0"/>
                        </a:spcBef>
                        <a:spcAft>
                          <a:spcPts val="0"/>
                        </a:spcAft>
                        <a:buNone/>
                      </a:pPr>
                      <a:r>
                        <a:rPr lang="en-US" sz="1200" dirty="0" err="1"/>
                        <a:t>id_customer</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4"/>
                  </a:ext>
                </a:extLst>
              </a:tr>
              <a:tr h="485995">
                <a:tc>
                  <a:txBody>
                    <a:bodyPr/>
                    <a:lstStyle/>
                    <a:p>
                      <a:pPr marL="0" lvl="0" indent="0" algn="l" rtl="0">
                        <a:spcBef>
                          <a:spcPts val="0"/>
                        </a:spcBef>
                        <a:spcAft>
                          <a:spcPts val="0"/>
                        </a:spcAft>
                        <a:buNone/>
                      </a:pPr>
                      <a:r>
                        <a:rPr lang="en-US" sz="1200" dirty="0" err="1"/>
                        <a:t>nama</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5"/>
                  </a:ext>
                </a:extLst>
              </a:tr>
              <a:tr h="485995">
                <a:tc>
                  <a:txBody>
                    <a:bodyPr/>
                    <a:lstStyle/>
                    <a:p>
                      <a:pPr marL="0" lvl="0" indent="0" algn="l" rtl="0">
                        <a:spcBef>
                          <a:spcPts val="0"/>
                        </a:spcBef>
                        <a:spcAft>
                          <a:spcPts val="0"/>
                        </a:spcAft>
                        <a:buNone/>
                      </a:pPr>
                      <a:r>
                        <a:rPr lang="en-US" sz="1200" dirty="0"/>
                        <a:t>grup</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6"/>
                  </a:ext>
                </a:extLst>
              </a:tr>
              <a:tr h="485995">
                <a:tc>
                  <a:txBody>
                    <a:bodyPr/>
                    <a:lstStyle/>
                    <a:p>
                      <a:pPr marL="0" lvl="0" indent="0" algn="l" rtl="0">
                        <a:spcBef>
                          <a:spcPts val="0"/>
                        </a:spcBef>
                        <a:spcAft>
                          <a:spcPts val="0"/>
                        </a:spcAft>
                        <a:buNone/>
                      </a:pPr>
                      <a:r>
                        <a:rPr lang="en-US" sz="1200" dirty="0" err="1"/>
                        <a:t>cabang_sales</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927318822"/>
                  </a:ext>
                </a:extLst>
              </a:tr>
              <a:tr h="0">
                <a:tc>
                  <a:txBody>
                    <a:bodyPr/>
                    <a:lstStyle/>
                    <a:p>
                      <a:pPr marL="0" lvl="0" indent="0" algn="l" rtl="0">
                        <a:spcBef>
                          <a:spcPts val="0"/>
                        </a:spcBef>
                        <a:spcAft>
                          <a:spcPts val="0"/>
                        </a:spcAft>
                        <a:buNone/>
                      </a:pPr>
                      <a:r>
                        <a:rPr lang="en-US" sz="1200" dirty="0" err="1"/>
                        <a:t>id_barang</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49727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dirty="0"/>
              <a:t>Table Base “</a:t>
            </a:r>
            <a:r>
              <a:rPr lang="en-US" dirty="0" err="1"/>
              <a:t>sales_table</a:t>
            </a:r>
            <a:r>
              <a:rPr lang="id" dirty="0"/>
              <a:t>”</a:t>
            </a:r>
            <a:endParaRPr dirty="0"/>
          </a:p>
        </p:txBody>
      </p:sp>
      <p:graphicFrame>
        <p:nvGraphicFramePr>
          <p:cNvPr id="98" name="Google Shape;98;p20"/>
          <p:cNvGraphicFramePr/>
          <p:nvPr>
            <p:extLst>
              <p:ext uri="{D42A27DB-BD31-4B8C-83A1-F6EECF244321}">
                <p14:modId xmlns:p14="http://schemas.microsoft.com/office/powerpoint/2010/main" val="1607370752"/>
              </p:ext>
            </p:extLst>
          </p:nvPr>
        </p:nvGraphicFramePr>
        <p:xfrm>
          <a:off x="462650" y="1071075"/>
          <a:ext cx="8369649" cy="3026566"/>
        </p:xfrm>
        <a:graphic>
          <a:graphicData uri="http://schemas.openxmlformats.org/drawingml/2006/table">
            <a:tbl>
              <a:tblPr>
                <a:noFill/>
                <a:tableStyleId>{B4CC2404-DCB3-49B8-AD9E-6E41952B4E47}</a:tableStyleId>
              </a:tblPr>
              <a:tblGrid>
                <a:gridCol w="1626032">
                  <a:extLst>
                    <a:ext uri="{9D8B030D-6E8A-4147-A177-3AD203B41FA5}">
                      <a16:colId xmlns:a16="http://schemas.microsoft.com/office/drawing/2014/main" val="20000"/>
                    </a:ext>
                  </a:extLst>
                </a:gridCol>
                <a:gridCol w="779646">
                  <a:extLst>
                    <a:ext uri="{9D8B030D-6E8A-4147-A177-3AD203B41FA5}">
                      <a16:colId xmlns:a16="http://schemas.microsoft.com/office/drawing/2014/main" val="20001"/>
                    </a:ext>
                  </a:extLst>
                </a:gridCol>
                <a:gridCol w="4023360">
                  <a:extLst>
                    <a:ext uri="{9D8B030D-6E8A-4147-A177-3AD203B41FA5}">
                      <a16:colId xmlns:a16="http://schemas.microsoft.com/office/drawing/2014/main" val="20002"/>
                    </a:ext>
                  </a:extLst>
                </a:gridCol>
                <a:gridCol w="1940611">
                  <a:extLst>
                    <a:ext uri="{9D8B030D-6E8A-4147-A177-3AD203B41FA5}">
                      <a16:colId xmlns:a16="http://schemas.microsoft.com/office/drawing/2014/main" val="20003"/>
                    </a:ext>
                  </a:extLst>
                </a:gridCol>
              </a:tblGrid>
              <a:tr h="302999">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d" sz="900" b="1" dirty="0">
                          <a:solidFill>
                            <a:schemeClr val="dk1"/>
                          </a:solidFill>
                        </a:rPr>
                        <a:t>description</a:t>
                      </a:r>
                      <a:endParaRPr sz="900" b="1" dirty="0"/>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448054">
                <a:tc>
                  <a:txBody>
                    <a:bodyPr/>
                    <a:lstStyle/>
                    <a:p>
                      <a:pPr marL="0" lvl="0" indent="0" algn="l" rtl="0">
                        <a:spcBef>
                          <a:spcPts val="0"/>
                        </a:spcBef>
                        <a:spcAft>
                          <a:spcPts val="0"/>
                        </a:spcAft>
                        <a:buNone/>
                      </a:pPr>
                      <a:r>
                        <a:rPr lang="en-US" sz="1200" dirty="0" err="1"/>
                        <a:t>nama_barang</a:t>
                      </a:r>
                      <a:endParaRPr sz="1200" dirty="0"/>
                    </a:p>
                  </a:txBody>
                  <a:tcPr marL="91425" marR="91425" marT="91425" marB="91425"/>
                </a:tc>
                <a:tc>
                  <a:txBody>
                    <a:bodyPr/>
                    <a:lstStyle/>
                    <a:p>
                      <a:pPr marL="0" lvl="0" indent="0" algn="l" rtl="0">
                        <a:spcBef>
                          <a:spcPts val="0"/>
                        </a:spcBef>
                        <a:spcAft>
                          <a:spcPts val="0"/>
                        </a:spcAft>
                        <a:buNone/>
                      </a:pPr>
                      <a:r>
                        <a:rPr lang="en-US" sz="120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1"/>
                  </a:ext>
                </a:extLst>
              </a:tr>
              <a:tr h="346289">
                <a:tc>
                  <a:txBody>
                    <a:bodyPr/>
                    <a:lstStyle/>
                    <a:p>
                      <a:pPr marL="0" lvl="0" indent="0" algn="l" rtl="0">
                        <a:spcBef>
                          <a:spcPts val="0"/>
                        </a:spcBef>
                        <a:spcAft>
                          <a:spcPts val="0"/>
                        </a:spcAft>
                        <a:buNone/>
                      </a:pPr>
                      <a:r>
                        <a:rPr lang="en-US" sz="1200" dirty="0" err="1"/>
                        <a:t>jumlah_barang</a:t>
                      </a:r>
                      <a:endParaRPr sz="1200" dirty="0"/>
                    </a:p>
                  </a:txBody>
                  <a:tcPr marL="91425" marR="91425" marT="91425" marB="91425"/>
                </a:tc>
                <a:tc>
                  <a:txBody>
                    <a:bodyPr/>
                    <a:lstStyle/>
                    <a:p>
                      <a:pPr marL="0" lvl="0" indent="0" algn="l" rtl="0">
                        <a:spcBef>
                          <a:spcPts val="0"/>
                        </a:spcBef>
                        <a:spcAft>
                          <a:spcPts val="0"/>
                        </a:spcAft>
                        <a:buNone/>
                      </a:pPr>
                      <a:r>
                        <a:rPr lang="en-US" sz="1200" dirty="0"/>
                        <a:t>Integer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2"/>
                  </a:ext>
                </a:extLst>
              </a:tr>
              <a:tr h="448054">
                <a:tc>
                  <a:txBody>
                    <a:bodyPr/>
                    <a:lstStyle/>
                    <a:p>
                      <a:pPr marL="0" lvl="0" indent="0" algn="l" rtl="0">
                        <a:spcBef>
                          <a:spcPts val="0"/>
                        </a:spcBef>
                        <a:spcAft>
                          <a:spcPts val="0"/>
                        </a:spcAft>
                        <a:buNone/>
                      </a:pPr>
                      <a:r>
                        <a:rPr lang="en-US" sz="1200" dirty="0"/>
                        <a:t>unit</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3"/>
                  </a:ext>
                </a:extLst>
              </a:tr>
              <a:tr h="519447">
                <a:tc>
                  <a:txBody>
                    <a:bodyPr/>
                    <a:lstStyle/>
                    <a:p>
                      <a:pPr marL="0" lvl="0" indent="0" algn="l" rtl="0">
                        <a:spcBef>
                          <a:spcPts val="0"/>
                        </a:spcBef>
                        <a:spcAft>
                          <a:spcPts val="0"/>
                        </a:spcAft>
                        <a:buNone/>
                      </a:pPr>
                      <a:r>
                        <a:rPr lang="en-US" sz="1200" dirty="0"/>
                        <a:t>brand</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Dilakukan</a:t>
                      </a:r>
                      <a:r>
                        <a:rPr lang="en-US" sz="1200" dirty="0"/>
                        <a:t> join dengan </a:t>
                      </a:r>
                      <a:r>
                        <a:rPr lang="en-US" sz="1200" dirty="0" err="1"/>
                        <a:t>id_barang</a:t>
                      </a:r>
                      <a:r>
                        <a:rPr lang="en-US" sz="1200" dirty="0"/>
                        <a:t> di data </a:t>
                      </a:r>
                      <a:r>
                        <a:rPr lang="en-US" sz="1200" dirty="0" err="1"/>
                        <a:t>barang</a:t>
                      </a:r>
                      <a:endParaRPr lang="en-US" sz="1200" dirty="0"/>
                    </a:p>
                  </a:txBody>
                  <a:tcPr marL="91425" marR="91425" marT="91425" marB="91425"/>
                </a:tc>
                <a:extLst>
                  <a:ext uri="{0D108BD9-81ED-4DB2-BD59-A6C34878D82A}">
                    <a16:rowId xmlns:a16="http://schemas.microsoft.com/office/drawing/2014/main" val="10004"/>
                  </a:ext>
                </a:extLst>
              </a:tr>
              <a:tr h="448054">
                <a:tc>
                  <a:txBody>
                    <a:bodyPr/>
                    <a:lstStyle/>
                    <a:p>
                      <a:pPr marL="0" lvl="0" indent="0" algn="l" rtl="0">
                        <a:spcBef>
                          <a:spcPts val="0"/>
                        </a:spcBef>
                        <a:spcAft>
                          <a:spcPts val="0"/>
                        </a:spcAft>
                        <a:buNone/>
                      </a:pPr>
                      <a:r>
                        <a:rPr lang="en-US" sz="1200" dirty="0" err="1"/>
                        <a:t>harga</a:t>
                      </a:r>
                      <a:endParaRPr sz="1200" dirty="0"/>
                    </a:p>
                  </a:txBody>
                  <a:tcPr marL="91425" marR="91425" marT="91425" marB="91425"/>
                </a:tc>
                <a:tc>
                  <a:txBody>
                    <a:bodyPr/>
                    <a:lstStyle/>
                    <a:p>
                      <a:pPr marL="0" lvl="0" indent="0" algn="l" rtl="0">
                        <a:spcBef>
                          <a:spcPts val="0"/>
                        </a:spcBef>
                        <a:spcAft>
                          <a:spcPts val="0"/>
                        </a:spcAft>
                        <a:buNone/>
                      </a:pPr>
                      <a:r>
                        <a:rPr lang="en-US" sz="1200" dirty="0"/>
                        <a:t>Integer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5"/>
                  </a:ext>
                </a:extLst>
              </a:tr>
              <a:tr h="448054">
                <a:tc>
                  <a:txBody>
                    <a:bodyPr/>
                    <a:lstStyle/>
                    <a:p>
                      <a:pPr marL="0" lvl="0" indent="0" algn="l" rtl="0">
                        <a:spcBef>
                          <a:spcPts val="0"/>
                        </a:spcBef>
                        <a:spcAft>
                          <a:spcPts val="0"/>
                        </a:spcAft>
                        <a:buNone/>
                      </a:pPr>
                      <a:r>
                        <a:rPr lang="en-US" sz="1200" dirty="0" err="1"/>
                        <a:t>total_sales</a:t>
                      </a:r>
                      <a:endParaRPr sz="1200" dirty="0"/>
                    </a:p>
                  </a:txBody>
                  <a:tcPr marL="91425" marR="91425" marT="91425" marB="91425"/>
                </a:tc>
                <a:tc>
                  <a:txBody>
                    <a:bodyPr/>
                    <a:lstStyle/>
                    <a:p>
                      <a:pPr marL="0" lvl="0" indent="0" algn="l" rtl="0">
                        <a:spcBef>
                          <a:spcPts val="0"/>
                        </a:spcBef>
                        <a:spcAft>
                          <a:spcPts val="0"/>
                        </a:spcAft>
                        <a:buNone/>
                      </a:pPr>
                      <a:r>
                        <a:rPr lang="en-US" sz="1200"/>
                        <a:t>Integer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tc>
                  <a:txBody>
                    <a:bodyPr/>
                    <a:lstStyle/>
                    <a:p>
                      <a:pPr marL="0" lvl="0" indent="0" algn="l" rtl="0">
                        <a:spcBef>
                          <a:spcPts val="0"/>
                        </a:spcBef>
                        <a:spcAft>
                          <a:spcPts val="0"/>
                        </a:spcAft>
                        <a:buNone/>
                      </a:pPr>
                      <a:r>
                        <a:rPr lang="en-US" sz="1200" dirty="0" err="1"/>
                        <a:t>jumlah_barang</a:t>
                      </a:r>
                      <a:r>
                        <a:rPr lang="en-US" sz="1200" dirty="0"/>
                        <a:t> * </a:t>
                      </a:r>
                      <a:r>
                        <a:rPr lang="en-US" sz="1200" dirty="0" err="1"/>
                        <a:t>harga</a:t>
                      </a:r>
                      <a:endParaRPr sz="1200" dirty="0"/>
                    </a:p>
                  </a:txBody>
                  <a:tcPr marL="91425" marR="91425" marT="91425" marB="914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50976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sales_barang</a:t>
            </a:r>
            <a:r>
              <a:rPr lang="en-US" dirty="0"/>
              <a:t>”</a:t>
            </a:r>
            <a:endParaRPr dirty="0"/>
          </a:p>
        </p:txBody>
      </p:sp>
      <p:pic>
        <p:nvPicPr>
          <p:cNvPr id="3" name="Picture 2">
            <a:extLst>
              <a:ext uri="{FF2B5EF4-FFF2-40B4-BE49-F238E27FC236}">
                <a16:creationId xmlns:a16="http://schemas.microsoft.com/office/drawing/2014/main" id="{041C4324-4843-659E-7669-B14B1414553F}"/>
              </a:ext>
            </a:extLst>
          </p:cNvPr>
          <p:cNvPicPr>
            <a:picLocks noChangeAspect="1"/>
          </p:cNvPicPr>
          <p:nvPr/>
        </p:nvPicPr>
        <p:blipFill>
          <a:blip r:embed="rId3"/>
          <a:stretch>
            <a:fillRect/>
          </a:stretch>
        </p:blipFill>
        <p:spPr>
          <a:xfrm>
            <a:off x="611050" y="1187378"/>
            <a:ext cx="3049931" cy="3251271"/>
          </a:xfrm>
          <a:prstGeom prst="rect">
            <a:avLst/>
          </a:prstGeom>
        </p:spPr>
      </p:pic>
    </p:spTree>
    <p:extLst>
      <p:ext uri="{BB962C8B-B14F-4D97-AF65-F5344CB8AC3E}">
        <p14:creationId xmlns:p14="http://schemas.microsoft.com/office/powerpoint/2010/main" val="1140164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3751453621"/>
              </p:ext>
            </p:extLst>
          </p:nvPr>
        </p:nvGraphicFramePr>
        <p:xfrm>
          <a:off x="462650" y="1071075"/>
          <a:ext cx="8283325" cy="3764015"/>
        </p:xfrm>
        <a:graphic>
          <a:graphicData uri="http://schemas.openxmlformats.org/drawingml/2006/table">
            <a:tbl>
              <a:tblPr>
                <a:noFill/>
                <a:tableStyleId>{B4CC2404-DCB3-49B8-AD9E-6E41952B4E47}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None/>
                      </a:pPr>
                      <a:r>
                        <a:rPr lang="id" sz="900" b="1">
                          <a:solidFill>
                            <a:srgbClr val="000000"/>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1200" dirty="0" err="1"/>
                        <a:t>id_barang</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US" sz="1200" dirty="0" err="1"/>
                        <a:t>nama_barang</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r>
                        <a:rPr lang="en-US" sz="1200" dirty="0"/>
                        <a:t>brand</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20000">
                <a:tc>
                  <a:txBody>
                    <a:bodyPr/>
                    <a:lstStyle/>
                    <a:p>
                      <a:pPr marL="0" lvl="0" indent="0" algn="l" rtl="0">
                        <a:spcBef>
                          <a:spcPts val="0"/>
                        </a:spcBef>
                        <a:spcAft>
                          <a:spcPts val="0"/>
                        </a:spcAft>
                        <a:buNone/>
                      </a:pPr>
                      <a:r>
                        <a:rPr lang="en-US" sz="1200" dirty="0" err="1"/>
                        <a:t>harga</a:t>
                      </a:r>
                      <a:endParaRPr sz="1200" dirty="0"/>
                    </a:p>
                  </a:txBody>
                  <a:tcPr marL="91425" marR="91425" marT="91425" marB="91425"/>
                </a:tc>
                <a:tc>
                  <a:txBody>
                    <a:bodyPr/>
                    <a:lstStyle/>
                    <a:p>
                      <a:pPr marL="0" lvl="0" indent="0" algn="l" rtl="0">
                        <a:spcBef>
                          <a:spcPts val="0"/>
                        </a:spcBef>
                        <a:spcAft>
                          <a:spcPts val="0"/>
                        </a:spcAft>
                        <a:buNone/>
                      </a:pPr>
                      <a:r>
                        <a:rPr lang="en-US" sz="1200" dirty="0"/>
                        <a:t>Integer</a:t>
                      </a:r>
                      <a:endParaRPr sz="1200" dirty="0"/>
                    </a:p>
                  </a:txBody>
                  <a:tcPr marL="91425" marR="91425" marT="91425" marB="91425"/>
                </a:tc>
                <a:tc>
                  <a:txBody>
                    <a:bodyPr/>
                    <a:lstStyle/>
                    <a:p>
                      <a:pPr marL="0" lvl="0" indent="0" algn="l" rtl="0">
                        <a:spcBef>
                          <a:spcPts val="0"/>
                        </a:spcBef>
                        <a:spcAft>
                          <a:spcPts val="0"/>
                        </a:spcAft>
                        <a:buNone/>
                      </a:pPr>
                      <a:r>
                        <a:rPr lang="en-US" sz="1200" dirty="0"/>
                        <a:t>Harga </a:t>
                      </a:r>
                      <a:r>
                        <a:rPr lang="en-US" sz="1200" dirty="0" err="1"/>
                        <a:t>satuan</a:t>
                      </a:r>
                      <a:r>
                        <a:rPr lang="en-US" sz="1200" dirty="0"/>
                        <a:t> </a:t>
                      </a:r>
                      <a:r>
                        <a:rPr lang="en-US" sz="1200" dirty="0" err="1"/>
                        <a:t>barang</a:t>
                      </a:r>
                      <a:endParaRPr sz="1200"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r h="320000">
                <a:tc>
                  <a:txBody>
                    <a:bodyPr/>
                    <a:lstStyle/>
                    <a:p>
                      <a:pPr marL="0" lvl="0" indent="0" algn="l" rtl="0">
                        <a:spcBef>
                          <a:spcPts val="0"/>
                        </a:spcBef>
                        <a:spcAft>
                          <a:spcPts val="0"/>
                        </a:spcAft>
                        <a:buNone/>
                      </a:pPr>
                      <a:r>
                        <a:rPr lang="en-US" sz="1200" dirty="0" err="1"/>
                        <a:t>total_transaksi</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Integer</a:t>
                      </a:r>
                    </a:p>
                  </a:txBody>
                  <a:tcPr marL="91425" marR="91425" marT="91425" marB="91425"/>
                </a:tc>
                <a:tc>
                  <a:txBody>
                    <a:bodyPr/>
                    <a:lstStyle/>
                    <a:p>
                      <a:pPr marL="0" lvl="0" indent="0" algn="l" rtl="0">
                        <a:spcBef>
                          <a:spcPts val="0"/>
                        </a:spcBef>
                        <a:spcAft>
                          <a:spcPts val="0"/>
                        </a:spcAft>
                        <a:buNone/>
                      </a:pPr>
                      <a:r>
                        <a:rPr lang="en-US" sz="1200" dirty="0" err="1"/>
                        <a:t>Banyaknya</a:t>
                      </a:r>
                      <a:r>
                        <a:rPr lang="en-US" sz="1200" dirty="0"/>
                        <a:t> </a:t>
                      </a:r>
                      <a:r>
                        <a:rPr lang="en-US" sz="1200" dirty="0" err="1"/>
                        <a:t>transaksi</a:t>
                      </a:r>
                      <a:r>
                        <a:rPr lang="en-US" sz="1200" dirty="0"/>
                        <a:t> </a:t>
                      </a:r>
                      <a:r>
                        <a:rPr lang="en-US" sz="1200" dirty="0" err="1"/>
                        <a:t>pembelian</a:t>
                      </a:r>
                      <a:r>
                        <a:rPr lang="en-US" sz="1200" dirty="0"/>
                        <a:t> </a:t>
                      </a:r>
                      <a:r>
                        <a:rPr lang="en-US" sz="1200" dirty="0" err="1"/>
                        <a:t>barang</a:t>
                      </a:r>
                      <a:r>
                        <a:rPr lang="en-US" sz="1200" dirty="0"/>
                        <a:t> tertentu</a:t>
                      </a:r>
                      <a:endParaRPr sz="1200" dirty="0"/>
                    </a:p>
                  </a:txBody>
                  <a:tcPr marL="91425" marR="91425" marT="91425" marB="91425"/>
                </a:tc>
                <a:tc>
                  <a:txBody>
                    <a:bodyPr/>
                    <a:lstStyle/>
                    <a:p>
                      <a:pPr marL="0" lvl="0" indent="0" algn="l" rtl="0">
                        <a:spcBef>
                          <a:spcPts val="0"/>
                        </a:spcBef>
                        <a:spcAft>
                          <a:spcPts val="0"/>
                        </a:spcAft>
                        <a:buNone/>
                      </a:pPr>
                      <a:r>
                        <a:rPr lang="en-US" sz="1200" dirty="0"/>
                        <a:t>COUNT(</a:t>
                      </a:r>
                      <a:r>
                        <a:rPr lang="en-US" sz="1200" dirty="0" err="1"/>
                        <a:t>id_penjualan</a:t>
                      </a:r>
                      <a:r>
                        <a:rPr lang="en-US" sz="1200" dirty="0"/>
                        <a:t>)</a:t>
                      </a:r>
                      <a:endParaRPr sz="1200" dirty="0"/>
                    </a:p>
                  </a:txBody>
                  <a:tcPr marL="91425" marR="91425" marT="91425" marB="91425"/>
                </a:tc>
                <a:extLst>
                  <a:ext uri="{0D108BD9-81ED-4DB2-BD59-A6C34878D82A}">
                    <a16:rowId xmlns:a16="http://schemas.microsoft.com/office/drawing/2014/main" val="10005"/>
                  </a:ext>
                </a:extLst>
              </a:tr>
              <a:tr h="320000">
                <a:tc>
                  <a:txBody>
                    <a:bodyPr/>
                    <a:lstStyle/>
                    <a:p>
                      <a:pPr marL="0" lvl="0" indent="0" algn="l" rtl="0">
                        <a:spcBef>
                          <a:spcPts val="0"/>
                        </a:spcBef>
                        <a:spcAft>
                          <a:spcPts val="0"/>
                        </a:spcAft>
                        <a:buNone/>
                      </a:pPr>
                      <a:r>
                        <a:rPr lang="en-US" sz="1200" dirty="0" err="1"/>
                        <a:t>total_sales_barang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Integer</a:t>
                      </a:r>
                    </a:p>
                  </a:txBody>
                  <a:tcPr marL="91425" marR="91425" marT="91425" marB="91425"/>
                </a:tc>
                <a:tc>
                  <a:txBody>
                    <a:bodyPr/>
                    <a:lstStyle/>
                    <a:p>
                      <a:pPr marL="0" lvl="0" indent="0" algn="l" rtl="0">
                        <a:spcBef>
                          <a:spcPts val="0"/>
                        </a:spcBef>
                        <a:spcAft>
                          <a:spcPts val="0"/>
                        </a:spcAft>
                        <a:buNone/>
                      </a:pPr>
                      <a:r>
                        <a:rPr lang="en-US" sz="1200" dirty="0"/>
                        <a:t>Total </a:t>
                      </a:r>
                      <a:r>
                        <a:rPr lang="en-US" sz="1200" dirty="0" err="1"/>
                        <a:t>penjualan</a:t>
                      </a:r>
                      <a:r>
                        <a:rPr lang="en-US" sz="1200" dirty="0"/>
                        <a:t> </a:t>
                      </a:r>
                      <a:r>
                        <a:rPr lang="en-US" sz="1200" dirty="0" err="1"/>
                        <a:t>barang</a:t>
                      </a:r>
                      <a:endParaRPr sz="1200" dirty="0"/>
                    </a:p>
                  </a:txBody>
                  <a:tcPr marL="91425" marR="91425" marT="91425" marB="91425"/>
                </a:tc>
                <a:tc>
                  <a:txBody>
                    <a:bodyPr/>
                    <a:lstStyle/>
                    <a:p>
                      <a:pPr marL="0" lvl="0" indent="0" algn="l" rtl="0">
                        <a:spcBef>
                          <a:spcPts val="0"/>
                        </a:spcBef>
                        <a:spcAft>
                          <a:spcPts val="0"/>
                        </a:spcAft>
                        <a:buNone/>
                      </a:pPr>
                      <a:r>
                        <a:rPr lang="en-US" sz="1200" dirty="0"/>
                        <a:t>SUM(</a:t>
                      </a:r>
                      <a:r>
                        <a:rPr lang="en-US" sz="1200" dirty="0" err="1"/>
                        <a:t>jumlah_barang</a:t>
                      </a:r>
                      <a:r>
                        <a:rPr lang="en-US" sz="1200" dirty="0"/>
                        <a:t> * </a:t>
                      </a:r>
                      <a:r>
                        <a:rPr lang="en-US" sz="1200" dirty="0" err="1"/>
                        <a:t>harga</a:t>
                      </a:r>
                      <a:r>
                        <a:rPr lang="en-US" sz="1200" dirty="0"/>
                        <a:t>)</a:t>
                      </a:r>
                      <a:endParaRPr sz="1200" dirty="0"/>
                    </a:p>
                  </a:txBody>
                  <a:tcPr marL="91425" marR="91425" marT="91425" marB="91425"/>
                </a:tc>
                <a:extLst>
                  <a:ext uri="{0D108BD9-81ED-4DB2-BD59-A6C34878D82A}">
                    <a16:rowId xmlns:a16="http://schemas.microsoft.com/office/drawing/2014/main" val="3911498066"/>
                  </a:ext>
                </a:extLst>
              </a:tr>
              <a:tr h="320000">
                <a:tc>
                  <a:txBody>
                    <a:bodyPr/>
                    <a:lstStyle/>
                    <a:p>
                      <a:pPr marL="0" lvl="0" indent="0" algn="l" rtl="0">
                        <a:spcBef>
                          <a:spcPts val="0"/>
                        </a:spcBef>
                        <a:spcAft>
                          <a:spcPts val="0"/>
                        </a:spcAft>
                        <a:buNone/>
                      </a:pPr>
                      <a:r>
                        <a:rPr lang="en-US" sz="1200" dirty="0" err="1"/>
                        <a:t>Min_penjualan</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Integer</a:t>
                      </a:r>
                    </a:p>
                  </a:txBody>
                  <a:tcPr marL="91425" marR="91425" marT="91425" marB="91425"/>
                </a:tc>
                <a:tc>
                  <a:txBody>
                    <a:bodyPr/>
                    <a:lstStyle/>
                    <a:p>
                      <a:pPr marL="0" lvl="0" indent="0" algn="l" rtl="0">
                        <a:spcBef>
                          <a:spcPts val="0"/>
                        </a:spcBef>
                        <a:spcAft>
                          <a:spcPts val="0"/>
                        </a:spcAft>
                        <a:buNone/>
                      </a:pPr>
                      <a:r>
                        <a:rPr lang="en-US" sz="1200" dirty="0" err="1"/>
                        <a:t>Penjualan</a:t>
                      </a:r>
                      <a:r>
                        <a:rPr lang="en-US" sz="1200" dirty="0"/>
                        <a:t> </a:t>
                      </a:r>
                      <a:r>
                        <a:rPr lang="en-US" sz="1200" dirty="0" err="1"/>
                        <a:t>barang</a:t>
                      </a:r>
                      <a:r>
                        <a:rPr lang="en-US" sz="1200" dirty="0"/>
                        <a:t> </a:t>
                      </a:r>
                      <a:r>
                        <a:rPr lang="en-US" sz="1200" dirty="0" err="1"/>
                        <a:t>terkecil</a:t>
                      </a:r>
                      <a:r>
                        <a:rPr lang="en-US" sz="1200" dirty="0"/>
                        <a:t> pada </a:t>
                      </a:r>
                      <a:r>
                        <a:rPr lang="en-US" sz="1200" dirty="0" err="1"/>
                        <a:t>satu</a:t>
                      </a:r>
                      <a:r>
                        <a:rPr lang="en-US" sz="1200" dirty="0"/>
                        <a:t> </a:t>
                      </a:r>
                      <a:r>
                        <a:rPr lang="en-US" sz="1200" dirty="0" err="1"/>
                        <a:t>transaksi</a:t>
                      </a:r>
                      <a:endParaRPr sz="1200" dirty="0"/>
                    </a:p>
                  </a:txBody>
                  <a:tcPr marL="91425" marR="91425" marT="91425" marB="91425"/>
                </a:tc>
                <a:tc>
                  <a:txBody>
                    <a:bodyPr/>
                    <a:lstStyle/>
                    <a:p>
                      <a:pPr marL="0" lvl="0" indent="0" algn="l" rtl="0">
                        <a:spcBef>
                          <a:spcPts val="0"/>
                        </a:spcBef>
                        <a:spcAft>
                          <a:spcPts val="0"/>
                        </a:spcAft>
                        <a:buNone/>
                      </a:pPr>
                      <a:r>
                        <a:rPr lang="en-US" sz="1200" dirty="0"/>
                        <a:t>MIN(</a:t>
                      </a:r>
                      <a:r>
                        <a:rPr lang="en-US" sz="1200" dirty="0" err="1"/>
                        <a:t>jumlah_barang</a:t>
                      </a:r>
                      <a:r>
                        <a:rPr lang="en-US" sz="1200" dirty="0"/>
                        <a:t> * </a:t>
                      </a:r>
                      <a:r>
                        <a:rPr lang="en-US" sz="1200" dirty="0" err="1"/>
                        <a:t>harga</a:t>
                      </a:r>
                      <a:r>
                        <a:rPr lang="en-US" sz="1200" dirty="0"/>
                        <a:t>) </a:t>
                      </a:r>
                      <a:endParaRPr sz="1200" dirty="0"/>
                    </a:p>
                  </a:txBody>
                  <a:tcPr marL="91425" marR="91425" marT="91425" marB="91425"/>
                </a:tc>
                <a:extLst>
                  <a:ext uri="{0D108BD9-81ED-4DB2-BD59-A6C34878D82A}">
                    <a16:rowId xmlns:a16="http://schemas.microsoft.com/office/drawing/2014/main" val="10006"/>
                  </a:ext>
                </a:extLst>
              </a:tr>
              <a:tr h="457175">
                <a:tc>
                  <a:txBody>
                    <a:bodyPr/>
                    <a:lstStyle/>
                    <a:p>
                      <a:pPr marL="0" lvl="0" indent="0" algn="l" rtl="0">
                        <a:spcBef>
                          <a:spcPts val="0"/>
                        </a:spcBef>
                        <a:spcAft>
                          <a:spcPts val="0"/>
                        </a:spcAft>
                        <a:buNone/>
                      </a:pPr>
                      <a:r>
                        <a:rPr lang="en-US" sz="1200" dirty="0" err="1"/>
                        <a:t>Avg_sales_barang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Integer</a:t>
                      </a:r>
                    </a:p>
                  </a:txBody>
                  <a:tcPr marL="91425" marR="91425" marT="91425" marB="91425"/>
                </a:tc>
                <a:tc>
                  <a:txBody>
                    <a:bodyPr/>
                    <a:lstStyle/>
                    <a:p>
                      <a:pPr marL="0" lvl="0" indent="0" algn="l" rtl="0">
                        <a:spcBef>
                          <a:spcPts val="0"/>
                        </a:spcBef>
                        <a:spcAft>
                          <a:spcPts val="0"/>
                        </a:spcAft>
                        <a:buNone/>
                      </a:pPr>
                      <a:r>
                        <a:rPr lang="en-US" sz="1200" dirty="0"/>
                        <a:t>Rata-rata </a:t>
                      </a:r>
                      <a:r>
                        <a:rPr lang="en-US" sz="1200" dirty="0" err="1"/>
                        <a:t>penjualan</a:t>
                      </a:r>
                      <a:r>
                        <a:rPr lang="en-US" sz="1200" dirty="0"/>
                        <a:t> pada </a:t>
                      </a:r>
                      <a:r>
                        <a:rPr lang="en-US" sz="1200" dirty="0" err="1"/>
                        <a:t>transaksi</a:t>
                      </a:r>
                      <a:endParaRPr sz="1200" dirty="0"/>
                    </a:p>
                  </a:txBody>
                  <a:tcPr marL="91425" marR="91425" marT="91425" marB="91425"/>
                </a:tc>
                <a:tc>
                  <a:txBody>
                    <a:bodyPr/>
                    <a:lstStyle/>
                    <a:p>
                      <a:pPr marL="0" lvl="0" indent="0" algn="l" rtl="0">
                        <a:spcBef>
                          <a:spcPts val="0"/>
                        </a:spcBef>
                        <a:spcAft>
                          <a:spcPts val="0"/>
                        </a:spcAft>
                        <a:buNone/>
                      </a:pPr>
                      <a:r>
                        <a:rPr lang="en-US" sz="1200" dirty="0"/>
                        <a:t>AVG(</a:t>
                      </a:r>
                      <a:r>
                        <a:rPr lang="en-US" sz="1200" dirty="0" err="1"/>
                        <a:t>jumlah_barang</a:t>
                      </a:r>
                      <a:r>
                        <a:rPr lang="en-US" sz="1200" dirty="0"/>
                        <a:t> * </a:t>
                      </a:r>
                      <a:r>
                        <a:rPr lang="en-US" sz="1200" dirty="0" err="1"/>
                        <a:t>harga</a:t>
                      </a:r>
                      <a:r>
                        <a:rPr lang="en-US" sz="1200" dirty="0"/>
                        <a:t>) </a:t>
                      </a:r>
                      <a:endParaRPr sz="1200" dirty="0"/>
                    </a:p>
                  </a:txBody>
                  <a:tcPr marL="91425" marR="91425" marT="91425" marB="91425"/>
                </a:tc>
                <a:extLst>
                  <a:ext uri="{0D108BD9-81ED-4DB2-BD59-A6C34878D82A}">
                    <a16:rowId xmlns:a16="http://schemas.microsoft.com/office/drawing/2014/main" val="10007"/>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sales_barang</a:t>
            </a:r>
            <a:r>
              <a:rPr lang="en-US" dirty="0"/>
              <a:t>”</a:t>
            </a:r>
            <a:endParaRPr dirty="0"/>
          </a:p>
        </p:txBody>
      </p:sp>
    </p:spTree>
    <p:extLst>
      <p:ext uri="{BB962C8B-B14F-4D97-AF65-F5344CB8AC3E}">
        <p14:creationId xmlns:p14="http://schemas.microsoft.com/office/powerpoint/2010/main" val="3119590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3221916227"/>
              </p:ext>
            </p:extLst>
          </p:nvPr>
        </p:nvGraphicFramePr>
        <p:xfrm>
          <a:off x="462650" y="1071075"/>
          <a:ext cx="8283325" cy="2331570"/>
        </p:xfrm>
        <a:graphic>
          <a:graphicData uri="http://schemas.openxmlformats.org/drawingml/2006/table">
            <a:tbl>
              <a:tblPr>
                <a:noFill/>
                <a:tableStyleId>{B4CC2404-DCB3-49B8-AD9E-6E41952B4E47}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dirty="0"/>
                        <a:t>column</a:t>
                      </a:r>
                      <a:endParaRPr sz="900" b="1" dirty="0"/>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None/>
                      </a:pPr>
                      <a:r>
                        <a:rPr lang="id" sz="900" b="1" dirty="0">
                          <a:solidFill>
                            <a:srgbClr val="000000"/>
                          </a:solidFill>
                        </a:rPr>
                        <a:t>description</a:t>
                      </a:r>
                      <a:endParaRPr sz="900" b="1" dirty="0"/>
                    </a:p>
                  </a:txBody>
                  <a:tcPr marL="91425" marR="91425" marT="91425" marB="91425"/>
                </a:tc>
                <a:tc>
                  <a:txBody>
                    <a:bodyPr/>
                    <a:lstStyle/>
                    <a:p>
                      <a:pPr marL="0" lvl="0" indent="0" algn="l" rtl="0">
                        <a:spcBef>
                          <a:spcPts val="0"/>
                        </a:spcBef>
                        <a:spcAft>
                          <a:spcPts val="0"/>
                        </a:spcAft>
                        <a:buNone/>
                      </a:pPr>
                      <a:r>
                        <a:rPr lang="id" sz="900" b="1" dirty="0"/>
                        <a:t>transformation</a:t>
                      </a:r>
                      <a:endParaRPr sz="900" b="1" dirty="0"/>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1200" dirty="0" err="1"/>
                        <a:t>max_penjualan</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Integer</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Penjualan</a:t>
                      </a:r>
                      <a:r>
                        <a:rPr lang="en-US" sz="1200" dirty="0"/>
                        <a:t> </a:t>
                      </a:r>
                      <a:r>
                        <a:rPr lang="en-US" sz="1200" dirty="0" err="1"/>
                        <a:t>barang</a:t>
                      </a:r>
                      <a:r>
                        <a:rPr lang="en-US" sz="1200" dirty="0"/>
                        <a:t> </a:t>
                      </a:r>
                      <a:r>
                        <a:rPr lang="en-US" sz="1200" dirty="0" err="1"/>
                        <a:t>terbesar</a:t>
                      </a:r>
                      <a:r>
                        <a:rPr lang="en-US" sz="1200" dirty="0"/>
                        <a:t> pada </a:t>
                      </a:r>
                      <a:r>
                        <a:rPr lang="en-US" sz="1200" dirty="0" err="1"/>
                        <a:t>satu</a:t>
                      </a:r>
                      <a:r>
                        <a:rPr lang="en-US" sz="1200" dirty="0"/>
                        <a:t> </a:t>
                      </a:r>
                      <a:r>
                        <a:rPr lang="en-US" sz="1200" dirty="0" err="1"/>
                        <a:t>transaksi</a:t>
                      </a:r>
                      <a:endParaRPr lang="en-US" sz="1200" dirty="0"/>
                    </a:p>
                  </a:txBody>
                  <a:tcPr marL="91425" marR="91425" marT="91425" marB="91425"/>
                </a:tc>
                <a:tc>
                  <a:txBody>
                    <a:bodyPr/>
                    <a:lstStyle/>
                    <a:p>
                      <a:pPr marL="0" lvl="0" indent="0" algn="l" rtl="0">
                        <a:spcBef>
                          <a:spcPts val="0"/>
                        </a:spcBef>
                        <a:spcAft>
                          <a:spcPts val="0"/>
                        </a:spcAft>
                        <a:buNone/>
                      </a:pPr>
                      <a:r>
                        <a:rPr lang="en-US" sz="1200" dirty="0"/>
                        <a:t>MAX(</a:t>
                      </a:r>
                      <a:r>
                        <a:rPr lang="en-US" sz="1200" dirty="0" err="1"/>
                        <a:t>jumlah_barang</a:t>
                      </a:r>
                      <a:r>
                        <a:rPr lang="en-US" sz="1200" dirty="0"/>
                        <a:t> * </a:t>
                      </a:r>
                      <a:r>
                        <a:rPr lang="en-US" sz="1200" dirty="0" err="1"/>
                        <a:t>harga</a:t>
                      </a:r>
                      <a:r>
                        <a:rPr lang="en-US" sz="1200" dirty="0"/>
                        <a:t>)</a:t>
                      </a:r>
                      <a:endParaRPr sz="1200" dirty="0"/>
                    </a:p>
                  </a:txBody>
                  <a:tcPr marL="91425" marR="91425" marT="91425" marB="91425"/>
                </a:tc>
                <a:extLst>
                  <a:ext uri="{0D108BD9-81ED-4DB2-BD59-A6C34878D82A}">
                    <a16:rowId xmlns:a16="http://schemas.microsoft.com/office/drawing/2014/main" val="36669368"/>
                  </a:ext>
                </a:extLst>
              </a:tr>
              <a:tr h="320000">
                <a:tc>
                  <a:txBody>
                    <a:bodyPr/>
                    <a:lstStyle/>
                    <a:p>
                      <a:pPr marL="0" lvl="0" indent="0" algn="l" rtl="0">
                        <a:spcBef>
                          <a:spcPts val="0"/>
                        </a:spcBef>
                        <a:spcAft>
                          <a:spcPts val="0"/>
                        </a:spcAft>
                        <a:buNone/>
                      </a:pPr>
                      <a:r>
                        <a:rPr lang="en-US" sz="1200" dirty="0" err="1"/>
                        <a:t>jumlah_penjualan_barang</a:t>
                      </a:r>
                      <a:endParaRPr sz="1200" dirty="0"/>
                    </a:p>
                  </a:txBody>
                  <a:tcPr marL="91425" marR="91425" marT="91425" marB="91425"/>
                </a:tc>
                <a:tc>
                  <a:txBody>
                    <a:bodyPr/>
                    <a:lstStyle/>
                    <a:p>
                      <a:pPr marL="0" lvl="0" indent="0" algn="l" rtl="0">
                        <a:spcBef>
                          <a:spcPts val="0"/>
                        </a:spcBef>
                        <a:spcAft>
                          <a:spcPts val="0"/>
                        </a:spcAft>
                        <a:buNone/>
                      </a:pPr>
                      <a:r>
                        <a:rPr lang="en-US" sz="1200" dirty="0"/>
                        <a:t>Integer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Jumlah</a:t>
                      </a:r>
                      <a:r>
                        <a:rPr lang="en-US" sz="1200" dirty="0"/>
                        <a:t> unit </a:t>
                      </a:r>
                      <a:r>
                        <a:rPr lang="en-US" sz="1200" dirty="0" err="1"/>
                        <a:t>barang</a:t>
                      </a:r>
                      <a:r>
                        <a:rPr lang="en-US" sz="1200" dirty="0"/>
                        <a:t> yang </a:t>
                      </a:r>
                      <a:r>
                        <a:rPr lang="en-US" sz="1200" dirty="0" err="1"/>
                        <a:t>terjual</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SUM(</a:t>
                      </a:r>
                      <a:r>
                        <a:rPr lang="en-US" sz="1200" dirty="0" err="1"/>
                        <a:t>jumlah_barang</a:t>
                      </a:r>
                      <a:r>
                        <a:rPr lang="en-US" sz="1200" dirty="0"/>
                        <a:t>)</a:t>
                      </a:r>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US" sz="1200" dirty="0" err="1"/>
                        <a:t>min_penjualan_barang</a:t>
                      </a:r>
                      <a:endParaRPr sz="1200" dirty="0"/>
                    </a:p>
                  </a:txBody>
                  <a:tcPr marL="91425" marR="91425" marT="91425" marB="91425"/>
                </a:tc>
                <a:tc>
                  <a:txBody>
                    <a:bodyPr/>
                    <a:lstStyle/>
                    <a:p>
                      <a:pPr marL="0" lvl="0" indent="0" algn="l" rtl="0">
                        <a:spcBef>
                          <a:spcPts val="0"/>
                        </a:spcBef>
                        <a:spcAft>
                          <a:spcPts val="0"/>
                        </a:spcAft>
                        <a:buNone/>
                      </a:pPr>
                      <a:r>
                        <a:rPr lang="en-US" sz="1200" dirty="0"/>
                        <a:t>Integer</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Pembelian</a:t>
                      </a:r>
                      <a:r>
                        <a:rPr lang="en-US" sz="1200" dirty="0"/>
                        <a:t> </a:t>
                      </a:r>
                      <a:r>
                        <a:rPr lang="en-US" sz="1200" dirty="0" err="1"/>
                        <a:t>barang</a:t>
                      </a:r>
                      <a:r>
                        <a:rPr lang="en-US" sz="1200" dirty="0"/>
                        <a:t> paling sedikit pada </a:t>
                      </a:r>
                      <a:r>
                        <a:rPr lang="en-US" sz="1200" dirty="0" err="1"/>
                        <a:t>satu</a:t>
                      </a:r>
                      <a:r>
                        <a:rPr lang="en-US" sz="1200" dirty="0"/>
                        <a:t> </a:t>
                      </a:r>
                      <a:r>
                        <a:rPr lang="en-US" sz="1200" dirty="0" err="1"/>
                        <a:t>transaksi</a:t>
                      </a:r>
                      <a:endParaRPr lang="en-US" sz="1200" dirty="0"/>
                    </a:p>
                  </a:txBody>
                  <a:tcPr marL="91425" marR="91425" marT="91425" marB="91425"/>
                </a:tc>
                <a:tc>
                  <a:txBody>
                    <a:bodyPr/>
                    <a:lstStyle/>
                    <a:p>
                      <a:pPr marL="0" lvl="0" indent="0" algn="l" rtl="0">
                        <a:spcBef>
                          <a:spcPts val="0"/>
                        </a:spcBef>
                        <a:spcAft>
                          <a:spcPts val="0"/>
                        </a:spcAft>
                        <a:buNone/>
                      </a:pPr>
                      <a:r>
                        <a:rPr lang="en-US" sz="1200" dirty="0"/>
                        <a:t>MIN(</a:t>
                      </a:r>
                      <a:r>
                        <a:rPr lang="en-US" sz="1200" dirty="0" err="1"/>
                        <a:t>jumlah_barang</a:t>
                      </a:r>
                      <a:r>
                        <a:rPr lang="en-US" sz="1200" dirty="0"/>
                        <a:t>)</a:t>
                      </a:r>
                      <a:endParaRPr sz="1200" dirty="0"/>
                    </a:p>
                  </a:txBody>
                  <a:tcPr marL="91425" marR="91425" marT="91425" marB="91425"/>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r>
                        <a:rPr lang="en-US" sz="1200" dirty="0" err="1"/>
                        <a:t>max_penjualan_barang</a:t>
                      </a:r>
                      <a:endParaRPr sz="1200" dirty="0"/>
                    </a:p>
                  </a:txBody>
                  <a:tcPr marL="91425" marR="91425" marT="91425" marB="91425"/>
                </a:tc>
                <a:tc>
                  <a:txBody>
                    <a:bodyPr/>
                    <a:lstStyle/>
                    <a:p>
                      <a:pPr marL="0" lvl="0" indent="0" algn="l" rtl="0">
                        <a:spcBef>
                          <a:spcPts val="0"/>
                        </a:spcBef>
                        <a:spcAft>
                          <a:spcPts val="0"/>
                        </a:spcAft>
                        <a:buNone/>
                      </a:pPr>
                      <a:r>
                        <a:rPr lang="en-US" sz="1200"/>
                        <a:t>Integer</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Penjualan</a:t>
                      </a:r>
                      <a:r>
                        <a:rPr lang="en-US" sz="1200" dirty="0"/>
                        <a:t> </a:t>
                      </a:r>
                      <a:r>
                        <a:rPr lang="en-US" sz="1200" dirty="0" err="1"/>
                        <a:t>barang</a:t>
                      </a:r>
                      <a:r>
                        <a:rPr lang="en-US" sz="1200" dirty="0"/>
                        <a:t> paling </a:t>
                      </a:r>
                      <a:r>
                        <a:rPr lang="en-US" sz="1200" dirty="0" err="1"/>
                        <a:t>banyak</a:t>
                      </a:r>
                      <a:r>
                        <a:rPr lang="en-US" sz="1200" dirty="0"/>
                        <a:t> pada </a:t>
                      </a:r>
                      <a:r>
                        <a:rPr lang="en-US" sz="1200" dirty="0" err="1"/>
                        <a:t>satu</a:t>
                      </a:r>
                      <a:r>
                        <a:rPr lang="en-US" sz="1200" dirty="0"/>
                        <a:t> </a:t>
                      </a:r>
                      <a:r>
                        <a:rPr lang="en-US" sz="1200" dirty="0" err="1"/>
                        <a:t>transaksi</a:t>
                      </a:r>
                      <a:endParaRPr lang="en-US" sz="1200" dirty="0"/>
                    </a:p>
                  </a:txBody>
                  <a:tcPr marL="91425" marR="91425" marT="91425" marB="91425"/>
                </a:tc>
                <a:tc>
                  <a:txBody>
                    <a:bodyPr/>
                    <a:lstStyle/>
                    <a:p>
                      <a:pPr marL="0" lvl="0" indent="0" algn="l" rtl="0">
                        <a:spcBef>
                          <a:spcPts val="0"/>
                        </a:spcBef>
                        <a:spcAft>
                          <a:spcPts val="0"/>
                        </a:spcAft>
                        <a:buNone/>
                      </a:pPr>
                      <a:r>
                        <a:rPr lang="en-US" sz="1200" dirty="0"/>
                        <a:t>MAX(</a:t>
                      </a:r>
                      <a:r>
                        <a:rPr lang="en-US" sz="1200" dirty="0" err="1"/>
                        <a:t>jumlah_barang</a:t>
                      </a:r>
                      <a:r>
                        <a:rPr lang="en-US" sz="1200" dirty="0"/>
                        <a:t>)</a:t>
                      </a:r>
                      <a:endParaRPr sz="1200" dirty="0"/>
                    </a:p>
                  </a:txBody>
                  <a:tcPr marL="91425" marR="91425" marT="91425" marB="91425"/>
                </a:tc>
                <a:extLst>
                  <a:ext uri="{0D108BD9-81ED-4DB2-BD59-A6C34878D82A}">
                    <a16:rowId xmlns:a16="http://schemas.microsoft.com/office/drawing/2014/main" val="10003"/>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sales_barang</a:t>
            </a:r>
            <a:r>
              <a:rPr lang="en-US" dirty="0"/>
              <a:t>”</a:t>
            </a:r>
            <a:endParaRPr dirty="0"/>
          </a:p>
        </p:txBody>
      </p:sp>
    </p:spTree>
    <p:extLst>
      <p:ext uri="{BB962C8B-B14F-4D97-AF65-F5344CB8AC3E}">
        <p14:creationId xmlns:p14="http://schemas.microsoft.com/office/powerpoint/2010/main" val="32893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sales_barang_detail</a:t>
            </a:r>
            <a:r>
              <a:rPr lang="en-US" dirty="0"/>
              <a:t>”</a:t>
            </a:r>
            <a:endParaRPr dirty="0"/>
          </a:p>
        </p:txBody>
      </p:sp>
      <p:pic>
        <p:nvPicPr>
          <p:cNvPr id="3" name="Picture 2">
            <a:extLst>
              <a:ext uri="{FF2B5EF4-FFF2-40B4-BE49-F238E27FC236}">
                <a16:creationId xmlns:a16="http://schemas.microsoft.com/office/drawing/2014/main" id="{041C4324-4843-659E-7669-B14B1414553F}"/>
              </a:ext>
            </a:extLst>
          </p:cNvPr>
          <p:cNvPicPr>
            <a:picLocks noChangeAspect="1"/>
          </p:cNvPicPr>
          <p:nvPr/>
        </p:nvPicPr>
        <p:blipFill>
          <a:blip r:embed="rId3"/>
          <a:srcRect/>
          <a:stretch/>
        </p:blipFill>
        <p:spPr>
          <a:xfrm>
            <a:off x="572950" y="1416216"/>
            <a:ext cx="3835175" cy="2072544"/>
          </a:xfrm>
          <a:prstGeom prst="rect">
            <a:avLst/>
          </a:prstGeom>
        </p:spPr>
      </p:pic>
    </p:spTree>
    <p:extLst>
      <p:ext uri="{BB962C8B-B14F-4D97-AF65-F5344CB8AC3E}">
        <p14:creationId xmlns:p14="http://schemas.microsoft.com/office/powerpoint/2010/main" val="191603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2784039247"/>
              </p:ext>
            </p:extLst>
          </p:nvPr>
        </p:nvGraphicFramePr>
        <p:xfrm>
          <a:off x="462650" y="1071075"/>
          <a:ext cx="8283325" cy="1996290"/>
        </p:xfrm>
        <a:graphic>
          <a:graphicData uri="http://schemas.openxmlformats.org/drawingml/2006/table">
            <a:tbl>
              <a:tblPr>
                <a:noFill/>
                <a:tableStyleId>{B4CC2404-DCB3-49B8-AD9E-6E41952B4E47}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None/>
                      </a:pPr>
                      <a:r>
                        <a:rPr lang="id" sz="900" b="1">
                          <a:solidFill>
                            <a:srgbClr val="000000"/>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1200" dirty="0" err="1"/>
                        <a:t>nama_barang</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US" sz="1200" dirty="0" err="1"/>
                        <a:t>cabang_sales</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r h="320000">
                <a:tc>
                  <a:txBody>
                    <a:bodyPr/>
                    <a:lstStyle/>
                    <a:p>
                      <a:pPr marL="0" lvl="0" indent="0" algn="l" rtl="0">
                        <a:spcBef>
                          <a:spcPts val="0"/>
                        </a:spcBef>
                        <a:spcAft>
                          <a:spcPts val="0"/>
                        </a:spcAft>
                        <a:buNone/>
                      </a:pPr>
                      <a:r>
                        <a:rPr lang="en-US" sz="1200" dirty="0" err="1"/>
                        <a:t>jumlah_penjualan</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Integer</a:t>
                      </a:r>
                    </a:p>
                  </a:txBody>
                  <a:tcPr marL="91425" marR="91425" marT="91425" marB="91425"/>
                </a:tc>
                <a:tc>
                  <a:txBody>
                    <a:bodyPr/>
                    <a:lstStyle/>
                    <a:p>
                      <a:pPr marL="0" lvl="0" indent="0" algn="l" rtl="0">
                        <a:spcBef>
                          <a:spcPts val="0"/>
                        </a:spcBef>
                        <a:spcAft>
                          <a:spcPts val="0"/>
                        </a:spcAft>
                        <a:buNone/>
                      </a:pPr>
                      <a:r>
                        <a:rPr lang="en-US" sz="1200" dirty="0"/>
                        <a:t>Total </a:t>
                      </a:r>
                      <a:r>
                        <a:rPr lang="en-US" sz="1200" dirty="0" err="1"/>
                        <a:t>penjualan</a:t>
                      </a:r>
                      <a:r>
                        <a:rPr lang="en-US" sz="1200" dirty="0"/>
                        <a:t> </a:t>
                      </a:r>
                      <a:r>
                        <a:rPr lang="en-US" sz="1200" dirty="0" err="1"/>
                        <a:t>barang</a:t>
                      </a:r>
                      <a:r>
                        <a:rPr lang="en-US" sz="1200" dirty="0"/>
                        <a:t> (per cabang)</a:t>
                      </a:r>
                      <a:endParaRPr sz="1200" dirty="0"/>
                    </a:p>
                  </a:txBody>
                  <a:tcPr marL="91425" marR="91425" marT="91425" marB="91425"/>
                </a:tc>
                <a:tc>
                  <a:txBody>
                    <a:bodyPr/>
                    <a:lstStyle/>
                    <a:p>
                      <a:pPr marL="0" lvl="0" indent="0" algn="l" rtl="0">
                        <a:spcBef>
                          <a:spcPts val="0"/>
                        </a:spcBef>
                        <a:spcAft>
                          <a:spcPts val="0"/>
                        </a:spcAft>
                        <a:buNone/>
                      </a:pPr>
                      <a:r>
                        <a:rPr lang="en-US" sz="1200" dirty="0"/>
                        <a:t>SUM(</a:t>
                      </a:r>
                      <a:r>
                        <a:rPr lang="en-US" sz="1200" dirty="0" err="1"/>
                        <a:t>jumlah_barang</a:t>
                      </a:r>
                      <a:r>
                        <a:rPr lang="en-US" sz="1200" dirty="0"/>
                        <a:t> * </a:t>
                      </a:r>
                      <a:r>
                        <a:rPr lang="en-US" sz="1200" dirty="0" err="1"/>
                        <a:t>harga</a:t>
                      </a:r>
                      <a:r>
                        <a:rPr lang="en-US" sz="1200" dirty="0"/>
                        <a:t>)</a:t>
                      </a:r>
                      <a:endParaRPr sz="1200" dirty="0"/>
                    </a:p>
                  </a:txBody>
                  <a:tcPr marL="91425" marR="91425" marT="91425" marB="91425"/>
                </a:tc>
                <a:extLst>
                  <a:ext uri="{0D108BD9-81ED-4DB2-BD59-A6C34878D82A}">
                    <a16:rowId xmlns:a16="http://schemas.microsoft.com/office/drawing/2014/main" val="10005"/>
                  </a:ext>
                </a:extLst>
              </a:tr>
              <a:tr h="320000">
                <a:tc>
                  <a:txBody>
                    <a:bodyPr/>
                    <a:lstStyle/>
                    <a:p>
                      <a:pPr marL="0" lvl="0" indent="0" algn="l" rtl="0">
                        <a:spcBef>
                          <a:spcPts val="0"/>
                        </a:spcBef>
                        <a:spcAft>
                          <a:spcPts val="0"/>
                        </a:spcAft>
                        <a:buNone/>
                      </a:pPr>
                      <a:r>
                        <a:rPr lang="en-US" sz="1200" dirty="0" err="1"/>
                        <a:t>jumlah_barang_terjual</a:t>
                      </a:r>
                      <a:endParaRPr sz="1200" dirty="0"/>
                    </a:p>
                  </a:txBody>
                  <a:tcPr marL="91425" marR="91425" marT="91425" marB="91425"/>
                </a:tc>
                <a:tc>
                  <a:txBody>
                    <a:bodyPr/>
                    <a:lstStyle/>
                    <a:p>
                      <a:pPr marL="0" lvl="0" indent="0" algn="l" rtl="0">
                        <a:spcBef>
                          <a:spcPts val="0"/>
                        </a:spcBef>
                        <a:spcAft>
                          <a:spcPts val="0"/>
                        </a:spcAft>
                        <a:buNone/>
                      </a:pPr>
                      <a:r>
                        <a:rPr lang="en-US" sz="1200" dirty="0"/>
                        <a:t>Integer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Jumlah</a:t>
                      </a:r>
                      <a:r>
                        <a:rPr lang="en-US" sz="1200" dirty="0"/>
                        <a:t> unit </a:t>
                      </a:r>
                      <a:r>
                        <a:rPr lang="en-US" sz="1200" dirty="0" err="1"/>
                        <a:t>barang</a:t>
                      </a:r>
                      <a:r>
                        <a:rPr lang="en-US" sz="1200" dirty="0"/>
                        <a:t> yang </a:t>
                      </a:r>
                      <a:r>
                        <a:rPr lang="en-US" sz="1200" dirty="0" err="1"/>
                        <a:t>terjual</a:t>
                      </a:r>
                      <a:r>
                        <a:rPr lang="en-US" sz="1200" dirty="0"/>
                        <a:t> (per cabang)</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SUM(</a:t>
                      </a:r>
                      <a:r>
                        <a:rPr lang="en-US" sz="1200" dirty="0" err="1"/>
                        <a:t>jumlah_barang</a:t>
                      </a:r>
                      <a:r>
                        <a:rPr lang="en-US" sz="1200" dirty="0"/>
                        <a:t>)</a:t>
                      </a:r>
                    </a:p>
                  </a:txBody>
                  <a:tcPr marL="91425" marR="91425" marT="91425" marB="91425"/>
                </a:tc>
                <a:extLst>
                  <a:ext uri="{0D108BD9-81ED-4DB2-BD59-A6C34878D82A}">
                    <a16:rowId xmlns:a16="http://schemas.microsoft.com/office/drawing/2014/main" val="10006"/>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sales_barang_detail</a:t>
            </a:r>
            <a:r>
              <a:rPr lang="en-US" dirty="0"/>
              <a:t>”</a:t>
            </a:r>
            <a:endParaRPr dirty="0"/>
          </a:p>
        </p:txBody>
      </p:sp>
    </p:spTree>
    <p:extLst>
      <p:ext uri="{BB962C8B-B14F-4D97-AF65-F5344CB8AC3E}">
        <p14:creationId xmlns:p14="http://schemas.microsoft.com/office/powerpoint/2010/main" val="2799179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sales_brand</a:t>
            </a:r>
            <a:r>
              <a:rPr lang="en-US" dirty="0"/>
              <a:t>”</a:t>
            </a:r>
            <a:endParaRPr dirty="0"/>
          </a:p>
        </p:txBody>
      </p:sp>
      <p:pic>
        <p:nvPicPr>
          <p:cNvPr id="3" name="Picture 2">
            <a:extLst>
              <a:ext uri="{FF2B5EF4-FFF2-40B4-BE49-F238E27FC236}">
                <a16:creationId xmlns:a16="http://schemas.microsoft.com/office/drawing/2014/main" id="{041C4324-4843-659E-7669-B14B1414553F}"/>
              </a:ext>
            </a:extLst>
          </p:cNvPr>
          <p:cNvPicPr>
            <a:picLocks noChangeAspect="1"/>
          </p:cNvPicPr>
          <p:nvPr/>
        </p:nvPicPr>
        <p:blipFill>
          <a:blip r:embed="rId3"/>
          <a:srcRect/>
          <a:stretch/>
        </p:blipFill>
        <p:spPr>
          <a:xfrm>
            <a:off x="477575" y="1248640"/>
            <a:ext cx="3844168" cy="3164610"/>
          </a:xfrm>
          <a:prstGeom prst="rect">
            <a:avLst/>
          </a:prstGeom>
        </p:spPr>
      </p:pic>
    </p:spTree>
    <p:extLst>
      <p:ext uri="{BB962C8B-B14F-4D97-AF65-F5344CB8AC3E}">
        <p14:creationId xmlns:p14="http://schemas.microsoft.com/office/powerpoint/2010/main" val="350237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Petunjuk</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id" sz="2100" b="1" dirty="0">
                <a:latin typeface="Rubik"/>
                <a:ea typeface="Rubik"/>
                <a:cs typeface="Rubik"/>
                <a:sym typeface="Rubik"/>
              </a:rPr>
              <a:t>Silahkan merujuk pada Data Source Task 5 yang telah disediakan untuk mengerjakan soal soal di bawah ini</a:t>
            </a:r>
            <a:endParaRPr sz="2100" b="1" dirty="0">
              <a:latin typeface="Rubik"/>
              <a:ea typeface="Rubik"/>
              <a:cs typeface="Rubik"/>
              <a:sym typeface="Rubik"/>
            </a:endParaRPr>
          </a:p>
          <a:p>
            <a:pPr marL="0" lvl="0" indent="0" algn="just" rtl="0">
              <a:lnSpc>
                <a:spcPct val="100000"/>
              </a:lnSpc>
              <a:spcBef>
                <a:spcPts val="1200"/>
              </a:spcBef>
              <a:spcAft>
                <a:spcPts val="0"/>
              </a:spcAft>
              <a:buNone/>
            </a:pPr>
            <a:r>
              <a:rPr lang="id" dirty="0">
                <a:solidFill>
                  <a:schemeClr val="dk1"/>
                </a:solidFill>
                <a:latin typeface="Rubik"/>
                <a:ea typeface="Rubik"/>
                <a:cs typeface="Rubik"/>
                <a:sym typeface="Rubik"/>
              </a:rPr>
              <a:t>Pada bagian data analytics, terdiri dari 4 soal dengan use case &amp; tabel yang sama. Bayangkan kamu memiliki database erp yang terdiri dari 3 tabel: penjualan, pelanggan, barang. Tabel tersebut akan dibuat menjadi sebuah datamart yang nantinya digunakan untuk visualisasi.</a:t>
            </a:r>
            <a:endParaRPr sz="2100" b="1" dirty="0">
              <a:latin typeface="Rubik"/>
              <a:ea typeface="Rubik"/>
              <a:cs typeface="Rubik"/>
              <a:sym typeface="Rubi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3580034370"/>
              </p:ext>
            </p:extLst>
          </p:nvPr>
        </p:nvGraphicFramePr>
        <p:xfrm>
          <a:off x="462650" y="1071075"/>
          <a:ext cx="8283325" cy="3642130"/>
        </p:xfrm>
        <a:graphic>
          <a:graphicData uri="http://schemas.openxmlformats.org/drawingml/2006/table">
            <a:tbl>
              <a:tblPr>
                <a:noFill/>
                <a:tableStyleId>{B4CC2404-DCB3-49B8-AD9E-6E41952B4E47}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en-US" sz="900" b="1" dirty="0"/>
                        <a:t>column</a:t>
                      </a:r>
                    </a:p>
                  </a:txBody>
                  <a:tcPr marL="91425" marR="91425" marT="91425" marB="91425"/>
                </a:tc>
                <a:tc>
                  <a:txBody>
                    <a:bodyPr/>
                    <a:lstStyle/>
                    <a:p>
                      <a:pPr marL="0" lvl="0" indent="0" algn="l" rtl="0">
                        <a:spcBef>
                          <a:spcPts val="0"/>
                        </a:spcBef>
                        <a:spcAft>
                          <a:spcPts val="0"/>
                        </a:spcAft>
                        <a:buNone/>
                      </a:pPr>
                      <a:r>
                        <a:rPr lang="en-US" sz="900" b="1"/>
                        <a:t>data type</a:t>
                      </a:r>
                    </a:p>
                  </a:txBody>
                  <a:tcPr marL="91425" marR="91425" marT="91425" marB="91425"/>
                </a:tc>
                <a:tc>
                  <a:txBody>
                    <a:bodyPr/>
                    <a:lstStyle/>
                    <a:p>
                      <a:pPr marL="0" lvl="0" indent="0" algn="l" rtl="0">
                        <a:spcBef>
                          <a:spcPts val="0"/>
                        </a:spcBef>
                        <a:spcAft>
                          <a:spcPts val="0"/>
                        </a:spcAft>
                        <a:buNone/>
                      </a:pPr>
                      <a:r>
                        <a:rPr lang="en-US" sz="900" b="1">
                          <a:solidFill>
                            <a:srgbClr val="000000"/>
                          </a:solidFill>
                        </a:rPr>
                        <a:t>description</a:t>
                      </a:r>
                      <a:endParaRPr lang="en-US" sz="900" b="1"/>
                    </a:p>
                  </a:txBody>
                  <a:tcPr marL="91425" marR="91425" marT="91425" marB="91425"/>
                </a:tc>
                <a:tc>
                  <a:txBody>
                    <a:bodyPr/>
                    <a:lstStyle/>
                    <a:p>
                      <a:pPr marL="0" lvl="0" indent="0" algn="l" rtl="0">
                        <a:spcBef>
                          <a:spcPts val="0"/>
                        </a:spcBef>
                        <a:spcAft>
                          <a:spcPts val="0"/>
                        </a:spcAft>
                        <a:buNone/>
                      </a:pPr>
                      <a:r>
                        <a:rPr lang="en-US" sz="900" b="1"/>
                        <a:t>transformation</a:t>
                      </a:r>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1200"/>
                        <a:t>brand</a:t>
                      </a:r>
                      <a:endParaRPr lang="en-US" sz="1200" dirty="0"/>
                    </a:p>
                  </a:txBody>
                  <a:tcPr marL="91425" marR="91425" marT="91425" marB="91425"/>
                </a:tc>
                <a:tc>
                  <a:txBody>
                    <a:bodyPr/>
                    <a:lstStyle/>
                    <a:p>
                      <a:pPr marL="0" lvl="0" indent="0" algn="l" rtl="0">
                        <a:spcBef>
                          <a:spcPts val="0"/>
                        </a:spcBef>
                        <a:spcAft>
                          <a:spcPts val="0"/>
                        </a:spcAft>
                        <a:buNone/>
                      </a:pPr>
                      <a:r>
                        <a:rPr lang="en-US" sz="1200"/>
                        <a:t>String</a:t>
                      </a:r>
                      <a:endParaRPr lang="en-US" sz="1200" dirty="0"/>
                    </a:p>
                  </a:txBody>
                  <a:tcPr marL="91425" marR="91425" marT="91425" marB="91425"/>
                </a:tc>
                <a:tc>
                  <a:txBody>
                    <a:bodyPr/>
                    <a:lstStyle/>
                    <a:p>
                      <a:pPr marL="0" lvl="0" indent="0" algn="l" rtl="0">
                        <a:spcBef>
                          <a:spcPts val="0"/>
                        </a:spcBef>
                        <a:spcAft>
                          <a:spcPts val="0"/>
                        </a:spcAft>
                        <a:buNone/>
                      </a:pPr>
                      <a:endParaRPr lang="en-US" sz="1200" dirty="0"/>
                    </a:p>
                  </a:txBody>
                  <a:tcPr marL="91425" marR="91425" marT="91425" marB="91425"/>
                </a:tc>
                <a:tc>
                  <a:txBody>
                    <a:bodyPr/>
                    <a:lstStyle/>
                    <a:p>
                      <a:pPr marL="0" lvl="0" indent="0" algn="l" rtl="0">
                        <a:spcBef>
                          <a:spcPts val="0"/>
                        </a:spcBef>
                        <a:spcAft>
                          <a:spcPts val="0"/>
                        </a:spcAft>
                        <a:buNone/>
                      </a:pPr>
                      <a:endParaRPr lang="en-US" dirty="0"/>
                    </a:p>
                  </a:txBody>
                  <a:tcPr marL="91425" marR="91425" marT="91425" marB="91425"/>
                </a:tc>
                <a:extLst>
                  <a:ext uri="{0D108BD9-81ED-4DB2-BD59-A6C34878D82A}">
                    <a16:rowId xmlns:a16="http://schemas.microsoft.com/office/drawing/2014/main" val="10003"/>
                  </a:ext>
                </a:extLst>
              </a:tr>
              <a:tr h="320000">
                <a:tc>
                  <a:txBody>
                    <a:bodyPr/>
                    <a:lstStyle/>
                    <a:p>
                      <a:pPr marL="0" lvl="0" indent="0" algn="l" rtl="0">
                        <a:spcBef>
                          <a:spcPts val="0"/>
                        </a:spcBef>
                        <a:spcAft>
                          <a:spcPts val="0"/>
                        </a:spcAft>
                        <a:buNone/>
                      </a:pPr>
                      <a:r>
                        <a:rPr lang="en-US" sz="1200"/>
                        <a:t>total_transaksi</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sv-SE" sz="1200" dirty="0"/>
                        <a:t>Banyaknya transaksi pembelian brand tertentu</a:t>
                      </a:r>
                    </a:p>
                  </a:txBody>
                  <a:tcPr marL="91425" marR="91425" marT="91425" marB="91425"/>
                </a:tc>
                <a:tc>
                  <a:txBody>
                    <a:bodyPr/>
                    <a:lstStyle/>
                    <a:p>
                      <a:pPr marL="0" lvl="0" indent="0" algn="l" rtl="0">
                        <a:spcBef>
                          <a:spcPts val="0"/>
                        </a:spcBef>
                        <a:spcAft>
                          <a:spcPts val="0"/>
                        </a:spcAft>
                        <a:buNone/>
                      </a:pPr>
                      <a:r>
                        <a:rPr lang="en-US" sz="1200"/>
                        <a:t>COUNT(id_penjualan)</a:t>
                      </a:r>
                      <a:endParaRPr lang="en-US" sz="1200" dirty="0"/>
                    </a:p>
                  </a:txBody>
                  <a:tcPr marL="91425" marR="91425" marT="91425" marB="91425"/>
                </a:tc>
                <a:extLst>
                  <a:ext uri="{0D108BD9-81ED-4DB2-BD59-A6C34878D82A}">
                    <a16:rowId xmlns:a16="http://schemas.microsoft.com/office/drawing/2014/main" val="10005"/>
                  </a:ext>
                </a:extLst>
              </a:tr>
              <a:tr h="320000">
                <a:tc>
                  <a:txBody>
                    <a:bodyPr/>
                    <a:lstStyle/>
                    <a:p>
                      <a:pPr marL="0" lvl="0" indent="0" algn="l" rtl="0">
                        <a:spcBef>
                          <a:spcPts val="0"/>
                        </a:spcBef>
                        <a:spcAft>
                          <a:spcPts val="0"/>
                        </a:spcAft>
                        <a:buNone/>
                      </a:pPr>
                      <a:r>
                        <a:rPr lang="en-US" sz="1200" dirty="0" err="1"/>
                        <a:t>total_sales_brand</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en-US" sz="1200"/>
                        <a:t>Total penjualan barang</a:t>
                      </a:r>
                      <a:endParaRPr lang="en-US" sz="1200" dirty="0"/>
                    </a:p>
                  </a:txBody>
                  <a:tcPr marL="91425" marR="91425" marT="91425" marB="91425"/>
                </a:tc>
                <a:tc>
                  <a:txBody>
                    <a:bodyPr/>
                    <a:lstStyle/>
                    <a:p>
                      <a:pPr marL="0" lvl="0" indent="0" algn="l" rtl="0">
                        <a:spcBef>
                          <a:spcPts val="0"/>
                        </a:spcBef>
                        <a:spcAft>
                          <a:spcPts val="0"/>
                        </a:spcAft>
                        <a:buNone/>
                      </a:pPr>
                      <a:r>
                        <a:rPr lang="en-US" sz="1200"/>
                        <a:t>SUM(jumlah_barang * harga)</a:t>
                      </a:r>
                      <a:endParaRPr lang="en-US" sz="1200" dirty="0"/>
                    </a:p>
                  </a:txBody>
                  <a:tcPr marL="91425" marR="91425" marT="91425" marB="91425"/>
                </a:tc>
                <a:extLst>
                  <a:ext uri="{0D108BD9-81ED-4DB2-BD59-A6C34878D82A}">
                    <a16:rowId xmlns:a16="http://schemas.microsoft.com/office/drawing/2014/main" val="3911498066"/>
                  </a:ext>
                </a:extLst>
              </a:tr>
              <a:tr h="320000">
                <a:tc>
                  <a:txBody>
                    <a:bodyPr/>
                    <a:lstStyle/>
                    <a:p>
                      <a:pPr marL="0" lvl="0" indent="0" algn="l" rtl="0">
                        <a:spcBef>
                          <a:spcPts val="0"/>
                        </a:spcBef>
                        <a:spcAft>
                          <a:spcPts val="0"/>
                        </a:spcAft>
                        <a:buNone/>
                      </a:pPr>
                      <a:r>
                        <a:rPr lang="en-US" sz="1200" dirty="0" err="1"/>
                        <a:t>min_penjualan</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sv-SE" sz="1200" dirty="0"/>
                        <a:t>Penjualan brand terkecil pada satu transaksi</a:t>
                      </a:r>
                    </a:p>
                  </a:txBody>
                  <a:tcPr marL="91425" marR="91425" marT="91425" marB="91425"/>
                </a:tc>
                <a:tc>
                  <a:txBody>
                    <a:bodyPr/>
                    <a:lstStyle/>
                    <a:p>
                      <a:pPr marL="0" lvl="0" indent="0" algn="l" rtl="0">
                        <a:spcBef>
                          <a:spcPts val="0"/>
                        </a:spcBef>
                        <a:spcAft>
                          <a:spcPts val="0"/>
                        </a:spcAft>
                        <a:buNone/>
                      </a:pPr>
                      <a:r>
                        <a:rPr lang="en-US" sz="1200"/>
                        <a:t>MIN(jumlah_barang * harga) </a:t>
                      </a:r>
                      <a:endParaRPr lang="en-US" sz="1200" dirty="0"/>
                    </a:p>
                  </a:txBody>
                  <a:tcPr marL="91425" marR="91425" marT="91425" marB="91425"/>
                </a:tc>
                <a:extLst>
                  <a:ext uri="{0D108BD9-81ED-4DB2-BD59-A6C34878D82A}">
                    <a16:rowId xmlns:a16="http://schemas.microsoft.com/office/drawing/2014/main" val="10006"/>
                  </a:ext>
                </a:extLst>
              </a:tr>
              <a:tr h="457175">
                <a:tc>
                  <a:txBody>
                    <a:bodyPr/>
                    <a:lstStyle/>
                    <a:p>
                      <a:pPr marL="0" lvl="0" indent="0" algn="l" rtl="0">
                        <a:spcBef>
                          <a:spcPts val="0"/>
                        </a:spcBef>
                        <a:spcAft>
                          <a:spcPts val="0"/>
                        </a:spcAft>
                        <a:buNone/>
                      </a:pPr>
                      <a:r>
                        <a:rPr lang="en-US" sz="1200" dirty="0" err="1"/>
                        <a:t>Avg_sales_barang</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Integer</a:t>
                      </a:r>
                    </a:p>
                  </a:txBody>
                  <a:tcPr marL="91425" marR="91425" marT="91425" marB="91425"/>
                </a:tc>
                <a:tc>
                  <a:txBody>
                    <a:bodyPr/>
                    <a:lstStyle/>
                    <a:p>
                      <a:pPr marL="0" lvl="0" indent="0" algn="l" rtl="0">
                        <a:spcBef>
                          <a:spcPts val="0"/>
                        </a:spcBef>
                        <a:spcAft>
                          <a:spcPts val="0"/>
                        </a:spcAft>
                        <a:buNone/>
                      </a:pPr>
                      <a:r>
                        <a:rPr lang="en-US" sz="1200" dirty="0"/>
                        <a:t>Rata-rata </a:t>
                      </a:r>
                      <a:r>
                        <a:rPr lang="en-US" sz="1200" dirty="0" err="1"/>
                        <a:t>penjualan</a:t>
                      </a:r>
                      <a:r>
                        <a:rPr lang="en-US" sz="1200" dirty="0"/>
                        <a:t> pada </a:t>
                      </a:r>
                      <a:r>
                        <a:rPr lang="en-US" sz="1200" dirty="0" err="1"/>
                        <a:t>transaksi</a:t>
                      </a:r>
                      <a:endParaRPr lang="en-US" sz="1200" dirty="0"/>
                    </a:p>
                  </a:txBody>
                  <a:tcPr marL="91425" marR="91425" marT="91425" marB="91425"/>
                </a:tc>
                <a:tc>
                  <a:txBody>
                    <a:bodyPr/>
                    <a:lstStyle/>
                    <a:p>
                      <a:pPr marL="0" lvl="0" indent="0" algn="l" rtl="0">
                        <a:spcBef>
                          <a:spcPts val="0"/>
                        </a:spcBef>
                        <a:spcAft>
                          <a:spcPts val="0"/>
                        </a:spcAft>
                        <a:buNone/>
                      </a:pPr>
                      <a:r>
                        <a:rPr lang="en-US" sz="1200" dirty="0"/>
                        <a:t>AVG(</a:t>
                      </a:r>
                      <a:r>
                        <a:rPr lang="en-US" sz="1200" dirty="0" err="1"/>
                        <a:t>jumlah_barang</a:t>
                      </a:r>
                      <a:r>
                        <a:rPr lang="en-US" sz="1200" dirty="0"/>
                        <a:t> * </a:t>
                      </a:r>
                      <a:r>
                        <a:rPr lang="en-US" sz="1200" dirty="0" err="1"/>
                        <a:t>harga</a:t>
                      </a:r>
                      <a:r>
                        <a:rPr lang="en-US" sz="1200" dirty="0"/>
                        <a:t>) </a:t>
                      </a:r>
                    </a:p>
                  </a:txBody>
                  <a:tcPr marL="91425" marR="91425" marT="91425" marB="91425"/>
                </a:tc>
                <a:extLst>
                  <a:ext uri="{0D108BD9-81ED-4DB2-BD59-A6C34878D82A}">
                    <a16:rowId xmlns:a16="http://schemas.microsoft.com/office/drawing/2014/main" val="10007"/>
                  </a:ext>
                </a:extLst>
              </a:tr>
              <a:tr h="457175">
                <a:tc>
                  <a:txBody>
                    <a:bodyPr/>
                    <a:lstStyle/>
                    <a:p>
                      <a:pPr marL="0" lvl="0" indent="0" algn="l" rtl="0">
                        <a:spcBef>
                          <a:spcPts val="0"/>
                        </a:spcBef>
                        <a:spcAft>
                          <a:spcPts val="0"/>
                        </a:spcAft>
                        <a:buNone/>
                      </a:pPr>
                      <a:r>
                        <a:rPr lang="en-US" sz="1200" dirty="0" err="1"/>
                        <a:t>max_penjualan</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Integer</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Penjualan</a:t>
                      </a:r>
                      <a:r>
                        <a:rPr lang="en-US" sz="1200" dirty="0"/>
                        <a:t> brand </a:t>
                      </a:r>
                      <a:r>
                        <a:rPr lang="en-US" sz="1200" dirty="0" err="1"/>
                        <a:t>terbesar</a:t>
                      </a:r>
                      <a:r>
                        <a:rPr lang="en-US" sz="1200" dirty="0"/>
                        <a:t> pada </a:t>
                      </a:r>
                      <a:r>
                        <a:rPr lang="en-US" sz="1200" dirty="0" err="1"/>
                        <a:t>satu</a:t>
                      </a:r>
                      <a:r>
                        <a:rPr lang="en-US" sz="1200" dirty="0"/>
                        <a:t> </a:t>
                      </a:r>
                      <a:r>
                        <a:rPr lang="en-US" sz="1200" dirty="0" err="1"/>
                        <a:t>transaksi</a:t>
                      </a:r>
                      <a:endParaRPr lang="en-US" sz="1200" dirty="0"/>
                    </a:p>
                  </a:txBody>
                  <a:tcPr marL="91425" marR="91425" marT="91425" marB="91425"/>
                </a:tc>
                <a:tc>
                  <a:txBody>
                    <a:bodyPr/>
                    <a:lstStyle/>
                    <a:p>
                      <a:pPr marL="0" lvl="0" indent="0" algn="l" rtl="0">
                        <a:spcBef>
                          <a:spcPts val="0"/>
                        </a:spcBef>
                        <a:spcAft>
                          <a:spcPts val="0"/>
                        </a:spcAft>
                        <a:buNone/>
                      </a:pPr>
                      <a:r>
                        <a:rPr lang="en-US" sz="1200" dirty="0"/>
                        <a:t>MAX(</a:t>
                      </a:r>
                      <a:r>
                        <a:rPr lang="en-US" sz="1200" dirty="0" err="1"/>
                        <a:t>jumlah_barang</a:t>
                      </a:r>
                      <a:r>
                        <a:rPr lang="en-US" sz="1200" dirty="0"/>
                        <a:t> * </a:t>
                      </a:r>
                      <a:r>
                        <a:rPr lang="en-US" sz="1200" dirty="0" err="1"/>
                        <a:t>harga</a:t>
                      </a:r>
                      <a:r>
                        <a:rPr lang="en-US" sz="1200" dirty="0"/>
                        <a:t>)</a:t>
                      </a:r>
                      <a:endParaRPr sz="1200" dirty="0"/>
                    </a:p>
                  </a:txBody>
                  <a:tcPr marL="91425" marR="91425" marT="91425" marB="91425"/>
                </a:tc>
                <a:extLst>
                  <a:ext uri="{0D108BD9-81ED-4DB2-BD59-A6C34878D82A}">
                    <a16:rowId xmlns:a16="http://schemas.microsoft.com/office/drawing/2014/main" val="371425109"/>
                  </a:ext>
                </a:extLst>
              </a:tr>
              <a:tr h="457175">
                <a:tc>
                  <a:txBody>
                    <a:bodyPr/>
                    <a:lstStyle/>
                    <a:p>
                      <a:pPr marL="0" lvl="0" indent="0" algn="l" rtl="0">
                        <a:spcBef>
                          <a:spcPts val="0"/>
                        </a:spcBef>
                        <a:spcAft>
                          <a:spcPts val="0"/>
                        </a:spcAft>
                        <a:buNone/>
                      </a:pPr>
                      <a:r>
                        <a:rPr lang="en-US" sz="1200" dirty="0" err="1"/>
                        <a:t>jumlah_penjualan_brand</a:t>
                      </a:r>
                      <a:endParaRPr sz="1200" dirty="0"/>
                    </a:p>
                  </a:txBody>
                  <a:tcPr marL="91425" marR="91425" marT="91425" marB="91425"/>
                </a:tc>
                <a:tc>
                  <a:txBody>
                    <a:bodyPr/>
                    <a:lstStyle/>
                    <a:p>
                      <a:pPr marL="0" lvl="0" indent="0" algn="l" rtl="0">
                        <a:spcBef>
                          <a:spcPts val="0"/>
                        </a:spcBef>
                        <a:spcAft>
                          <a:spcPts val="0"/>
                        </a:spcAft>
                        <a:buNone/>
                      </a:pPr>
                      <a:r>
                        <a:rPr lang="en-US" sz="1200" dirty="0"/>
                        <a:t>Integer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Jumlah</a:t>
                      </a:r>
                      <a:r>
                        <a:rPr lang="en-US" sz="1200" dirty="0"/>
                        <a:t> unit brand yang </a:t>
                      </a:r>
                      <a:r>
                        <a:rPr lang="en-US" sz="1200" dirty="0" err="1"/>
                        <a:t>terjual</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SUM(</a:t>
                      </a:r>
                      <a:r>
                        <a:rPr lang="en-US" sz="1200" dirty="0" err="1"/>
                        <a:t>jumlah_barang</a:t>
                      </a:r>
                      <a:r>
                        <a:rPr lang="en-US" sz="1200" dirty="0"/>
                        <a:t>)</a:t>
                      </a:r>
                    </a:p>
                  </a:txBody>
                  <a:tcPr marL="91425" marR="91425" marT="91425" marB="91425"/>
                </a:tc>
                <a:extLst>
                  <a:ext uri="{0D108BD9-81ED-4DB2-BD59-A6C34878D82A}">
                    <a16:rowId xmlns:a16="http://schemas.microsoft.com/office/drawing/2014/main" val="1954501935"/>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sales_brand</a:t>
            </a:r>
            <a:r>
              <a:rPr lang="en-US" dirty="0"/>
              <a:t>”</a:t>
            </a:r>
            <a:endParaRPr dirty="0"/>
          </a:p>
        </p:txBody>
      </p:sp>
    </p:spTree>
    <p:extLst>
      <p:ext uri="{BB962C8B-B14F-4D97-AF65-F5344CB8AC3E}">
        <p14:creationId xmlns:p14="http://schemas.microsoft.com/office/powerpoint/2010/main" val="1071401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4069298465"/>
              </p:ext>
            </p:extLst>
          </p:nvPr>
        </p:nvGraphicFramePr>
        <p:xfrm>
          <a:off x="462650" y="1071075"/>
          <a:ext cx="8283325" cy="1417230"/>
        </p:xfrm>
        <a:graphic>
          <a:graphicData uri="http://schemas.openxmlformats.org/drawingml/2006/table">
            <a:tbl>
              <a:tblPr>
                <a:noFill/>
                <a:tableStyleId>{B4CC2404-DCB3-49B8-AD9E-6E41952B4E47}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dirty="0"/>
                        <a:t>column</a:t>
                      </a:r>
                      <a:endParaRPr sz="900" b="1" dirty="0"/>
                    </a:p>
                  </a:txBody>
                  <a:tcPr marL="91425" marR="91425" marT="91425" marB="91425"/>
                </a:tc>
                <a:tc>
                  <a:txBody>
                    <a:bodyPr/>
                    <a:lstStyle/>
                    <a:p>
                      <a:pPr marL="0" lvl="0" indent="0" algn="l" rtl="0">
                        <a:spcBef>
                          <a:spcPts val="0"/>
                        </a:spcBef>
                        <a:spcAft>
                          <a:spcPts val="0"/>
                        </a:spcAft>
                        <a:buNone/>
                      </a:pPr>
                      <a:r>
                        <a:rPr lang="id" sz="900" b="1" dirty="0"/>
                        <a:t>data type</a:t>
                      </a:r>
                      <a:endParaRPr sz="900" b="1" dirty="0"/>
                    </a:p>
                  </a:txBody>
                  <a:tcPr marL="91425" marR="91425" marT="91425" marB="91425"/>
                </a:tc>
                <a:tc>
                  <a:txBody>
                    <a:bodyPr/>
                    <a:lstStyle/>
                    <a:p>
                      <a:pPr marL="0" lvl="0" indent="0" algn="l" rtl="0">
                        <a:spcBef>
                          <a:spcPts val="0"/>
                        </a:spcBef>
                        <a:spcAft>
                          <a:spcPts val="0"/>
                        </a:spcAft>
                        <a:buNone/>
                      </a:pPr>
                      <a:r>
                        <a:rPr lang="id" sz="900" b="1" dirty="0">
                          <a:solidFill>
                            <a:srgbClr val="000000"/>
                          </a:solidFill>
                        </a:rPr>
                        <a:t>description</a:t>
                      </a:r>
                      <a:endParaRPr sz="900" b="1" dirty="0"/>
                    </a:p>
                  </a:txBody>
                  <a:tcPr marL="91425" marR="91425" marT="91425" marB="91425"/>
                </a:tc>
                <a:tc>
                  <a:txBody>
                    <a:bodyPr/>
                    <a:lstStyle/>
                    <a:p>
                      <a:pPr marL="0" lvl="0" indent="0" algn="l" rtl="0">
                        <a:spcBef>
                          <a:spcPts val="0"/>
                        </a:spcBef>
                        <a:spcAft>
                          <a:spcPts val="0"/>
                        </a:spcAft>
                        <a:buNone/>
                      </a:pPr>
                      <a:r>
                        <a:rPr lang="id" sz="900" b="1" dirty="0"/>
                        <a:t>transformation</a:t>
                      </a:r>
                      <a:endParaRPr sz="900" b="1" dirty="0"/>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1200" dirty="0" err="1"/>
                        <a:t>min_penjualan_brand</a:t>
                      </a:r>
                      <a:endParaRPr sz="1200" dirty="0"/>
                    </a:p>
                  </a:txBody>
                  <a:tcPr marL="91425" marR="91425" marT="91425" marB="91425"/>
                </a:tc>
                <a:tc>
                  <a:txBody>
                    <a:bodyPr/>
                    <a:lstStyle/>
                    <a:p>
                      <a:pPr marL="0" lvl="0" indent="0" algn="l" rtl="0">
                        <a:spcBef>
                          <a:spcPts val="0"/>
                        </a:spcBef>
                        <a:spcAft>
                          <a:spcPts val="0"/>
                        </a:spcAft>
                        <a:buNone/>
                      </a:pPr>
                      <a:r>
                        <a:rPr lang="en-US" sz="1200" dirty="0"/>
                        <a:t>Integer</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Pembelian</a:t>
                      </a:r>
                      <a:r>
                        <a:rPr lang="en-US" sz="1200" dirty="0"/>
                        <a:t> </a:t>
                      </a:r>
                      <a:r>
                        <a:rPr lang="en-US" sz="1200" dirty="0" err="1"/>
                        <a:t>barang</a:t>
                      </a:r>
                      <a:r>
                        <a:rPr lang="en-US" sz="1200" dirty="0"/>
                        <a:t> suatu brand paling sedikit pada </a:t>
                      </a:r>
                      <a:r>
                        <a:rPr lang="en-US" sz="1200" dirty="0" err="1"/>
                        <a:t>satu</a:t>
                      </a:r>
                      <a:r>
                        <a:rPr lang="en-US" sz="1200" dirty="0"/>
                        <a:t> </a:t>
                      </a:r>
                      <a:r>
                        <a:rPr lang="en-US" sz="1200" dirty="0" err="1"/>
                        <a:t>transaksi</a:t>
                      </a:r>
                      <a:endParaRPr lang="en-US" sz="1200" dirty="0"/>
                    </a:p>
                  </a:txBody>
                  <a:tcPr marL="91425" marR="91425" marT="91425" marB="91425"/>
                </a:tc>
                <a:tc>
                  <a:txBody>
                    <a:bodyPr/>
                    <a:lstStyle/>
                    <a:p>
                      <a:pPr marL="0" lvl="0" indent="0" algn="l" rtl="0">
                        <a:spcBef>
                          <a:spcPts val="0"/>
                        </a:spcBef>
                        <a:spcAft>
                          <a:spcPts val="0"/>
                        </a:spcAft>
                        <a:buNone/>
                      </a:pPr>
                      <a:r>
                        <a:rPr lang="en-US" sz="1200" dirty="0"/>
                        <a:t>MIN(</a:t>
                      </a:r>
                      <a:r>
                        <a:rPr lang="en-US" sz="1200" dirty="0" err="1"/>
                        <a:t>jumlah_barang</a:t>
                      </a:r>
                      <a:r>
                        <a:rPr lang="en-US" sz="1200" dirty="0"/>
                        <a:t>)</a:t>
                      </a:r>
                      <a:endParaRPr sz="1200" dirty="0"/>
                    </a:p>
                  </a:txBody>
                  <a:tcPr marL="91425" marR="91425" marT="91425" marB="91425"/>
                </a:tc>
                <a:extLst>
                  <a:ext uri="{0D108BD9-81ED-4DB2-BD59-A6C34878D82A}">
                    <a16:rowId xmlns:a16="http://schemas.microsoft.com/office/drawing/2014/main" val="3603620439"/>
                  </a:ext>
                </a:extLst>
              </a:tr>
              <a:tr h="320000">
                <a:tc>
                  <a:txBody>
                    <a:bodyPr/>
                    <a:lstStyle/>
                    <a:p>
                      <a:pPr marL="0" lvl="0" indent="0" algn="l" rtl="0">
                        <a:spcBef>
                          <a:spcPts val="0"/>
                        </a:spcBef>
                        <a:spcAft>
                          <a:spcPts val="0"/>
                        </a:spcAft>
                        <a:buNone/>
                      </a:pPr>
                      <a:r>
                        <a:rPr lang="en-US" sz="1200" dirty="0" err="1"/>
                        <a:t>max_penjualan_brand</a:t>
                      </a:r>
                      <a:endParaRPr sz="1200" dirty="0"/>
                    </a:p>
                  </a:txBody>
                  <a:tcPr marL="91425" marR="91425" marT="91425" marB="91425"/>
                </a:tc>
                <a:tc>
                  <a:txBody>
                    <a:bodyPr/>
                    <a:lstStyle/>
                    <a:p>
                      <a:pPr marL="0" lvl="0" indent="0" algn="l" rtl="0">
                        <a:spcBef>
                          <a:spcPts val="0"/>
                        </a:spcBef>
                        <a:spcAft>
                          <a:spcPts val="0"/>
                        </a:spcAft>
                        <a:buNone/>
                      </a:pPr>
                      <a:r>
                        <a:rPr lang="en-US" sz="1200"/>
                        <a:t>Integer</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Penjualan</a:t>
                      </a:r>
                      <a:r>
                        <a:rPr lang="en-US" sz="1200" dirty="0"/>
                        <a:t> </a:t>
                      </a:r>
                      <a:r>
                        <a:rPr lang="en-US" sz="1200" dirty="0" err="1"/>
                        <a:t>barang</a:t>
                      </a:r>
                      <a:r>
                        <a:rPr lang="en-US" sz="1200" dirty="0"/>
                        <a:t> suatu brand paling </a:t>
                      </a:r>
                      <a:r>
                        <a:rPr lang="en-US" sz="1200" dirty="0" err="1"/>
                        <a:t>banyak</a:t>
                      </a:r>
                      <a:r>
                        <a:rPr lang="en-US" sz="1200" dirty="0"/>
                        <a:t> pada </a:t>
                      </a:r>
                      <a:r>
                        <a:rPr lang="en-US" sz="1200" dirty="0" err="1"/>
                        <a:t>satu</a:t>
                      </a:r>
                      <a:r>
                        <a:rPr lang="en-US" sz="1200" dirty="0"/>
                        <a:t> </a:t>
                      </a:r>
                      <a:r>
                        <a:rPr lang="en-US" sz="1200" dirty="0" err="1"/>
                        <a:t>transaksi</a:t>
                      </a:r>
                      <a:endParaRPr lang="en-US" sz="1200" dirty="0"/>
                    </a:p>
                  </a:txBody>
                  <a:tcPr marL="91425" marR="91425" marT="91425" marB="91425"/>
                </a:tc>
                <a:tc>
                  <a:txBody>
                    <a:bodyPr/>
                    <a:lstStyle/>
                    <a:p>
                      <a:pPr marL="0" lvl="0" indent="0" algn="l" rtl="0">
                        <a:spcBef>
                          <a:spcPts val="0"/>
                        </a:spcBef>
                        <a:spcAft>
                          <a:spcPts val="0"/>
                        </a:spcAft>
                        <a:buNone/>
                      </a:pPr>
                      <a:r>
                        <a:rPr lang="en-US" sz="1200" dirty="0"/>
                        <a:t>MAX(</a:t>
                      </a:r>
                      <a:r>
                        <a:rPr lang="en-US" sz="1200" dirty="0" err="1"/>
                        <a:t>jumlah_barang</a:t>
                      </a:r>
                      <a:r>
                        <a:rPr lang="en-US" sz="1200" dirty="0"/>
                        <a:t>)</a:t>
                      </a:r>
                      <a:endParaRPr sz="1200" dirty="0"/>
                    </a:p>
                  </a:txBody>
                  <a:tcPr marL="91425" marR="91425" marT="91425" marB="91425"/>
                </a:tc>
                <a:extLst>
                  <a:ext uri="{0D108BD9-81ED-4DB2-BD59-A6C34878D82A}">
                    <a16:rowId xmlns:a16="http://schemas.microsoft.com/office/drawing/2014/main" val="1934795229"/>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sales_brand</a:t>
            </a:r>
            <a:r>
              <a:rPr lang="en-US" dirty="0"/>
              <a:t>”</a:t>
            </a:r>
            <a:endParaRPr dirty="0"/>
          </a:p>
        </p:txBody>
      </p:sp>
    </p:spTree>
    <p:extLst>
      <p:ext uri="{BB962C8B-B14F-4D97-AF65-F5344CB8AC3E}">
        <p14:creationId xmlns:p14="http://schemas.microsoft.com/office/powerpoint/2010/main" val="2046191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sales_brand_detail</a:t>
            </a:r>
            <a:r>
              <a:rPr lang="en-US" dirty="0"/>
              <a:t>”</a:t>
            </a:r>
            <a:endParaRPr dirty="0"/>
          </a:p>
        </p:txBody>
      </p:sp>
      <p:pic>
        <p:nvPicPr>
          <p:cNvPr id="3" name="Picture 2">
            <a:extLst>
              <a:ext uri="{FF2B5EF4-FFF2-40B4-BE49-F238E27FC236}">
                <a16:creationId xmlns:a16="http://schemas.microsoft.com/office/drawing/2014/main" id="{041C4324-4843-659E-7669-B14B1414553F}"/>
              </a:ext>
            </a:extLst>
          </p:cNvPr>
          <p:cNvPicPr>
            <a:picLocks noChangeAspect="1"/>
          </p:cNvPicPr>
          <p:nvPr/>
        </p:nvPicPr>
        <p:blipFill>
          <a:blip r:embed="rId3"/>
          <a:srcRect/>
          <a:stretch/>
        </p:blipFill>
        <p:spPr>
          <a:xfrm>
            <a:off x="511990" y="1526648"/>
            <a:ext cx="3778070" cy="2090204"/>
          </a:xfrm>
          <a:prstGeom prst="rect">
            <a:avLst/>
          </a:prstGeom>
        </p:spPr>
      </p:pic>
    </p:spTree>
    <p:extLst>
      <p:ext uri="{BB962C8B-B14F-4D97-AF65-F5344CB8AC3E}">
        <p14:creationId xmlns:p14="http://schemas.microsoft.com/office/powerpoint/2010/main" val="2419704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377525686"/>
              </p:ext>
            </p:extLst>
          </p:nvPr>
        </p:nvGraphicFramePr>
        <p:xfrm>
          <a:off x="462650" y="1071075"/>
          <a:ext cx="8283325" cy="1996290"/>
        </p:xfrm>
        <a:graphic>
          <a:graphicData uri="http://schemas.openxmlformats.org/drawingml/2006/table">
            <a:tbl>
              <a:tblPr>
                <a:noFill/>
                <a:tableStyleId>{B4CC2404-DCB3-49B8-AD9E-6E41952B4E47}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None/>
                      </a:pPr>
                      <a:r>
                        <a:rPr lang="id" sz="900" b="1">
                          <a:solidFill>
                            <a:srgbClr val="000000"/>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1200" dirty="0"/>
                        <a:t>brand</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US" sz="1200" dirty="0" err="1"/>
                        <a:t>cabang_sales</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r h="320000">
                <a:tc>
                  <a:txBody>
                    <a:bodyPr/>
                    <a:lstStyle/>
                    <a:p>
                      <a:pPr marL="0" lvl="0" indent="0" algn="l" rtl="0">
                        <a:spcBef>
                          <a:spcPts val="0"/>
                        </a:spcBef>
                        <a:spcAft>
                          <a:spcPts val="0"/>
                        </a:spcAft>
                        <a:buNone/>
                      </a:pPr>
                      <a:r>
                        <a:rPr lang="en-US" sz="1200" dirty="0" err="1"/>
                        <a:t>jumlah_penjualan</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Integer</a:t>
                      </a:r>
                    </a:p>
                  </a:txBody>
                  <a:tcPr marL="91425" marR="91425" marT="91425" marB="91425"/>
                </a:tc>
                <a:tc>
                  <a:txBody>
                    <a:bodyPr/>
                    <a:lstStyle/>
                    <a:p>
                      <a:pPr marL="0" lvl="0" indent="0" algn="l" rtl="0">
                        <a:spcBef>
                          <a:spcPts val="0"/>
                        </a:spcBef>
                        <a:spcAft>
                          <a:spcPts val="0"/>
                        </a:spcAft>
                        <a:buNone/>
                      </a:pPr>
                      <a:r>
                        <a:rPr lang="en-US" sz="1200" dirty="0"/>
                        <a:t>Total </a:t>
                      </a:r>
                      <a:r>
                        <a:rPr lang="en-US" sz="1200" dirty="0" err="1"/>
                        <a:t>penjualan</a:t>
                      </a:r>
                      <a:r>
                        <a:rPr lang="en-US" sz="1200" dirty="0"/>
                        <a:t> brand (per cabang)</a:t>
                      </a:r>
                      <a:endParaRPr sz="1200" dirty="0"/>
                    </a:p>
                  </a:txBody>
                  <a:tcPr marL="91425" marR="91425" marT="91425" marB="91425"/>
                </a:tc>
                <a:tc>
                  <a:txBody>
                    <a:bodyPr/>
                    <a:lstStyle/>
                    <a:p>
                      <a:pPr marL="0" lvl="0" indent="0" algn="l" rtl="0">
                        <a:spcBef>
                          <a:spcPts val="0"/>
                        </a:spcBef>
                        <a:spcAft>
                          <a:spcPts val="0"/>
                        </a:spcAft>
                        <a:buNone/>
                      </a:pPr>
                      <a:r>
                        <a:rPr lang="en-US" sz="1200" dirty="0"/>
                        <a:t>SUM(</a:t>
                      </a:r>
                      <a:r>
                        <a:rPr lang="en-US" sz="1200" dirty="0" err="1"/>
                        <a:t>jumlah_barang</a:t>
                      </a:r>
                      <a:r>
                        <a:rPr lang="en-US" sz="1200" dirty="0"/>
                        <a:t> * </a:t>
                      </a:r>
                      <a:r>
                        <a:rPr lang="en-US" sz="1200" dirty="0" err="1"/>
                        <a:t>harga</a:t>
                      </a:r>
                      <a:r>
                        <a:rPr lang="en-US" sz="1200" dirty="0"/>
                        <a:t>)</a:t>
                      </a:r>
                      <a:endParaRPr sz="1200" dirty="0"/>
                    </a:p>
                  </a:txBody>
                  <a:tcPr marL="91425" marR="91425" marT="91425" marB="91425"/>
                </a:tc>
                <a:extLst>
                  <a:ext uri="{0D108BD9-81ED-4DB2-BD59-A6C34878D82A}">
                    <a16:rowId xmlns:a16="http://schemas.microsoft.com/office/drawing/2014/main" val="10005"/>
                  </a:ext>
                </a:extLst>
              </a:tr>
              <a:tr h="320000">
                <a:tc>
                  <a:txBody>
                    <a:bodyPr/>
                    <a:lstStyle/>
                    <a:p>
                      <a:pPr marL="0" lvl="0" indent="0" algn="l" rtl="0">
                        <a:spcBef>
                          <a:spcPts val="0"/>
                        </a:spcBef>
                        <a:spcAft>
                          <a:spcPts val="0"/>
                        </a:spcAft>
                        <a:buNone/>
                      </a:pPr>
                      <a:r>
                        <a:rPr lang="en-US" sz="1200" dirty="0" err="1"/>
                        <a:t>jumlah_barang_terjual</a:t>
                      </a:r>
                      <a:endParaRPr sz="1200" dirty="0"/>
                    </a:p>
                  </a:txBody>
                  <a:tcPr marL="91425" marR="91425" marT="91425" marB="91425"/>
                </a:tc>
                <a:tc>
                  <a:txBody>
                    <a:bodyPr/>
                    <a:lstStyle/>
                    <a:p>
                      <a:pPr marL="0" lvl="0" indent="0" algn="l" rtl="0">
                        <a:spcBef>
                          <a:spcPts val="0"/>
                        </a:spcBef>
                        <a:spcAft>
                          <a:spcPts val="0"/>
                        </a:spcAft>
                        <a:buNone/>
                      </a:pPr>
                      <a:r>
                        <a:rPr lang="en-US" sz="1200" dirty="0"/>
                        <a:t>Integer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Jumlah</a:t>
                      </a:r>
                      <a:r>
                        <a:rPr lang="en-US" sz="1200" dirty="0"/>
                        <a:t> unit </a:t>
                      </a:r>
                      <a:r>
                        <a:rPr lang="en-US" sz="1200" dirty="0" err="1"/>
                        <a:t>barang</a:t>
                      </a:r>
                      <a:r>
                        <a:rPr lang="en-US" sz="1200" dirty="0"/>
                        <a:t> suatu brand yang </a:t>
                      </a:r>
                      <a:r>
                        <a:rPr lang="en-US" sz="1200" dirty="0" err="1"/>
                        <a:t>terjual</a:t>
                      </a:r>
                      <a:r>
                        <a:rPr lang="en-US" sz="1200" dirty="0"/>
                        <a:t> (per cabang)</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SUM(</a:t>
                      </a:r>
                      <a:r>
                        <a:rPr lang="en-US" sz="1200" dirty="0" err="1"/>
                        <a:t>jumlah_barang</a:t>
                      </a:r>
                      <a:r>
                        <a:rPr lang="en-US" sz="1200" dirty="0"/>
                        <a:t>)</a:t>
                      </a:r>
                    </a:p>
                  </a:txBody>
                  <a:tcPr marL="91425" marR="91425" marT="91425" marB="91425"/>
                </a:tc>
                <a:extLst>
                  <a:ext uri="{0D108BD9-81ED-4DB2-BD59-A6C34878D82A}">
                    <a16:rowId xmlns:a16="http://schemas.microsoft.com/office/drawing/2014/main" val="10006"/>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sales_brand_detail</a:t>
            </a:r>
            <a:r>
              <a:rPr lang="en-US" dirty="0"/>
              <a:t>”</a:t>
            </a:r>
            <a:endParaRPr dirty="0"/>
          </a:p>
        </p:txBody>
      </p:sp>
    </p:spTree>
    <p:extLst>
      <p:ext uri="{BB962C8B-B14F-4D97-AF65-F5344CB8AC3E}">
        <p14:creationId xmlns:p14="http://schemas.microsoft.com/office/powerpoint/2010/main" val="2756695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sales_harian</a:t>
            </a:r>
            <a:r>
              <a:rPr lang="en-US" dirty="0"/>
              <a:t>”</a:t>
            </a:r>
            <a:endParaRPr dirty="0"/>
          </a:p>
        </p:txBody>
      </p:sp>
      <p:pic>
        <p:nvPicPr>
          <p:cNvPr id="3" name="Picture 2">
            <a:extLst>
              <a:ext uri="{FF2B5EF4-FFF2-40B4-BE49-F238E27FC236}">
                <a16:creationId xmlns:a16="http://schemas.microsoft.com/office/drawing/2014/main" id="{041C4324-4843-659E-7669-B14B1414553F}"/>
              </a:ext>
            </a:extLst>
          </p:cNvPr>
          <p:cNvPicPr>
            <a:picLocks noChangeAspect="1"/>
          </p:cNvPicPr>
          <p:nvPr/>
        </p:nvPicPr>
        <p:blipFill>
          <a:blip r:embed="rId3"/>
          <a:srcRect/>
          <a:stretch/>
        </p:blipFill>
        <p:spPr>
          <a:xfrm>
            <a:off x="439474" y="1288889"/>
            <a:ext cx="3743906" cy="2950861"/>
          </a:xfrm>
          <a:prstGeom prst="rect">
            <a:avLst/>
          </a:prstGeom>
        </p:spPr>
      </p:pic>
    </p:spTree>
    <p:extLst>
      <p:ext uri="{BB962C8B-B14F-4D97-AF65-F5344CB8AC3E}">
        <p14:creationId xmlns:p14="http://schemas.microsoft.com/office/powerpoint/2010/main" val="165577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180754770"/>
              </p:ext>
            </p:extLst>
          </p:nvPr>
        </p:nvGraphicFramePr>
        <p:xfrm>
          <a:off x="462650" y="1071075"/>
          <a:ext cx="8283325" cy="2819195"/>
        </p:xfrm>
        <a:graphic>
          <a:graphicData uri="http://schemas.openxmlformats.org/drawingml/2006/table">
            <a:tbl>
              <a:tblPr>
                <a:noFill/>
                <a:tableStyleId>{B4CC2404-DCB3-49B8-AD9E-6E41952B4E47}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en-US" sz="900" b="1" dirty="0"/>
                        <a:t>column</a:t>
                      </a:r>
                    </a:p>
                  </a:txBody>
                  <a:tcPr marL="91425" marR="91425" marT="91425" marB="91425"/>
                </a:tc>
                <a:tc>
                  <a:txBody>
                    <a:bodyPr/>
                    <a:lstStyle/>
                    <a:p>
                      <a:pPr marL="0" lvl="0" indent="0" algn="l" rtl="0">
                        <a:spcBef>
                          <a:spcPts val="0"/>
                        </a:spcBef>
                        <a:spcAft>
                          <a:spcPts val="0"/>
                        </a:spcAft>
                        <a:buNone/>
                      </a:pPr>
                      <a:r>
                        <a:rPr lang="en-US" sz="900" b="1"/>
                        <a:t>data type</a:t>
                      </a:r>
                    </a:p>
                  </a:txBody>
                  <a:tcPr marL="91425" marR="91425" marT="91425" marB="91425"/>
                </a:tc>
                <a:tc>
                  <a:txBody>
                    <a:bodyPr/>
                    <a:lstStyle/>
                    <a:p>
                      <a:pPr marL="0" lvl="0" indent="0" algn="l" rtl="0">
                        <a:spcBef>
                          <a:spcPts val="0"/>
                        </a:spcBef>
                        <a:spcAft>
                          <a:spcPts val="0"/>
                        </a:spcAft>
                        <a:buNone/>
                      </a:pPr>
                      <a:r>
                        <a:rPr lang="en-US" sz="900" b="1">
                          <a:solidFill>
                            <a:srgbClr val="000000"/>
                          </a:solidFill>
                        </a:rPr>
                        <a:t>description</a:t>
                      </a:r>
                      <a:endParaRPr lang="en-US" sz="900" b="1"/>
                    </a:p>
                  </a:txBody>
                  <a:tcPr marL="91425" marR="91425" marT="91425" marB="91425"/>
                </a:tc>
                <a:tc>
                  <a:txBody>
                    <a:bodyPr/>
                    <a:lstStyle/>
                    <a:p>
                      <a:pPr marL="0" lvl="0" indent="0" algn="l" rtl="0">
                        <a:spcBef>
                          <a:spcPts val="0"/>
                        </a:spcBef>
                        <a:spcAft>
                          <a:spcPts val="0"/>
                        </a:spcAft>
                        <a:buNone/>
                      </a:pPr>
                      <a:r>
                        <a:rPr lang="en-US" sz="900" b="1"/>
                        <a:t>transformation</a:t>
                      </a:r>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1200" dirty="0" err="1"/>
                        <a:t>tanggal</a:t>
                      </a:r>
                      <a:endParaRPr lang="en-US" sz="1200" dirty="0"/>
                    </a:p>
                  </a:txBody>
                  <a:tcPr marL="91425" marR="91425" marT="91425" marB="91425"/>
                </a:tc>
                <a:tc>
                  <a:txBody>
                    <a:bodyPr/>
                    <a:lstStyle/>
                    <a:p>
                      <a:pPr marL="0" lvl="0" indent="0" algn="l" rtl="0">
                        <a:spcBef>
                          <a:spcPts val="0"/>
                        </a:spcBef>
                        <a:spcAft>
                          <a:spcPts val="0"/>
                        </a:spcAft>
                        <a:buNone/>
                      </a:pPr>
                      <a:r>
                        <a:rPr lang="en-US" sz="1200" dirty="0"/>
                        <a:t>Date</a:t>
                      </a:r>
                    </a:p>
                  </a:txBody>
                  <a:tcPr marL="91425" marR="91425" marT="91425" marB="91425"/>
                </a:tc>
                <a:tc>
                  <a:txBody>
                    <a:bodyPr/>
                    <a:lstStyle/>
                    <a:p>
                      <a:pPr marL="0" lvl="0" indent="0" algn="l" rtl="0">
                        <a:spcBef>
                          <a:spcPts val="0"/>
                        </a:spcBef>
                        <a:spcAft>
                          <a:spcPts val="0"/>
                        </a:spcAft>
                        <a:buNone/>
                      </a:pPr>
                      <a:endParaRPr lang="en-US" sz="1200" dirty="0"/>
                    </a:p>
                  </a:txBody>
                  <a:tcPr marL="91425" marR="91425" marT="91425" marB="91425"/>
                </a:tc>
                <a:tc>
                  <a:txBody>
                    <a:bodyPr/>
                    <a:lstStyle/>
                    <a:p>
                      <a:pPr marL="0" lvl="0" indent="0" algn="l" rtl="0">
                        <a:spcBef>
                          <a:spcPts val="0"/>
                        </a:spcBef>
                        <a:spcAft>
                          <a:spcPts val="0"/>
                        </a:spcAft>
                        <a:buNone/>
                      </a:pPr>
                      <a:endParaRPr lang="en-US" dirty="0"/>
                    </a:p>
                  </a:txBody>
                  <a:tcPr marL="91425" marR="91425" marT="91425" marB="91425"/>
                </a:tc>
                <a:extLst>
                  <a:ext uri="{0D108BD9-81ED-4DB2-BD59-A6C34878D82A}">
                    <a16:rowId xmlns:a16="http://schemas.microsoft.com/office/drawing/2014/main" val="10003"/>
                  </a:ext>
                </a:extLst>
              </a:tr>
              <a:tr h="320000">
                <a:tc>
                  <a:txBody>
                    <a:bodyPr/>
                    <a:lstStyle/>
                    <a:p>
                      <a:pPr marL="0" lvl="0" indent="0" algn="l" rtl="0">
                        <a:spcBef>
                          <a:spcPts val="0"/>
                        </a:spcBef>
                        <a:spcAft>
                          <a:spcPts val="0"/>
                        </a:spcAft>
                        <a:buNone/>
                      </a:pPr>
                      <a:r>
                        <a:rPr lang="en-US" sz="1200" dirty="0" err="1"/>
                        <a:t>bulan</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r>
                        <a:rPr lang="en-US" sz="1200" dirty="0"/>
                        <a:t>MONTHNAME(</a:t>
                      </a:r>
                      <a:r>
                        <a:rPr lang="en-US" sz="1200" dirty="0" err="1"/>
                        <a:t>tanggal</a:t>
                      </a:r>
                      <a:r>
                        <a:rPr lang="en-US" sz="1200" dirty="0"/>
                        <a:t>)</a:t>
                      </a:r>
                      <a:endParaRPr sz="1200" dirty="0"/>
                    </a:p>
                  </a:txBody>
                  <a:tcPr marL="91425" marR="91425" marT="91425" marB="91425"/>
                </a:tc>
                <a:extLst>
                  <a:ext uri="{0D108BD9-81ED-4DB2-BD59-A6C34878D82A}">
                    <a16:rowId xmlns:a16="http://schemas.microsoft.com/office/drawing/2014/main" val="3876840494"/>
                  </a:ext>
                </a:extLst>
              </a:tr>
              <a:tr h="320000">
                <a:tc>
                  <a:txBody>
                    <a:bodyPr/>
                    <a:lstStyle/>
                    <a:p>
                      <a:pPr marL="0" lvl="0" indent="0" algn="l" rtl="0">
                        <a:spcBef>
                          <a:spcPts val="0"/>
                        </a:spcBef>
                        <a:spcAft>
                          <a:spcPts val="0"/>
                        </a:spcAft>
                        <a:buNone/>
                      </a:pPr>
                      <a:r>
                        <a:rPr lang="en-US" sz="1200" dirty="0" err="1"/>
                        <a:t>total_transaksi</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sv-SE" sz="1200" dirty="0"/>
                        <a:t>Banyaknya transaksi pembelian pada hari tertentu</a:t>
                      </a:r>
                    </a:p>
                  </a:txBody>
                  <a:tcPr marL="91425" marR="91425" marT="91425" marB="91425"/>
                </a:tc>
                <a:tc>
                  <a:txBody>
                    <a:bodyPr/>
                    <a:lstStyle/>
                    <a:p>
                      <a:pPr marL="0" lvl="0" indent="0" algn="l" rtl="0">
                        <a:spcBef>
                          <a:spcPts val="0"/>
                        </a:spcBef>
                        <a:spcAft>
                          <a:spcPts val="0"/>
                        </a:spcAft>
                        <a:buNone/>
                      </a:pPr>
                      <a:r>
                        <a:rPr lang="en-US" sz="1200" dirty="0"/>
                        <a:t>COUNT(</a:t>
                      </a:r>
                      <a:r>
                        <a:rPr lang="en-US" sz="1200" dirty="0" err="1"/>
                        <a:t>id_penjualan</a:t>
                      </a:r>
                      <a:r>
                        <a:rPr lang="en-US" sz="1200" dirty="0"/>
                        <a:t>)</a:t>
                      </a:r>
                    </a:p>
                  </a:txBody>
                  <a:tcPr marL="91425" marR="91425" marT="91425" marB="91425"/>
                </a:tc>
                <a:extLst>
                  <a:ext uri="{0D108BD9-81ED-4DB2-BD59-A6C34878D82A}">
                    <a16:rowId xmlns:a16="http://schemas.microsoft.com/office/drawing/2014/main" val="10005"/>
                  </a:ext>
                </a:extLst>
              </a:tr>
              <a:tr h="320000">
                <a:tc>
                  <a:txBody>
                    <a:bodyPr/>
                    <a:lstStyle/>
                    <a:p>
                      <a:pPr marL="0" lvl="0" indent="0" algn="l" rtl="0">
                        <a:spcBef>
                          <a:spcPts val="0"/>
                        </a:spcBef>
                        <a:spcAft>
                          <a:spcPts val="0"/>
                        </a:spcAft>
                        <a:buNone/>
                      </a:pPr>
                      <a:r>
                        <a:rPr lang="en-US" sz="1200" dirty="0" err="1"/>
                        <a:t>total_sales_harian</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en-US" sz="1200" dirty="0"/>
                        <a:t>Total </a:t>
                      </a:r>
                      <a:r>
                        <a:rPr lang="en-US" sz="1200" dirty="0" err="1"/>
                        <a:t>penjualan</a:t>
                      </a:r>
                      <a:r>
                        <a:rPr lang="en-US" sz="1200" dirty="0"/>
                        <a:t> pada </a:t>
                      </a:r>
                      <a:r>
                        <a:rPr lang="en-US" sz="1200" dirty="0" err="1"/>
                        <a:t>hari</a:t>
                      </a:r>
                      <a:r>
                        <a:rPr lang="en-US" sz="1200" dirty="0"/>
                        <a:t> tertentu</a:t>
                      </a:r>
                    </a:p>
                  </a:txBody>
                  <a:tcPr marL="91425" marR="91425" marT="91425" marB="91425"/>
                </a:tc>
                <a:tc>
                  <a:txBody>
                    <a:bodyPr/>
                    <a:lstStyle/>
                    <a:p>
                      <a:pPr marL="0" lvl="0" indent="0" algn="l" rtl="0">
                        <a:spcBef>
                          <a:spcPts val="0"/>
                        </a:spcBef>
                        <a:spcAft>
                          <a:spcPts val="0"/>
                        </a:spcAft>
                        <a:buNone/>
                      </a:pPr>
                      <a:r>
                        <a:rPr lang="en-US" sz="1200" dirty="0"/>
                        <a:t>SUM(</a:t>
                      </a:r>
                      <a:r>
                        <a:rPr lang="en-US" sz="1200" dirty="0" err="1"/>
                        <a:t>jumlah_barang</a:t>
                      </a:r>
                      <a:r>
                        <a:rPr lang="en-US" sz="1200" dirty="0"/>
                        <a:t> * </a:t>
                      </a:r>
                      <a:r>
                        <a:rPr lang="en-US" sz="1200" dirty="0" err="1"/>
                        <a:t>harga</a:t>
                      </a:r>
                      <a:r>
                        <a:rPr lang="en-US" sz="1200" dirty="0"/>
                        <a:t>)</a:t>
                      </a:r>
                    </a:p>
                  </a:txBody>
                  <a:tcPr marL="91425" marR="91425" marT="91425" marB="91425"/>
                </a:tc>
                <a:extLst>
                  <a:ext uri="{0D108BD9-81ED-4DB2-BD59-A6C34878D82A}">
                    <a16:rowId xmlns:a16="http://schemas.microsoft.com/office/drawing/2014/main" val="3911498066"/>
                  </a:ext>
                </a:extLst>
              </a:tr>
              <a:tr h="320000">
                <a:tc>
                  <a:txBody>
                    <a:bodyPr/>
                    <a:lstStyle/>
                    <a:p>
                      <a:pPr marL="0" lvl="0" indent="0" algn="l" rtl="0">
                        <a:spcBef>
                          <a:spcPts val="0"/>
                        </a:spcBef>
                        <a:spcAft>
                          <a:spcPts val="0"/>
                        </a:spcAft>
                        <a:buNone/>
                      </a:pPr>
                      <a:r>
                        <a:rPr lang="en-US" sz="1200" dirty="0" err="1"/>
                        <a:t>min_penjualan_harian</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sv-SE" sz="1200" dirty="0"/>
                        <a:t>Penjualan harian terkecil</a:t>
                      </a:r>
                    </a:p>
                  </a:txBody>
                  <a:tcPr marL="91425" marR="91425" marT="91425" marB="91425"/>
                </a:tc>
                <a:tc>
                  <a:txBody>
                    <a:bodyPr/>
                    <a:lstStyle/>
                    <a:p>
                      <a:pPr marL="0" lvl="0" indent="0" algn="l" rtl="0">
                        <a:spcBef>
                          <a:spcPts val="0"/>
                        </a:spcBef>
                        <a:spcAft>
                          <a:spcPts val="0"/>
                        </a:spcAft>
                        <a:buNone/>
                      </a:pPr>
                      <a:r>
                        <a:rPr lang="en-US" sz="1200" dirty="0"/>
                        <a:t>MIN(</a:t>
                      </a:r>
                      <a:r>
                        <a:rPr lang="en-US" sz="1200" dirty="0" err="1"/>
                        <a:t>jumlah_barang</a:t>
                      </a:r>
                      <a:r>
                        <a:rPr lang="en-US" sz="1200" dirty="0"/>
                        <a:t> * </a:t>
                      </a:r>
                      <a:r>
                        <a:rPr lang="en-US" sz="1200" dirty="0" err="1"/>
                        <a:t>harga</a:t>
                      </a:r>
                      <a:r>
                        <a:rPr lang="en-US" sz="1200" dirty="0"/>
                        <a:t>) </a:t>
                      </a:r>
                    </a:p>
                  </a:txBody>
                  <a:tcPr marL="91425" marR="91425" marT="91425" marB="91425"/>
                </a:tc>
                <a:extLst>
                  <a:ext uri="{0D108BD9-81ED-4DB2-BD59-A6C34878D82A}">
                    <a16:rowId xmlns:a16="http://schemas.microsoft.com/office/drawing/2014/main" val="10006"/>
                  </a:ext>
                </a:extLst>
              </a:tr>
              <a:tr h="457175">
                <a:tc>
                  <a:txBody>
                    <a:bodyPr/>
                    <a:lstStyle/>
                    <a:p>
                      <a:pPr marL="0" lvl="0" indent="0" algn="l" rtl="0">
                        <a:spcBef>
                          <a:spcPts val="0"/>
                        </a:spcBef>
                        <a:spcAft>
                          <a:spcPts val="0"/>
                        </a:spcAft>
                        <a:buNone/>
                      </a:pPr>
                      <a:r>
                        <a:rPr lang="en-US" sz="1200" dirty="0" err="1"/>
                        <a:t>max_penjualan_harian</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Integer</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Penjualan</a:t>
                      </a:r>
                      <a:r>
                        <a:rPr lang="en-US" sz="1200" dirty="0"/>
                        <a:t> </a:t>
                      </a:r>
                      <a:r>
                        <a:rPr lang="en-US" sz="1200" dirty="0" err="1"/>
                        <a:t>harian</a:t>
                      </a:r>
                      <a:r>
                        <a:rPr lang="en-US" sz="1200" dirty="0"/>
                        <a:t> </a:t>
                      </a:r>
                      <a:r>
                        <a:rPr lang="en-US" sz="1200" dirty="0" err="1"/>
                        <a:t>terbesar</a:t>
                      </a:r>
                      <a:r>
                        <a:rPr lang="en-US" sz="1200" dirty="0"/>
                        <a:t> </a:t>
                      </a:r>
                    </a:p>
                  </a:txBody>
                  <a:tcPr marL="91425" marR="91425" marT="91425" marB="91425"/>
                </a:tc>
                <a:tc>
                  <a:txBody>
                    <a:bodyPr/>
                    <a:lstStyle/>
                    <a:p>
                      <a:pPr marL="0" lvl="0" indent="0" algn="l" rtl="0">
                        <a:spcBef>
                          <a:spcPts val="0"/>
                        </a:spcBef>
                        <a:spcAft>
                          <a:spcPts val="0"/>
                        </a:spcAft>
                        <a:buNone/>
                      </a:pPr>
                      <a:r>
                        <a:rPr lang="en-US" sz="1200" dirty="0"/>
                        <a:t>MAX(</a:t>
                      </a:r>
                      <a:r>
                        <a:rPr lang="en-US" sz="1200" dirty="0" err="1"/>
                        <a:t>jumlah_barang</a:t>
                      </a:r>
                      <a:r>
                        <a:rPr lang="en-US" sz="1200" dirty="0"/>
                        <a:t> * </a:t>
                      </a:r>
                      <a:r>
                        <a:rPr lang="en-US" sz="1200" dirty="0" err="1"/>
                        <a:t>harga</a:t>
                      </a:r>
                      <a:r>
                        <a:rPr lang="en-US" sz="1200" dirty="0"/>
                        <a:t>)</a:t>
                      </a:r>
                      <a:endParaRPr sz="1200" dirty="0"/>
                    </a:p>
                  </a:txBody>
                  <a:tcPr marL="91425" marR="91425" marT="91425" marB="91425"/>
                </a:tc>
                <a:extLst>
                  <a:ext uri="{0D108BD9-81ED-4DB2-BD59-A6C34878D82A}">
                    <a16:rowId xmlns:a16="http://schemas.microsoft.com/office/drawing/2014/main" val="371425109"/>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sales_harian</a:t>
            </a:r>
            <a:r>
              <a:rPr lang="en-US" dirty="0"/>
              <a:t>”</a:t>
            </a:r>
            <a:endParaRPr dirty="0"/>
          </a:p>
        </p:txBody>
      </p:sp>
    </p:spTree>
    <p:extLst>
      <p:ext uri="{BB962C8B-B14F-4D97-AF65-F5344CB8AC3E}">
        <p14:creationId xmlns:p14="http://schemas.microsoft.com/office/powerpoint/2010/main" val="400785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1916894896"/>
              </p:ext>
            </p:extLst>
          </p:nvPr>
        </p:nvGraphicFramePr>
        <p:xfrm>
          <a:off x="462650" y="1071075"/>
          <a:ext cx="8283325" cy="1965840"/>
        </p:xfrm>
        <a:graphic>
          <a:graphicData uri="http://schemas.openxmlformats.org/drawingml/2006/table">
            <a:tbl>
              <a:tblPr>
                <a:noFill/>
                <a:tableStyleId>{B4CC2404-DCB3-49B8-AD9E-6E41952B4E47}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dirty="0"/>
                        <a:t>column</a:t>
                      </a:r>
                      <a:endParaRPr sz="900" b="1" dirty="0"/>
                    </a:p>
                  </a:txBody>
                  <a:tcPr marL="91425" marR="91425" marT="91425" marB="91425"/>
                </a:tc>
                <a:tc>
                  <a:txBody>
                    <a:bodyPr/>
                    <a:lstStyle/>
                    <a:p>
                      <a:pPr marL="0" lvl="0" indent="0" algn="l" rtl="0">
                        <a:spcBef>
                          <a:spcPts val="0"/>
                        </a:spcBef>
                        <a:spcAft>
                          <a:spcPts val="0"/>
                        </a:spcAft>
                        <a:buNone/>
                      </a:pPr>
                      <a:r>
                        <a:rPr lang="id" sz="900" b="1" dirty="0"/>
                        <a:t>data type</a:t>
                      </a:r>
                      <a:endParaRPr sz="900" b="1" dirty="0"/>
                    </a:p>
                  </a:txBody>
                  <a:tcPr marL="91425" marR="91425" marT="91425" marB="91425"/>
                </a:tc>
                <a:tc>
                  <a:txBody>
                    <a:bodyPr/>
                    <a:lstStyle/>
                    <a:p>
                      <a:pPr marL="0" lvl="0" indent="0" algn="l" rtl="0">
                        <a:spcBef>
                          <a:spcPts val="0"/>
                        </a:spcBef>
                        <a:spcAft>
                          <a:spcPts val="0"/>
                        </a:spcAft>
                        <a:buNone/>
                      </a:pPr>
                      <a:r>
                        <a:rPr lang="id" sz="900" b="1" dirty="0">
                          <a:solidFill>
                            <a:srgbClr val="000000"/>
                          </a:solidFill>
                        </a:rPr>
                        <a:t>description</a:t>
                      </a:r>
                      <a:endParaRPr sz="900" b="1" dirty="0"/>
                    </a:p>
                  </a:txBody>
                  <a:tcPr marL="91425" marR="91425" marT="91425" marB="91425"/>
                </a:tc>
                <a:tc>
                  <a:txBody>
                    <a:bodyPr/>
                    <a:lstStyle/>
                    <a:p>
                      <a:pPr marL="0" lvl="0" indent="0" algn="l" rtl="0">
                        <a:spcBef>
                          <a:spcPts val="0"/>
                        </a:spcBef>
                        <a:spcAft>
                          <a:spcPts val="0"/>
                        </a:spcAft>
                        <a:buNone/>
                      </a:pPr>
                      <a:r>
                        <a:rPr lang="id" sz="900" b="1" dirty="0"/>
                        <a:t>transformation</a:t>
                      </a:r>
                      <a:endParaRPr sz="900" b="1" dirty="0"/>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1200" dirty="0" err="1"/>
                        <a:t>jumlah_penjualan_harian</a:t>
                      </a:r>
                      <a:endParaRPr sz="1200" dirty="0"/>
                    </a:p>
                  </a:txBody>
                  <a:tcPr marL="91425" marR="91425" marT="91425" marB="91425"/>
                </a:tc>
                <a:tc>
                  <a:txBody>
                    <a:bodyPr/>
                    <a:lstStyle/>
                    <a:p>
                      <a:pPr marL="0" lvl="0" indent="0" algn="l" rtl="0">
                        <a:spcBef>
                          <a:spcPts val="0"/>
                        </a:spcBef>
                        <a:spcAft>
                          <a:spcPts val="0"/>
                        </a:spcAft>
                        <a:buNone/>
                      </a:pPr>
                      <a:r>
                        <a:rPr lang="en-US" sz="1200" dirty="0"/>
                        <a:t>Integer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Jumlah</a:t>
                      </a:r>
                      <a:r>
                        <a:rPr lang="en-US" sz="1200" dirty="0"/>
                        <a:t> </a:t>
                      </a:r>
                      <a:r>
                        <a:rPr lang="en-US" sz="1200" dirty="0" err="1"/>
                        <a:t>barang</a:t>
                      </a:r>
                      <a:r>
                        <a:rPr lang="en-US" sz="1200" dirty="0"/>
                        <a:t> yang </a:t>
                      </a:r>
                      <a:r>
                        <a:rPr lang="en-US" sz="1200" dirty="0" err="1"/>
                        <a:t>terjual</a:t>
                      </a:r>
                      <a:r>
                        <a:rPr lang="en-US" sz="1200" dirty="0"/>
                        <a:t> pada </a:t>
                      </a:r>
                      <a:r>
                        <a:rPr lang="en-US" sz="1200" dirty="0" err="1"/>
                        <a:t>hari</a:t>
                      </a:r>
                      <a:r>
                        <a:rPr lang="en-US" sz="1200" dirty="0"/>
                        <a:t> tertentu</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SUM(</a:t>
                      </a:r>
                      <a:r>
                        <a:rPr lang="en-US" sz="1200" dirty="0" err="1"/>
                        <a:t>jumlah_barang</a:t>
                      </a:r>
                      <a:r>
                        <a:rPr lang="en-US" sz="1200" dirty="0"/>
                        <a:t>)</a:t>
                      </a:r>
                    </a:p>
                  </a:txBody>
                  <a:tcPr marL="91425" marR="91425" marT="91425" marB="91425"/>
                </a:tc>
                <a:extLst>
                  <a:ext uri="{0D108BD9-81ED-4DB2-BD59-A6C34878D82A}">
                    <a16:rowId xmlns:a16="http://schemas.microsoft.com/office/drawing/2014/main" val="651883862"/>
                  </a:ext>
                </a:extLst>
              </a:tr>
              <a:tr h="320000">
                <a:tc>
                  <a:txBody>
                    <a:bodyPr/>
                    <a:lstStyle/>
                    <a:p>
                      <a:pPr marL="0" lvl="0" indent="0" algn="l" rtl="0">
                        <a:spcBef>
                          <a:spcPts val="0"/>
                        </a:spcBef>
                        <a:spcAft>
                          <a:spcPts val="0"/>
                        </a:spcAft>
                        <a:buNone/>
                      </a:pPr>
                      <a:r>
                        <a:rPr lang="en-US" sz="1200" dirty="0" err="1"/>
                        <a:t>min_penjualan_harian</a:t>
                      </a:r>
                      <a:endParaRPr sz="1200" dirty="0"/>
                    </a:p>
                  </a:txBody>
                  <a:tcPr marL="91425" marR="91425" marT="91425" marB="91425"/>
                </a:tc>
                <a:tc>
                  <a:txBody>
                    <a:bodyPr/>
                    <a:lstStyle/>
                    <a:p>
                      <a:pPr marL="0" lvl="0" indent="0" algn="l" rtl="0">
                        <a:spcBef>
                          <a:spcPts val="0"/>
                        </a:spcBef>
                        <a:spcAft>
                          <a:spcPts val="0"/>
                        </a:spcAft>
                        <a:buNone/>
                      </a:pPr>
                      <a:r>
                        <a:rPr lang="en-US" sz="1200" dirty="0"/>
                        <a:t>Integer</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Pembelian</a:t>
                      </a:r>
                      <a:r>
                        <a:rPr lang="en-US" sz="1200" dirty="0"/>
                        <a:t> </a:t>
                      </a:r>
                      <a:r>
                        <a:rPr lang="en-US" sz="1200" dirty="0" err="1"/>
                        <a:t>barang</a:t>
                      </a:r>
                      <a:r>
                        <a:rPr lang="en-US" sz="1200" dirty="0"/>
                        <a:t> paling sedikit pada </a:t>
                      </a:r>
                      <a:r>
                        <a:rPr lang="en-US" sz="1200" dirty="0" err="1"/>
                        <a:t>hari</a:t>
                      </a:r>
                      <a:r>
                        <a:rPr lang="en-US" sz="1200" dirty="0"/>
                        <a:t> tertentu</a:t>
                      </a:r>
                    </a:p>
                  </a:txBody>
                  <a:tcPr marL="91425" marR="91425" marT="91425" marB="91425"/>
                </a:tc>
                <a:tc>
                  <a:txBody>
                    <a:bodyPr/>
                    <a:lstStyle/>
                    <a:p>
                      <a:pPr marL="0" lvl="0" indent="0" algn="l" rtl="0">
                        <a:spcBef>
                          <a:spcPts val="0"/>
                        </a:spcBef>
                        <a:spcAft>
                          <a:spcPts val="0"/>
                        </a:spcAft>
                        <a:buNone/>
                      </a:pPr>
                      <a:r>
                        <a:rPr lang="en-US" sz="1200" dirty="0"/>
                        <a:t>MIN(</a:t>
                      </a:r>
                      <a:r>
                        <a:rPr lang="en-US" sz="1200" dirty="0" err="1"/>
                        <a:t>jumlah_barang</a:t>
                      </a:r>
                      <a:r>
                        <a:rPr lang="en-US" sz="1200" dirty="0"/>
                        <a:t>)</a:t>
                      </a:r>
                      <a:endParaRPr sz="1200" dirty="0"/>
                    </a:p>
                  </a:txBody>
                  <a:tcPr marL="91425" marR="91425" marT="91425" marB="91425"/>
                </a:tc>
                <a:extLst>
                  <a:ext uri="{0D108BD9-81ED-4DB2-BD59-A6C34878D82A}">
                    <a16:rowId xmlns:a16="http://schemas.microsoft.com/office/drawing/2014/main" val="3603620439"/>
                  </a:ext>
                </a:extLst>
              </a:tr>
              <a:tr h="320000">
                <a:tc>
                  <a:txBody>
                    <a:bodyPr/>
                    <a:lstStyle/>
                    <a:p>
                      <a:pPr marL="0" lvl="0" indent="0" algn="l" rtl="0">
                        <a:spcBef>
                          <a:spcPts val="0"/>
                        </a:spcBef>
                        <a:spcAft>
                          <a:spcPts val="0"/>
                        </a:spcAft>
                        <a:buNone/>
                      </a:pPr>
                      <a:r>
                        <a:rPr lang="en-US" sz="1200" dirty="0" err="1"/>
                        <a:t>max_penjualan_harian</a:t>
                      </a:r>
                      <a:endParaRPr sz="1200" dirty="0"/>
                    </a:p>
                  </a:txBody>
                  <a:tcPr marL="91425" marR="91425" marT="91425" marB="91425"/>
                </a:tc>
                <a:tc>
                  <a:txBody>
                    <a:bodyPr/>
                    <a:lstStyle/>
                    <a:p>
                      <a:pPr marL="0" lvl="0" indent="0" algn="l" rtl="0">
                        <a:spcBef>
                          <a:spcPts val="0"/>
                        </a:spcBef>
                        <a:spcAft>
                          <a:spcPts val="0"/>
                        </a:spcAft>
                        <a:buNone/>
                      </a:pPr>
                      <a:r>
                        <a:rPr lang="en-US" sz="1200"/>
                        <a:t>Integer</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Penjualan</a:t>
                      </a:r>
                      <a:r>
                        <a:rPr lang="en-US" sz="1200" dirty="0"/>
                        <a:t> </a:t>
                      </a:r>
                      <a:r>
                        <a:rPr lang="en-US" sz="1200" dirty="0" err="1"/>
                        <a:t>barang</a:t>
                      </a:r>
                      <a:r>
                        <a:rPr lang="en-US" sz="1200" dirty="0"/>
                        <a:t> paling </a:t>
                      </a:r>
                      <a:r>
                        <a:rPr lang="en-US" sz="1200" dirty="0" err="1"/>
                        <a:t>banyak</a:t>
                      </a:r>
                      <a:r>
                        <a:rPr lang="en-US" sz="1200" dirty="0"/>
                        <a:t> pada </a:t>
                      </a:r>
                      <a:r>
                        <a:rPr lang="en-US" sz="1200" dirty="0" err="1"/>
                        <a:t>hari</a:t>
                      </a:r>
                      <a:r>
                        <a:rPr lang="en-US" sz="1200" dirty="0"/>
                        <a:t> tertentu</a:t>
                      </a:r>
                    </a:p>
                  </a:txBody>
                  <a:tcPr marL="91425" marR="91425" marT="91425" marB="91425"/>
                </a:tc>
                <a:tc>
                  <a:txBody>
                    <a:bodyPr/>
                    <a:lstStyle/>
                    <a:p>
                      <a:pPr marL="0" lvl="0" indent="0" algn="l" rtl="0">
                        <a:spcBef>
                          <a:spcPts val="0"/>
                        </a:spcBef>
                        <a:spcAft>
                          <a:spcPts val="0"/>
                        </a:spcAft>
                        <a:buNone/>
                      </a:pPr>
                      <a:r>
                        <a:rPr lang="en-US" sz="1200" dirty="0"/>
                        <a:t>MAX(</a:t>
                      </a:r>
                      <a:r>
                        <a:rPr lang="en-US" sz="1200" dirty="0" err="1"/>
                        <a:t>jumlah_barang</a:t>
                      </a:r>
                      <a:r>
                        <a:rPr lang="en-US" sz="1200" dirty="0"/>
                        <a:t>)</a:t>
                      </a:r>
                      <a:endParaRPr sz="1200" dirty="0"/>
                    </a:p>
                  </a:txBody>
                  <a:tcPr marL="91425" marR="91425" marT="91425" marB="91425"/>
                </a:tc>
                <a:extLst>
                  <a:ext uri="{0D108BD9-81ED-4DB2-BD59-A6C34878D82A}">
                    <a16:rowId xmlns:a16="http://schemas.microsoft.com/office/drawing/2014/main" val="1934795229"/>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sales_harian</a:t>
            </a:r>
            <a:r>
              <a:rPr lang="en-US" dirty="0"/>
              <a:t>”</a:t>
            </a:r>
            <a:endParaRPr dirty="0"/>
          </a:p>
        </p:txBody>
      </p:sp>
    </p:spTree>
    <p:extLst>
      <p:ext uri="{BB962C8B-B14F-4D97-AF65-F5344CB8AC3E}">
        <p14:creationId xmlns:p14="http://schemas.microsoft.com/office/powerpoint/2010/main" val="3967291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sales_cabang</a:t>
            </a:r>
            <a:r>
              <a:rPr lang="en-US" dirty="0"/>
              <a:t>”</a:t>
            </a:r>
            <a:endParaRPr dirty="0"/>
          </a:p>
        </p:txBody>
      </p:sp>
      <p:pic>
        <p:nvPicPr>
          <p:cNvPr id="3" name="Picture 2">
            <a:extLst>
              <a:ext uri="{FF2B5EF4-FFF2-40B4-BE49-F238E27FC236}">
                <a16:creationId xmlns:a16="http://schemas.microsoft.com/office/drawing/2014/main" id="{041C4324-4843-659E-7669-B14B1414553F}"/>
              </a:ext>
            </a:extLst>
          </p:cNvPr>
          <p:cNvPicPr>
            <a:picLocks noChangeAspect="1"/>
          </p:cNvPicPr>
          <p:nvPr/>
        </p:nvPicPr>
        <p:blipFill>
          <a:blip r:embed="rId3"/>
          <a:srcRect/>
          <a:stretch/>
        </p:blipFill>
        <p:spPr>
          <a:xfrm>
            <a:off x="611050" y="1314157"/>
            <a:ext cx="3572330" cy="2681747"/>
          </a:xfrm>
          <a:prstGeom prst="rect">
            <a:avLst/>
          </a:prstGeom>
        </p:spPr>
      </p:pic>
    </p:spTree>
    <p:extLst>
      <p:ext uri="{BB962C8B-B14F-4D97-AF65-F5344CB8AC3E}">
        <p14:creationId xmlns:p14="http://schemas.microsoft.com/office/powerpoint/2010/main" val="859377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1420400782"/>
              </p:ext>
            </p:extLst>
          </p:nvPr>
        </p:nvGraphicFramePr>
        <p:xfrm>
          <a:off x="462650" y="1071075"/>
          <a:ext cx="8283325" cy="2697300"/>
        </p:xfrm>
        <a:graphic>
          <a:graphicData uri="http://schemas.openxmlformats.org/drawingml/2006/table">
            <a:tbl>
              <a:tblPr>
                <a:noFill/>
                <a:tableStyleId>{B4CC2404-DCB3-49B8-AD9E-6E41952B4E47}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None/>
                      </a:pPr>
                      <a:r>
                        <a:rPr lang="id" sz="900" b="1">
                          <a:solidFill>
                            <a:srgbClr val="000000"/>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dirty="0"/>
                        <a:t>transformation</a:t>
                      </a:r>
                      <a:endParaRPr sz="900" b="1" dirty="0"/>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1200" dirty="0" err="1"/>
                        <a:t>id_cabang</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US" sz="1200" dirty="0" err="1"/>
                        <a:t>cabang_sales</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284206132"/>
                  </a:ext>
                </a:extLst>
              </a:tr>
              <a:tr h="320000">
                <a:tc>
                  <a:txBody>
                    <a:bodyPr/>
                    <a:lstStyle/>
                    <a:p>
                      <a:pPr marL="0" lvl="0" indent="0" algn="l" rtl="0">
                        <a:spcBef>
                          <a:spcPts val="0"/>
                        </a:spcBef>
                        <a:spcAft>
                          <a:spcPts val="0"/>
                        </a:spcAft>
                        <a:buNone/>
                      </a:pPr>
                      <a:r>
                        <a:rPr lang="en-US" sz="1200" dirty="0" err="1"/>
                        <a:t>jumlah_transaksi</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sv-SE" sz="1200" dirty="0"/>
                        <a:t>Banyaknya transaksi pembelian pada cabang tertentu</a:t>
                      </a:r>
                    </a:p>
                  </a:txBody>
                  <a:tcPr marL="91425" marR="91425" marT="91425" marB="91425"/>
                </a:tc>
                <a:tc>
                  <a:txBody>
                    <a:bodyPr/>
                    <a:lstStyle/>
                    <a:p>
                      <a:pPr marL="0" lvl="0" indent="0" algn="l" rtl="0">
                        <a:spcBef>
                          <a:spcPts val="0"/>
                        </a:spcBef>
                        <a:spcAft>
                          <a:spcPts val="0"/>
                        </a:spcAft>
                        <a:buNone/>
                      </a:pPr>
                      <a:r>
                        <a:rPr lang="en-US" sz="1200" dirty="0"/>
                        <a:t>COUNT(</a:t>
                      </a:r>
                      <a:r>
                        <a:rPr lang="en-US" sz="1200" dirty="0" err="1"/>
                        <a:t>cabang_sales</a:t>
                      </a:r>
                      <a:r>
                        <a:rPr lang="en-US" sz="1200" dirty="0"/>
                        <a:t>)</a:t>
                      </a:r>
                    </a:p>
                  </a:txBody>
                  <a:tcPr marL="91425" marR="91425" marT="91425" marB="91425"/>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r>
                        <a:rPr lang="en-US" sz="1200" dirty="0" err="1"/>
                        <a:t>total_sales</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en-US" sz="1200" dirty="0"/>
                        <a:t>Total </a:t>
                      </a:r>
                      <a:r>
                        <a:rPr lang="en-US" sz="1200" dirty="0" err="1"/>
                        <a:t>penjualan</a:t>
                      </a:r>
                      <a:r>
                        <a:rPr lang="en-US" sz="1200" dirty="0"/>
                        <a:t> pada cabang tertentu</a:t>
                      </a:r>
                    </a:p>
                  </a:txBody>
                  <a:tcPr marL="91425" marR="91425" marT="91425" marB="91425"/>
                </a:tc>
                <a:tc>
                  <a:txBody>
                    <a:bodyPr/>
                    <a:lstStyle/>
                    <a:p>
                      <a:pPr marL="0" lvl="0" indent="0" algn="l" rtl="0">
                        <a:spcBef>
                          <a:spcPts val="0"/>
                        </a:spcBef>
                        <a:spcAft>
                          <a:spcPts val="0"/>
                        </a:spcAft>
                        <a:buNone/>
                      </a:pPr>
                      <a:r>
                        <a:rPr lang="en-US" sz="1200" dirty="0"/>
                        <a:t>SUM(</a:t>
                      </a:r>
                      <a:r>
                        <a:rPr lang="en-US" sz="1200" dirty="0" err="1"/>
                        <a:t>jumlah_barang</a:t>
                      </a:r>
                      <a:r>
                        <a:rPr lang="en-US" sz="1200" dirty="0"/>
                        <a:t> * </a:t>
                      </a:r>
                      <a:r>
                        <a:rPr lang="en-US" sz="1200" dirty="0" err="1"/>
                        <a:t>harga</a:t>
                      </a:r>
                      <a:r>
                        <a:rPr lang="en-US" sz="1200" dirty="0"/>
                        <a:t>)</a:t>
                      </a:r>
                    </a:p>
                  </a:txBody>
                  <a:tcPr marL="91425" marR="91425" marT="91425" marB="91425"/>
                </a:tc>
                <a:extLst>
                  <a:ext uri="{0D108BD9-81ED-4DB2-BD59-A6C34878D82A}">
                    <a16:rowId xmlns:a16="http://schemas.microsoft.com/office/drawing/2014/main" val="10003"/>
                  </a:ext>
                </a:extLst>
              </a:tr>
              <a:tr h="320000">
                <a:tc>
                  <a:txBody>
                    <a:bodyPr/>
                    <a:lstStyle/>
                    <a:p>
                      <a:pPr marL="0" lvl="0" indent="0" algn="l" rtl="0">
                        <a:spcBef>
                          <a:spcPts val="0"/>
                        </a:spcBef>
                        <a:spcAft>
                          <a:spcPts val="0"/>
                        </a:spcAft>
                        <a:buNone/>
                      </a:pPr>
                      <a:r>
                        <a:rPr lang="en-US" sz="1200" dirty="0" err="1"/>
                        <a:t>jumlah_penjualan</a:t>
                      </a:r>
                      <a:endParaRPr sz="1200" dirty="0"/>
                    </a:p>
                  </a:txBody>
                  <a:tcPr marL="91425" marR="91425" marT="91425" marB="91425"/>
                </a:tc>
                <a:tc>
                  <a:txBody>
                    <a:bodyPr/>
                    <a:lstStyle/>
                    <a:p>
                      <a:pPr marL="0" lvl="0" indent="0" algn="l" rtl="0">
                        <a:spcBef>
                          <a:spcPts val="0"/>
                        </a:spcBef>
                        <a:spcAft>
                          <a:spcPts val="0"/>
                        </a:spcAft>
                        <a:buNone/>
                      </a:pPr>
                      <a:r>
                        <a:rPr lang="en-US" sz="1200" dirty="0"/>
                        <a:t>Integer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Jumlah</a:t>
                      </a:r>
                      <a:r>
                        <a:rPr lang="en-US" sz="1200" dirty="0"/>
                        <a:t> </a:t>
                      </a:r>
                      <a:r>
                        <a:rPr lang="en-US" sz="1200" dirty="0" err="1"/>
                        <a:t>barang</a:t>
                      </a:r>
                      <a:r>
                        <a:rPr lang="en-US" sz="1200" dirty="0"/>
                        <a:t> yang </a:t>
                      </a:r>
                      <a:r>
                        <a:rPr lang="en-US" sz="1200" dirty="0" err="1"/>
                        <a:t>terjual</a:t>
                      </a:r>
                      <a:r>
                        <a:rPr lang="en-US" sz="1200" dirty="0"/>
                        <a:t> pada cabang tertentu</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SUM(</a:t>
                      </a:r>
                      <a:r>
                        <a:rPr lang="en-US" sz="1200" dirty="0" err="1"/>
                        <a:t>jumlah_barang</a:t>
                      </a:r>
                      <a:r>
                        <a:rPr lang="en-US" sz="1200" dirty="0"/>
                        <a:t>)</a:t>
                      </a:r>
                    </a:p>
                  </a:txBody>
                  <a:tcPr marL="91425" marR="91425" marT="91425" marB="91425"/>
                </a:tc>
                <a:extLst>
                  <a:ext uri="{0D108BD9-81ED-4DB2-BD59-A6C34878D82A}">
                    <a16:rowId xmlns:a16="http://schemas.microsoft.com/office/drawing/2014/main" val="10004"/>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sales_cabang</a:t>
            </a:r>
            <a:r>
              <a:rPr lang="en-US" dirty="0"/>
              <a:t>”</a:t>
            </a:r>
            <a:endParaRPr dirty="0"/>
          </a:p>
        </p:txBody>
      </p:sp>
    </p:spTree>
    <p:extLst>
      <p:ext uri="{BB962C8B-B14F-4D97-AF65-F5344CB8AC3E}">
        <p14:creationId xmlns:p14="http://schemas.microsoft.com/office/powerpoint/2010/main" val="2340041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sales_harian_cabang</a:t>
            </a:r>
            <a:r>
              <a:rPr lang="en-US" dirty="0"/>
              <a:t>”</a:t>
            </a:r>
            <a:endParaRPr dirty="0"/>
          </a:p>
        </p:txBody>
      </p:sp>
      <p:pic>
        <p:nvPicPr>
          <p:cNvPr id="3" name="Picture 2">
            <a:extLst>
              <a:ext uri="{FF2B5EF4-FFF2-40B4-BE49-F238E27FC236}">
                <a16:creationId xmlns:a16="http://schemas.microsoft.com/office/drawing/2014/main" id="{041C4324-4843-659E-7669-B14B1414553F}"/>
              </a:ext>
            </a:extLst>
          </p:cNvPr>
          <p:cNvPicPr>
            <a:picLocks noChangeAspect="1"/>
          </p:cNvPicPr>
          <p:nvPr/>
        </p:nvPicPr>
        <p:blipFill>
          <a:blip r:embed="rId3"/>
          <a:srcRect/>
          <a:stretch/>
        </p:blipFill>
        <p:spPr>
          <a:xfrm>
            <a:off x="451029" y="1282573"/>
            <a:ext cx="3904363" cy="2578353"/>
          </a:xfrm>
          <a:prstGeom prst="rect">
            <a:avLst/>
          </a:prstGeom>
        </p:spPr>
      </p:pic>
    </p:spTree>
    <p:extLst>
      <p:ext uri="{BB962C8B-B14F-4D97-AF65-F5344CB8AC3E}">
        <p14:creationId xmlns:p14="http://schemas.microsoft.com/office/powerpoint/2010/main" val="343977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Query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id" sz="1300" b="1" dirty="0">
                <a:latin typeface="Rubik"/>
                <a:ea typeface="Rubik"/>
                <a:cs typeface="Rubik"/>
                <a:sym typeface="Rubik"/>
              </a:rPr>
              <a:t>Soal 1 *:</a:t>
            </a:r>
            <a:endParaRPr sz="1300" b="1" dirty="0">
              <a:latin typeface="Rubik"/>
              <a:ea typeface="Rubik"/>
              <a:cs typeface="Rubik"/>
              <a:sym typeface="Rubik"/>
            </a:endParaRPr>
          </a:p>
          <a:p>
            <a:pPr marL="0" lvl="0" indent="0" algn="just" rtl="0">
              <a:lnSpc>
                <a:spcPct val="100000"/>
              </a:lnSpc>
              <a:spcBef>
                <a:spcPts val="1200"/>
              </a:spcBef>
              <a:spcAft>
                <a:spcPts val="0"/>
              </a:spcAft>
              <a:buClr>
                <a:schemeClr val="dk1"/>
              </a:buClr>
              <a:buSzPts val="1100"/>
              <a:buFont typeface="Arial"/>
              <a:buNone/>
            </a:pPr>
            <a:r>
              <a:rPr lang="id" sz="1300" dirty="0">
                <a:solidFill>
                  <a:schemeClr val="dk1"/>
                </a:solidFill>
                <a:latin typeface="Rubik"/>
                <a:ea typeface="Rubik"/>
                <a:cs typeface="Rubik"/>
                <a:sym typeface="Rubik"/>
              </a:rPr>
              <a:t>Dari 2 query ini, mana yang bekerja lebih baik? Jelaskan mengapa.</a:t>
            </a:r>
            <a:endParaRPr sz="1300" dirty="0">
              <a:solidFill>
                <a:schemeClr val="dk1"/>
              </a:solidFill>
              <a:latin typeface="Rubik"/>
              <a:ea typeface="Rubik"/>
              <a:cs typeface="Rubik"/>
              <a:sym typeface="Rubik"/>
            </a:endParaRPr>
          </a:p>
          <a:p>
            <a:pPr marL="0" lvl="0" indent="0" algn="just" rtl="0">
              <a:lnSpc>
                <a:spcPct val="100000"/>
              </a:lnSpc>
              <a:spcBef>
                <a:spcPts val="0"/>
              </a:spcBef>
              <a:spcAft>
                <a:spcPts val="0"/>
              </a:spcAft>
              <a:buClr>
                <a:schemeClr val="dk1"/>
              </a:buClr>
              <a:buSzPts val="1100"/>
              <a:buFont typeface="Arial"/>
              <a:buNone/>
            </a:pPr>
            <a:endParaRPr sz="1300" dirty="0">
              <a:solidFill>
                <a:schemeClr val="dk1"/>
              </a:solidFill>
              <a:latin typeface="Rubik"/>
              <a:ea typeface="Rubik"/>
              <a:cs typeface="Rubik"/>
              <a:sym typeface="Rubik"/>
            </a:endParaRPr>
          </a:p>
          <a:p>
            <a:pPr marL="457200" lvl="0" indent="-311150" algn="just"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SUBSTR(alamat, 1, 3) = Mat;</a:t>
            </a:r>
            <a:endParaRPr sz="1300" dirty="0">
              <a:solidFill>
                <a:schemeClr val="dk1"/>
              </a:solidFill>
              <a:latin typeface="Rubik"/>
              <a:ea typeface="Rubik"/>
              <a:cs typeface="Rubik"/>
              <a:sym typeface="Rubik"/>
            </a:endParaRPr>
          </a:p>
          <a:p>
            <a:pPr marL="457200" lvl="0" indent="-311150" algn="just"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alamat LIKE 'Mat%'</a:t>
            </a:r>
            <a:endParaRPr sz="1300" dirty="0">
              <a:solidFill>
                <a:schemeClr val="dk1"/>
              </a:solidFill>
              <a:latin typeface="Rubik"/>
              <a:ea typeface="Rubik"/>
              <a:cs typeface="Rubik"/>
              <a:sym typeface="Rubik"/>
            </a:endParaRPr>
          </a:p>
          <a:p>
            <a:pPr marL="0" lvl="0" indent="0" algn="just" rtl="0">
              <a:spcBef>
                <a:spcPts val="0"/>
              </a:spcBef>
              <a:spcAft>
                <a:spcPts val="0"/>
              </a:spcAft>
              <a:buNone/>
            </a:pPr>
            <a:r>
              <a:rPr lang="id" sz="1300" i="1" dirty="0">
                <a:latin typeface="Rubik"/>
                <a:ea typeface="Rubik"/>
                <a:cs typeface="Rubik"/>
                <a:sym typeface="Rubik"/>
              </a:rPr>
              <a:t>*disclaimer: soal ini tidak terkait dengan data source</a:t>
            </a:r>
            <a:endParaRPr sz="1300" i="1" dirty="0">
              <a:latin typeface="Rubik"/>
              <a:ea typeface="Rubik"/>
              <a:cs typeface="Rubik"/>
              <a:sym typeface="Rubik"/>
            </a:endParaRPr>
          </a:p>
          <a:p>
            <a:pPr marL="0" lvl="0" indent="0" algn="just" rtl="0">
              <a:spcBef>
                <a:spcPts val="1200"/>
              </a:spcBef>
              <a:spcAft>
                <a:spcPts val="0"/>
              </a:spcAft>
              <a:buNone/>
            </a:pPr>
            <a:r>
              <a:rPr lang="id" sz="1300" dirty="0">
                <a:solidFill>
                  <a:schemeClr val="tx1"/>
                </a:solidFill>
                <a:latin typeface="Rubik"/>
                <a:ea typeface="Rubik"/>
                <a:cs typeface="Rubik"/>
                <a:sym typeface="Rubik"/>
              </a:rPr>
              <a:t>Jawaban :</a:t>
            </a:r>
            <a:r>
              <a:rPr lang="en-US" sz="1300" dirty="0">
                <a:solidFill>
                  <a:schemeClr val="tx1"/>
                </a:solidFill>
                <a:latin typeface="Rubik"/>
                <a:ea typeface="Rubik"/>
                <a:cs typeface="Rubik"/>
                <a:sym typeface="Rubik"/>
              </a:rPr>
              <a:t> B</a:t>
            </a:r>
            <a:endParaRPr sz="1300" dirty="0">
              <a:solidFill>
                <a:schemeClr val="tx1"/>
              </a:solidFill>
              <a:latin typeface="Rubik"/>
              <a:ea typeface="Rubik"/>
              <a:cs typeface="Rubik"/>
              <a:sym typeface="Rubik"/>
            </a:endParaRPr>
          </a:p>
          <a:p>
            <a:pPr marL="0" lvl="0" indent="0" algn="just" rtl="0">
              <a:spcBef>
                <a:spcPts val="1200"/>
              </a:spcBef>
              <a:spcAft>
                <a:spcPts val="0"/>
              </a:spcAft>
              <a:buNone/>
            </a:pPr>
            <a:r>
              <a:rPr lang="id" sz="1300" dirty="0">
                <a:solidFill>
                  <a:schemeClr val="tx1"/>
                </a:solidFill>
                <a:latin typeface="Rubik"/>
                <a:ea typeface="Rubik"/>
                <a:cs typeface="Rubik"/>
                <a:sym typeface="Rubik"/>
              </a:rPr>
              <a:t>Alasan : </a:t>
            </a:r>
            <a:r>
              <a:rPr lang="en-US" sz="1300" dirty="0">
                <a:solidFill>
                  <a:schemeClr val="tx1"/>
                </a:solidFill>
                <a:latin typeface="Rubik"/>
                <a:ea typeface="Rubik"/>
                <a:cs typeface="Rubik"/>
                <a:sym typeface="Rubik"/>
              </a:rPr>
              <a:t> Karena jika </a:t>
            </a:r>
            <a:r>
              <a:rPr lang="en-US" sz="1300" dirty="0" err="1">
                <a:solidFill>
                  <a:schemeClr val="tx1"/>
                </a:solidFill>
                <a:latin typeface="Rubik"/>
                <a:ea typeface="Rubik"/>
                <a:cs typeface="Rubik"/>
                <a:sym typeface="Rubik"/>
              </a:rPr>
              <a:t>menggunakan</a:t>
            </a:r>
            <a:r>
              <a:rPr lang="en-US" sz="1300" dirty="0">
                <a:solidFill>
                  <a:schemeClr val="tx1"/>
                </a:solidFill>
                <a:latin typeface="Rubik"/>
                <a:ea typeface="Rubik"/>
                <a:cs typeface="Rubik"/>
                <a:sym typeface="Rubik"/>
              </a:rPr>
              <a:t> opsi (A) </a:t>
            </a:r>
            <a:r>
              <a:rPr lang="en-US" sz="1300" dirty="0" err="1">
                <a:solidFill>
                  <a:schemeClr val="tx1"/>
                </a:solidFill>
                <a:latin typeface="Rubik"/>
                <a:ea typeface="Rubik"/>
                <a:cs typeface="Rubik"/>
                <a:sym typeface="Rubik"/>
              </a:rPr>
              <a:t>akan</a:t>
            </a:r>
            <a:r>
              <a:rPr lang="en-US" sz="1300" dirty="0">
                <a:solidFill>
                  <a:schemeClr val="tx1"/>
                </a:solidFill>
                <a:latin typeface="Rubik"/>
                <a:ea typeface="Rubik"/>
                <a:cs typeface="Rubik"/>
                <a:sym typeface="Rubik"/>
              </a:rPr>
              <a:t> </a:t>
            </a:r>
            <a:r>
              <a:rPr lang="en-US" sz="1300" dirty="0" err="1">
                <a:solidFill>
                  <a:schemeClr val="tx1"/>
                </a:solidFill>
                <a:latin typeface="Rubik"/>
                <a:ea typeface="Rubik"/>
                <a:cs typeface="Rubik"/>
                <a:sym typeface="Rubik"/>
              </a:rPr>
              <a:t>mengeluarkan</a:t>
            </a:r>
            <a:r>
              <a:rPr lang="en-US" sz="1300" dirty="0">
                <a:solidFill>
                  <a:schemeClr val="tx1"/>
                </a:solidFill>
                <a:latin typeface="Rubik"/>
                <a:ea typeface="Rubik"/>
                <a:cs typeface="Rubik"/>
                <a:sym typeface="Rubik"/>
              </a:rPr>
              <a:t> error </a:t>
            </a:r>
            <a:r>
              <a:rPr lang="en-US" sz="1300" dirty="0" err="1">
                <a:solidFill>
                  <a:schemeClr val="tx1"/>
                </a:solidFill>
                <a:latin typeface="Rubik"/>
                <a:ea typeface="Rubik"/>
                <a:cs typeface="Rubik"/>
                <a:sym typeface="Rubik"/>
              </a:rPr>
              <a:t>karena</a:t>
            </a:r>
            <a:r>
              <a:rPr lang="en-US" sz="1300" dirty="0">
                <a:solidFill>
                  <a:schemeClr val="tx1"/>
                </a:solidFill>
                <a:latin typeface="Rubik"/>
                <a:ea typeface="Rubik"/>
                <a:cs typeface="Rubik"/>
                <a:sym typeface="Rubik"/>
              </a:rPr>
              <a:t> tidak </a:t>
            </a:r>
            <a:r>
              <a:rPr lang="en-US" sz="1300" dirty="0" err="1">
                <a:solidFill>
                  <a:schemeClr val="tx1"/>
                </a:solidFill>
                <a:latin typeface="Rubik"/>
                <a:ea typeface="Rubik"/>
                <a:cs typeface="Rubik"/>
                <a:sym typeface="Rubik"/>
              </a:rPr>
              <a:t>ada</a:t>
            </a:r>
            <a:r>
              <a:rPr lang="en-US" sz="1300" dirty="0">
                <a:solidFill>
                  <a:schemeClr val="tx1"/>
                </a:solidFill>
                <a:latin typeface="Rubik"/>
                <a:ea typeface="Rubik"/>
                <a:cs typeface="Rubik"/>
                <a:sym typeface="Rubik"/>
              </a:rPr>
              <a:t> </a:t>
            </a:r>
            <a:r>
              <a:rPr lang="en-US" sz="1300" dirty="0" err="1">
                <a:solidFill>
                  <a:schemeClr val="tx1"/>
                </a:solidFill>
                <a:latin typeface="Rubik"/>
                <a:ea typeface="Rubik"/>
                <a:cs typeface="Rubik"/>
                <a:sym typeface="Rubik"/>
              </a:rPr>
              <a:t>tanda</a:t>
            </a:r>
            <a:r>
              <a:rPr lang="en-US" sz="1300" dirty="0">
                <a:solidFill>
                  <a:schemeClr val="tx1"/>
                </a:solidFill>
                <a:latin typeface="Rubik"/>
                <a:ea typeface="Rubik"/>
                <a:cs typeface="Rubik"/>
                <a:sym typeface="Rubik"/>
              </a:rPr>
              <a:t> </a:t>
            </a:r>
            <a:r>
              <a:rPr lang="en-US" sz="1300" dirty="0" err="1">
                <a:solidFill>
                  <a:schemeClr val="tx1"/>
                </a:solidFill>
                <a:latin typeface="Rubik"/>
                <a:ea typeface="Rubik"/>
                <a:cs typeface="Rubik"/>
                <a:sym typeface="Rubik"/>
              </a:rPr>
              <a:t>kutip</a:t>
            </a:r>
            <a:r>
              <a:rPr lang="en-US" sz="1300" dirty="0">
                <a:solidFill>
                  <a:schemeClr val="tx1"/>
                </a:solidFill>
                <a:latin typeface="Rubik"/>
                <a:ea typeface="Rubik"/>
                <a:cs typeface="Rubik"/>
                <a:sym typeface="Rubik"/>
              </a:rPr>
              <a:t> (jika </a:t>
            </a:r>
            <a:r>
              <a:rPr lang="en-US" sz="1300" dirty="0" err="1">
                <a:solidFill>
                  <a:schemeClr val="tx1"/>
                </a:solidFill>
                <a:latin typeface="Rubik"/>
                <a:ea typeface="Rubik"/>
                <a:cs typeface="Rubik"/>
                <a:sym typeface="Rubik"/>
              </a:rPr>
              <a:t>menggunakan</a:t>
            </a:r>
            <a:r>
              <a:rPr lang="en-US" sz="1300" dirty="0">
                <a:solidFill>
                  <a:schemeClr val="tx1"/>
                </a:solidFill>
                <a:latin typeface="Rubik"/>
                <a:ea typeface="Rubik"/>
                <a:cs typeface="Rubik"/>
                <a:sym typeface="Rubik"/>
              </a:rPr>
              <a:t> WHERE pada string harus dengan </a:t>
            </a:r>
            <a:r>
              <a:rPr lang="en-US" sz="1300" dirty="0" err="1">
                <a:solidFill>
                  <a:schemeClr val="tx1"/>
                </a:solidFill>
                <a:latin typeface="Rubik"/>
                <a:ea typeface="Rubik"/>
                <a:cs typeface="Rubik"/>
                <a:sym typeface="Rubik"/>
              </a:rPr>
              <a:t>tanda</a:t>
            </a:r>
            <a:r>
              <a:rPr lang="en-US" sz="1300" dirty="0">
                <a:solidFill>
                  <a:schemeClr val="tx1"/>
                </a:solidFill>
                <a:latin typeface="Rubik"/>
                <a:ea typeface="Rubik"/>
                <a:cs typeface="Rubik"/>
                <a:sym typeface="Rubik"/>
              </a:rPr>
              <a:t> </a:t>
            </a:r>
            <a:r>
              <a:rPr lang="en-US" sz="1300" dirty="0" err="1">
                <a:solidFill>
                  <a:schemeClr val="tx1"/>
                </a:solidFill>
                <a:latin typeface="Rubik"/>
                <a:ea typeface="Rubik"/>
                <a:cs typeface="Rubik"/>
                <a:sym typeface="Rubik"/>
              </a:rPr>
              <a:t>kutip</a:t>
            </a:r>
            <a:r>
              <a:rPr lang="en-US" sz="1300" dirty="0">
                <a:solidFill>
                  <a:schemeClr val="tx1"/>
                </a:solidFill>
                <a:latin typeface="Rubik"/>
                <a:ea typeface="Rubik"/>
                <a:cs typeface="Rubik"/>
                <a:sym typeface="Rubik"/>
              </a:rPr>
              <a:t>), jika </a:t>
            </a:r>
            <a:r>
              <a:rPr lang="en-US" sz="1300" dirty="0" err="1">
                <a:solidFill>
                  <a:schemeClr val="tx1"/>
                </a:solidFill>
                <a:latin typeface="Rubik"/>
                <a:ea typeface="Rubik"/>
                <a:cs typeface="Rubik"/>
                <a:sym typeface="Rubik"/>
              </a:rPr>
              <a:t>menggunakan</a:t>
            </a:r>
            <a:r>
              <a:rPr lang="en-US" sz="1300" dirty="0">
                <a:solidFill>
                  <a:schemeClr val="tx1"/>
                </a:solidFill>
                <a:latin typeface="Rubik"/>
                <a:ea typeface="Rubik"/>
                <a:cs typeface="Rubik"/>
                <a:sym typeface="Rubik"/>
              </a:rPr>
              <a:t> </a:t>
            </a:r>
            <a:r>
              <a:rPr lang="en-US" sz="1300" dirty="0" err="1">
                <a:solidFill>
                  <a:schemeClr val="tx1"/>
                </a:solidFill>
                <a:latin typeface="Rubik"/>
                <a:ea typeface="Rubik"/>
                <a:cs typeface="Rubik"/>
                <a:sym typeface="Rubik"/>
              </a:rPr>
              <a:t>tanda</a:t>
            </a:r>
            <a:r>
              <a:rPr lang="en-US" sz="1300" dirty="0">
                <a:solidFill>
                  <a:schemeClr val="tx1"/>
                </a:solidFill>
                <a:latin typeface="Rubik"/>
                <a:ea typeface="Rubik"/>
                <a:cs typeface="Rubik"/>
                <a:sym typeface="Rubik"/>
              </a:rPr>
              <a:t> </a:t>
            </a:r>
            <a:r>
              <a:rPr lang="en-US" sz="1300" dirty="0" err="1">
                <a:solidFill>
                  <a:schemeClr val="tx1"/>
                </a:solidFill>
                <a:latin typeface="Rubik"/>
                <a:ea typeface="Rubik"/>
                <a:cs typeface="Rubik"/>
                <a:sym typeface="Rubik"/>
              </a:rPr>
              <a:t>kutip</a:t>
            </a:r>
            <a:r>
              <a:rPr lang="en-US" sz="1300" dirty="0">
                <a:solidFill>
                  <a:schemeClr val="tx1"/>
                </a:solidFill>
                <a:latin typeface="Rubik"/>
                <a:ea typeface="Rubik"/>
                <a:cs typeface="Rubik"/>
                <a:sym typeface="Rubik"/>
              </a:rPr>
              <a:t> </a:t>
            </a:r>
            <a:r>
              <a:rPr lang="en-US" sz="1300" dirty="0" err="1">
                <a:solidFill>
                  <a:schemeClr val="tx1"/>
                </a:solidFill>
                <a:latin typeface="Rubik"/>
                <a:ea typeface="Rubik"/>
                <a:cs typeface="Rubik"/>
                <a:sym typeface="Rubik"/>
              </a:rPr>
              <a:t>maka</a:t>
            </a:r>
            <a:r>
              <a:rPr lang="en-US" sz="1300" dirty="0">
                <a:solidFill>
                  <a:schemeClr val="tx1"/>
                </a:solidFill>
                <a:latin typeface="Rubik"/>
                <a:ea typeface="Rubik"/>
                <a:cs typeface="Rubik"/>
                <a:sym typeface="Rubik"/>
              </a:rPr>
              <a:t> hasilnya </a:t>
            </a:r>
            <a:r>
              <a:rPr lang="en-US" sz="1300" dirty="0" err="1">
                <a:solidFill>
                  <a:schemeClr val="tx1"/>
                </a:solidFill>
                <a:latin typeface="Rubik"/>
                <a:ea typeface="Rubik"/>
                <a:cs typeface="Rubik"/>
                <a:sym typeface="Rubik"/>
              </a:rPr>
              <a:t>akan</a:t>
            </a:r>
            <a:r>
              <a:rPr lang="en-US" sz="1300" dirty="0">
                <a:solidFill>
                  <a:schemeClr val="tx1"/>
                </a:solidFill>
                <a:latin typeface="Rubik"/>
                <a:ea typeface="Rubik"/>
                <a:cs typeface="Rubik"/>
                <a:sym typeface="Rubik"/>
              </a:rPr>
              <a:t> sama dengan query (B). Query (B) dapat </a:t>
            </a:r>
            <a:r>
              <a:rPr lang="en-US" sz="1300" dirty="0" err="1">
                <a:solidFill>
                  <a:schemeClr val="tx1"/>
                </a:solidFill>
                <a:latin typeface="Rubik"/>
                <a:ea typeface="Rubik"/>
                <a:cs typeface="Rubik"/>
                <a:sym typeface="Rubik"/>
              </a:rPr>
              <a:t>menghasilkan</a:t>
            </a:r>
            <a:r>
              <a:rPr lang="en-US" sz="1300" dirty="0">
                <a:solidFill>
                  <a:schemeClr val="tx1"/>
                </a:solidFill>
                <a:latin typeface="Rubik"/>
                <a:ea typeface="Rubik"/>
                <a:cs typeface="Rubik"/>
                <a:sym typeface="Rubik"/>
              </a:rPr>
              <a:t> alamat yang </a:t>
            </a:r>
            <a:r>
              <a:rPr lang="en-US" sz="1300" dirty="0" err="1">
                <a:solidFill>
                  <a:schemeClr val="tx1"/>
                </a:solidFill>
                <a:latin typeface="Rubik"/>
                <a:ea typeface="Rubik"/>
                <a:cs typeface="Rubik"/>
                <a:sym typeface="Rubik"/>
              </a:rPr>
              <a:t>berawalan</a:t>
            </a:r>
            <a:r>
              <a:rPr lang="en-US" sz="1300" dirty="0">
                <a:solidFill>
                  <a:schemeClr val="tx1"/>
                </a:solidFill>
                <a:latin typeface="Rubik"/>
                <a:ea typeface="Rubik"/>
                <a:cs typeface="Rubik"/>
                <a:sym typeface="Rubik"/>
              </a:rPr>
              <a:t> “Mat”.</a:t>
            </a:r>
            <a:endParaRPr sz="1300" dirty="0">
              <a:solidFill>
                <a:schemeClr val="tx1"/>
              </a:solidFill>
              <a:latin typeface="Rubik"/>
              <a:ea typeface="Rubik"/>
              <a:cs typeface="Rubik"/>
              <a:sym typeface="Rubik"/>
            </a:endParaRPr>
          </a:p>
          <a:p>
            <a:pPr marL="0" lvl="0" indent="0" algn="just" rtl="0">
              <a:spcBef>
                <a:spcPts val="1200"/>
              </a:spcBef>
              <a:spcAft>
                <a:spcPts val="0"/>
              </a:spcAft>
              <a:buNone/>
            </a:pPr>
            <a:endParaRPr sz="1300" dirty="0">
              <a:latin typeface="Rubik"/>
              <a:ea typeface="Rubik"/>
              <a:cs typeface="Rubik"/>
              <a:sym typeface="Rubik"/>
            </a:endParaRPr>
          </a:p>
          <a:p>
            <a:pPr marL="0" lvl="0" indent="0" algn="just" rtl="0">
              <a:spcBef>
                <a:spcPts val="1200"/>
              </a:spcBef>
              <a:spcAft>
                <a:spcPts val="1200"/>
              </a:spcAft>
              <a:buClr>
                <a:schemeClr val="dk1"/>
              </a:buClr>
              <a:buSzPts val="1100"/>
              <a:buFont typeface="Arial"/>
              <a:buNone/>
            </a:pPr>
            <a:endParaRPr sz="1300" dirty="0">
              <a:solidFill>
                <a:schemeClr val="dk1"/>
              </a:solidFill>
              <a:latin typeface="Rubik"/>
              <a:ea typeface="Rubik"/>
              <a:cs typeface="Rubik"/>
              <a:sym typeface="Rubi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2169356382"/>
              </p:ext>
            </p:extLst>
          </p:nvPr>
        </p:nvGraphicFramePr>
        <p:xfrm>
          <a:off x="462650" y="1071075"/>
          <a:ext cx="8283325" cy="3063030"/>
        </p:xfrm>
        <a:graphic>
          <a:graphicData uri="http://schemas.openxmlformats.org/drawingml/2006/table">
            <a:tbl>
              <a:tblPr>
                <a:noFill/>
                <a:tableStyleId>{B4CC2404-DCB3-49B8-AD9E-6E41952B4E47}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None/>
                      </a:pPr>
                      <a:r>
                        <a:rPr lang="id" sz="900" b="1">
                          <a:solidFill>
                            <a:srgbClr val="000000"/>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1200" dirty="0" err="1"/>
                        <a:t>tanggal</a:t>
                      </a:r>
                      <a:endParaRPr sz="1200" dirty="0"/>
                    </a:p>
                  </a:txBody>
                  <a:tcPr marL="91425" marR="91425" marT="91425" marB="91425"/>
                </a:tc>
                <a:tc>
                  <a:txBody>
                    <a:bodyPr/>
                    <a:lstStyle/>
                    <a:p>
                      <a:pPr marL="0" lvl="0" indent="0" algn="l" rtl="0">
                        <a:spcBef>
                          <a:spcPts val="0"/>
                        </a:spcBef>
                        <a:spcAft>
                          <a:spcPts val="0"/>
                        </a:spcAft>
                        <a:buNone/>
                      </a:pPr>
                      <a:r>
                        <a:rPr lang="en-US" sz="1200" dirty="0"/>
                        <a:t>Date</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US" sz="1200" dirty="0" err="1"/>
                        <a:t>bulan</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r>
                        <a:rPr lang="en-US" sz="1200" dirty="0"/>
                        <a:t>MONTHNAME(</a:t>
                      </a:r>
                      <a:r>
                        <a:rPr lang="en-US" sz="1200" dirty="0" err="1"/>
                        <a:t>tanggal</a:t>
                      </a:r>
                      <a:r>
                        <a:rPr lang="en-US" sz="1200" dirty="0"/>
                        <a:t>) AS </a:t>
                      </a:r>
                      <a:r>
                        <a:rPr lang="en-US" sz="1200" dirty="0" err="1"/>
                        <a:t>bulan</a:t>
                      </a:r>
                      <a:endParaRPr sz="1200" dirty="0"/>
                    </a:p>
                  </a:txBody>
                  <a:tcPr marL="91425" marR="91425" marT="91425" marB="91425"/>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r>
                        <a:rPr lang="en-US" sz="1200" dirty="0" err="1"/>
                        <a:t>cabang_sales</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String</a:t>
                      </a:r>
                    </a:p>
                  </a:txBody>
                  <a:tcPr marL="91425" marR="91425" marT="91425" marB="91425"/>
                </a:tc>
                <a:tc>
                  <a:txBody>
                    <a:bodyPr/>
                    <a:lstStyle/>
                    <a:p>
                      <a:pPr marL="0" lvl="0" indent="0" algn="l" rtl="0">
                        <a:spcBef>
                          <a:spcPts val="0"/>
                        </a:spcBef>
                        <a:spcAft>
                          <a:spcPts val="0"/>
                        </a:spcAft>
                        <a:buNone/>
                      </a:pPr>
                      <a:endParaRPr lang="sv-SE" sz="1200" dirty="0"/>
                    </a:p>
                  </a:txBody>
                  <a:tcPr marL="91425" marR="91425" marT="91425" marB="91425"/>
                </a:tc>
                <a:tc>
                  <a:txBody>
                    <a:bodyPr/>
                    <a:lstStyle/>
                    <a:p>
                      <a:pPr marL="0" lvl="0" indent="0" algn="l" rtl="0">
                        <a:spcBef>
                          <a:spcPts val="0"/>
                        </a:spcBef>
                        <a:spcAft>
                          <a:spcPts val="0"/>
                        </a:spcAft>
                        <a:buNone/>
                      </a:pPr>
                      <a:endParaRPr lang="en-US" sz="1200" dirty="0"/>
                    </a:p>
                  </a:txBody>
                  <a:tcPr marL="91425" marR="91425" marT="91425" marB="91425"/>
                </a:tc>
                <a:extLst>
                  <a:ext uri="{0D108BD9-81ED-4DB2-BD59-A6C34878D82A}">
                    <a16:rowId xmlns:a16="http://schemas.microsoft.com/office/drawing/2014/main" val="711172532"/>
                  </a:ext>
                </a:extLst>
              </a:tr>
              <a:tr h="320000">
                <a:tc>
                  <a:txBody>
                    <a:bodyPr/>
                    <a:lstStyle/>
                    <a:p>
                      <a:pPr marL="0" lvl="0" indent="0" algn="l" rtl="0">
                        <a:spcBef>
                          <a:spcPts val="0"/>
                        </a:spcBef>
                        <a:spcAft>
                          <a:spcPts val="0"/>
                        </a:spcAft>
                        <a:buNone/>
                      </a:pPr>
                      <a:r>
                        <a:rPr lang="en-US" sz="1200" dirty="0" err="1"/>
                        <a:t>jumlah_transaksi</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sv-SE" sz="1200" dirty="0"/>
                        <a:t>Banyaknya transaksi harian pada cabang tertentu</a:t>
                      </a:r>
                    </a:p>
                  </a:txBody>
                  <a:tcPr marL="91425" marR="91425" marT="91425" marB="91425"/>
                </a:tc>
                <a:tc>
                  <a:txBody>
                    <a:bodyPr/>
                    <a:lstStyle/>
                    <a:p>
                      <a:pPr marL="0" lvl="0" indent="0" algn="l" rtl="0">
                        <a:spcBef>
                          <a:spcPts val="0"/>
                        </a:spcBef>
                        <a:spcAft>
                          <a:spcPts val="0"/>
                        </a:spcAft>
                        <a:buNone/>
                      </a:pPr>
                      <a:r>
                        <a:rPr lang="en-US" sz="1200" dirty="0"/>
                        <a:t>COUNT(</a:t>
                      </a:r>
                      <a:r>
                        <a:rPr lang="en-US" sz="1200" dirty="0" err="1"/>
                        <a:t>id_penjualan</a:t>
                      </a:r>
                      <a:r>
                        <a:rPr lang="en-US" sz="1200" dirty="0"/>
                        <a:t>)</a:t>
                      </a:r>
                    </a:p>
                  </a:txBody>
                  <a:tcPr marL="91425" marR="91425" marT="91425" marB="91425"/>
                </a:tc>
                <a:extLst>
                  <a:ext uri="{0D108BD9-81ED-4DB2-BD59-A6C34878D82A}">
                    <a16:rowId xmlns:a16="http://schemas.microsoft.com/office/drawing/2014/main" val="10003"/>
                  </a:ext>
                </a:extLst>
              </a:tr>
              <a:tr h="320000">
                <a:tc>
                  <a:txBody>
                    <a:bodyPr/>
                    <a:lstStyle/>
                    <a:p>
                      <a:pPr marL="0" lvl="0" indent="0" algn="l" rtl="0">
                        <a:spcBef>
                          <a:spcPts val="0"/>
                        </a:spcBef>
                        <a:spcAft>
                          <a:spcPts val="0"/>
                        </a:spcAft>
                        <a:buNone/>
                      </a:pPr>
                      <a:r>
                        <a:rPr lang="en-US" sz="1200" dirty="0" err="1"/>
                        <a:t>total_sales_harian</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en-US" sz="1200" dirty="0"/>
                        <a:t>Total </a:t>
                      </a:r>
                      <a:r>
                        <a:rPr lang="en-US" sz="1200" dirty="0" err="1"/>
                        <a:t>penjualan</a:t>
                      </a:r>
                      <a:r>
                        <a:rPr lang="en-US" sz="1200" dirty="0"/>
                        <a:t> </a:t>
                      </a:r>
                      <a:r>
                        <a:rPr lang="en-US" sz="1200" dirty="0" err="1"/>
                        <a:t>harian</a:t>
                      </a:r>
                      <a:r>
                        <a:rPr lang="en-US" sz="1200" dirty="0"/>
                        <a:t> pada cabang tertentu</a:t>
                      </a:r>
                    </a:p>
                  </a:txBody>
                  <a:tcPr marL="91425" marR="91425" marT="91425" marB="91425"/>
                </a:tc>
                <a:tc>
                  <a:txBody>
                    <a:bodyPr/>
                    <a:lstStyle/>
                    <a:p>
                      <a:pPr marL="0" lvl="0" indent="0" algn="l" rtl="0">
                        <a:spcBef>
                          <a:spcPts val="0"/>
                        </a:spcBef>
                        <a:spcAft>
                          <a:spcPts val="0"/>
                        </a:spcAft>
                        <a:buNone/>
                      </a:pPr>
                      <a:r>
                        <a:rPr lang="en-US" sz="1200" dirty="0"/>
                        <a:t>SUM(</a:t>
                      </a:r>
                      <a:r>
                        <a:rPr lang="en-US" sz="1200" dirty="0" err="1"/>
                        <a:t>jumlah_barang</a:t>
                      </a:r>
                      <a:r>
                        <a:rPr lang="en-US" sz="1200" dirty="0"/>
                        <a:t> * </a:t>
                      </a:r>
                      <a:r>
                        <a:rPr lang="en-US" sz="1200" dirty="0" err="1"/>
                        <a:t>harga</a:t>
                      </a:r>
                      <a:r>
                        <a:rPr lang="en-US" sz="1200" dirty="0"/>
                        <a:t>)</a:t>
                      </a:r>
                    </a:p>
                  </a:txBody>
                  <a:tcPr marL="91425" marR="91425" marT="91425" marB="91425"/>
                </a:tc>
                <a:extLst>
                  <a:ext uri="{0D108BD9-81ED-4DB2-BD59-A6C34878D82A}">
                    <a16:rowId xmlns:a16="http://schemas.microsoft.com/office/drawing/2014/main" val="10004"/>
                  </a:ext>
                </a:extLst>
              </a:tr>
              <a:tr h="320000">
                <a:tc>
                  <a:txBody>
                    <a:bodyPr/>
                    <a:lstStyle/>
                    <a:p>
                      <a:pPr marL="0" lvl="0" indent="0" algn="l" rtl="0">
                        <a:spcBef>
                          <a:spcPts val="0"/>
                        </a:spcBef>
                        <a:spcAft>
                          <a:spcPts val="0"/>
                        </a:spcAft>
                        <a:buNone/>
                      </a:pPr>
                      <a:r>
                        <a:rPr lang="en-US" sz="1200" dirty="0" err="1"/>
                        <a:t>jumlah_penjualan</a:t>
                      </a:r>
                      <a:endParaRPr sz="1200" dirty="0"/>
                    </a:p>
                  </a:txBody>
                  <a:tcPr marL="91425" marR="91425" marT="91425" marB="91425"/>
                </a:tc>
                <a:tc>
                  <a:txBody>
                    <a:bodyPr/>
                    <a:lstStyle/>
                    <a:p>
                      <a:pPr marL="0" lvl="0" indent="0" algn="l" rtl="0">
                        <a:spcBef>
                          <a:spcPts val="0"/>
                        </a:spcBef>
                        <a:spcAft>
                          <a:spcPts val="0"/>
                        </a:spcAft>
                        <a:buNone/>
                      </a:pPr>
                      <a:r>
                        <a:rPr lang="en-US" sz="1200" dirty="0"/>
                        <a:t>Integer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Jumlah</a:t>
                      </a:r>
                      <a:r>
                        <a:rPr lang="en-US" sz="1200" dirty="0"/>
                        <a:t> </a:t>
                      </a:r>
                      <a:r>
                        <a:rPr lang="en-US" sz="1200" dirty="0" err="1"/>
                        <a:t>barang</a:t>
                      </a:r>
                      <a:r>
                        <a:rPr lang="en-US" sz="1200" dirty="0"/>
                        <a:t> yang </a:t>
                      </a:r>
                      <a:r>
                        <a:rPr lang="en-US" sz="1200" dirty="0" err="1"/>
                        <a:t>terjual</a:t>
                      </a:r>
                      <a:r>
                        <a:rPr lang="en-US" sz="1200" dirty="0"/>
                        <a:t> </a:t>
                      </a:r>
                      <a:r>
                        <a:rPr lang="en-US" sz="1200" dirty="0" err="1"/>
                        <a:t>harian</a:t>
                      </a:r>
                      <a:r>
                        <a:rPr lang="en-US" sz="1200" dirty="0"/>
                        <a:t> pada cabang tertentu</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SUM(</a:t>
                      </a:r>
                      <a:r>
                        <a:rPr lang="en-US" sz="1200" dirty="0" err="1"/>
                        <a:t>jumlah_barang</a:t>
                      </a:r>
                      <a:r>
                        <a:rPr lang="en-US" sz="1200" dirty="0"/>
                        <a:t>)</a:t>
                      </a:r>
                    </a:p>
                  </a:txBody>
                  <a:tcPr marL="91425" marR="91425" marT="91425" marB="91425"/>
                </a:tc>
                <a:extLst>
                  <a:ext uri="{0D108BD9-81ED-4DB2-BD59-A6C34878D82A}">
                    <a16:rowId xmlns:a16="http://schemas.microsoft.com/office/drawing/2014/main" val="10005"/>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sales_harian_cabang</a:t>
            </a:r>
            <a:r>
              <a:rPr lang="en-US" dirty="0"/>
              <a:t>”</a:t>
            </a:r>
            <a:endParaRPr dirty="0"/>
          </a:p>
        </p:txBody>
      </p:sp>
    </p:spTree>
    <p:extLst>
      <p:ext uri="{BB962C8B-B14F-4D97-AF65-F5344CB8AC3E}">
        <p14:creationId xmlns:p14="http://schemas.microsoft.com/office/powerpoint/2010/main" val="1046565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sales_distributor</a:t>
            </a:r>
            <a:r>
              <a:rPr lang="en-US" dirty="0"/>
              <a:t>”</a:t>
            </a:r>
            <a:endParaRPr dirty="0"/>
          </a:p>
        </p:txBody>
      </p:sp>
      <p:pic>
        <p:nvPicPr>
          <p:cNvPr id="3" name="Picture 2">
            <a:extLst>
              <a:ext uri="{FF2B5EF4-FFF2-40B4-BE49-F238E27FC236}">
                <a16:creationId xmlns:a16="http://schemas.microsoft.com/office/drawing/2014/main" id="{041C4324-4843-659E-7669-B14B1414553F}"/>
              </a:ext>
            </a:extLst>
          </p:cNvPr>
          <p:cNvPicPr>
            <a:picLocks noChangeAspect="1"/>
          </p:cNvPicPr>
          <p:nvPr/>
        </p:nvPicPr>
        <p:blipFill>
          <a:blip r:embed="rId3"/>
          <a:srcRect/>
          <a:stretch/>
        </p:blipFill>
        <p:spPr>
          <a:xfrm>
            <a:off x="611050" y="1494684"/>
            <a:ext cx="3960950" cy="2474206"/>
          </a:xfrm>
          <a:prstGeom prst="rect">
            <a:avLst/>
          </a:prstGeom>
        </p:spPr>
      </p:pic>
    </p:spTree>
    <p:extLst>
      <p:ext uri="{BB962C8B-B14F-4D97-AF65-F5344CB8AC3E}">
        <p14:creationId xmlns:p14="http://schemas.microsoft.com/office/powerpoint/2010/main" val="3870156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1581173429"/>
              </p:ext>
            </p:extLst>
          </p:nvPr>
        </p:nvGraphicFramePr>
        <p:xfrm>
          <a:off x="462650" y="1071075"/>
          <a:ext cx="8283325" cy="2148690"/>
        </p:xfrm>
        <a:graphic>
          <a:graphicData uri="http://schemas.openxmlformats.org/drawingml/2006/table">
            <a:tbl>
              <a:tblPr>
                <a:noFill/>
                <a:tableStyleId>{B4CC2404-DCB3-49B8-AD9E-6E41952B4E47}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None/>
                      </a:pPr>
                      <a:r>
                        <a:rPr lang="id" sz="900" b="1">
                          <a:solidFill>
                            <a:srgbClr val="000000"/>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dirty="0"/>
                        <a:t>transformation</a:t>
                      </a:r>
                      <a:endParaRPr sz="900" b="1" dirty="0"/>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1200" dirty="0" err="1"/>
                        <a:t>id_distributor</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US" sz="1200" dirty="0" err="1"/>
                        <a:t>jumlah_transaksi</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sv-SE" sz="1200" dirty="0"/>
                        <a:t>Banyaknya transaksi pembelian dari suatu distributor</a:t>
                      </a:r>
                    </a:p>
                  </a:txBody>
                  <a:tcPr marL="91425" marR="91425" marT="91425" marB="91425"/>
                </a:tc>
                <a:tc>
                  <a:txBody>
                    <a:bodyPr/>
                    <a:lstStyle/>
                    <a:p>
                      <a:pPr marL="0" lvl="0" indent="0" algn="l" rtl="0">
                        <a:spcBef>
                          <a:spcPts val="0"/>
                        </a:spcBef>
                        <a:spcAft>
                          <a:spcPts val="0"/>
                        </a:spcAft>
                        <a:buNone/>
                      </a:pPr>
                      <a:r>
                        <a:rPr lang="en-US" sz="1200" dirty="0"/>
                        <a:t>COUNT(</a:t>
                      </a:r>
                      <a:r>
                        <a:rPr lang="en-US" sz="1200" dirty="0" err="1"/>
                        <a:t>id_distributor</a:t>
                      </a:r>
                      <a:r>
                        <a:rPr lang="en-US" sz="1200" dirty="0"/>
                        <a:t>)</a:t>
                      </a:r>
                    </a:p>
                  </a:txBody>
                  <a:tcPr marL="91425" marR="91425" marT="91425" marB="91425"/>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r>
                        <a:rPr lang="en-US" sz="1200" dirty="0" err="1"/>
                        <a:t>total_sales</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en-US" sz="1200" dirty="0"/>
                        <a:t>Total </a:t>
                      </a:r>
                      <a:r>
                        <a:rPr lang="en-US" sz="1200" dirty="0" err="1"/>
                        <a:t>penjualan</a:t>
                      </a:r>
                      <a:r>
                        <a:rPr lang="en-US" sz="1200" dirty="0"/>
                        <a:t> </a:t>
                      </a:r>
                      <a:r>
                        <a:rPr lang="sv-SE" sz="1200" dirty="0"/>
                        <a:t>dari suatu distributor</a:t>
                      </a:r>
                      <a:endParaRPr lang="en-US" sz="1200" dirty="0"/>
                    </a:p>
                  </a:txBody>
                  <a:tcPr marL="91425" marR="91425" marT="91425" marB="91425"/>
                </a:tc>
                <a:tc>
                  <a:txBody>
                    <a:bodyPr/>
                    <a:lstStyle/>
                    <a:p>
                      <a:pPr marL="0" lvl="0" indent="0" algn="l" rtl="0">
                        <a:spcBef>
                          <a:spcPts val="0"/>
                        </a:spcBef>
                        <a:spcAft>
                          <a:spcPts val="0"/>
                        </a:spcAft>
                        <a:buNone/>
                      </a:pPr>
                      <a:r>
                        <a:rPr lang="en-US" sz="1200" dirty="0"/>
                        <a:t>SUM(</a:t>
                      </a:r>
                      <a:r>
                        <a:rPr lang="en-US" sz="1200" dirty="0" err="1"/>
                        <a:t>jumlah_barang</a:t>
                      </a:r>
                      <a:r>
                        <a:rPr lang="en-US" sz="1200" dirty="0"/>
                        <a:t> * </a:t>
                      </a:r>
                      <a:r>
                        <a:rPr lang="en-US" sz="1200" dirty="0" err="1"/>
                        <a:t>harga</a:t>
                      </a:r>
                      <a:r>
                        <a:rPr lang="en-US" sz="1200" dirty="0"/>
                        <a:t>)</a:t>
                      </a:r>
                    </a:p>
                  </a:txBody>
                  <a:tcPr marL="91425" marR="91425" marT="91425" marB="91425"/>
                </a:tc>
                <a:extLst>
                  <a:ext uri="{0D108BD9-81ED-4DB2-BD59-A6C34878D82A}">
                    <a16:rowId xmlns:a16="http://schemas.microsoft.com/office/drawing/2014/main" val="10003"/>
                  </a:ext>
                </a:extLst>
              </a:tr>
              <a:tr h="320000">
                <a:tc>
                  <a:txBody>
                    <a:bodyPr/>
                    <a:lstStyle/>
                    <a:p>
                      <a:pPr marL="0" lvl="0" indent="0" algn="l" rtl="0">
                        <a:spcBef>
                          <a:spcPts val="0"/>
                        </a:spcBef>
                        <a:spcAft>
                          <a:spcPts val="0"/>
                        </a:spcAft>
                        <a:buNone/>
                      </a:pPr>
                      <a:r>
                        <a:rPr lang="en-US" sz="1200" dirty="0" err="1"/>
                        <a:t>jumlah_penjualan</a:t>
                      </a:r>
                      <a:endParaRPr sz="1200" dirty="0"/>
                    </a:p>
                  </a:txBody>
                  <a:tcPr marL="91425" marR="91425" marT="91425" marB="91425"/>
                </a:tc>
                <a:tc>
                  <a:txBody>
                    <a:bodyPr/>
                    <a:lstStyle/>
                    <a:p>
                      <a:pPr marL="0" lvl="0" indent="0" algn="l" rtl="0">
                        <a:spcBef>
                          <a:spcPts val="0"/>
                        </a:spcBef>
                        <a:spcAft>
                          <a:spcPts val="0"/>
                        </a:spcAft>
                        <a:buNone/>
                      </a:pPr>
                      <a:r>
                        <a:rPr lang="en-US" sz="1200" dirty="0"/>
                        <a:t>Integer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Jumlah</a:t>
                      </a:r>
                      <a:r>
                        <a:rPr lang="en-US" sz="1200" dirty="0"/>
                        <a:t> </a:t>
                      </a:r>
                      <a:r>
                        <a:rPr lang="en-US" sz="1200" dirty="0" err="1"/>
                        <a:t>barang</a:t>
                      </a:r>
                      <a:r>
                        <a:rPr lang="en-US" sz="1200" dirty="0"/>
                        <a:t> yang </a:t>
                      </a:r>
                      <a:r>
                        <a:rPr lang="en-US" sz="1200" dirty="0" err="1"/>
                        <a:t>terjual</a:t>
                      </a:r>
                      <a:r>
                        <a:rPr lang="en-US" sz="1200" dirty="0"/>
                        <a:t> </a:t>
                      </a:r>
                      <a:r>
                        <a:rPr lang="sv-SE" sz="1200" dirty="0"/>
                        <a:t>dari suatu distributor</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SUM(</a:t>
                      </a:r>
                      <a:r>
                        <a:rPr lang="en-US" sz="1200" dirty="0" err="1"/>
                        <a:t>jumlah_barang</a:t>
                      </a:r>
                      <a:r>
                        <a:rPr lang="en-US" sz="1200" dirty="0"/>
                        <a:t>)</a:t>
                      </a:r>
                    </a:p>
                  </a:txBody>
                  <a:tcPr marL="91425" marR="91425" marT="91425" marB="91425"/>
                </a:tc>
                <a:extLst>
                  <a:ext uri="{0D108BD9-81ED-4DB2-BD59-A6C34878D82A}">
                    <a16:rowId xmlns:a16="http://schemas.microsoft.com/office/drawing/2014/main" val="10004"/>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sales_distributor</a:t>
            </a:r>
            <a:r>
              <a:rPr lang="en-US" dirty="0"/>
              <a:t>”</a:t>
            </a:r>
            <a:endParaRPr dirty="0"/>
          </a:p>
        </p:txBody>
      </p:sp>
    </p:spTree>
    <p:extLst>
      <p:ext uri="{BB962C8B-B14F-4D97-AF65-F5344CB8AC3E}">
        <p14:creationId xmlns:p14="http://schemas.microsoft.com/office/powerpoint/2010/main" val="769368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sales_grup</a:t>
            </a:r>
            <a:r>
              <a:rPr lang="en-US" dirty="0"/>
              <a:t>”</a:t>
            </a:r>
            <a:endParaRPr dirty="0"/>
          </a:p>
        </p:txBody>
      </p:sp>
      <p:pic>
        <p:nvPicPr>
          <p:cNvPr id="3" name="Picture 2">
            <a:extLst>
              <a:ext uri="{FF2B5EF4-FFF2-40B4-BE49-F238E27FC236}">
                <a16:creationId xmlns:a16="http://schemas.microsoft.com/office/drawing/2014/main" id="{041C4324-4843-659E-7669-B14B1414553F}"/>
              </a:ext>
            </a:extLst>
          </p:cNvPr>
          <p:cNvPicPr>
            <a:picLocks noChangeAspect="1"/>
          </p:cNvPicPr>
          <p:nvPr/>
        </p:nvPicPr>
        <p:blipFill>
          <a:blip r:embed="rId3"/>
          <a:srcRect/>
          <a:stretch/>
        </p:blipFill>
        <p:spPr>
          <a:xfrm>
            <a:off x="580570" y="1362800"/>
            <a:ext cx="3648530" cy="2631053"/>
          </a:xfrm>
          <a:prstGeom prst="rect">
            <a:avLst/>
          </a:prstGeom>
        </p:spPr>
      </p:pic>
    </p:spTree>
    <p:extLst>
      <p:ext uri="{BB962C8B-B14F-4D97-AF65-F5344CB8AC3E}">
        <p14:creationId xmlns:p14="http://schemas.microsoft.com/office/powerpoint/2010/main" val="1245293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22"/>
          <p:cNvGraphicFramePr/>
          <p:nvPr>
            <p:extLst>
              <p:ext uri="{D42A27DB-BD31-4B8C-83A1-F6EECF244321}">
                <p14:modId xmlns:p14="http://schemas.microsoft.com/office/powerpoint/2010/main" val="1904193442"/>
              </p:ext>
            </p:extLst>
          </p:nvPr>
        </p:nvGraphicFramePr>
        <p:xfrm>
          <a:off x="462650" y="1071075"/>
          <a:ext cx="8283325" cy="2148690"/>
        </p:xfrm>
        <a:graphic>
          <a:graphicData uri="http://schemas.openxmlformats.org/drawingml/2006/table">
            <a:tbl>
              <a:tblPr>
                <a:noFill/>
                <a:tableStyleId>{B4CC2404-DCB3-49B8-AD9E-6E41952B4E47}</a:tableStyleId>
              </a:tblPr>
              <a:tblGrid>
                <a:gridCol w="1938125">
                  <a:extLst>
                    <a:ext uri="{9D8B030D-6E8A-4147-A177-3AD203B41FA5}">
                      <a16:colId xmlns:a16="http://schemas.microsoft.com/office/drawing/2014/main" val="20000"/>
                    </a:ext>
                  </a:extLst>
                </a:gridCol>
                <a:gridCol w="1011750">
                  <a:extLst>
                    <a:ext uri="{9D8B030D-6E8A-4147-A177-3AD203B41FA5}">
                      <a16:colId xmlns:a16="http://schemas.microsoft.com/office/drawing/2014/main" val="20001"/>
                    </a:ext>
                  </a:extLst>
                </a:gridCol>
                <a:gridCol w="2663100">
                  <a:extLst>
                    <a:ext uri="{9D8B030D-6E8A-4147-A177-3AD203B41FA5}">
                      <a16:colId xmlns:a16="http://schemas.microsoft.com/office/drawing/2014/main" val="20002"/>
                    </a:ext>
                  </a:extLst>
                </a:gridCol>
                <a:gridCol w="2670350">
                  <a:extLst>
                    <a:ext uri="{9D8B030D-6E8A-4147-A177-3AD203B41FA5}">
                      <a16:colId xmlns:a16="http://schemas.microsoft.com/office/drawing/2014/main" val="20003"/>
                    </a:ext>
                  </a:extLst>
                </a:gridCol>
              </a:tblGrid>
              <a:tr h="320000">
                <a:tc>
                  <a:txBody>
                    <a:bodyPr/>
                    <a:lstStyle/>
                    <a:p>
                      <a:pPr marL="0" lvl="0" indent="0" algn="l" rtl="0">
                        <a:spcBef>
                          <a:spcPts val="0"/>
                        </a:spcBef>
                        <a:spcAft>
                          <a:spcPts val="0"/>
                        </a:spcAft>
                        <a:buNone/>
                      </a:pPr>
                      <a:r>
                        <a:rPr lang="en-US" sz="900" b="1" dirty="0"/>
                        <a:t>c</a:t>
                      </a:r>
                      <a:r>
                        <a:rPr lang="id" sz="900" b="1" dirty="0"/>
                        <a:t>olumn</a:t>
                      </a:r>
                      <a:endParaRPr sz="900" b="1" dirty="0"/>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None/>
                      </a:pPr>
                      <a:r>
                        <a:rPr lang="id" sz="900" b="1">
                          <a:solidFill>
                            <a:srgbClr val="000000"/>
                          </a:solidFill>
                        </a:rPr>
                        <a:t>description</a:t>
                      </a:r>
                      <a:endParaRPr sz="900" b="1"/>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US" sz="1200" dirty="0"/>
                        <a:t>grup</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US" sz="1200" dirty="0" err="1"/>
                        <a:t>jumlah_transaksi</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sv-SE" sz="1200" dirty="0"/>
                        <a:t>Banyaknya transaksi pembelian dari suatu grup</a:t>
                      </a:r>
                    </a:p>
                  </a:txBody>
                  <a:tcPr marL="91425" marR="91425" marT="91425" marB="91425"/>
                </a:tc>
                <a:tc>
                  <a:txBody>
                    <a:bodyPr/>
                    <a:lstStyle/>
                    <a:p>
                      <a:pPr marL="0" lvl="0" indent="0" algn="l" rtl="0">
                        <a:spcBef>
                          <a:spcPts val="0"/>
                        </a:spcBef>
                        <a:spcAft>
                          <a:spcPts val="0"/>
                        </a:spcAft>
                        <a:buNone/>
                      </a:pPr>
                      <a:r>
                        <a:rPr lang="en-US" sz="1200" dirty="0"/>
                        <a:t>COUNT(grup)</a:t>
                      </a:r>
                    </a:p>
                  </a:txBody>
                  <a:tcPr marL="91425" marR="91425" marT="91425" marB="91425"/>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r>
                        <a:rPr lang="en-US" sz="1200" dirty="0" err="1"/>
                        <a:t>total_sales</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t>Integer</a:t>
                      </a:r>
                      <a:endParaRPr lang="en-US" sz="1200" dirty="0"/>
                    </a:p>
                  </a:txBody>
                  <a:tcPr marL="91425" marR="91425" marT="91425" marB="91425"/>
                </a:tc>
                <a:tc>
                  <a:txBody>
                    <a:bodyPr/>
                    <a:lstStyle/>
                    <a:p>
                      <a:pPr marL="0" lvl="0" indent="0" algn="l" rtl="0">
                        <a:spcBef>
                          <a:spcPts val="0"/>
                        </a:spcBef>
                        <a:spcAft>
                          <a:spcPts val="0"/>
                        </a:spcAft>
                        <a:buNone/>
                      </a:pPr>
                      <a:r>
                        <a:rPr lang="en-US" sz="1200" dirty="0"/>
                        <a:t>Total </a:t>
                      </a:r>
                      <a:r>
                        <a:rPr lang="en-US" sz="1200" dirty="0" err="1"/>
                        <a:t>penjualan</a:t>
                      </a:r>
                      <a:r>
                        <a:rPr lang="en-US" sz="1200" dirty="0"/>
                        <a:t> </a:t>
                      </a:r>
                      <a:r>
                        <a:rPr lang="sv-SE" sz="1200" dirty="0"/>
                        <a:t>dari suatu grup</a:t>
                      </a:r>
                      <a:endParaRPr lang="en-US" sz="1200" dirty="0"/>
                    </a:p>
                  </a:txBody>
                  <a:tcPr marL="91425" marR="91425" marT="91425" marB="91425"/>
                </a:tc>
                <a:tc>
                  <a:txBody>
                    <a:bodyPr/>
                    <a:lstStyle/>
                    <a:p>
                      <a:pPr marL="0" lvl="0" indent="0" algn="l" rtl="0">
                        <a:spcBef>
                          <a:spcPts val="0"/>
                        </a:spcBef>
                        <a:spcAft>
                          <a:spcPts val="0"/>
                        </a:spcAft>
                        <a:buNone/>
                      </a:pPr>
                      <a:r>
                        <a:rPr lang="en-US" sz="1200" dirty="0"/>
                        <a:t>SUM(</a:t>
                      </a:r>
                      <a:r>
                        <a:rPr lang="en-US" sz="1200" dirty="0" err="1"/>
                        <a:t>jumlah_barang</a:t>
                      </a:r>
                      <a:r>
                        <a:rPr lang="en-US" sz="1200" dirty="0"/>
                        <a:t> * </a:t>
                      </a:r>
                      <a:r>
                        <a:rPr lang="en-US" sz="1200" dirty="0" err="1"/>
                        <a:t>harga</a:t>
                      </a:r>
                      <a:r>
                        <a:rPr lang="en-US" sz="1200" dirty="0"/>
                        <a:t>)</a:t>
                      </a:r>
                    </a:p>
                  </a:txBody>
                  <a:tcPr marL="91425" marR="91425" marT="91425" marB="91425"/>
                </a:tc>
                <a:extLst>
                  <a:ext uri="{0D108BD9-81ED-4DB2-BD59-A6C34878D82A}">
                    <a16:rowId xmlns:a16="http://schemas.microsoft.com/office/drawing/2014/main" val="10003"/>
                  </a:ext>
                </a:extLst>
              </a:tr>
              <a:tr h="320000">
                <a:tc>
                  <a:txBody>
                    <a:bodyPr/>
                    <a:lstStyle/>
                    <a:p>
                      <a:pPr marL="0" lvl="0" indent="0" algn="l" rtl="0">
                        <a:spcBef>
                          <a:spcPts val="0"/>
                        </a:spcBef>
                        <a:spcAft>
                          <a:spcPts val="0"/>
                        </a:spcAft>
                        <a:buNone/>
                      </a:pPr>
                      <a:r>
                        <a:rPr lang="en-US" sz="1200" dirty="0" err="1"/>
                        <a:t>jumlah_penjualan</a:t>
                      </a:r>
                      <a:endParaRPr sz="1200" dirty="0"/>
                    </a:p>
                  </a:txBody>
                  <a:tcPr marL="91425" marR="91425" marT="91425" marB="91425"/>
                </a:tc>
                <a:tc>
                  <a:txBody>
                    <a:bodyPr/>
                    <a:lstStyle/>
                    <a:p>
                      <a:pPr marL="0" lvl="0" indent="0" algn="l" rtl="0">
                        <a:spcBef>
                          <a:spcPts val="0"/>
                        </a:spcBef>
                        <a:spcAft>
                          <a:spcPts val="0"/>
                        </a:spcAft>
                        <a:buNone/>
                      </a:pPr>
                      <a:r>
                        <a:rPr lang="en-US" sz="1200" dirty="0"/>
                        <a:t>Integer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Jumlah</a:t>
                      </a:r>
                      <a:r>
                        <a:rPr lang="en-US" sz="1200" dirty="0"/>
                        <a:t> </a:t>
                      </a:r>
                      <a:r>
                        <a:rPr lang="en-US" sz="1200" dirty="0" err="1"/>
                        <a:t>barang</a:t>
                      </a:r>
                      <a:r>
                        <a:rPr lang="en-US" sz="1200" dirty="0"/>
                        <a:t> yang </a:t>
                      </a:r>
                      <a:r>
                        <a:rPr lang="en-US" sz="1200" dirty="0" err="1"/>
                        <a:t>terjual</a:t>
                      </a:r>
                      <a:r>
                        <a:rPr lang="en-US" sz="1200" dirty="0"/>
                        <a:t> </a:t>
                      </a:r>
                      <a:r>
                        <a:rPr lang="sv-SE" sz="1200" dirty="0"/>
                        <a:t>dari suatu grup</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SUM(</a:t>
                      </a:r>
                      <a:r>
                        <a:rPr lang="en-US" sz="1200" dirty="0" err="1"/>
                        <a:t>jumlah_barang</a:t>
                      </a:r>
                      <a:r>
                        <a:rPr lang="en-US" sz="1200" dirty="0"/>
                        <a:t>)</a:t>
                      </a:r>
                    </a:p>
                  </a:txBody>
                  <a:tcPr marL="91425" marR="91425" marT="91425" marB="91425"/>
                </a:tc>
                <a:extLst>
                  <a:ext uri="{0D108BD9-81ED-4DB2-BD59-A6C34878D82A}">
                    <a16:rowId xmlns:a16="http://schemas.microsoft.com/office/drawing/2014/main" val="10004"/>
                  </a:ext>
                </a:extLst>
              </a:tr>
            </a:tbl>
          </a:graphicData>
        </a:graphic>
      </p:graphicFrame>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Aggregate “</a:t>
            </a:r>
            <a:r>
              <a:rPr lang="en-US" dirty="0" err="1"/>
              <a:t>sales_grup</a:t>
            </a:r>
            <a:r>
              <a:rPr lang="en-US" dirty="0"/>
              <a:t>”</a:t>
            </a:r>
            <a:endParaRPr dirty="0"/>
          </a:p>
        </p:txBody>
      </p:sp>
    </p:spTree>
    <p:extLst>
      <p:ext uri="{BB962C8B-B14F-4D97-AF65-F5344CB8AC3E}">
        <p14:creationId xmlns:p14="http://schemas.microsoft.com/office/powerpoint/2010/main" val="1570267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5 : Data Visualization</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chemeClr val="dk1"/>
              </a:buClr>
              <a:buSzPts val="1400"/>
              <a:buFont typeface="Rubik"/>
              <a:buAutoNum type="alphaUcPeriod"/>
            </a:pPr>
            <a:r>
              <a:rPr lang="id" sz="1400" dirty="0">
                <a:solidFill>
                  <a:schemeClr val="dk1"/>
                </a:solidFill>
                <a:latin typeface="Rubik"/>
                <a:ea typeface="Rubik"/>
                <a:cs typeface="Rubik"/>
                <a:sym typeface="Rubik"/>
              </a:rPr>
              <a:t>Tugas</a:t>
            </a:r>
            <a:br>
              <a:rPr lang="id" sz="1400" dirty="0">
                <a:solidFill>
                  <a:schemeClr val="dk1"/>
                </a:solidFill>
                <a:latin typeface="Rubik"/>
                <a:ea typeface="Rubik"/>
                <a:cs typeface="Rubik"/>
                <a:sym typeface="Rubik"/>
              </a:rPr>
            </a:br>
            <a:r>
              <a:rPr lang="id" sz="1400" dirty="0">
                <a:solidFill>
                  <a:schemeClr val="dk1"/>
                </a:solidFill>
                <a:latin typeface="Rubik"/>
                <a:ea typeface="Rubik"/>
                <a:cs typeface="Rubik"/>
                <a:sym typeface="Rubik"/>
              </a:rPr>
              <a:t>buatlah data visualiasasi nya, dan cantumkan linknya di bawah (pastikan bisa diakses publik). Lalu cantumkan juga screenshot visualisasinya</a:t>
            </a:r>
            <a:br>
              <a:rPr lang="id" sz="1400" dirty="0">
                <a:solidFill>
                  <a:schemeClr val="dk1"/>
                </a:solidFill>
                <a:latin typeface="Rubik"/>
                <a:ea typeface="Rubik"/>
                <a:cs typeface="Rubik"/>
                <a:sym typeface="Rubik"/>
              </a:rPr>
            </a:br>
            <a:endParaRPr sz="1400" dirty="0">
              <a:solidFill>
                <a:schemeClr val="dk1"/>
              </a:solidFill>
              <a:latin typeface="Rubik"/>
              <a:ea typeface="Rubik"/>
              <a:cs typeface="Rubik"/>
              <a:sym typeface="Rubik"/>
            </a:endParaRPr>
          </a:p>
          <a:p>
            <a:pPr marL="457200" lvl="0" indent="-317500" algn="l" rtl="0">
              <a:lnSpc>
                <a:spcPct val="100000"/>
              </a:lnSpc>
              <a:spcBef>
                <a:spcPts val="0"/>
              </a:spcBef>
              <a:spcAft>
                <a:spcPts val="0"/>
              </a:spcAft>
              <a:buClr>
                <a:schemeClr val="dk1"/>
              </a:buClr>
              <a:buSzPts val="1400"/>
              <a:buFont typeface="Rubik"/>
              <a:buAutoNum type="alphaUcPeriod"/>
            </a:pPr>
            <a:r>
              <a:rPr lang="id" sz="1400" dirty="0">
                <a:solidFill>
                  <a:schemeClr val="dk1"/>
                </a:solidFill>
                <a:latin typeface="Rubik"/>
                <a:ea typeface="Rubik"/>
                <a:cs typeface="Rubik"/>
                <a:sym typeface="Rubik"/>
              </a:rPr>
              <a:t>Jawaban :</a:t>
            </a:r>
            <a:endParaRPr sz="1400" dirty="0">
              <a:solidFill>
                <a:schemeClr val="dk1"/>
              </a:solidFill>
              <a:latin typeface="Rubik"/>
              <a:ea typeface="Rubik"/>
              <a:cs typeface="Rubik"/>
              <a:sym typeface="Rubik"/>
            </a:endParaRPr>
          </a:p>
          <a:p>
            <a:pPr marL="457200" lvl="0" indent="0" algn="l" rtl="0">
              <a:lnSpc>
                <a:spcPct val="100000"/>
              </a:lnSpc>
              <a:spcBef>
                <a:spcPts val="0"/>
              </a:spcBef>
              <a:spcAft>
                <a:spcPts val="0"/>
              </a:spcAft>
              <a:buNone/>
            </a:pPr>
            <a:endParaRPr sz="1400" dirty="0">
              <a:solidFill>
                <a:schemeClr val="dk1"/>
              </a:solidFill>
              <a:latin typeface="Rubik"/>
              <a:ea typeface="Rubik"/>
              <a:cs typeface="Rubik"/>
              <a:sym typeface="Rubik"/>
            </a:endParaRPr>
          </a:p>
          <a:p>
            <a:pPr marL="0" lvl="0" indent="0" algn="l" rtl="0">
              <a:spcBef>
                <a:spcPts val="0"/>
              </a:spcBef>
              <a:spcAft>
                <a:spcPts val="1200"/>
              </a:spcAft>
              <a:buNone/>
            </a:pPr>
            <a:r>
              <a:rPr lang="id" sz="1400" dirty="0">
                <a:solidFill>
                  <a:schemeClr val="dk1"/>
                </a:solidFill>
                <a:latin typeface="Rubik"/>
                <a:ea typeface="Rubik"/>
                <a:cs typeface="Rubik"/>
                <a:sym typeface="Rubik"/>
              </a:rPr>
              <a:t>Link visualisasi (ex link Google Data Studio) : </a:t>
            </a:r>
            <a:endParaRPr lang="en-US" sz="1400" dirty="0">
              <a:solidFill>
                <a:schemeClr val="dk1"/>
              </a:solidFill>
              <a:latin typeface="Rubik"/>
              <a:ea typeface="Rubik"/>
              <a:cs typeface="Rubik"/>
              <a:sym typeface="Rubik"/>
            </a:endParaRPr>
          </a:p>
          <a:p>
            <a:pPr marL="0" lvl="0" indent="0" algn="l" rtl="0">
              <a:spcBef>
                <a:spcPts val="0"/>
              </a:spcBef>
              <a:spcAft>
                <a:spcPts val="1200"/>
              </a:spcAft>
              <a:buNone/>
            </a:pPr>
            <a:r>
              <a:rPr lang="en-US" sz="1400" dirty="0">
                <a:solidFill>
                  <a:schemeClr val="dk1"/>
                </a:solidFill>
                <a:latin typeface="Rubik"/>
                <a:ea typeface="Rubik"/>
                <a:cs typeface="Rubik"/>
                <a:sym typeface="Rubik"/>
                <a:hlinkClick r:id="rId3"/>
              </a:rPr>
              <a:t>https://lookerstudio.google.com/reporting/be47e294-38f4-4e0b-aa2b-65a75394a47b</a:t>
            </a:r>
            <a:endParaRPr lang="en-US" sz="1400" dirty="0">
              <a:solidFill>
                <a:schemeClr val="dk1"/>
              </a:solidFill>
              <a:latin typeface="Rubik"/>
              <a:ea typeface="Rubik"/>
              <a:cs typeface="Rubik"/>
              <a:sym typeface="Rubik"/>
            </a:endParaRPr>
          </a:p>
          <a:p>
            <a:pPr marL="0" lvl="0" indent="0" algn="l" rtl="0">
              <a:spcBef>
                <a:spcPts val="0"/>
              </a:spcBef>
              <a:spcAft>
                <a:spcPts val="1200"/>
              </a:spcAft>
              <a:buNone/>
            </a:pPr>
            <a:endParaRPr sz="1400" dirty="0">
              <a:latin typeface="Rubik"/>
              <a:ea typeface="Rubik"/>
              <a:cs typeface="Rubik"/>
              <a:sym typeface="Rubik"/>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5" name="Picture 4">
            <a:extLst>
              <a:ext uri="{FF2B5EF4-FFF2-40B4-BE49-F238E27FC236}">
                <a16:creationId xmlns:a16="http://schemas.microsoft.com/office/drawing/2014/main" id="{1C5A1043-9D10-A737-207D-D3A6CAB92350}"/>
              </a:ext>
            </a:extLst>
          </p:cNvPr>
          <p:cNvPicPr>
            <a:picLocks noChangeAspect="1"/>
          </p:cNvPicPr>
          <p:nvPr/>
        </p:nvPicPr>
        <p:blipFill>
          <a:blip r:embed="rId3"/>
          <a:srcRect/>
          <a:stretch/>
        </p:blipFill>
        <p:spPr>
          <a:xfrm>
            <a:off x="2478730" y="179236"/>
            <a:ext cx="4186539" cy="478502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6 : Additional Complementary Data</a:t>
            </a:r>
            <a:endParaRPr/>
          </a:p>
        </p:txBody>
      </p:sp>
      <p:sp>
        <p:nvSpPr>
          <p:cNvPr id="127" name="Google Shape;127;p25"/>
          <p:cNvSpPr txBox="1"/>
          <p:nvPr/>
        </p:nvSpPr>
        <p:spPr>
          <a:xfrm>
            <a:off x="311700" y="1112825"/>
            <a:ext cx="7655100" cy="2554515"/>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Rubik"/>
              <a:buAutoNum type="alphaUcPeriod"/>
            </a:pPr>
            <a:r>
              <a:rPr lang="id" dirty="0">
                <a:solidFill>
                  <a:schemeClr val="dk1"/>
                </a:solidFill>
                <a:latin typeface="Rubik"/>
                <a:ea typeface="Rubik"/>
                <a:cs typeface="Rubik"/>
                <a:sym typeface="Rubik"/>
              </a:rPr>
              <a:t>Tugas :</a:t>
            </a:r>
            <a:endParaRPr lang="en-US" dirty="0">
              <a:solidFill>
                <a:schemeClr val="dk1"/>
              </a:solidFill>
              <a:latin typeface="Rubik"/>
              <a:ea typeface="Rubik"/>
              <a:cs typeface="Rubik"/>
              <a:sym typeface="Rubik"/>
            </a:endParaRPr>
          </a:p>
          <a:p>
            <a:pPr marL="457200" lvl="0" indent="0" algn="l" rtl="0">
              <a:spcBef>
                <a:spcPts val="0"/>
              </a:spcBef>
              <a:spcAft>
                <a:spcPts val="0"/>
              </a:spcAft>
              <a:buNone/>
            </a:pPr>
            <a:r>
              <a:rPr lang="id" dirty="0">
                <a:solidFill>
                  <a:schemeClr val="dk1"/>
                </a:solidFill>
                <a:latin typeface="Rubik"/>
                <a:ea typeface="Rubik"/>
                <a:cs typeface="Rubik"/>
                <a:sym typeface="Rubik"/>
              </a:rPr>
              <a:t>Dari data yang tersedia, menurut kamu untuk melengkapi analisis nya apakah diperlukan data lain juga? jika iya, sebutkan data apa yang kamu maksud dan mengapa memerlukan data tersebut</a:t>
            </a:r>
            <a:endParaRPr lang="en-US" dirty="0">
              <a:solidFill>
                <a:schemeClr val="dk1"/>
              </a:solidFill>
              <a:latin typeface="Rubik"/>
              <a:ea typeface="Rubik"/>
              <a:cs typeface="Rubik"/>
              <a:sym typeface="Rubik"/>
            </a:endParaRPr>
          </a:p>
          <a:p>
            <a:pPr marL="457200" lvl="0" indent="0" algn="l" rtl="0">
              <a:spcBef>
                <a:spcPts val="0"/>
              </a:spcBef>
              <a:spcAft>
                <a:spcPts val="0"/>
              </a:spcAft>
              <a:buNone/>
            </a:pPr>
            <a:endParaRPr lang="en-US" dirty="0">
              <a:solidFill>
                <a:schemeClr val="dk1"/>
              </a:solidFill>
              <a:latin typeface="Rubik"/>
              <a:ea typeface="Rubik"/>
              <a:cs typeface="Rubik"/>
              <a:sym typeface="Rubik"/>
            </a:endParaRPr>
          </a:p>
          <a:p>
            <a:pPr marL="139700" lvl="0" algn="just" rtl="0">
              <a:spcBef>
                <a:spcPts val="0"/>
              </a:spcBef>
              <a:spcAft>
                <a:spcPts val="0"/>
              </a:spcAft>
              <a:buClr>
                <a:schemeClr val="dk1"/>
              </a:buClr>
              <a:buSzPts val="1400"/>
            </a:pPr>
            <a:r>
              <a:rPr lang="en-US" dirty="0" err="1">
                <a:solidFill>
                  <a:schemeClr val="dk1"/>
                </a:solidFill>
                <a:latin typeface="Rubik"/>
                <a:ea typeface="Rubik"/>
                <a:cs typeface="Rubik"/>
                <a:sym typeface="Rubik"/>
              </a:rPr>
              <a:t>Jawaban</a:t>
            </a:r>
            <a:r>
              <a:rPr lang="en-US" dirty="0">
                <a:solidFill>
                  <a:schemeClr val="dk1"/>
                </a:solidFill>
                <a:latin typeface="Rubik"/>
                <a:ea typeface="Rubik"/>
                <a:cs typeface="Rubik"/>
                <a:sym typeface="Rubik"/>
              </a:rPr>
              <a:t> :  </a:t>
            </a:r>
            <a:r>
              <a:rPr lang="en-US" dirty="0" err="1">
                <a:solidFill>
                  <a:schemeClr val="dk1"/>
                </a:solidFill>
                <a:latin typeface="Rubik"/>
                <a:ea typeface="Rubik"/>
                <a:cs typeface="Rubik"/>
                <a:sym typeface="Rubik"/>
              </a:rPr>
              <a:t>Menurut</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saya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dibutuhkan</a:t>
            </a:r>
            <a:r>
              <a:rPr lang="en-US" dirty="0">
                <a:solidFill>
                  <a:schemeClr val="dk1"/>
                </a:solidFill>
                <a:latin typeface="Rubik"/>
                <a:ea typeface="Rubik"/>
                <a:cs typeface="Rubik"/>
                <a:sym typeface="Rubik"/>
              </a:rPr>
              <a:t> data </a:t>
            </a:r>
            <a:r>
              <a:rPr lang="en-US" dirty="0" err="1">
                <a:solidFill>
                  <a:schemeClr val="dk1"/>
                </a:solidFill>
                <a:latin typeface="Rubik"/>
                <a:ea typeface="Rubik"/>
                <a:cs typeface="Rubik"/>
                <a:sym typeface="Rubik"/>
              </a:rPr>
              <a:t>mengenai</a:t>
            </a:r>
            <a:r>
              <a:rPr lang="en-US" dirty="0">
                <a:solidFill>
                  <a:schemeClr val="dk1"/>
                </a:solidFill>
                <a:latin typeface="Rubik"/>
                <a:ea typeface="Rubik"/>
                <a:cs typeface="Rubik"/>
                <a:sym typeface="Rubik"/>
              </a:rPr>
              <a:t> kategori obat (</a:t>
            </a:r>
            <a:r>
              <a:rPr lang="en-US" dirty="0" err="1">
                <a:solidFill>
                  <a:schemeClr val="dk1"/>
                </a:solidFill>
                <a:latin typeface="Rubik"/>
                <a:ea typeface="Rubik"/>
                <a:cs typeface="Rubik"/>
                <a:sym typeface="Rubik"/>
              </a:rPr>
              <a:t>misal</a:t>
            </a:r>
            <a:r>
              <a:rPr lang="en-US" dirty="0">
                <a:solidFill>
                  <a:schemeClr val="dk1"/>
                </a:solidFill>
                <a:latin typeface="Rubik"/>
                <a:ea typeface="Rubik"/>
                <a:cs typeface="Rubik"/>
                <a:sym typeface="Rubik"/>
              </a:rPr>
              <a:t> obat keras, </a:t>
            </a:r>
            <a:r>
              <a:rPr lang="en-US" dirty="0" err="1">
                <a:solidFill>
                  <a:schemeClr val="dk1"/>
                </a:solidFill>
                <a:latin typeface="Rubik"/>
                <a:ea typeface="Rubik"/>
                <a:cs typeface="Rubik"/>
                <a:sym typeface="Rubik"/>
              </a:rPr>
              <a:t>dll</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untuk</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mengetahui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seberapa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banyak</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kebutuhan</a:t>
            </a:r>
            <a:r>
              <a:rPr lang="en-US" dirty="0">
                <a:solidFill>
                  <a:schemeClr val="dk1"/>
                </a:solidFill>
                <a:latin typeface="Rubik"/>
                <a:ea typeface="Rubik"/>
                <a:cs typeface="Rubik"/>
                <a:sym typeface="Rubik"/>
              </a:rPr>
              <a:t> dan </a:t>
            </a:r>
            <a:r>
              <a:rPr lang="en-US" dirty="0" err="1">
                <a:solidFill>
                  <a:schemeClr val="dk1"/>
                </a:solidFill>
                <a:latin typeface="Rubik"/>
                <a:ea typeface="Rubik"/>
                <a:cs typeface="Rubik"/>
                <a:sym typeface="Rubik"/>
              </a:rPr>
              <a:t>konsumsi</a:t>
            </a:r>
            <a:r>
              <a:rPr lang="en-US" dirty="0">
                <a:solidFill>
                  <a:schemeClr val="dk1"/>
                </a:solidFill>
                <a:latin typeface="Rubik"/>
                <a:ea typeface="Rubik"/>
                <a:cs typeface="Rubik"/>
                <a:sym typeface="Rubik"/>
              </a:rPr>
              <a:t> obat-</a:t>
            </a:r>
            <a:r>
              <a:rPr lang="en-US" dirty="0" err="1">
                <a:solidFill>
                  <a:schemeClr val="dk1"/>
                </a:solidFill>
                <a:latin typeface="Rubik"/>
                <a:ea typeface="Rubik"/>
                <a:cs typeface="Rubik"/>
                <a:sym typeface="Rubik"/>
              </a:rPr>
              <a:t>obatan</a:t>
            </a:r>
            <a:r>
              <a:rPr lang="en-US" dirty="0">
                <a:solidFill>
                  <a:schemeClr val="dk1"/>
                </a:solidFill>
                <a:latin typeface="Rubik"/>
                <a:ea typeface="Rubik"/>
                <a:cs typeface="Rubik"/>
                <a:sym typeface="Rubik"/>
              </a:rPr>
              <a:t> tertentu. </a:t>
            </a:r>
            <a:r>
              <a:rPr lang="en-US" dirty="0" err="1">
                <a:solidFill>
                  <a:schemeClr val="dk1"/>
                </a:solidFill>
                <a:latin typeface="Rubik"/>
                <a:ea typeface="Rubik"/>
                <a:cs typeface="Rubik"/>
                <a:sym typeface="Rubik"/>
              </a:rPr>
              <a:t>Dibutuhkan</a:t>
            </a:r>
            <a:r>
              <a:rPr lang="en-US" dirty="0">
                <a:solidFill>
                  <a:schemeClr val="dk1"/>
                </a:solidFill>
                <a:latin typeface="Rubik"/>
                <a:ea typeface="Rubik"/>
                <a:cs typeface="Rubik"/>
                <a:sym typeface="Rubik"/>
              </a:rPr>
              <a:t> juga data </a:t>
            </a:r>
            <a:r>
              <a:rPr lang="en-US" dirty="0" err="1">
                <a:solidFill>
                  <a:schemeClr val="dk1"/>
                </a:solidFill>
                <a:latin typeface="Rubik"/>
                <a:ea typeface="Rubik"/>
                <a:cs typeface="Rubik"/>
                <a:sym typeface="Rubik"/>
              </a:rPr>
              <a:t>pembelian</a:t>
            </a:r>
            <a:r>
              <a:rPr lang="en-US" dirty="0">
                <a:solidFill>
                  <a:schemeClr val="dk1"/>
                </a:solidFill>
                <a:latin typeface="Rubik"/>
                <a:ea typeface="Rubik"/>
                <a:cs typeface="Rubik"/>
                <a:sym typeface="Rubik"/>
              </a:rPr>
              <a:t>/</a:t>
            </a:r>
            <a:r>
              <a:rPr lang="en-US" dirty="0" err="1">
                <a:solidFill>
                  <a:schemeClr val="dk1"/>
                </a:solidFill>
                <a:latin typeface="Rubik"/>
                <a:ea typeface="Rubik"/>
                <a:cs typeface="Rubik"/>
                <a:sym typeface="Rubik"/>
              </a:rPr>
              <a:t>penggunaan</a:t>
            </a:r>
            <a:r>
              <a:rPr lang="en-US" dirty="0">
                <a:solidFill>
                  <a:schemeClr val="dk1"/>
                </a:solidFill>
                <a:latin typeface="Rubik"/>
                <a:ea typeface="Rubik"/>
                <a:cs typeface="Rubik"/>
                <a:sym typeface="Rubik"/>
              </a:rPr>
              <a:t> obat </a:t>
            </a:r>
            <a:r>
              <a:rPr lang="en-US" dirty="0" err="1">
                <a:solidFill>
                  <a:schemeClr val="dk1"/>
                </a:solidFill>
                <a:latin typeface="Rubik"/>
                <a:ea typeface="Rubik"/>
                <a:cs typeface="Rubik"/>
                <a:sym typeface="Rubik"/>
              </a:rPr>
              <a:t>untuk</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pasien</a:t>
            </a:r>
            <a:r>
              <a:rPr lang="en-US" dirty="0">
                <a:solidFill>
                  <a:schemeClr val="dk1"/>
                </a:solidFill>
                <a:latin typeface="Rubik"/>
                <a:ea typeface="Rubik"/>
                <a:cs typeface="Rubik"/>
                <a:sym typeface="Rubik"/>
              </a:rPr>
              <a:t> agar </a:t>
            </a:r>
            <a:r>
              <a:rPr lang="en-US" dirty="0" err="1">
                <a:solidFill>
                  <a:schemeClr val="dk1"/>
                </a:solidFill>
                <a:latin typeface="Rubik"/>
                <a:ea typeface="Rubik"/>
                <a:cs typeface="Rubik"/>
                <a:sym typeface="Rubik"/>
              </a:rPr>
              <a:t>mengetahui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kebutuhan</a:t>
            </a:r>
            <a:r>
              <a:rPr lang="en-US" dirty="0">
                <a:solidFill>
                  <a:schemeClr val="dk1"/>
                </a:solidFill>
                <a:latin typeface="Rubik"/>
                <a:ea typeface="Rubik"/>
                <a:cs typeface="Rubik"/>
                <a:sym typeface="Rubik"/>
              </a:rPr>
              <a:t> obat dan </a:t>
            </a:r>
            <a:r>
              <a:rPr lang="en-US" dirty="0" err="1">
                <a:solidFill>
                  <a:schemeClr val="dk1"/>
                </a:solidFill>
                <a:latin typeface="Rubik"/>
                <a:ea typeface="Rubik"/>
                <a:cs typeface="Rubik"/>
                <a:sym typeface="Rubik"/>
              </a:rPr>
              <a:t>demografi</a:t>
            </a:r>
            <a:r>
              <a:rPr lang="en-US" dirty="0">
                <a:solidFill>
                  <a:schemeClr val="dk1"/>
                </a:solidFill>
                <a:latin typeface="Rubik"/>
                <a:ea typeface="Rubik"/>
                <a:cs typeface="Rubik"/>
                <a:sym typeface="Rubik"/>
              </a:rPr>
              <a:t> customer yang </a:t>
            </a:r>
            <a:r>
              <a:rPr lang="en-US" dirty="0" err="1">
                <a:solidFill>
                  <a:schemeClr val="dk1"/>
                </a:solidFill>
                <a:latin typeface="Rubik"/>
                <a:ea typeface="Rubik"/>
                <a:cs typeface="Rubik"/>
                <a:sym typeface="Rubik"/>
              </a:rPr>
              <a:t>membutuhkan</a:t>
            </a:r>
            <a:r>
              <a:rPr lang="en-US" dirty="0">
                <a:solidFill>
                  <a:schemeClr val="dk1"/>
                </a:solidFill>
                <a:latin typeface="Rubik"/>
                <a:ea typeface="Rubik"/>
                <a:cs typeface="Rubik"/>
                <a:sym typeface="Rubik"/>
              </a:rPr>
              <a:t> suatu obat. Selain itu, </a:t>
            </a:r>
            <a:r>
              <a:rPr lang="en-US" dirty="0" err="1">
                <a:solidFill>
                  <a:schemeClr val="dk1"/>
                </a:solidFill>
                <a:latin typeface="Rubik"/>
                <a:ea typeface="Rubik"/>
                <a:cs typeface="Rubik"/>
                <a:sym typeface="Rubik"/>
              </a:rPr>
              <a:t>dibutuhkan</a:t>
            </a:r>
            <a:r>
              <a:rPr lang="en-US" dirty="0">
                <a:solidFill>
                  <a:schemeClr val="dk1"/>
                </a:solidFill>
                <a:latin typeface="Rubik"/>
                <a:ea typeface="Rubik"/>
                <a:cs typeface="Rubik"/>
                <a:sym typeface="Rubik"/>
              </a:rPr>
              <a:t> data distributor </a:t>
            </a:r>
            <a:r>
              <a:rPr lang="en-US" dirty="0" err="1">
                <a:solidFill>
                  <a:schemeClr val="dk1"/>
                </a:solidFill>
                <a:latin typeface="Rubik"/>
                <a:ea typeface="Rubik"/>
                <a:cs typeface="Rubik"/>
                <a:sym typeface="Rubik"/>
              </a:rPr>
              <a:t>untuk</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menganalisa</a:t>
            </a:r>
            <a:r>
              <a:rPr lang="en-US" dirty="0">
                <a:solidFill>
                  <a:schemeClr val="dk1"/>
                </a:solidFill>
                <a:latin typeface="Rubik"/>
                <a:ea typeface="Rubik"/>
                <a:cs typeface="Rubik"/>
                <a:sym typeface="Rubik"/>
              </a:rPr>
              <a:t> lebih </a:t>
            </a:r>
            <a:r>
              <a:rPr lang="en-US" dirty="0" err="1">
                <a:solidFill>
                  <a:schemeClr val="dk1"/>
                </a:solidFill>
                <a:latin typeface="Rubik"/>
                <a:ea typeface="Rubik"/>
                <a:cs typeface="Rubik"/>
                <a:sym typeface="Rubik"/>
              </a:rPr>
              <a:t>dalam</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mengenai</a:t>
            </a:r>
            <a:r>
              <a:rPr lang="en-US" dirty="0">
                <a:solidFill>
                  <a:schemeClr val="dk1"/>
                </a:solidFill>
                <a:latin typeface="Rubik"/>
                <a:ea typeface="Rubik"/>
                <a:cs typeface="Rubik"/>
                <a:sym typeface="Rubik"/>
              </a:rPr>
              <a:t> flow </a:t>
            </a:r>
            <a:r>
              <a:rPr lang="en-US" dirty="0" err="1">
                <a:solidFill>
                  <a:schemeClr val="dk1"/>
                </a:solidFill>
                <a:latin typeface="Rubik"/>
                <a:ea typeface="Rubik"/>
                <a:cs typeface="Rubik"/>
                <a:sym typeface="Rubik"/>
              </a:rPr>
              <a:t>pembelian</a:t>
            </a:r>
            <a:r>
              <a:rPr lang="en-US" dirty="0">
                <a:solidFill>
                  <a:schemeClr val="dk1"/>
                </a:solidFill>
                <a:latin typeface="Rubik"/>
                <a:ea typeface="Rubik"/>
                <a:cs typeface="Rubik"/>
                <a:sym typeface="Rubik"/>
              </a:rPr>
              <a:t> obat. </a:t>
            </a:r>
            <a:r>
              <a:rPr lang="en-US" dirty="0" err="1">
                <a:solidFill>
                  <a:schemeClr val="dk1"/>
                </a:solidFill>
                <a:latin typeface="Rubik"/>
                <a:ea typeface="Rubik"/>
                <a:cs typeface="Rubik"/>
                <a:sym typeface="Rubik"/>
              </a:rPr>
              <a:t>Dibutuhkan</a:t>
            </a:r>
            <a:r>
              <a:rPr lang="en-US" dirty="0">
                <a:solidFill>
                  <a:schemeClr val="dk1"/>
                </a:solidFill>
                <a:latin typeface="Rubik"/>
                <a:ea typeface="Rubik"/>
                <a:cs typeface="Rubik"/>
                <a:sym typeface="Rubik"/>
              </a:rPr>
              <a:t> juga data </a:t>
            </a:r>
            <a:r>
              <a:rPr lang="en-US" dirty="0" err="1">
                <a:solidFill>
                  <a:schemeClr val="dk1"/>
                </a:solidFill>
                <a:latin typeface="Rubik"/>
                <a:ea typeface="Rubik"/>
                <a:cs typeface="Rubik"/>
                <a:sym typeface="Rubik"/>
              </a:rPr>
              <a:t>barang</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retur</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untuk</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mengetahui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apakah</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ada</a:t>
            </a:r>
            <a:r>
              <a:rPr lang="en-US" dirty="0">
                <a:solidFill>
                  <a:schemeClr val="dk1"/>
                </a:solidFill>
                <a:latin typeface="Rubik"/>
                <a:ea typeface="Rubik"/>
                <a:cs typeface="Rubik"/>
                <a:sym typeface="Rubik"/>
              </a:rPr>
              <a:t> obat yang tidak sesuai saat </a:t>
            </a:r>
            <a:r>
              <a:rPr lang="en-US" dirty="0" err="1">
                <a:solidFill>
                  <a:schemeClr val="dk1"/>
                </a:solidFill>
                <a:latin typeface="Rubik"/>
                <a:ea typeface="Rubik"/>
                <a:cs typeface="Rubik"/>
                <a:sym typeface="Rubik"/>
              </a:rPr>
              <a:t>dikirimkan</a:t>
            </a:r>
            <a:r>
              <a:rPr lang="en-US" dirty="0">
                <a:solidFill>
                  <a:schemeClr val="dk1"/>
                </a:solidFill>
                <a:latin typeface="Rubik"/>
                <a:ea typeface="Rubik"/>
                <a:cs typeface="Rubik"/>
                <a:sym typeface="Rubik"/>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Query</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d" sz="1300" b="1" dirty="0">
                <a:latin typeface="Rubik"/>
                <a:ea typeface="Rubik"/>
                <a:cs typeface="Rubik"/>
                <a:sym typeface="Rubik"/>
              </a:rPr>
              <a:t>Soal 2 *:</a:t>
            </a:r>
            <a:endParaRPr sz="1300" b="1" dirty="0">
              <a:latin typeface="Rubik"/>
              <a:ea typeface="Rubik"/>
              <a:cs typeface="Rubik"/>
              <a:sym typeface="Rubik"/>
            </a:endParaRPr>
          </a:p>
          <a:p>
            <a:pPr marL="0" lvl="0" indent="0" algn="just" rtl="0">
              <a:lnSpc>
                <a:spcPct val="100000"/>
              </a:lnSpc>
              <a:spcBef>
                <a:spcPts val="1200"/>
              </a:spcBef>
              <a:spcAft>
                <a:spcPts val="0"/>
              </a:spcAft>
              <a:buNone/>
            </a:pPr>
            <a:r>
              <a:rPr lang="id" sz="1300" dirty="0">
                <a:solidFill>
                  <a:schemeClr val="dk1"/>
                </a:solidFill>
                <a:latin typeface="Rubik"/>
                <a:ea typeface="Rubik"/>
                <a:cs typeface="Rubik"/>
                <a:sym typeface="Rubik"/>
              </a:rPr>
              <a:t>Anggap kita memiliki tabel pelanggan dengan kolom: id, nama, tanggal_lahir, alamat. Bagaimana cara yang lebih tepat dalam menulis query untuk mendapatkan data pelanggan yang tanggal_lahir nya ada di antara 2000-01-01 sampai 2008-12-31? Pilihlah salah satu jawaban dan berikan alasannya.</a:t>
            </a:r>
            <a:endParaRPr sz="1300" dirty="0">
              <a:solidFill>
                <a:schemeClr val="dk1"/>
              </a:solidFill>
              <a:latin typeface="Rubik"/>
              <a:ea typeface="Rubik"/>
              <a:cs typeface="Rubik"/>
              <a:sym typeface="Rubik"/>
            </a:endParaRPr>
          </a:p>
          <a:p>
            <a:pPr marL="0" lvl="0" indent="0" algn="just" rtl="0">
              <a:lnSpc>
                <a:spcPct val="100000"/>
              </a:lnSpc>
              <a:spcBef>
                <a:spcPts val="0"/>
              </a:spcBef>
              <a:spcAft>
                <a:spcPts val="0"/>
              </a:spcAft>
              <a:buNone/>
            </a:pPr>
            <a:endParaRPr sz="1300" dirty="0">
              <a:solidFill>
                <a:schemeClr val="dk1"/>
              </a:solidFill>
              <a:latin typeface="Rubik"/>
              <a:ea typeface="Rubik"/>
              <a:cs typeface="Rubik"/>
              <a:sym typeface="Rubik"/>
            </a:endParaRPr>
          </a:p>
          <a:p>
            <a:pPr marL="457200" lvl="0" indent="-311150" algn="just"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tanggal_lahir &gt;= '2000-01-01' AND tanggal_lahir &lt;= '2008-12-31'</a:t>
            </a:r>
            <a:endParaRPr sz="1300" dirty="0">
              <a:solidFill>
                <a:schemeClr val="dk1"/>
              </a:solidFill>
              <a:latin typeface="Rubik"/>
              <a:ea typeface="Rubik"/>
              <a:cs typeface="Rubik"/>
              <a:sym typeface="Rubik"/>
            </a:endParaRPr>
          </a:p>
          <a:p>
            <a:pPr marL="457200" lvl="0" indent="-311150" algn="just" rtl="0">
              <a:lnSpc>
                <a:spcPct val="100000"/>
              </a:lnSpc>
              <a:spcBef>
                <a:spcPts val="0"/>
              </a:spcBef>
              <a:spcAft>
                <a:spcPts val="0"/>
              </a:spcAft>
              <a:buClr>
                <a:schemeClr val="dk1"/>
              </a:buClr>
              <a:buSzPts val="1300"/>
              <a:buFont typeface="Rubik"/>
              <a:buAutoNum type="alphaLcParenBoth"/>
            </a:pPr>
            <a:r>
              <a:rPr lang="id" sz="1300" dirty="0">
                <a:solidFill>
                  <a:schemeClr val="dk1"/>
                </a:solidFill>
                <a:latin typeface="Rubik"/>
                <a:ea typeface="Rubik"/>
                <a:cs typeface="Rubik"/>
                <a:sym typeface="Rubik"/>
              </a:rPr>
              <a:t>SELECT * FROM pelanggan WHERE tanggal_lahir BETWEEN '2000-01-01' AND '2008-12-31' </a:t>
            </a:r>
            <a:br>
              <a:rPr lang="id" sz="1300" dirty="0">
                <a:solidFill>
                  <a:schemeClr val="dk1"/>
                </a:solidFill>
                <a:latin typeface="Rubik"/>
                <a:ea typeface="Rubik"/>
                <a:cs typeface="Rubik"/>
                <a:sym typeface="Rubik"/>
              </a:rPr>
            </a:br>
            <a:endParaRPr sz="1300" dirty="0">
              <a:solidFill>
                <a:schemeClr val="dk1"/>
              </a:solidFill>
              <a:latin typeface="Rubik"/>
              <a:ea typeface="Rubik"/>
              <a:cs typeface="Rubik"/>
              <a:sym typeface="Rubik"/>
            </a:endParaRPr>
          </a:p>
          <a:p>
            <a:pPr marL="0" lvl="0" indent="0" algn="just" rtl="0">
              <a:spcBef>
                <a:spcPts val="0"/>
              </a:spcBef>
              <a:spcAft>
                <a:spcPts val="0"/>
              </a:spcAft>
              <a:buNone/>
            </a:pPr>
            <a:r>
              <a:rPr lang="id" sz="1300" i="1" dirty="0">
                <a:latin typeface="Rubik"/>
                <a:ea typeface="Rubik"/>
                <a:cs typeface="Rubik"/>
                <a:sym typeface="Rubik"/>
              </a:rPr>
              <a:t>*disclaimer: soal ini tidak terkait dengan data source</a:t>
            </a:r>
            <a:endParaRPr sz="1300" dirty="0">
              <a:latin typeface="Rubik"/>
              <a:ea typeface="Rubik"/>
              <a:cs typeface="Rubik"/>
              <a:sym typeface="Rubik"/>
            </a:endParaRPr>
          </a:p>
          <a:p>
            <a:pPr marL="0" lvl="0" indent="0" algn="just" rtl="0">
              <a:spcBef>
                <a:spcPts val="1200"/>
              </a:spcBef>
              <a:spcAft>
                <a:spcPts val="0"/>
              </a:spcAft>
              <a:buNone/>
            </a:pPr>
            <a:r>
              <a:rPr lang="id" sz="1300" dirty="0">
                <a:solidFill>
                  <a:schemeClr val="tx1"/>
                </a:solidFill>
                <a:latin typeface="Rubik"/>
                <a:ea typeface="Rubik"/>
                <a:cs typeface="Rubik"/>
                <a:sym typeface="Rubik"/>
              </a:rPr>
              <a:t>Jawaban :</a:t>
            </a:r>
            <a:r>
              <a:rPr lang="en-US" sz="1300" dirty="0">
                <a:solidFill>
                  <a:schemeClr val="tx1"/>
                </a:solidFill>
                <a:latin typeface="Rubik"/>
                <a:ea typeface="Rubik"/>
                <a:cs typeface="Rubik"/>
                <a:sym typeface="Rubik"/>
              </a:rPr>
              <a:t> B</a:t>
            </a:r>
            <a:endParaRPr sz="1300" dirty="0">
              <a:solidFill>
                <a:schemeClr val="tx1"/>
              </a:solidFill>
              <a:latin typeface="Rubik"/>
              <a:ea typeface="Rubik"/>
              <a:cs typeface="Rubik"/>
              <a:sym typeface="Rubik"/>
            </a:endParaRPr>
          </a:p>
          <a:p>
            <a:pPr marL="0" lvl="0" indent="0" algn="just" rtl="0">
              <a:spcBef>
                <a:spcPts val="1200"/>
              </a:spcBef>
              <a:spcAft>
                <a:spcPts val="0"/>
              </a:spcAft>
              <a:buNone/>
            </a:pPr>
            <a:r>
              <a:rPr lang="id" sz="1300" dirty="0">
                <a:solidFill>
                  <a:schemeClr val="tx1"/>
                </a:solidFill>
                <a:latin typeface="Rubik"/>
                <a:ea typeface="Rubik"/>
                <a:cs typeface="Rubik"/>
                <a:sym typeface="Rubik"/>
              </a:rPr>
              <a:t>Alasan :</a:t>
            </a:r>
            <a:r>
              <a:rPr lang="en-US" sz="1300" dirty="0">
                <a:solidFill>
                  <a:schemeClr val="tx1"/>
                </a:solidFill>
                <a:latin typeface="Rubik"/>
                <a:ea typeface="Rubik"/>
                <a:cs typeface="Rubik"/>
                <a:sym typeface="Rubik"/>
              </a:rPr>
              <a:t> </a:t>
            </a:r>
            <a:r>
              <a:rPr lang="en-US" sz="1300" dirty="0" err="1">
                <a:solidFill>
                  <a:schemeClr val="tx1"/>
                </a:solidFill>
                <a:latin typeface="Rubik"/>
                <a:ea typeface="Rubik"/>
                <a:cs typeface="Rubik"/>
                <a:sym typeface="Rubik"/>
              </a:rPr>
              <a:t>Kedua</a:t>
            </a:r>
            <a:r>
              <a:rPr lang="en-US" sz="1300" dirty="0">
                <a:solidFill>
                  <a:schemeClr val="tx1"/>
                </a:solidFill>
                <a:latin typeface="Rubik"/>
                <a:ea typeface="Rubik"/>
                <a:cs typeface="Rubik"/>
                <a:sym typeface="Rubik"/>
              </a:rPr>
              <a:t> query </a:t>
            </a:r>
            <a:r>
              <a:rPr lang="en-US" sz="1300" dirty="0" err="1">
                <a:solidFill>
                  <a:schemeClr val="tx1"/>
                </a:solidFill>
                <a:latin typeface="Rubik"/>
                <a:ea typeface="Rubik"/>
                <a:cs typeface="Rubik"/>
                <a:sym typeface="Rubik"/>
              </a:rPr>
              <a:t>memberikan</a:t>
            </a:r>
            <a:r>
              <a:rPr lang="en-US" sz="1300" dirty="0">
                <a:solidFill>
                  <a:schemeClr val="tx1"/>
                </a:solidFill>
                <a:latin typeface="Rubik"/>
                <a:ea typeface="Rubik"/>
                <a:cs typeface="Rubik"/>
                <a:sym typeface="Rubik"/>
              </a:rPr>
              <a:t> hasil yang sama. </a:t>
            </a:r>
            <a:r>
              <a:rPr lang="en-US" sz="1300" dirty="0" err="1">
                <a:solidFill>
                  <a:schemeClr val="tx1"/>
                </a:solidFill>
                <a:latin typeface="Rubik"/>
                <a:ea typeface="Rubik"/>
                <a:cs typeface="Rubik"/>
                <a:sym typeface="Rubik"/>
              </a:rPr>
              <a:t>Namun</a:t>
            </a:r>
            <a:r>
              <a:rPr lang="en-US" sz="1300" dirty="0">
                <a:solidFill>
                  <a:schemeClr val="tx1"/>
                </a:solidFill>
                <a:latin typeface="Rubik"/>
                <a:ea typeface="Rubik"/>
                <a:cs typeface="Rubik"/>
                <a:sym typeface="Rubik"/>
              </a:rPr>
              <a:t>, opsi (B) dapat </a:t>
            </a:r>
            <a:r>
              <a:rPr lang="en-US" sz="1300" dirty="0" err="1">
                <a:solidFill>
                  <a:schemeClr val="tx1"/>
                </a:solidFill>
                <a:latin typeface="Rubik"/>
                <a:ea typeface="Rubik"/>
                <a:cs typeface="Rubik"/>
                <a:sym typeface="Rubik"/>
              </a:rPr>
              <a:t>melakukan</a:t>
            </a:r>
            <a:r>
              <a:rPr lang="en-US" sz="1300" dirty="0">
                <a:solidFill>
                  <a:schemeClr val="tx1"/>
                </a:solidFill>
                <a:latin typeface="Rubik"/>
                <a:ea typeface="Rubik"/>
                <a:cs typeface="Rubik"/>
                <a:sym typeface="Rubik"/>
              </a:rPr>
              <a:t> itu dengan lebih </a:t>
            </a:r>
            <a:r>
              <a:rPr lang="en-US" sz="1300" dirty="0" err="1">
                <a:solidFill>
                  <a:schemeClr val="tx1"/>
                </a:solidFill>
                <a:latin typeface="Rubik"/>
                <a:ea typeface="Rubik"/>
                <a:cs typeface="Rubik"/>
                <a:sym typeface="Rubik"/>
              </a:rPr>
              <a:t>singkat</a:t>
            </a:r>
            <a:r>
              <a:rPr lang="en-US" sz="1300" dirty="0">
                <a:solidFill>
                  <a:schemeClr val="tx1"/>
                </a:solidFill>
                <a:latin typeface="Rubik"/>
                <a:ea typeface="Rubik"/>
                <a:cs typeface="Rubik"/>
                <a:sym typeface="Rubik"/>
              </a:rPr>
              <a:t> melalui fungsi BETWEEN. Fungsi ini dapat </a:t>
            </a:r>
            <a:r>
              <a:rPr lang="en-US" sz="1300" dirty="0" err="1">
                <a:solidFill>
                  <a:schemeClr val="tx1"/>
                </a:solidFill>
                <a:latin typeface="Rubik"/>
                <a:ea typeface="Rubik"/>
                <a:cs typeface="Rubik"/>
                <a:sym typeface="Rubik"/>
              </a:rPr>
              <a:t>mengambil</a:t>
            </a:r>
            <a:r>
              <a:rPr lang="en-US" sz="1300" dirty="0">
                <a:solidFill>
                  <a:schemeClr val="tx1"/>
                </a:solidFill>
                <a:latin typeface="Rubik"/>
                <a:ea typeface="Rubik"/>
                <a:cs typeface="Rubik"/>
                <a:sym typeface="Rubik"/>
              </a:rPr>
              <a:t> data yang </a:t>
            </a:r>
            <a:r>
              <a:rPr lang="en-US" sz="1300" dirty="0" err="1">
                <a:solidFill>
                  <a:schemeClr val="tx1"/>
                </a:solidFill>
                <a:latin typeface="Rubik"/>
                <a:ea typeface="Rubik"/>
                <a:cs typeface="Rubik"/>
                <a:sym typeface="Rubik"/>
              </a:rPr>
              <a:t>berada</a:t>
            </a:r>
            <a:r>
              <a:rPr lang="en-US" sz="1300" dirty="0">
                <a:solidFill>
                  <a:schemeClr val="tx1"/>
                </a:solidFill>
                <a:latin typeface="Rubik"/>
                <a:ea typeface="Rubik"/>
                <a:cs typeface="Rubik"/>
                <a:sym typeface="Rubik"/>
              </a:rPr>
              <a:t> pada range tertentu dan biasa </a:t>
            </a:r>
            <a:r>
              <a:rPr lang="en-US" sz="1300" dirty="0" err="1">
                <a:solidFill>
                  <a:schemeClr val="tx1"/>
                </a:solidFill>
                <a:latin typeface="Rubik"/>
                <a:ea typeface="Rubik"/>
                <a:cs typeface="Rubik"/>
                <a:sym typeface="Rubik"/>
              </a:rPr>
              <a:t>digunakan</a:t>
            </a:r>
            <a:r>
              <a:rPr lang="en-US" sz="1300" dirty="0">
                <a:solidFill>
                  <a:schemeClr val="tx1"/>
                </a:solidFill>
                <a:latin typeface="Rubik"/>
                <a:ea typeface="Rubik"/>
                <a:cs typeface="Rubik"/>
                <a:sym typeface="Rubik"/>
              </a:rPr>
              <a:t> </a:t>
            </a:r>
            <a:r>
              <a:rPr lang="en-US" sz="1300" dirty="0" err="1">
                <a:solidFill>
                  <a:schemeClr val="tx1"/>
                </a:solidFill>
                <a:latin typeface="Rubik"/>
                <a:ea typeface="Rubik"/>
                <a:cs typeface="Rubik"/>
                <a:sym typeface="Rubik"/>
              </a:rPr>
              <a:t>untuk</a:t>
            </a:r>
            <a:r>
              <a:rPr lang="en-US" sz="1300" dirty="0">
                <a:solidFill>
                  <a:schemeClr val="tx1"/>
                </a:solidFill>
                <a:latin typeface="Rubik"/>
                <a:ea typeface="Rubik"/>
                <a:cs typeface="Rubik"/>
                <a:sym typeface="Rubik"/>
              </a:rPr>
              <a:t> data </a:t>
            </a:r>
            <a:r>
              <a:rPr lang="en-US" sz="1300" dirty="0" err="1">
                <a:solidFill>
                  <a:schemeClr val="tx1"/>
                </a:solidFill>
                <a:latin typeface="Rubik"/>
                <a:ea typeface="Rubik"/>
                <a:cs typeface="Rubik"/>
                <a:sym typeface="Rubik"/>
              </a:rPr>
              <a:t>tanggal</a:t>
            </a:r>
            <a:r>
              <a:rPr lang="en-US" sz="1300" dirty="0">
                <a:solidFill>
                  <a:schemeClr val="tx1"/>
                </a:solidFill>
                <a:latin typeface="Rubik"/>
                <a:ea typeface="Rubik"/>
                <a:cs typeface="Rubik"/>
                <a:sym typeface="Rubik"/>
              </a:rPr>
              <a:t> </a:t>
            </a:r>
            <a:r>
              <a:rPr lang="en-US" sz="1300" dirty="0" err="1">
                <a:solidFill>
                  <a:schemeClr val="tx1"/>
                </a:solidFill>
                <a:latin typeface="Rubik"/>
                <a:ea typeface="Rubik"/>
                <a:cs typeface="Rubik"/>
                <a:sym typeface="Rubik"/>
              </a:rPr>
              <a:t>karena</a:t>
            </a:r>
            <a:r>
              <a:rPr lang="en-US" sz="1300" dirty="0">
                <a:solidFill>
                  <a:schemeClr val="tx1"/>
                </a:solidFill>
                <a:latin typeface="Rubik"/>
                <a:ea typeface="Rubik"/>
                <a:cs typeface="Rubik"/>
                <a:sym typeface="Rubik"/>
              </a:rPr>
              <a:t> fungsi operator </a:t>
            </a:r>
            <a:r>
              <a:rPr lang="en-US" sz="1300" dirty="0" err="1">
                <a:solidFill>
                  <a:schemeClr val="tx1"/>
                </a:solidFill>
                <a:latin typeface="Rubik"/>
                <a:ea typeface="Rubik"/>
                <a:cs typeface="Rubik"/>
                <a:sym typeface="Rubik"/>
              </a:rPr>
              <a:t>seperti</a:t>
            </a:r>
            <a:r>
              <a:rPr lang="en-US" sz="1300" dirty="0">
                <a:solidFill>
                  <a:schemeClr val="tx1"/>
                </a:solidFill>
                <a:latin typeface="Rubik"/>
                <a:ea typeface="Rubik"/>
                <a:cs typeface="Rubik"/>
                <a:sym typeface="Rubik"/>
              </a:rPr>
              <a:t> ‘&lt;=‘ atau ‘&gt;=‘ lebih </a:t>
            </a:r>
            <a:r>
              <a:rPr lang="en-US" sz="1300" dirty="0" err="1">
                <a:solidFill>
                  <a:schemeClr val="tx1"/>
                </a:solidFill>
                <a:latin typeface="Rubik"/>
                <a:ea typeface="Rubik"/>
                <a:cs typeface="Rubik"/>
                <a:sym typeface="Rubik"/>
              </a:rPr>
              <a:t>umum</a:t>
            </a:r>
            <a:r>
              <a:rPr lang="en-US" sz="1300" dirty="0">
                <a:solidFill>
                  <a:schemeClr val="tx1"/>
                </a:solidFill>
                <a:latin typeface="Rubik"/>
                <a:ea typeface="Rubik"/>
                <a:cs typeface="Rubik"/>
                <a:sym typeface="Rubik"/>
              </a:rPr>
              <a:t> </a:t>
            </a:r>
            <a:r>
              <a:rPr lang="en-US" sz="1300" dirty="0" err="1">
                <a:solidFill>
                  <a:schemeClr val="tx1"/>
                </a:solidFill>
                <a:latin typeface="Rubik"/>
                <a:ea typeface="Rubik"/>
                <a:cs typeface="Rubik"/>
                <a:sym typeface="Rubik"/>
              </a:rPr>
              <a:t>digunakan</a:t>
            </a:r>
            <a:r>
              <a:rPr lang="en-US" sz="1300" dirty="0">
                <a:solidFill>
                  <a:schemeClr val="tx1"/>
                </a:solidFill>
                <a:latin typeface="Rubik"/>
                <a:ea typeface="Rubik"/>
                <a:cs typeface="Rubik"/>
                <a:sym typeface="Rubik"/>
              </a:rPr>
              <a:t> </a:t>
            </a:r>
            <a:r>
              <a:rPr lang="en-US" sz="1300" dirty="0" err="1">
                <a:solidFill>
                  <a:schemeClr val="tx1"/>
                </a:solidFill>
                <a:latin typeface="Rubik"/>
                <a:ea typeface="Rubik"/>
                <a:cs typeface="Rubik"/>
                <a:sym typeface="Rubik"/>
              </a:rPr>
              <a:t>untuk</a:t>
            </a:r>
            <a:r>
              <a:rPr lang="en-US" sz="1300" dirty="0">
                <a:solidFill>
                  <a:schemeClr val="tx1"/>
                </a:solidFill>
                <a:latin typeface="Rubik"/>
                <a:ea typeface="Rubik"/>
                <a:cs typeface="Rubik"/>
                <a:sym typeface="Rubik"/>
              </a:rPr>
              <a:t> </a:t>
            </a:r>
            <a:r>
              <a:rPr lang="en-US" sz="1300" dirty="0" err="1">
                <a:solidFill>
                  <a:schemeClr val="tx1"/>
                </a:solidFill>
                <a:latin typeface="Rubik"/>
                <a:ea typeface="Rubik"/>
                <a:cs typeface="Rubik"/>
                <a:sym typeface="Rubik"/>
              </a:rPr>
              <a:t>tipe</a:t>
            </a:r>
            <a:r>
              <a:rPr lang="en-US" sz="1300" dirty="0">
                <a:solidFill>
                  <a:schemeClr val="tx1"/>
                </a:solidFill>
                <a:latin typeface="Rubik"/>
                <a:ea typeface="Rubik"/>
                <a:cs typeface="Rubik"/>
                <a:sym typeface="Rubik"/>
              </a:rPr>
              <a:t> data </a:t>
            </a:r>
            <a:r>
              <a:rPr lang="en-US" sz="1300" dirty="0" err="1">
                <a:solidFill>
                  <a:schemeClr val="tx1"/>
                </a:solidFill>
                <a:latin typeface="Rubik"/>
                <a:ea typeface="Rubik"/>
                <a:cs typeface="Rubik"/>
                <a:sym typeface="Rubik"/>
              </a:rPr>
              <a:t>angka</a:t>
            </a:r>
            <a:r>
              <a:rPr lang="en-US" sz="1300" dirty="0">
                <a:solidFill>
                  <a:schemeClr val="tx1"/>
                </a:solidFill>
                <a:latin typeface="Rubik"/>
                <a:ea typeface="Rubik"/>
                <a:cs typeface="Rubik"/>
                <a:sym typeface="Rubik"/>
              </a:rPr>
              <a:t>.</a:t>
            </a:r>
            <a:endParaRPr sz="1300" dirty="0">
              <a:solidFill>
                <a:schemeClr val="tx1"/>
              </a:solidFill>
              <a:latin typeface="Rubik"/>
              <a:ea typeface="Rubik"/>
              <a:cs typeface="Rubik"/>
              <a:sym typeface="Rubik"/>
            </a:endParaRPr>
          </a:p>
          <a:p>
            <a:pPr marL="0" lvl="0" indent="0" algn="just" rtl="0">
              <a:spcBef>
                <a:spcPts val="1200"/>
              </a:spcBef>
              <a:spcAft>
                <a:spcPts val="0"/>
              </a:spcAft>
              <a:buNone/>
            </a:pPr>
            <a:endParaRPr sz="1300" dirty="0">
              <a:latin typeface="Rubik"/>
              <a:ea typeface="Rubik"/>
              <a:cs typeface="Rubik"/>
              <a:sym typeface="Rubik"/>
            </a:endParaRPr>
          </a:p>
          <a:p>
            <a:pPr marL="0" lvl="0" indent="0" algn="just" rtl="0">
              <a:spcBef>
                <a:spcPts val="1200"/>
              </a:spcBef>
              <a:spcAft>
                <a:spcPts val="1200"/>
              </a:spcAft>
              <a:buClr>
                <a:schemeClr val="dk1"/>
              </a:buClr>
              <a:buSzPts val="1100"/>
              <a:buFont typeface="Arial"/>
              <a:buNone/>
            </a:pPr>
            <a:endParaRPr sz="1300" dirty="0">
              <a:solidFill>
                <a:schemeClr val="dk1"/>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3: Menentukan Primary Key</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a:ea typeface="Rubik"/>
                <a:cs typeface="Rubik"/>
                <a:sym typeface="Rubik"/>
              </a:rPr>
              <a:t>Tugas</a:t>
            </a:r>
            <a:br>
              <a:rPr lang="id" dirty="0">
                <a:solidFill>
                  <a:schemeClr val="dk1"/>
                </a:solidFill>
                <a:latin typeface="Rubik"/>
                <a:ea typeface="Rubik"/>
                <a:cs typeface="Rubik"/>
                <a:sym typeface="Rubik"/>
              </a:rPr>
            </a:br>
            <a:r>
              <a:rPr lang="id" dirty="0">
                <a:solidFill>
                  <a:schemeClr val="dk1"/>
                </a:solidFill>
                <a:latin typeface="Rubik"/>
                <a:ea typeface="Rubik"/>
                <a:cs typeface="Rubik"/>
                <a:sym typeface="Rubik"/>
              </a:rPr>
              <a:t>Tentukan primary key dari table penjualan. jelaskan alasannya</a:t>
            </a:r>
            <a:br>
              <a:rPr lang="id" dirty="0">
                <a:solidFill>
                  <a:schemeClr val="dk1"/>
                </a:solidFill>
                <a:latin typeface="Rubik"/>
                <a:ea typeface="Rubik"/>
                <a:cs typeface="Rubik"/>
                <a:sym typeface="Rubik"/>
              </a:rPr>
            </a:br>
            <a:endParaRPr dirty="0">
              <a:solidFill>
                <a:schemeClr val="dk1"/>
              </a:solidFill>
              <a:latin typeface="Rubik"/>
              <a:ea typeface="Rubik"/>
              <a:cs typeface="Rubik"/>
              <a:sym typeface="Rubik"/>
            </a:endParaRPr>
          </a:p>
          <a:p>
            <a:pPr marL="457200" lvl="0" indent="-342900" algn="just" rtl="0">
              <a:lnSpc>
                <a:spcPct val="100000"/>
              </a:lnSpc>
              <a:spcBef>
                <a:spcPts val="0"/>
              </a:spcBef>
              <a:spcAft>
                <a:spcPts val="0"/>
              </a:spcAft>
              <a:buClr>
                <a:schemeClr val="dk1"/>
              </a:buClr>
              <a:buSzPts val="1800"/>
              <a:buFont typeface="Rubik"/>
              <a:buAutoNum type="alphaUcPeriod"/>
            </a:pPr>
            <a:r>
              <a:rPr lang="id" dirty="0">
                <a:solidFill>
                  <a:schemeClr val="dk1"/>
                </a:solidFill>
                <a:latin typeface="Rubik"/>
                <a:ea typeface="Rubik"/>
                <a:cs typeface="Rubik"/>
                <a:sym typeface="Rubik"/>
              </a:rPr>
              <a:t>Jawaban &amp; Penjelasan :</a:t>
            </a:r>
            <a:r>
              <a:rPr lang="en-US" dirty="0">
                <a:solidFill>
                  <a:schemeClr val="dk1"/>
                </a:solidFill>
                <a:latin typeface="Rubik"/>
                <a:ea typeface="Rubik"/>
                <a:cs typeface="Rubik"/>
                <a:sym typeface="Rubik"/>
              </a:rPr>
              <a:t> Tidak </a:t>
            </a:r>
            <a:r>
              <a:rPr lang="en-US" dirty="0" err="1">
                <a:solidFill>
                  <a:schemeClr val="dk1"/>
                </a:solidFill>
                <a:latin typeface="Rubik"/>
                <a:ea typeface="Rubik"/>
                <a:cs typeface="Rubik"/>
                <a:sym typeface="Rubik"/>
              </a:rPr>
              <a:t>ada</a:t>
            </a:r>
            <a:r>
              <a:rPr lang="en-US" dirty="0">
                <a:solidFill>
                  <a:schemeClr val="dk1"/>
                </a:solidFill>
                <a:latin typeface="Rubik"/>
                <a:ea typeface="Rubik"/>
                <a:cs typeface="Rubik"/>
                <a:sym typeface="Rubik"/>
              </a:rPr>
              <a:t> primary key pada table </a:t>
            </a:r>
            <a:r>
              <a:rPr lang="en-US" dirty="0" err="1">
                <a:solidFill>
                  <a:schemeClr val="dk1"/>
                </a:solidFill>
                <a:latin typeface="Rubik"/>
                <a:ea typeface="Rubik"/>
                <a:cs typeface="Rubik"/>
                <a:sym typeface="Rubik"/>
              </a:rPr>
              <a:t>penjualan</a:t>
            </a:r>
            <a:r>
              <a:rPr lang="en-US" dirty="0">
                <a:solidFill>
                  <a:schemeClr val="dk1"/>
                </a:solidFill>
                <a:latin typeface="Rubik"/>
                <a:ea typeface="Rubik"/>
                <a:cs typeface="Rubik"/>
                <a:sym typeface="Rubik"/>
              </a:rPr>
              <a:t>. Karena walaupun </a:t>
            </a:r>
            <a:r>
              <a:rPr lang="en-US" dirty="0" err="1">
                <a:solidFill>
                  <a:schemeClr val="dk1"/>
                </a:solidFill>
                <a:latin typeface="Rubik"/>
                <a:ea typeface="Rubik"/>
                <a:cs typeface="Rubik"/>
                <a:sym typeface="Rubik"/>
              </a:rPr>
              <a:t>ada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id_customer</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id_cabang</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id_invoice</a:t>
            </a:r>
            <a:r>
              <a:rPr lang="en-US" dirty="0">
                <a:solidFill>
                  <a:schemeClr val="dk1"/>
                </a:solidFill>
                <a:latin typeface="Rubik"/>
                <a:ea typeface="Rubik"/>
                <a:cs typeface="Rubik"/>
                <a:sym typeface="Rubik"/>
              </a:rPr>
              <a:t>, dan </a:t>
            </a:r>
            <a:r>
              <a:rPr lang="en-US" dirty="0" err="1">
                <a:solidFill>
                  <a:schemeClr val="dk1"/>
                </a:solidFill>
                <a:latin typeface="Rubik"/>
                <a:ea typeface="Rubik"/>
                <a:cs typeface="Rubik"/>
                <a:sym typeface="Rubik"/>
              </a:rPr>
              <a:t>id_barang</a:t>
            </a:r>
            <a:r>
              <a:rPr lang="en-US" dirty="0">
                <a:solidFill>
                  <a:schemeClr val="dk1"/>
                </a:solidFill>
                <a:latin typeface="Rubik"/>
                <a:ea typeface="Rubik"/>
                <a:cs typeface="Rubik"/>
                <a:sym typeface="Rubik"/>
              </a:rPr>
              <a:t>, ini </a:t>
            </a:r>
            <a:r>
              <a:rPr lang="en-US" dirty="0" err="1">
                <a:solidFill>
                  <a:schemeClr val="dk1"/>
                </a:solidFill>
                <a:latin typeface="Rubik"/>
                <a:ea typeface="Rubik"/>
                <a:cs typeface="Rubik"/>
                <a:sym typeface="Rubik"/>
              </a:rPr>
              <a:t>merupakan</a:t>
            </a:r>
            <a:r>
              <a:rPr lang="en-US" dirty="0">
                <a:solidFill>
                  <a:schemeClr val="dk1"/>
                </a:solidFill>
                <a:latin typeface="Rubik"/>
                <a:ea typeface="Rubik"/>
                <a:cs typeface="Rubik"/>
                <a:sym typeface="Rubik"/>
              </a:rPr>
              <a:t> foreign key</a:t>
            </a:r>
            <a:r>
              <a:rPr lang="en-US" b="1" dirty="0">
                <a:solidFill>
                  <a:schemeClr val="dk1"/>
                </a:solidFill>
                <a:latin typeface="Rubik"/>
                <a:ea typeface="Rubik"/>
                <a:cs typeface="Rubik"/>
                <a:sym typeface="Rubik"/>
              </a:rPr>
              <a:t>. </a:t>
            </a:r>
            <a:r>
              <a:rPr lang="en-US" dirty="0">
                <a:solidFill>
                  <a:schemeClr val="dk1"/>
                </a:solidFill>
                <a:latin typeface="Rubik"/>
                <a:ea typeface="Rubik"/>
                <a:cs typeface="Rubik"/>
                <a:sym typeface="Rubik"/>
              </a:rPr>
              <a:t>Untuk </a:t>
            </a:r>
            <a:r>
              <a:rPr lang="en-US" dirty="0" err="1">
                <a:solidFill>
                  <a:schemeClr val="dk1"/>
                </a:solidFill>
                <a:latin typeface="Rubik"/>
                <a:ea typeface="Rubik"/>
                <a:cs typeface="Rubik"/>
                <a:sym typeface="Rubik"/>
              </a:rPr>
              <a:t>membuat</a:t>
            </a:r>
            <a:r>
              <a:rPr lang="en-US" dirty="0">
                <a:solidFill>
                  <a:schemeClr val="dk1"/>
                </a:solidFill>
                <a:latin typeface="Rubik"/>
                <a:ea typeface="Rubik"/>
                <a:cs typeface="Rubik"/>
                <a:sym typeface="Rubik"/>
              </a:rPr>
              <a:t> primary key </a:t>
            </a:r>
            <a:r>
              <a:rPr lang="en-US" dirty="0" err="1">
                <a:solidFill>
                  <a:schemeClr val="dk1"/>
                </a:solidFill>
                <a:latin typeface="Rubik"/>
                <a:ea typeface="Rubik"/>
                <a:cs typeface="Rubik"/>
                <a:sym typeface="Rubik"/>
              </a:rPr>
              <a:t>dari</a:t>
            </a:r>
            <a:r>
              <a:rPr lang="en-US" dirty="0">
                <a:solidFill>
                  <a:schemeClr val="dk1"/>
                </a:solidFill>
                <a:latin typeface="Rubik"/>
                <a:ea typeface="Rubik"/>
                <a:cs typeface="Rubik"/>
                <a:sym typeface="Rubik"/>
              </a:rPr>
              <a:t> table </a:t>
            </a:r>
            <a:r>
              <a:rPr lang="en-US" dirty="0" err="1">
                <a:solidFill>
                  <a:schemeClr val="dk1"/>
                </a:solidFill>
                <a:latin typeface="Rubik"/>
                <a:ea typeface="Rubik"/>
                <a:cs typeface="Rubik"/>
                <a:sym typeface="Rubik"/>
              </a:rPr>
              <a:t>penjualan</a:t>
            </a:r>
            <a:r>
              <a:rPr lang="en-US" dirty="0">
                <a:solidFill>
                  <a:schemeClr val="dk1"/>
                </a:solidFill>
                <a:latin typeface="Rubik"/>
                <a:ea typeface="Rubik"/>
                <a:cs typeface="Rubik"/>
                <a:sym typeface="Rubik"/>
              </a:rPr>
              <a:t>, dapat </a:t>
            </a:r>
            <a:r>
              <a:rPr lang="en-US" dirty="0" err="1">
                <a:solidFill>
                  <a:schemeClr val="dk1"/>
                </a:solidFill>
                <a:latin typeface="Rubik"/>
                <a:ea typeface="Rubik"/>
                <a:cs typeface="Rubik"/>
                <a:sym typeface="Rubik"/>
              </a:rPr>
              <a:t>dibuat</a:t>
            </a:r>
            <a:r>
              <a:rPr lang="en-US" dirty="0">
                <a:solidFill>
                  <a:schemeClr val="dk1"/>
                </a:solidFill>
                <a:latin typeface="Rubik"/>
                <a:ea typeface="Rubik"/>
                <a:cs typeface="Rubik"/>
                <a:sym typeface="Rubik"/>
              </a:rPr>
              <a:t> id dengan concatenate </a:t>
            </a:r>
            <a:r>
              <a:rPr lang="en-US" b="1" dirty="0" err="1">
                <a:solidFill>
                  <a:schemeClr val="dk1"/>
                </a:solidFill>
                <a:latin typeface="Rubik"/>
                <a:ea typeface="Rubik"/>
                <a:cs typeface="Rubik"/>
                <a:sym typeface="Rubik"/>
              </a:rPr>
              <a:t>id_invoice</a:t>
            </a:r>
            <a:r>
              <a:rPr lang="en-US" dirty="0">
                <a:solidFill>
                  <a:schemeClr val="dk1"/>
                </a:solidFill>
                <a:latin typeface="Rubik"/>
                <a:ea typeface="Rubik"/>
                <a:cs typeface="Rubik"/>
                <a:sym typeface="Rubik"/>
              </a:rPr>
              <a:t> dan </a:t>
            </a:r>
            <a:r>
              <a:rPr lang="en-US" b="1" dirty="0" err="1">
                <a:solidFill>
                  <a:schemeClr val="dk1"/>
                </a:solidFill>
                <a:latin typeface="Rubik"/>
                <a:ea typeface="Rubik"/>
                <a:cs typeface="Rubik"/>
                <a:sym typeface="Rubik"/>
              </a:rPr>
              <a:t>id_barang</a:t>
            </a:r>
            <a:r>
              <a:rPr lang="en-US" b="1" dirty="0">
                <a:solidFill>
                  <a:schemeClr val="dk1"/>
                </a:solidFill>
                <a:latin typeface="Rubik"/>
                <a:ea typeface="Rubik"/>
                <a:cs typeface="Rubik"/>
                <a:sym typeface="Rubik"/>
              </a:rPr>
              <a:t> </a:t>
            </a:r>
            <a:r>
              <a:rPr lang="en-US" dirty="0">
                <a:solidFill>
                  <a:schemeClr val="dk1"/>
                </a:solidFill>
                <a:latin typeface="Rubik"/>
                <a:ea typeface="Rubik"/>
                <a:cs typeface="Rubik"/>
                <a:sym typeface="Rubik"/>
              </a:rPr>
              <a:t>menjadi</a:t>
            </a:r>
            <a:r>
              <a:rPr lang="en-US" b="1" dirty="0">
                <a:solidFill>
                  <a:schemeClr val="dk1"/>
                </a:solidFill>
                <a:latin typeface="Rubik"/>
                <a:ea typeface="Rubik"/>
                <a:cs typeface="Rubik"/>
                <a:sym typeface="Rubik"/>
              </a:rPr>
              <a:t> </a:t>
            </a:r>
            <a:r>
              <a:rPr lang="en-US" b="1" dirty="0" err="1">
                <a:solidFill>
                  <a:schemeClr val="dk1"/>
                </a:solidFill>
                <a:latin typeface="Rubik"/>
                <a:ea typeface="Rubik"/>
                <a:cs typeface="Rubik"/>
                <a:sym typeface="Rubik"/>
              </a:rPr>
              <a:t>id_penjualan</a:t>
            </a:r>
            <a:r>
              <a:rPr lang="en-US" dirty="0">
                <a:solidFill>
                  <a:schemeClr val="dk1"/>
                </a:solidFill>
                <a:latin typeface="Rubik"/>
                <a:ea typeface="Rubik"/>
                <a:cs typeface="Rubik"/>
                <a:sym typeface="Rubik"/>
              </a:rPr>
              <a:t>. Ini </a:t>
            </a:r>
            <a:r>
              <a:rPr lang="en-US" dirty="0" err="1">
                <a:solidFill>
                  <a:schemeClr val="dk1"/>
                </a:solidFill>
                <a:latin typeface="Rubik"/>
                <a:ea typeface="Rubik"/>
                <a:cs typeface="Rubik"/>
                <a:sym typeface="Rubik"/>
              </a:rPr>
              <a:t>dilakukan</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karena</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id_invoice</a:t>
            </a:r>
            <a:r>
              <a:rPr lang="en-US" dirty="0">
                <a:solidFill>
                  <a:schemeClr val="dk1"/>
                </a:solidFill>
                <a:latin typeface="Rubik"/>
                <a:ea typeface="Rubik"/>
                <a:cs typeface="Rubik"/>
                <a:sym typeface="Rubik"/>
              </a:rPr>
              <a:t> pada data tidak </a:t>
            </a:r>
            <a:r>
              <a:rPr lang="en-US" dirty="0" err="1">
                <a:solidFill>
                  <a:schemeClr val="dk1"/>
                </a:solidFill>
                <a:latin typeface="Rubik"/>
                <a:ea typeface="Rubik"/>
                <a:cs typeface="Rubik"/>
                <a:sym typeface="Rubik"/>
              </a:rPr>
              <a:t>unik</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untuk</a:t>
            </a:r>
            <a:r>
              <a:rPr lang="en-US" dirty="0">
                <a:solidFill>
                  <a:schemeClr val="dk1"/>
                </a:solidFill>
                <a:latin typeface="Rubik"/>
                <a:ea typeface="Rubik"/>
                <a:cs typeface="Rubik"/>
                <a:sym typeface="Rubik"/>
              </a:rPr>
              <a:t> setiap </a:t>
            </a:r>
            <a:r>
              <a:rPr lang="en-US" dirty="0" err="1">
                <a:solidFill>
                  <a:schemeClr val="dk1"/>
                </a:solidFill>
                <a:latin typeface="Rubik"/>
                <a:ea typeface="Rubik"/>
                <a:cs typeface="Rubik"/>
                <a:sym typeface="Rubik"/>
              </a:rPr>
              <a:t>transaksi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barang</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sehingga</a:t>
            </a:r>
            <a:r>
              <a:rPr lang="en-US" dirty="0">
                <a:solidFill>
                  <a:schemeClr val="dk1"/>
                </a:solidFill>
                <a:latin typeface="Rubik"/>
                <a:ea typeface="Rubik"/>
                <a:cs typeface="Rubik"/>
                <a:sym typeface="Rubik"/>
              </a:rPr>
              <a:t> harus </a:t>
            </a:r>
            <a:r>
              <a:rPr lang="en-US" dirty="0" err="1">
                <a:solidFill>
                  <a:schemeClr val="dk1"/>
                </a:solidFill>
                <a:latin typeface="Rubik"/>
                <a:ea typeface="Rubik"/>
                <a:cs typeface="Rubik"/>
                <a:sym typeface="Rubik"/>
              </a:rPr>
              <a:t>dibuat</a:t>
            </a:r>
            <a:r>
              <a:rPr lang="en-US" dirty="0">
                <a:solidFill>
                  <a:schemeClr val="dk1"/>
                </a:solidFill>
                <a:latin typeface="Rubik"/>
                <a:ea typeface="Rubik"/>
                <a:cs typeface="Rubik"/>
                <a:sym typeface="Rubik"/>
              </a:rPr>
              <a:t> baru. </a:t>
            </a:r>
            <a:r>
              <a:rPr lang="en-US" dirty="0" err="1">
                <a:solidFill>
                  <a:schemeClr val="dk1"/>
                </a:solidFill>
                <a:latin typeface="Rubik"/>
                <a:ea typeface="Rubik"/>
                <a:cs typeface="Rubik"/>
                <a:sym typeface="Rubik"/>
              </a:rPr>
              <a:t>Tetapi</a:t>
            </a:r>
            <a:r>
              <a:rPr lang="en-US" dirty="0">
                <a:solidFill>
                  <a:schemeClr val="dk1"/>
                </a:solidFill>
                <a:latin typeface="Rubik"/>
                <a:ea typeface="Rubik"/>
                <a:cs typeface="Rubik"/>
                <a:sym typeface="Rubik"/>
              </a:rPr>
              <a:t> jika </a:t>
            </a:r>
            <a:r>
              <a:rPr lang="en-US" dirty="0" err="1">
                <a:solidFill>
                  <a:schemeClr val="dk1"/>
                </a:solidFill>
                <a:latin typeface="Rubik"/>
                <a:ea typeface="Rubik"/>
                <a:cs typeface="Rubik"/>
                <a:sym typeface="Rubik"/>
              </a:rPr>
              <a:t>id_invoice</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unik</a:t>
            </a:r>
            <a:r>
              <a:rPr lang="en-US" dirty="0">
                <a:solidFill>
                  <a:schemeClr val="dk1"/>
                </a:solidFill>
                <a:latin typeface="Rubik"/>
                <a:ea typeface="Rubik"/>
                <a:cs typeface="Rubik"/>
                <a:sym typeface="Rubik"/>
              </a:rPr>
              <a:t> pada setiap </a:t>
            </a:r>
            <a:r>
              <a:rPr lang="en-US" dirty="0" err="1">
                <a:solidFill>
                  <a:schemeClr val="dk1"/>
                </a:solidFill>
                <a:latin typeface="Rubik"/>
                <a:ea typeface="Rubik"/>
                <a:cs typeface="Rubik"/>
                <a:sym typeface="Rubik"/>
              </a:rPr>
              <a:t>transaksi</a:t>
            </a:r>
            <a:r>
              <a:rPr lang="en-US" dirty="0">
                <a:solidFill>
                  <a:schemeClr val="dk1"/>
                </a:solidFill>
                <a:latin typeface="Rubik"/>
                <a:ea typeface="Rubik"/>
                <a:cs typeface="Rubik"/>
                <a:sym typeface="Rubik"/>
              </a:rPr>
              <a:t> </a:t>
            </a:r>
            <a:r>
              <a:rPr lang="en-US" dirty="0" err="1">
                <a:solidFill>
                  <a:schemeClr val="dk1"/>
                </a:solidFill>
                <a:latin typeface="Rubik"/>
                <a:ea typeface="Rubik"/>
                <a:cs typeface="Rubik"/>
                <a:sym typeface="Rubik"/>
              </a:rPr>
              <a:t>maka</a:t>
            </a:r>
            <a:r>
              <a:rPr lang="en-US" dirty="0">
                <a:solidFill>
                  <a:schemeClr val="dk1"/>
                </a:solidFill>
                <a:latin typeface="Rubik"/>
                <a:ea typeface="Rubik"/>
                <a:cs typeface="Rubik"/>
                <a:sym typeface="Rubik"/>
              </a:rPr>
              <a:t> itu dapat menjadi primary key.</a:t>
            </a:r>
          </a:p>
          <a:p>
            <a:pPr marL="114300" lvl="0" indent="0" algn="l" rtl="0">
              <a:lnSpc>
                <a:spcPct val="100000"/>
              </a:lnSpc>
              <a:spcBef>
                <a:spcPts val="0"/>
              </a:spcBef>
              <a:spcAft>
                <a:spcPts val="0"/>
              </a:spcAft>
              <a:buClr>
                <a:schemeClr val="dk1"/>
              </a:buClr>
              <a:buSzPts val="1800"/>
              <a:buNone/>
            </a:pPr>
            <a:endParaRPr lang="en-US" dirty="0">
              <a:solidFill>
                <a:schemeClr val="dk1"/>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Clr>
                <a:schemeClr val="dk1"/>
              </a:buClr>
              <a:buSzPts val="1300"/>
              <a:buFont typeface="Rubik"/>
              <a:buAutoNum type="alphaUcPeriod"/>
            </a:pPr>
            <a:r>
              <a:rPr lang="id" sz="1300" dirty="0">
                <a:solidFill>
                  <a:schemeClr val="dk1"/>
                </a:solidFill>
                <a:latin typeface="Rubik"/>
                <a:ea typeface="Rubik"/>
                <a:cs typeface="Rubik"/>
                <a:sym typeface="Rubik"/>
              </a:rPr>
              <a:t>Tugas</a:t>
            </a: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Buatlah design datamart (Terdiri dari tabel base, dan tabel aggregate). Upload file query dalam gdrive mu (pastikan dapat diakses public). Lalu masukkan linknya di tabel di bawah, dan cantumkan juga screenshoot query nya (jika lebih dari 1 file, maka masing masing file di-screenshoot)</a:t>
            </a:r>
            <a:br>
              <a:rPr lang="id" sz="1300" dirty="0">
                <a:solidFill>
                  <a:schemeClr val="dk1"/>
                </a:solidFill>
                <a:latin typeface="Rubik"/>
                <a:ea typeface="Rubik"/>
                <a:cs typeface="Rubik"/>
                <a:sym typeface="Rubik"/>
              </a:rPr>
            </a:br>
            <a:br>
              <a:rPr lang="id" sz="1300" dirty="0">
                <a:solidFill>
                  <a:schemeClr val="dk1"/>
                </a:solidFill>
                <a:latin typeface="Rubik"/>
                <a:ea typeface="Rubik"/>
                <a:cs typeface="Rubik"/>
                <a:sym typeface="Rubik"/>
              </a:rPr>
            </a:br>
            <a:r>
              <a:rPr lang="id" sz="1300" dirty="0">
                <a:solidFill>
                  <a:schemeClr val="dk1"/>
                </a:solidFill>
                <a:latin typeface="Rubik"/>
                <a:ea typeface="Rubik"/>
                <a:cs typeface="Rubik"/>
                <a:sym typeface="Rubik"/>
              </a:rPr>
              <a:t>Silahkan tambah halaman jika dibutuhkan</a:t>
            </a:r>
            <a:br>
              <a:rPr lang="id" sz="1300" dirty="0">
                <a:solidFill>
                  <a:schemeClr val="dk1"/>
                </a:solidFill>
                <a:latin typeface="Rubik"/>
                <a:ea typeface="Rubik"/>
                <a:cs typeface="Rubik"/>
                <a:sym typeface="Rubik"/>
              </a:rPr>
            </a:br>
            <a:endParaRPr sz="1300" dirty="0">
              <a:solidFill>
                <a:schemeClr val="dk1"/>
              </a:solidFill>
              <a:latin typeface="Rubik"/>
              <a:ea typeface="Rubik"/>
              <a:cs typeface="Rubik"/>
              <a:sym typeface="Rubik"/>
            </a:endParaRPr>
          </a:p>
          <a:p>
            <a:pPr marL="457200" lvl="0" indent="-311150" algn="l" rtl="0">
              <a:lnSpc>
                <a:spcPct val="100000"/>
              </a:lnSpc>
              <a:spcBef>
                <a:spcPts val="0"/>
              </a:spcBef>
              <a:spcAft>
                <a:spcPts val="0"/>
              </a:spcAft>
              <a:buClr>
                <a:schemeClr val="dk1"/>
              </a:buClr>
              <a:buSzPts val="1300"/>
              <a:buFont typeface="Rubik"/>
              <a:buAutoNum type="alphaUcPeriod"/>
            </a:pPr>
            <a:r>
              <a:rPr lang="id" sz="1300" dirty="0">
                <a:solidFill>
                  <a:schemeClr val="dk1"/>
                </a:solidFill>
                <a:latin typeface="Rubik"/>
                <a:ea typeface="Rubik"/>
                <a:cs typeface="Rubik"/>
                <a:sym typeface="Rubik"/>
              </a:rPr>
              <a:t>Jawaban :</a:t>
            </a:r>
            <a:endParaRPr sz="1300" dirty="0">
              <a:solidFill>
                <a:schemeClr val="dk1"/>
              </a:solidFill>
              <a:latin typeface="Rubik"/>
              <a:ea typeface="Rubik"/>
              <a:cs typeface="Rubik"/>
              <a:sym typeface="Rubik"/>
            </a:endParaRPr>
          </a:p>
        </p:txBody>
      </p:sp>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Soal 4: Design Datamart</a:t>
            </a:r>
            <a:endParaRPr/>
          </a:p>
        </p:txBody>
      </p:sp>
      <p:graphicFrame>
        <p:nvGraphicFramePr>
          <p:cNvPr id="86" name="Google Shape;86;p18"/>
          <p:cNvGraphicFramePr/>
          <p:nvPr>
            <p:extLst>
              <p:ext uri="{D42A27DB-BD31-4B8C-83A1-F6EECF244321}">
                <p14:modId xmlns:p14="http://schemas.microsoft.com/office/powerpoint/2010/main" val="2072359433"/>
              </p:ext>
            </p:extLst>
          </p:nvPr>
        </p:nvGraphicFramePr>
        <p:xfrm>
          <a:off x="708200" y="2924995"/>
          <a:ext cx="8024320" cy="1935390"/>
        </p:xfrm>
        <a:graphic>
          <a:graphicData uri="http://schemas.openxmlformats.org/drawingml/2006/table">
            <a:tbl>
              <a:tblPr>
                <a:noFill/>
                <a:tableStyleId>{B4CC2404-DCB3-49B8-AD9E-6E41952B4E47}</a:tableStyleId>
              </a:tblPr>
              <a:tblGrid>
                <a:gridCol w="869551">
                  <a:extLst>
                    <a:ext uri="{9D8B030D-6E8A-4147-A177-3AD203B41FA5}">
                      <a16:colId xmlns:a16="http://schemas.microsoft.com/office/drawing/2014/main" val="20000"/>
                    </a:ext>
                  </a:extLst>
                </a:gridCol>
                <a:gridCol w="2392269">
                  <a:extLst>
                    <a:ext uri="{9D8B030D-6E8A-4147-A177-3AD203B41FA5}">
                      <a16:colId xmlns:a16="http://schemas.microsoft.com/office/drawing/2014/main" val="20001"/>
                    </a:ext>
                  </a:extLst>
                </a:gridCol>
                <a:gridCol w="47625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id" sz="1100"/>
                        <a:t>No</a:t>
                      </a:r>
                      <a:endParaRPr sz="1100"/>
                    </a:p>
                  </a:txBody>
                  <a:tcPr marL="91425" marR="91425" marT="91425" marB="91425"/>
                </a:tc>
                <a:tc>
                  <a:txBody>
                    <a:bodyPr/>
                    <a:lstStyle/>
                    <a:p>
                      <a:pPr marL="0" lvl="0" indent="0" algn="l" rtl="0">
                        <a:spcBef>
                          <a:spcPts val="0"/>
                        </a:spcBef>
                        <a:spcAft>
                          <a:spcPts val="0"/>
                        </a:spcAft>
                        <a:buNone/>
                      </a:pPr>
                      <a:r>
                        <a:rPr lang="id" sz="1100" dirty="0"/>
                        <a:t>Nama File</a:t>
                      </a:r>
                      <a:endParaRPr sz="1100" dirty="0"/>
                    </a:p>
                  </a:txBody>
                  <a:tcPr marL="91425" marR="91425" marT="91425" marB="91425"/>
                </a:tc>
                <a:tc>
                  <a:txBody>
                    <a:bodyPr/>
                    <a:lstStyle/>
                    <a:p>
                      <a:pPr marL="0" lvl="0" indent="0" algn="l" rtl="0">
                        <a:spcBef>
                          <a:spcPts val="0"/>
                        </a:spcBef>
                        <a:spcAft>
                          <a:spcPts val="0"/>
                        </a:spcAft>
                        <a:buNone/>
                      </a:pPr>
                      <a:r>
                        <a:rPr lang="id" sz="1100" dirty="0"/>
                        <a:t>Link</a:t>
                      </a:r>
                      <a:endParaRPr sz="1100" dirty="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100" dirty="0"/>
                        <a:t>1</a:t>
                      </a:r>
                      <a:endParaRPr sz="1100" dirty="0"/>
                    </a:p>
                  </a:txBody>
                  <a:tcPr marL="91425" marR="91425" marT="91425" marB="91425"/>
                </a:tc>
                <a:tc>
                  <a:txBody>
                    <a:bodyPr/>
                    <a:lstStyle/>
                    <a:p>
                      <a:pPr marL="0" lvl="0" indent="0" algn="l" rtl="0">
                        <a:spcBef>
                          <a:spcPts val="0"/>
                        </a:spcBef>
                        <a:spcAft>
                          <a:spcPts val="0"/>
                        </a:spcAft>
                        <a:buNone/>
                      </a:pPr>
                      <a:r>
                        <a:rPr lang="en-US" sz="1100" dirty="0" err="1"/>
                        <a:t>Tabel</a:t>
                      </a:r>
                      <a:r>
                        <a:rPr lang="en-US" sz="1100" dirty="0"/>
                        <a:t> Base</a:t>
                      </a:r>
                      <a:endParaRPr sz="1100" dirty="0"/>
                    </a:p>
                  </a:txBody>
                  <a:tcPr marL="91425" marR="91425" marT="91425" marB="91425"/>
                </a:tc>
                <a:tc>
                  <a:txBody>
                    <a:bodyPr/>
                    <a:lstStyle/>
                    <a:p>
                      <a:pPr marL="0" lvl="0" indent="0" algn="l" rtl="0">
                        <a:spcBef>
                          <a:spcPts val="0"/>
                        </a:spcBef>
                        <a:spcAft>
                          <a:spcPts val="0"/>
                        </a:spcAft>
                        <a:buNone/>
                      </a:pPr>
                      <a:r>
                        <a:rPr lang="en-US" sz="1100" dirty="0">
                          <a:hlinkClick r:id="rId3"/>
                        </a:rPr>
                        <a:t>https://drive.google.com/file/d/1QOz3roR4mwiELC-HUfm04xMGCefNx9NY/view?usp=sharing</a:t>
                      </a:r>
                      <a:endParaRPr lang="en-US" sz="1100"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100" dirty="0"/>
                        <a:t>2</a:t>
                      </a:r>
                      <a:endParaRPr sz="1100" dirty="0"/>
                    </a:p>
                  </a:txBody>
                  <a:tcPr marL="91425" marR="91425" marT="91425" marB="91425"/>
                </a:tc>
                <a:tc>
                  <a:txBody>
                    <a:bodyPr/>
                    <a:lstStyle/>
                    <a:p>
                      <a:pPr marL="0" lvl="0" indent="0" algn="l" rtl="0">
                        <a:spcBef>
                          <a:spcPts val="0"/>
                        </a:spcBef>
                        <a:spcAft>
                          <a:spcPts val="0"/>
                        </a:spcAft>
                        <a:buNone/>
                      </a:pPr>
                      <a:r>
                        <a:rPr lang="en-US" sz="1100" dirty="0" err="1"/>
                        <a:t>Tabel</a:t>
                      </a:r>
                      <a:r>
                        <a:rPr lang="en-US" sz="1100" dirty="0"/>
                        <a:t> Aggregate</a:t>
                      </a:r>
                      <a:endParaRPr sz="1100" dirty="0"/>
                    </a:p>
                  </a:txBody>
                  <a:tcPr marL="91425" marR="91425" marT="91425" marB="91425"/>
                </a:tc>
                <a:tc>
                  <a:txBody>
                    <a:bodyPr/>
                    <a:lstStyle/>
                    <a:p>
                      <a:pPr marL="0" lvl="0" indent="0" algn="l" rtl="0">
                        <a:spcBef>
                          <a:spcPts val="0"/>
                        </a:spcBef>
                        <a:spcAft>
                          <a:spcPts val="0"/>
                        </a:spcAft>
                        <a:buNone/>
                      </a:pPr>
                      <a:r>
                        <a:rPr lang="en-US" sz="1100" dirty="0">
                          <a:hlinkClick r:id="rId4"/>
                        </a:rPr>
                        <a:t>https://drive.google.com/drive/folders/120ME1JTerXZbGtm57CEJfWMzOj_bLsZQ?usp=sharing</a:t>
                      </a:r>
                      <a:endParaRPr sz="11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100" dirty="0"/>
                        <a:t>3</a:t>
                      </a:r>
                      <a:endParaRPr sz="1100" dirty="0"/>
                    </a:p>
                  </a:txBody>
                  <a:tcPr marL="91425" marR="91425" marT="91425" marB="91425"/>
                </a:tc>
                <a:tc>
                  <a:txBody>
                    <a:bodyPr/>
                    <a:lstStyle/>
                    <a:p>
                      <a:pPr marL="0" lvl="0" indent="0" algn="l" rtl="0">
                        <a:spcBef>
                          <a:spcPts val="0"/>
                        </a:spcBef>
                        <a:spcAft>
                          <a:spcPts val="0"/>
                        </a:spcAft>
                        <a:buNone/>
                      </a:pPr>
                      <a:r>
                        <a:rPr lang="en-US" sz="1100" dirty="0"/>
                        <a:t>Query SQL (</a:t>
                      </a:r>
                      <a:r>
                        <a:rPr lang="en-US" sz="1100" dirty="0" err="1"/>
                        <a:t>VIX_Rakamin_Kimia_Farma</a:t>
                      </a:r>
                      <a:r>
                        <a:rPr lang="en-US" sz="1100" dirty="0"/>
                        <a:t>)</a:t>
                      </a:r>
                      <a:endParaRPr sz="1100" dirty="0"/>
                    </a:p>
                  </a:txBody>
                  <a:tcPr marL="91425" marR="91425" marT="91425" marB="91425"/>
                </a:tc>
                <a:tc>
                  <a:txBody>
                    <a:bodyPr/>
                    <a:lstStyle/>
                    <a:p>
                      <a:pPr marL="0" lvl="0" indent="0" algn="l" rtl="0">
                        <a:spcBef>
                          <a:spcPts val="0"/>
                        </a:spcBef>
                        <a:spcAft>
                          <a:spcPts val="0"/>
                        </a:spcAft>
                        <a:buNone/>
                      </a:pPr>
                      <a:r>
                        <a:rPr lang="en-US" sz="1100" dirty="0">
                          <a:hlinkClick r:id="rId5"/>
                        </a:rPr>
                        <a:t>https://drive.google.com/file/d/1pSaAQzPFzd7uWaxssLLNFL92bW2fRkVm/view?usp=sharing</a:t>
                      </a:r>
                      <a:endParaRPr sz="11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dirty="0"/>
              <a:t>Table Base “</a:t>
            </a:r>
            <a:r>
              <a:rPr lang="en-US" dirty="0" err="1"/>
              <a:t>base_table</a:t>
            </a:r>
            <a:r>
              <a:rPr lang="id" dirty="0"/>
              <a:t>”</a:t>
            </a:r>
            <a:endParaRPr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FE1617D2-FF98-8770-DD7B-C4C03CCE1DE6}"/>
              </a:ext>
            </a:extLst>
          </p:cNvPr>
          <p:cNvPicPr>
            <a:picLocks noChangeAspect="1"/>
          </p:cNvPicPr>
          <p:nvPr/>
        </p:nvPicPr>
        <p:blipFill>
          <a:blip r:embed="rId3"/>
          <a:stretch>
            <a:fillRect/>
          </a:stretch>
        </p:blipFill>
        <p:spPr>
          <a:xfrm>
            <a:off x="611051" y="1168049"/>
            <a:ext cx="3717109" cy="3530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dirty="0"/>
              <a:t>Table Base “</a:t>
            </a:r>
            <a:r>
              <a:rPr lang="en-US" dirty="0" err="1"/>
              <a:t>base_table</a:t>
            </a:r>
            <a:r>
              <a:rPr lang="id" dirty="0"/>
              <a:t>”</a:t>
            </a:r>
            <a:endParaRPr dirty="0"/>
          </a:p>
        </p:txBody>
      </p:sp>
      <p:graphicFrame>
        <p:nvGraphicFramePr>
          <p:cNvPr id="98" name="Google Shape;98;p20"/>
          <p:cNvGraphicFramePr/>
          <p:nvPr>
            <p:extLst>
              <p:ext uri="{D42A27DB-BD31-4B8C-83A1-F6EECF244321}">
                <p14:modId xmlns:p14="http://schemas.microsoft.com/office/powerpoint/2010/main" val="157633787"/>
              </p:ext>
            </p:extLst>
          </p:nvPr>
        </p:nvGraphicFramePr>
        <p:xfrm>
          <a:off x="462649" y="1022949"/>
          <a:ext cx="8296339" cy="3794520"/>
        </p:xfrm>
        <a:graphic>
          <a:graphicData uri="http://schemas.openxmlformats.org/drawingml/2006/table">
            <a:tbl>
              <a:tblPr>
                <a:noFill/>
                <a:tableStyleId>{B4CC2404-DCB3-49B8-AD9E-6E41952B4E47}</a:tableStyleId>
              </a:tblPr>
              <a:tblGrid>
                <a:gridCol w="1941168">
                  <a:extLst>
                    <a:ext uri="{9D8B030D-6E8A-4147-A177-3AD203B41FA5}">
                      <a16:colId xmlns:a16="http://schemas.microsoft.com/office/drawing/2014/main" val="20000"/>
                    </a:ext>
                  </a:extLst>
                </a:gridCol>
                <a:gridCol w="753269">
                  <a:extLst>
                    <a:ext uri="{9D8B030D-6E8A-4147-A177-3AD203B41FA5}">
                      <a16:colId xmlns:a16="http://schemas.microsoft.com/office/drawing/2014/main" val="20001"/>
                    </a:ext>
                  </a:extLst>
                </a:gridCol>
                <a:gridCol w="2927356">
                  <a:extLst>
                    <a:ext uri="{9D8B030D-6E8A-4147-A177-3AD203B41FA5}">
                      <a16:colId xmlns:a16="http://schemas.microsoft.com/office/drawing/2014/main" val="20002"/>
                    </a:ext>
                  </a:extLst>
                </a:gridCol>
                <a:gridCol w="2674546">
                  <a:extLst>
                    <a:ext uri="{9D8B030D-6E8A-4147-A177-3AD203B41FA5}">
                      <a16:colId xmlns:a16="http://schemas.microsoft.com/office/drawing/2014/main" val="20003"/>
                    </a:ext>
                  </a:extLst>
                </a:gridCol>
              </a:tblGrid>
              <a:tr h="283486">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dirty="0"/>
                        <a:t>data type</a:t>
                      </a:r>
                      <a:endParaRPr sz="900" b="1"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d" sz="900" b="1" dirty="0">
                          <a:solidFill>
                            <a:schemeClr val="dk1"/>
                          </a:solidFill>
                        </a:rPr>
                        <a:t>description</a:t>
                      </a:r>
                      <a:endParaRPr sz="900" b="1" dirty="0"/>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485995">
                <a:tc>
                  <a:txBody>
                    <a:bodyPr/>
                    <a:lstStyle/>
                    <a:p>
                      <a:pPr marL="0" lvl="0" indent="0" algn="l" rtl="0">
                        <a:spcBef>
                          <a:spcPts val="0"/>
                        </a:spcBef>
                        <a:spcAft>
                          <a:spcPts val="0"/>
                        </a:spcAft>
                        <a:buNone/>
                      </a:pPr>
                      <a:r>
                        <a:rPr lang="en-US" sz="1200" dirty="0" err="1"/>
                        <a:t>id_penjualan</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r>
                        <a:rPr lang="en-US" sz="1200" dirty="0" err="1"/>
                        <a:t>Penggabungan</a:t>
                      </a:r>
                      <a:r>
                        <a:rPr lang="en-US" sz="1200" dirty="0"/>
                        <a:t> </a:t>
                      </a:r>
                      <a:r>
                        <a:rPr lang="en-US" sz="1200" dirty="0" err="1"/>
                        <a:t>id_invoice</a:t>
                      </a:r>
                      <a:r>
                        <a:rPr lang="en-US" sz="1200" dirty="0"/>
                        <a:t> dan </a:t>
                      </a:r>
                      <a:r>
                        <a:rPr lang="en-US" sz="1200" dirty="0" err="1"/>
                        <a:t>id_barang</a:t>
                      </a:r>
                      <a:r>
                        <a:rPr lang="en-US" sz="1200" dirty="0"/>
                        <a:t> </a:t>
                      </a:r>
                      <a:r>
                        <a:rPr lang="en-US" sz="1200" dirty="0" err="1"/>
                        <a:t>untuk</a:t>
                      </a:r>
                      <a:r>
                        <a:rPr lang="en-US" sz="1200" dirty="0"/>
                        <a:t> </a:t>
                      </a:r>
                      <a:r>
                        <a:rPr lang="en-US" sz="1200" dirty="0" err="1"/>
                        <a:t>membuat</a:t>
                      </a:r>
                      <a:r>
                        <a:rPr lang="en-US" sz="1200" dirty="0"/>
                        <a:t> primary key.</a:t>
                      </a:r>
                      <a:endParaRPr sz="1200" dirty="0"/>
                    </a:p>
                  </a:txBody>
                  <a:tcPr marL="91425" marR="91425" marT="91425" marB="91425"/>
                </a:tc>
                <a:tc>
                  <a:txBody>
                    <a:bodyPr/>
                    <a:lstStyle/>
                    <a:p>
                      <a:pPr marL="0" lvl="0" indent="0" algn="l" rtl="0">
                        <a:spcBef>
                          <a:spcPts val="0"/>
                        </a:spcBef>
                        <a:spcAft>
                          <a:spcPts val="0"/>
                        </a:spcAft>
                        <a:buNone/>
                      </a:pPr>
                      <a:r>
                        <a:rPr lang="en-US" sz="1200" dirty="0"/>
                        <a:t>CONCAT(</a:t>
                      </a:r>
                      <a:r>
                        <a:rPr lang="en-US" sz="1200" dirty="0" err="1"/>
                        <a:t>penjualan.id_invoice</a:t>
                      </a:r>
                      <a:r>
                        <a:rPr lang="en-US" sz="1200" dirty="0"/>
                        <a:t>, </a:t>
                      </a:r>
                      <a:r>
                        <a:rPr lang="en-US" sz="1200" dirty="0" err="1"/>
                        <a:t>penjualan.id_barang</a:t>
                      </a:r>
                      <a:r>
                        <a:rPr lang="en-US" sz="1200" dirty="0"/>
                        <a:t>)</a:t>
                      </a:r>
                      <a:endParaRPr sz="1200" dirty="0"/>
                    </a:p>
                  </a:txBody>
                  <a:tcPr marL="91425" marR="91425" marT="91425" marB="91425"/>
                </a:tc>
                <a:extLst>
                  <a:ext uri="{0D108BD9-81ED-4DB2-BD59-A6C34878D82A}">
                    <a16:rowId xmlns:a16="http://schemas.microsoft.com/office/drawing/2014/main" val="10001"/>
                  </a:ext>
                </a:extLst>
              </a:tr>
              <a:tr h="323988">
                <a:tc>
                  <a:txBody>
                    <a:bodyPr/>
                    <a:lstStyle/>
                    <a:p>
                      <a:pPr marL="0" lvl="0" indent="0" algn="l" rtl="0">
                        <a:spcBef>
                          <a:spcPts val="0"/>
                        </a:spcBef>
                        <a:spcAft>
                          <a:spcPts val="0"/>
                        </a:spcAft>
                        <a:buNone/>
                      </a:pPr>
                      <a:r>
                        <a:rPr lang="en-US" sz="1200" dirty="0" err="1"/>
                        <a:t>id_invoice</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r>
                        <a:rPr lang="en-US" sz="1200" dirty="0" err="1"/>
                        <a:t>Diambil</a:t>
                      </a:r>
                      <a:r>
                        <a:rPr lang="en-US" sz="1200" dirty="0"/>
                        <a:t> </a:t>
                      </a:r>
                      <a:r>
                        <a:rPr lang="en-US" sz="1200" dirty="0" err="1"/>
                        <a:t>dari</a:t>
                      </a:r>
                      <a:r>
                        <a:rPr lang="en-US" sz="1200" dirty="0"/>
                        <a:t> data </a:t>
                      </a:r>
                      <a:r>
                        <a:rPr lang="en-US" sz="1200" dirty="0" err="1"/>
                        <a:t>penjualan</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2"/>
                  </a:ext>
                </a:extLst>
              </a:tr>
              <a:tr h="485995">
                <a:tc>
                  <a:txBody>
                    <a:bodyPr/>
                    <a:lstStyle/>
                    <a:p>
                      <a:pPr marL="0" lvl="0" indent="0" algn="l" rtl="0">
                        <a:spcBef>
                          <a:spcPts val="0"/>
                        </a:spcBef>
                        <a:spcAft>
                          <a:spcPts val="0"/>
                        </a:spcAft>
                        <a:buNone/>
                      </a:pPr>
                      <a:r>
                        <a:rPr lang="en-US" sz="1200" dirty="0" err="1"/>
                        <a:t>tanggal</a:t>
                      </a:r>
                      <a:endParaRPr sz="1200" dirty="0"/>
                    </a:p>
                  </a:txBody>
                  <a:tcPr marL="91425" marR="91425" marT="91425" marB="91425"/>
                </a:tc>
                <a:tc>
                  <a:txBody>
                    <a:bodyPr/>
                    <a:lstStyle/>
                    <a:p>
                      <a:pPr marL="0" lvl="0" indent="0" algn="l" rtl="0">
                        <a:spcBef>
                          <a:spcPts val="0"/>
                        </a:spcBef>
                        <a:spcAft>
                          <a:spcPts val="0"/>
                        </a:spcAft>
                        <a:buNone/>
                      </a:pPr>
                      <a:r>
                        <a:rPr lang="en-US" sz="1200" dirty="0"/>
                        <a:t>Date</a:t>
                      </a:r>
                      <a:endParaRPr sz="1200" dirty="0"/>
                    </a:p>
                  </a:txBody>
                  <a:tcPr marL="91425" marR="91425" marT="91425" marB="91425"/>
                </a:tc>
                <a:tc>
                  <a:txBody>
                    <a:bodyPr/>
                    <a:lstStyle/>
                    <a:p>
                      <a:pPr marL="0" lvl="0" indent="0" algn="l" rtl="0">
                        <a:spcBef>
                          <a:spcPts val="0"/>
                        </a:spcBef>
                        <a:spcAft>
                          <a:spcPts val="0"/>
                        </a:spcAft>
                        <a:buNone/>
                      </a:pPr>
                      <a:r>
                        <a:rPr lang="en-US" sz="1200" dirty="0" err="1"/>
                        <a:t>Tanggal</a:t>
                      </a:r>
                      <a:r>
                        <a:rPr lang="en-US" sz="1200" dirty="0"/>
                        <a:t> </a:t>
                      </a:r>
                      <a:r>
                        <a:rPr lang="en-US" sz="1200" dirty="0" err="1"/>
                        <a:t>transaksi</a:t>
                      </a:r>
                      <a:r>
                        <a:rPr lang="en-US" sz="1200" dirty="0"/>
                        <a:t>. </a:t>
                      </a:r>
                      <a:r>
                        <a:rPr lang="en-US" sz="1200" dirty="0" err="1"/>
                        <a:t>Diambil</a:t>
                      </a:r>
                      <a:r>
                        <a:rPr lang="en-US" sz="1200" dirty="0"/>
                        <a:t> </a:t>
                      </a:r>
                      <a:r>
                        <a:rPr lang="en-US" sz="1200" dirty="0" err="1"/>
                        <a:t>dari</a:t>
                      </a:r>
                      <a:r>
                        <a:rPr lang="en-US" sz="1200" dirty="0"/>
                        <a:t> data </a:t>
                      </a:r>
                      <a:r>
                        <a:rPr lang="en-US" sz="1200" dirty="0" err="1"/>
                        <a:t>penjualan</a:t>
                      </a:r>
                      <a:endParaRPr sz="1200" dirty="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3"/>
                  </a:ext>
                </a:extLst>
              </a:tr>
              <a:tr h="485995">
                <a:tc>
                  <a:txBody>
                    <a:bodyPr/>
                    <a:lstStyle/>
                    <a:p>
                      <a:pPr marL="0" lvl="0" indent="0" algn="l" rtl="0">
                        <a:spcBef>
                          <a:spcPts val="0"/>
                        </a:spcBef>
                        <a:spcAft>
                          <a:spcPts val="0"/>
                        </a:spcAft>
                        <a:buNone/>
                      </a:pPr>
                      <a:r>
                        <a:rPr lang="en-US" sz="1200" dirty="0" err="1"/>
                        <a:t>id_customer</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r>
                        <a:rPr lang="en-US" sz="1200" dirty="0" err="1"/>
                        <a:t>Diambil</a:t>
                      </a:r>
                      <a:r>
                        <a:rPr lang="en-US" sz="1200" dirty="0"/>
                        <a:t> </a:t>
                      </a:r>
                      <a:r>
                        <a:rPr lang="en-US" sz="1200" dirty="0" err="1"/>
                        <a:t>dari</a:t>
                      </a:r>
                      <a:r>
                        <a:rPr lang="en-US" sz="1200" dirty="0"/>
                        <a:t> data </a:t>
                      </a:r>
                      <a:r>
                        <a:rPr lang="en-US" sz="1200" dirty="0" err="1"/>
                        <a:t>penjualan</a:t>
                      </a:r>
                      <a:endParaRPr sz="1200" dirty="0"/>
                    </a:p>
                  </a:txBody>
                  <a:tcPr marL="91425" marR="91425" marT="91425" marB="91425"/>
                </a:tc>
                <a:tc>
                  <a:txBody>
                    <a:bodyPr/>
                    <a:lstStyle/>
                    <a:p>
                      <a:pPr marL="0" lvl="0" indent="0" algn="l" rtl="0">
                        <a:spcBef>
                          <a:spcPts val="0"/>
                        </a:spcBef>
                        <a:spcAft>
                          <a:spcPts val="0"/>
                        </a:spcAft>
                        <a:buNone/>
                      </a:pPr>
                      <a:r>
                        <a:rPr lang="en-US" sz="1200" dirty="0" err="1"/>
                        <a:t>Dilakukan</a:t>
                      </a:r>
                      <a:r>
                        <a:rPr lang="en-US" sz="1200" dirty="0"/>
                        <a:t> join dengan </a:t>
                      </a:r>
                      <a:r>
                        <a:rPr lang="en-US" sz="1200" dirty="0" err="1"/>
                        <a:t>id_customer</a:t>
                      </a:r>
                      <a:r>
                        <a:rPr lang="en-US" sz="1200" dirty="0"/>
                        <a:t> di data </a:t>
                      </a:r>
                      <a:r>
                        <a:rPr lang="en-US" sz="1200" dirty="0" err="1"/>
                        <a:t>pelanggan</a:t>
                      </a:r>
                      <a:endParaRPr sz="1200" dirty="0"/>
                    </a:p>
                  </a:txBody>
                  <a:tcPr marL="91425" marR="91425" marT="91425" marB="91425"/>
                </a:tc>
                <a:extLst>
                  <a:ext uri="{0D108BD9-81ED-4DB2-BD59-A6C34878D82A}">
                    <a16:rowId xmlns:a16="http://schemas.microsoft.com/office/drawing/2014/main" val="10004"/>
                  </a:ext>
                </a:extLst>
              </a:tr>
              <a:tr h="485995">
                <a:tc>
                  <a:txBody>
                    <a:bodyPr/>
                    <a:lstStyle/>
                    <a:p>
                      <a:pPr marL="0" lvl="0" indent="0" algn="l" rtl="0">
                        <a:spcBef>
                          <a:spcPts val="0"/>
                        </a:spcBef>
                        <a:spcAft>
                          <a:spcPts val="0"/>
                        </a:spcAft>
                        <a:buNone/>
                      </a:pPr>
                      <a:r>
                        <a:rPr lang="en-US" sz="1200" dirty="0"/>
                        <a:t>level</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lvl="0" indent="0" algn="l" rtl="0">
                        <a:spcBef>
                          <a:spcPts val="0"/>
                        </a:spcBef>
                        <a:spcAft>
                          <a:spcPts val="0"/>
                        </a:spcAft>
                        <a:buNone/>
                      </a:pPr>
                      <a:r>
                        <a:rPr lang="en-US" sz="1200" dirty="0"/>
                        <a:t>Level </a:t>
                      </a:r>
                      <a:r>
                        <a:rPr lang="en-US" sz="1200" dirty="0" err="1"/>
                        <a:t>pelanggan</a:t>
                      </a:r>
                      <a:r>
                        <a:rPr lang="en-US" sz="1200" dirty="0"/>
                        <a:t>. </a:t>
                      </a:r>
                      <a:r>
                        <a:rPr lang="en-US" sz="1200" dirty="0" err="1"/>
                        <a:t>Diambil</a:t>
                      </a:r>
                      <a:r>
                        <a:rPr lang="en-US" sz="1200" dirty="0"/>
                        <a:t> </a:t>
                      </a:r>
                      <a:r>
                        <a:rPr lang="en-US" sz="1200" dirty="0" err="1"/>
                        <a:t>dari</a:t>
                      </a:r>
                      <a:r>
                        <a:rPr lang="en-US" sz="1200" dirty="0"/>
                        <a:t> data </a:t>
                      </a:r>
                      <a:r>
                        <a:rPr lang="en-US" sz="1200" dirty="0" err="1"/>
                        <a:t>pelanggan</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5"/>
                  </a:ext>
                </a:extLst>
              </a:tr>
              <a:tr h="485995">
                <a:tc>
                  <a:txBody>
                    <a:bodyPr/>
                    <a:lstStyle/>
                    <a:p>
                      <a:pPr marL="0" lvl="0" indent="0" algn="l" rtl="0">
                        <a:spcBef>
                          <a:spcPts val="0"/>
                        </a:spcBef>
                        <a:spcAft>
                          <a:spcPts val="0"/>
                        </a:spcAft>
                        <a:buNone/>
                      </a:pPr>
                      <a:r>
                        <a:rPr lang="en-US" sz="1200" dirty="0" err="1"/>
                        <a:t>nama</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Nama </a:t>
                      </a:r>
                      <a:r>
                        <a:rPr lang="en-US" sz="1200" dirty="0" err="1"/>
                        <a:t>pelanggan</a:t>
                      </a:r>
                      <a:r>
                        <a:rPr lang="en-US" sz="1200" dirty="0"/>
                        <a:t>/bisnis. </a:t>
                      </a:r>
                      <a:r>
                        <a:rPr lang="en-US" sz="1200" dirty="0" err="1"/>
                        <a:t>Diambil</a:t>
                      </a:r>
                      <a:r>
                        <a:rPr lang="en-US" sz="1200" dirty="0"/>
                        <a:t> </a:t>
                      </a:r>
                      <a:r>
                        <a:rPr lang="en-US" sz="1200" dirty="0" err="1"/>
                        <a:t>dari</a:t>
                      </a:r>
                      <a:r>
                        <a:rPr lang="en-US" sz="1200" dirty="0"/>
                        <a:t> data </a:t>
                      </a:r>
                      <a:r>
                        <a:rPr lang="en-US" sz="1200" dirty="0" err="1"/>
                        <a:t>pelanggan</a:t>
                      </a:r>
                      <a:endParaRPr lang="en-US" sz="1200" dirty="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6"/>
                  </a:ext>
                </a:extLst>
              </a:tr>
              <a:tr h="323988">
                <a:tc>
                  <a:txBody>
                    <a:bodyPr/>
                    <a:lstStyle/>
                    <a:p>
                      <a:pPr marL="0" lvl="0" indent="0" algn="l" rtl="0">
                        <a:spcBef>
                          <a:spcPts val="0"/>
                        </a:spcBef>
                        <a:spcAft>
                          <a:spcPts val="0"/>
                        </a:spcAft>
                        <a:buNone/>
                      </a:pPr>
                      <a:r>
                        <a:rPr lang="en-US" sz="1200" dirty="0" err="1"/>
                        <a:t>id_cabang</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Diambil</a:t>
                      </a:r>
                      <a:r>
                        <a:rPr lang="en-US" sz="1200" dirty="0"/>
                        <a:t> </a:t>
                      </a:r>
                      <a:r>
                        <a:rPr lang="en-US" sz="1200" dirty="0" err="1"/>
                        <a:t>dari</a:t>
                      </a:r>
                      <a:r>
                        <a:rPr lang="en-US" sz="1200" dirty="0"/>
                        <a:t> data </a:t>
                      </a:r>
                      <a:r>
                        <a:rPr lang="en-US" sz="1200" dirty="0" err="1"/>
                        <a:t>pelanggan</a:t>
                      </a: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d" dirty="0"/>
              <a:t>Table Base “</a:t>
            </a:r>
            <a:r>
              <a:rPr lang="en-US" dirty="0" err="1"/>
              <a:t>base_table</a:t>
            </a:r>
            <a:r>
              <a:rPr lang="id" dirty="0"/>
              <a:t>”</a:t>
            </a:r>
            <a:endParaRPr dirty="0"/>
          </a:p>
        </p:txBody>
      </p:sp>
      <p:graphicFrame>
        <p:nvGraphicFramePr>
          <p:cNvPr id="98" name="Google Shape;98;p20"/>
          <p:cNvGraphicFramePr/>
          <p:nvPr>
            <p:extLst>
              <p:ext uri="{D42A27DB-BD31-4B8C-83A1-F6EECF244321}">
                <p14:modId xmlns:p14="http://schemas.microsoft.com/office/powerpoint/2010/main" val="1351582977"/>
              </p:ext>
            </p:extLst>
          </p:nvPr>
        </p:nvGraphicFramePr>
        <p:xfrm>
          <a:off x="462650" y="1071075"/>
          <a:ext cx="8369649" cy="3922674"/>
        </p:xfrm>
        <a:graphic>
          <a:graphicData uri="http://schemas.openxmlformats.org/drawingml/2006/table">
            <a:tbl>
              <a:tblPr>
                <a:noFill/>
                <a:tableStyleId>{B4CC2404-DCB3-49B8-AD9E-6E41952B4E47}</a:tableStyleId>
              </a:tblPr>
              <a:tblGrid>
                <a:gridCol w="1626032">
                  <a:extLst>
                    <a:ext uri="{9D8B030D-6E8A-4147-A177-3AD203B41FA5}">
                      <a16:colId xmlns:a16="http://schemas.microsoft.com/office/drawing/2014/main" val="20000"/>
                    </a:ext>
                  </a:extLst>
                </a:gridCol>
                <a:gridCol w="779646">
                  <a:extLst>
                    <a:ext uri="{9D8B030D-6E8A-4147-A177-3AD203B41FA5}">
                      <a16:colId xmlns:a16="http://schemas.microsoft.com/office/drawing/2014/main" val="20001"/>
                    </a:ext>
                  </a:extLst>
                </a:gridCol>
                <a:gridCol w="4023360">
                  <a:extLst>
                    <a:ext uri="{9D8B030D-6E8A-4147-A177-3AD203B41FA5}">
                      <a16:colId xmlns:a16="http://schemas.microsoft.com/office/drawing/2014/main" val="20002"/>
                    </a:ext>
                  </a:extLst>
                </a:gridCol>
                <a:gridCol w="1940611">
                  <a:extLst>
                    <a:ext uri="{9D8B030D-6E8A-4147-A177-3AD203B41FA5}">
                      <a16:colId xmlns:a16="http://schemas.microsoft.com/office/drawing/2014/main" val="20003"/>
                    </a:ext>
                  </a:extLst>
                </a:gridCol>
              </a:tblGrid>
              <a:tr h="302999">
                <a:tc>
                  <a:txBody>
                    <a:bodyPr/>
                    <a:lstStyle/>
                    <a:p>
                      <a:pPr marL="0" lvl="0" indent="0" algn="l" rtl="0">
                        <a:spcBef>
                          <a:spcPts val="0"/>
                        </a:spcBef>
                        <a:spcAft>
                          <a:spcPts val="0"/>
                        </a:spcAft>
                        <a:buNone/>
                      </a:pPr>
                      <a:r>
                        <a:rPr lang="id" sz="900" b="1"/>
                        <a:t>column</a:t>
                      </a:r>
                      <a:endParaRPr sz="900" b="1"/>
                    </a:p>
                  </a:txBody>
                  <a:tcPr marL="91425" marR="91425" marT="91425" marB="91425"/>
                </a:tc>
                <a:tc>
                  <a:txBody>
                    <a:bodyPr/>
                    <a:lstStyle/>
                    <a:p>
                      <a:pPr marL="0" lvl="0" indent="0" algn="l" rtl="0">
                        <a:spcBef>
                          <a:spcPts val="0"/>
                        </a:spcBef>
                        <a:spcAft>
                          <a:spcPts val="0"/>
                        </a:spcAft>
                        <a:buNone/>
                      </a:pPr>
                      <a:r>
                        <a:rPr lang="id" sz="900" b="1"/>
                        <a:t>data type</a:t>
                      </a:r>
                      <a:endParaRPr sz="900"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d" sz="900" b="1" dirty="0">
                          <a:solidFill>
                            <a:schemeClr val="dk1"/>
                          </a:solidFill>
                        </a:rPr>
                        <a:t>description</a:t>
                      </a:r>
                      <a:endParaRPr sz="900" b="1" dirty="0"/>
                    </a:p>
                  </a:txBody>
                  <a:tcPr marL="91425" marR="91425" marT="91425" marB="91425"/>
                </a:tc>
                <a:tc>
                  <a:txBody>
                    <a:bodyPr/>
                    <a:lstStyle/>
                    <a:p>
                      <a:pPr marL="0" lvl="0" indent="0" algn="l" rtl="0">
                        <a:spcBef>
                          <a:spcPts val="0"/>
                        </a:spcBef>
                        <a:spcAft>
                          <a:spcPts val="0"/>
                        </a:spcAft>
                        <a:buNone/>
                      </a:pPr>
                      <a:r>
                        <a:rPr lang="id" sz="900" b="1"/>
                        <a:t>transformation</a:t>
                      </a:r>
                      <a:endParaRPr sz="900" b="1"/>
                    </a:p>
                  </a:txBody>
                  <a:tcPr marL="91425" marR="91425" marT="91425" marB="91425"/>
                </a:tc>
                <a:extLst>
                  <a:ext uri="{0D108BD9-81ED-4DB2-BD59-A6C34878D82A}">
                    <a16:rowId xmlns:a16="http://schemas.microsoft.com/office/drawing/2014/main" val="10000"/>
                  </a:ext>
                </a:extLst>
              </a:tr>
              <a:tr h="448054">
                <a:tc>
                  <a:txBody>
                    <a:bodyPr/>
                    <a:lstStyle/>
                    <a:p>
                      <a:pPr marL="0" lvl="0" indent="0" algn="l" rtl="0">
                        <a:spcBef>
                          <a:spcPts val="0"/>
                        </a:spcBef>
                        <a:spcAft>
                          <a:spcPts val="0"/>
                        </a:spcAft>
                        <a:buNone/>
                      </a:pPr>
                      <a:r>
                        <a:rPr lang="en-US" sz="1200"/>
                        <a:t>cabang_sales</a:t>
                      </a:r>
                      <a:endParaRPr sz="1200" dirty="0"/>
                    </a:p>
                  </a:txBody>
                  <a:tcPr marL="91425" marR="91425" marT="91425" marB="91425"/>
                </a:tc>
                <a:tc>
                  <a:txBody>
                    <a:bodyPr/>
                    <a:lstStyle/>
                    <a:p>
                      <a:pPr marL="0" lvl="0" indent="0" algn="l" rtl="0">
                        <a:spcBef>
                          <a:spcPts val="0"/>
                        </a:spcBef>
                        <a:spcAft>
                          <a:spcPts val="0"/>
                        </a:spcAft>
                        <a:buNone/>
                      </a:pPr>
                      <a:r>
                        <a:rPr lang="en-US" sz="120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Lokasi cabang sales. </a:t>
                      </a:r>
                      <a:r>
                        <a:rPr lang="en-US" sz="1200" dirty="0" err="1"/>
                        <a:t>Diambil</a:t>
                      </a:r>
                      <a:r>
                        <a:rPr lang="en-US" sz="1200" dirty="0"/>
                        <a:t> </a:t>
                      </a:r>
                      <a:r>
                        <a:rPr lang="en-US" sz="1200" dirty="0" err="1"/>
                        <a:t>dari</a:t>
                      </a:r>
                      <a:r>
                        <a:rPr lang="en-US" sz="1200" dirty="0"/>
                        <a:t> data </a:t>
                      </a:r>
                      <a:r>
                        <a:rPr lang="en-US" sz="1200" dirty="0" err="1"/>
                        <a:t>pelanggan</a:t>
                      </a:r>
                      <a:r>
                        <a:rPr lang="en-US" sz="1200" dirty="0"/>
                        <a:t>.</a:t>
                      </a: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1"/>
                  </a:ext>
                </a:extLst>
              </a:tr>
              <a:tr h="346289">
                <a:tc>
                  <a:txBody>
                    <a:bodyPr/>
                    <a:lstStyle/>
                    <a:p>
                      <a:pPr marL="0" lvl="0" indent="0" algn="l" rtl="0">
                        <a:spcBef>
                          <a:spcPts val="0"/>
                        </a:spcBef>
                        <a:spcAft>
                          <a:spcPts val="0"/>
                        </a:spcAft>
                        <a:buNone/>
                      </a:pPr>
                      <a:r>
                        <a:rPr lang="en-US" sz="1200"/>
                        <a:t>id_distributor</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Diambil</a:t>
                      </a:r>
                      <a:r>
                        <a:rPr lang="en-US" sz="1200" dirty="0"/>
                        <a:t> </a:t>
                      </a:r>
                      <a:r>
                        <a:rPr lang="en-US" sz="1200" dirty="0" err="1"/>
                        <a:t>dari</a:t>
                      </a:r>
                      <a:r>
                        <a:rPr lang="en-US" sz="1200" dirty="0"/>
                        <a:t> data </a:t>
                      </a:r>
                      <a:r>
                        <a:rPr lang="en-US" sz="1200" dirty="0" err="1"/>
                        <a:t>pelanggan</a:t>
                      </a: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2"/>
                  </a:ext>
                </a:extLst>
              </a:tr>
              <a:tr h="448054">
                <a:tc>
                  <a:txBody>
                    <a:bodyPr/>
                    <a:lstStyle/>
                    <a:p>
                      <a:pPr marL="0" lvl="0" indent="0" algn="l" rtl="0">
                        <a:spcBef>
                          <a:spcPts val="0"/>
                        </a:spcBef>
                        <a:spcAft>
                          <a:spcPts val="0"/>
                        </a:spcAft>
                        <a:buNone/>
                      </a:pPr>
                      <a:r>
                        <a:rPr lang="en-US" sz="1200"/>
                        <a:t>grup</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Kategori </a:t>
                      </a:r>
                      <a:r>
                        <a:rPr lang="en-US" sz="1200" dirty="0" err="1"/>
                        <a:t>pelanggan</a:t>
                      </a:r>
                      <a:r>
                        <a:rPr lang="en-US" sz="1200" dirty="0"/>
                        <a:t>. </a:t>
                      </a:r>
                      <a:r>
                        <a:rPr lang="en-US" sz="1200" dirty="0" err="1"/>
                        <a:t>Diambil</a:t>
                      </a:r>
                      <a:r>
                        <a:rPr lang="en-US" sz="1200" dirty="0"/>
                        <a:t> </a:t>
                      </a:r>
                      <a:r>
                        <a:rPr lang="en-US" sz="1200" dirty="0" err="1"/>
                        <a:t>dari</a:t>
                      </a:r>
                      <a:r>
                        <a:rPr lang="en-US" sz="1200" dirty="0"/>
                        <a:t> data </a:t>
                      </a:r>
                      <a:r>
                        <a:rPr lang="en-US" sz="1200" dirty="0" err="1"/>
                        <a:t>pelanggan</a:t>
                      </a: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3"/>
                  </a:ext>
                </a:extLst>
              </a:tr>
              <a:tr h="519447">
                <a:tc>
                  <a:txBody>
                    <a:bodyPr/>
                    <a:lstStyle/>
                    <a:p>
                      <a:pPr marL="0" lvl="0" indent="0" algn="l" rtl="0">
                        <a:spcBef>
                          <a:spcPts val="0"/>
                        </a:spcBef>
                        <a:spcAft>
                          <a:spcPts val="0"/>
                        </a:spcAft>
                        <a:buNone/>
                      </a:pPr>
                      <a:r>
                        <a:rPr lang="en-US" sz="1200" dirty="0" err="1"/>
                        <a:t>id_barang</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Diambil</a:t>
                      </a:r>
                      <a:r>
                        <a:rPr lang="en-US" sz="1200" dirty="0"/>
                        <a:t> </a:t>
                      </a:r>
                      <a:r>
                        <a:rPr lang="en-US" sz="1200" dirty="0" err="1"/>
                        <a:t>dari</a:t>
                      </a:r>
                      <a:r>
                        <a:rPr lang="en-US" sz="1200" dirty="0"/>
                        <a:t> data </a:t>
                      </a:r>
                      <a:r>
                        <a:rPr lang="en-US" sz="1200" dirty="0" err="1"/>
                        <a:t>penjualan</a:t>
                      </a:r>
                      <a:endParaRPr lang="en-US"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Dilakukan</a:t>
                      </a:r>
                      <a:r>
                        <a:rPr lang="en-US" sz="1200" dirty="0"/>
                        <a:t> join dengan </a:t>
                      </a:r>
                      <a:r>
                        <a:rPr lang="en-US" sz="1200" dirty="0" err="1"/>
                        <a:t>id_barang</a:t>
                      </a:r>
                      <a:r>
                        <a:rPr lang="en-US" sz="1200" dirty="0"/>
                        <a:t> di data </a:t>
                      </a:r>
                      <a:r>
                        <a:rPr lang="en-US" sz="1200" dirty="0" err="1"/>
                        <a:t>barang</a:t>
                      </a:r>
                      <a:endParaRPr lang="en-US" sz="1200" dirty="0"/>
                    </a:p>
                  </a:txBody>
                  <a:tcPr marL="91425" marR="91425" marT="91425" marB="91425"/>
                </a:tc>
                <a:extLst>
                  <a:ext uri="{0D108BD9-81ED-4DB2-BD59-A6C34878D82A}">
                    <a16:rowId xmlns:a16="http://schemas.microsoft.com/office/drawing/2014/main" val="10004"/>
                  </a:ext>
                </a:extLst>
              </a:tr>
              <a:tr h="448054">
                <a:tc>
                  <a:txBody>
                    <a:bodyPr/>
                    <a:lstStyle/>
                    <a:p>
                      <a:pPr marL="0" lvl="0" indent="0" algn="l" rtl="0">
                        <a:spcBef>
                          <a:spcPts val="0"/>
                        </a:spcBef>
                        <a:spcAft>
                          <a:spcPts val="0"/>
                        </a:spcAft>
                        <a:buNone/>
                      </a:pPr>
                      <a:r>
                        <a:rPr lang="en-US" sz="1200" dirty="0" err="1"/>
                        <a:t>nama_barang</a:t>
                      </a:r>
                      <a:endParaRPr sz="1200" dirty="0"/>
                    </a:p>
                  </a:txBody>
                  <a:tcPr marL="91425" marR="91425" marT="91425" marB="91425"/>
                </a:tc>
                <a:tc>
                  <a:txBody>
                    <a:bodyPr/>
                    <a:lstStyle/>
                    <a:p>
                      <a:pPr marL="0" lvl="0" indent="0" algn="l" rtl="0">
                        <a:spcBef>
                          <a:spcPts val="0"/>
                        </a:spcBef>
                        <a:spcAft>
                          <a:spcPts val="0"/>
                        </a:spcAft>
                        <a:buNone/>
                      </a:pPr>
                      <a:r>
                        <a:rPr lang="en-US" sz="1200" dirty="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Nama </a:t>
                      </a:r>
                      <a:r>
                        <a:rPr lang="en-US" sz="1200" dirty="0" err="1"/>
                        <a:t>barang</a:t>
                      </a:r>
                      <a:r>
                        <a:rPr lang="en-US" sz="1200" dirty="0"/>
                        <a:t>. </a:t>
                      </a:r>
                      <a:r>
                        <a:rPr lang="en-US" sz="1200" dirty="0" err="1"/>
                        <a:t>Diambil</a:t>
                      </a:r>
                      <a:r>
                        <a:rPr lang="en-US" sz="1200" dirty="0"/>
                        <a:t> </a:t>
                      </a:r>
                      <a:r>
                        <a:rPr lang="en-US" sz="1200" dirty="0" err="1"/>
                        <a:t>dari</a:t>
                      </a:r>
                      <a:r>
                        <a:rPr lang="en-US" sz="1200" dirty="0"/>
                        <a:t> data </a:t>
                      </a:r>
                      <a:r>
                        <a:rPr lang="en-US" sz="1200" dirty="0" err="1"/>
                        <a:t>barang</a:t>
                      </a: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5"/>
                  </a:ext>
                </a:extLst>
              </a:tr>
              <a:tr h="448054">
                <a:tc>
                  <a:txBody>
                    <a:bodyPr/>
                    <a:lstStyle/>
                    <a:p>
                      <a:pPr marL="0" lvl="0" indent="0" algn="l" rtl="0">
                        <a:spcBef>
                          <a:spcPts val="0"/>
                        </a:spcBef>
                        <a:spcAft>
                          <a:spcPts val="0"/>
                        </a:spcAft>
                        <a:buNone/>
                      </a:pPr>
                      <a:r>
                        <a:rPr lang="en-US" sz="1200"/>
                        <a:t>jumlah_barang</a:t>
                      </a:r>
                      <a:endParaRPr sz="1200" dirty="0"/>
                    </a:p>
                  </a:txBody>
                  <a:tcPr marL="91425" marR="91425" marT="91425" marB="91425"/>
                </a:tc>
                <a:tc>
                  <a:txBody>
                    <a:bodyPr/>
                    <a:lstStyle/>
                    <a:p>
                      <a:pPr marL="0" lvl="0" indent="0" algn="l" rtl="0">
                        <a:spcBef>
                          <a:spcPts val="0"/>
                        </a:spcBef>
                        <a:spcAft>
                          <a:spcPts val="0"/>
                        </a:spcAft>
                        <a:buNone/>
                      </a:pPr>
                      <a:r>
                        <a:rPr lang="en-US" sz="1200"/>
                        <a:t>Integer</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Jumlah</a:t>
                      </a:r>
                      <a:r>
                        <a:rPr lang="en-US" sz="1200" dirty="0"/>
                        <a:t> </a:t>
                      </a:r>
                      <a:r>
                        <a:rPr lang="en-US" sz="1200" dirty="0" err="1"/>
                        <a:t>barang</a:t>
                      </a:r>
                      <a:r>
                        <a:rPr lang="en-US" sz="1200" dirty="0"/>
                        <a:t> yang </a:t>
                      </a:r>
                      <a:r>
                        <a:rPr lang="en-US" sz="1200" dirty="0" err="1"/>
                        <a:t>dibeli</a:t>
                      </a:r>
                      <a:r>
                        <a:rPr lang="en-US" sz="1200" dirty="0"/>
                        <a:t>. </a:t>
                      </a:r>
                      <a:r>
                        <a:rPr lang="en-US" sz="1200" dirty="0" err="1"/>
                        <a:t>Diambil</a:t>
                      </a:r>
                      <a:r>
                        <a:rPr lang="en-US" sz="1200" dirty="0"/>
                        <a:t> </a:t>
                      </a:r>
                      <a:r>
                        <a:rPr lang="en-US" sz="1200" dirty="0" err="1"/>
                        <a:t>dari</a:t>
                      </a:r>
                      <a:r>
                        <a:rPr lang="en-US" sz="1200" dirty="0"/>
                        <a:t> data </a:t>
                      </a:r>
                      <a:r>
                        <a:rPr lang="en-US" sz="1200" dirty="0" err="1"/>
                        <a:t>penjualan</a:t>
                      </a:r>
                      <a:endParaRPr lang="en-US" sz="1200" dirty="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6"/>
                  </a:ext>
                </a:extLst>
              </a:tr>
              <a:tr h="448054">
                <a:tc>
                  <a:txBody>
                    <a:bodyPr/>
                    <a:lstStyle/>
                    <a:p>
                      <a:pPr marL="0" lvl="0" indent="0" algn="l" rtl="0">
                        <a:spcBef>
                          <a:spcPts val="0"/>
                        </a:spcBef>
                        <a:spcAft>
                          <a:spcPts val="0"/>
                        </a:spcAft>
                        <a:buNone/>
                      </a:pPr>
                      <a:r>
                        <a:rPr lang="en-US" sz="1200"/>
                        <a:t>unit</a:t>
                      </a:r>
                      <a:endParaRPr sz="1200" dirty="0"/>
                    </a:p>
                  </a:txBody>
                  <a:tcPr marL="91425" marR="91425" marT="91425" marB="91425"/>
                </a:tc>
                <a:tc>
                  <a:txBody>
                    <a:bodyPr/>
                    <a:lstStyle/>
                    <a:p>
                      <a:pPr marL="0" lvl="0" indent="0" algn="l" rtl="0">
                        <a:spcBef>
                          <a:spcPts val="0"/>
                        </a:spcBef>
                        <a:spcAft>
                          <a:spcPts val="0"/>
                        </a:spcAft>
                        <a:buNone/>
                      </a:pPr>
                      <a:r>
                        <a:rPr lang="en-US" sz="120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Satuan</a:t>
                      </a:r>
                      <a:r>
                        <a:rPr lang="en-US" sz="1200" dirty="0"/>
                        <a:t> unit </a:t>
                      </a:r>
                      <a:r>
                        <a:rPr lang="en-US" sz="1200" dirty="0" err="1"/>
                        <a:t>barang</a:t>
                      </a:r>
                      <a:r>
                        <a:rPr lang="en-US" sz="1200" dirty="0"/>
                        <a:t>. </a:t>
                      </a:r>
                      <a:r>
                        <a:rPr lang="en-US" sz="1200" dirty="0" err="1"/>
                        <a:t>Diambil</a:t>
                      </a:r>
                      <a:r>
                        <a:rPr lang="en-US" sz="1200" dirty="0"/>
                        <a:t> </a:t>
                      </a:r>
                      <a:r>
                        <a:rPr lang="en-US" sz="1200" dirty="0" err="1"/>
                        <a:t>dari</a:t>
                      </a:r>
                      <a:r>
                        <a:rPr lang="en-US" sz="1200" dirty="0"/>
                        <a:t> data </a:t>
                      </a:r>
                      <a:r>
                        <a:rPr lang="en-US" sz="1200" dirty="0" err="1"/>
                        <a:t>penjualan</a:t>
                      </a:r>
                      <a:endParaRPr lang="en-US" sz="1200" dirty="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7"/>
                  </a:ext>
                </a:extLst>
              </a:tr>
              <a:tr h="448054">
                <a:tc>
                  <a:txBody>
                    <a:bodyPr/>
                    <a:lstStyle/>
                    <a:p>
                      <a:pPr marL="0" lvl="0" indent="0" algn="l" rtl="0">
                        <a:spcBef>
                          <a:spcPts val="0"/>
                        </a:spcBef>
                        <a:spcAft>
                          <a:spcPts val="0"/>
                        </a:spcAft>
                        <a:buNone/>
                      </a:pPr>
                      <a:r>
                        <a:rPr lang="en-US" sz="1200"/>
                        <a:t>nama_tipe</a:t>
                      </a:r>
                      <a:endParaRPr sz="1200" dirty="0"/>
                    </a:p>
                  </a:txBody>
                  <a:tcPr marL="91425" marR="91425" marT="91425" marB="91425"/>
                </a:tc>
                <a:tc>
                  <a:txBody>
                    <a:bodyPr/>
                    <a:lstStyle/>
                    <a:p>
                      <a:pPr marL="0" lvl="0" indent="0" algn="l" rtl="0">
                        <a:spcBef>
                          <a:spcPts val="0"/>
                        </a:spcBef>
                        <a:spcAft>
                          <a:spcPts val="0"/>
                        </a:spcAft>
                        <a:buNone/>
                      </a:pPr>
                      <a:r>
                        <a:rPr lang="en-US" sz="1200"/>
                        <a:t>String</a:t>
                      </a:r>
                      <a:endParaRPr sz="12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Tipe</a:t>
                      </a:r>
                      <a:r>
                        <a:rPr lang="en-US" sz="1200" dirty="0"/>
                        <a:t> obat. </a:t>
                      </a:r>
                      <a:r>
                        <a:rPr lang="en-US" sz="1200" dirty="0" err="1"/>
                        <a:t>Diambil</a:t>
                      </a:r>
                      <a:r>
                        <a:rPr lang="en-US" sz="1200" dirty="0"/>
                        <a:t> </a:t>
                      </a:r>
                      <a:r>
                        <a:rPr lang="en-US" sz="1200" dirty="0" err="1"/>
                        <a:t>dari</a:t>
                      </a:r>
                      <a:r>
                        <a:rPr lang="en-US" sz="1200" dirty="0"/>
                        <a:t> data </a:t>
                      </a:r>
                      <a:r>
                        <a:rPr lang="en-US" sz="1200" dirty="0" err="1"/>
                        <a:t>barang</a:t>
                      </a:r>
                      <a:endParaRPr lang="en-US"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966923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1823</Words>
  <Application>Microsoft Office PowerPoint</Application>
  <PresentationFormat>On-screen Show (16:9)</PresentationFormat>
  <Paragraphs>435</Paragraphs>
  <Slides>37</Slides>
  <Notes>37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Rubik</vt:lpstr>
      <vt:lpstr>Simple Light</vt:lpstr>
      <vt:lpstr>Soal &amp; Template Jawaban</vt:lpstr>
      <vt:lpstr>Petunjuk</vt:lpstr>
      <vt:lpstr>Query</vt:lpstr>
      <vt:lpstr>Query</vt:lpstr>
      <vt:lpstr>Soal 3: Menentukan Primary Key</vt:lpstr>
      <vt:lpstr>Soal 4: Design Datamart</vt:lpstr>
      <vt:lpstr>Table Base “base_table” </vt:lpstr>
      <vt:lpstr>Table Base “base_table”</vt:lpstr>
      <vt:lpstr>Table Base “base_table”</vt:lpstr>
      <vt:lpstr>Table Base “base_table”</vt:lpstr>
      <vt:lpstr>Table Aggregate “sales_table”</vt:lpstr>
      <vt:lpstr>Table Base “sales_table”</vt:lpstr>
      <vt:lpstr>Table Base “sales_table”</vt:lpstr>
      <vt:lpstr>Table Aggregate “sales_barang”</vt:lpstr>
      <vt:lpstr>Table Aggregate “sales_barang”</vt:lpstr>
      <vt:lpstr>Table Aggregate “sales_barang”</vt:lpstr>
      <vt:lpstr>Table Aggregate “sales_barang_detail”</vt:lpstr>
      <vt:lpstr>Table Aggregate “sales_barang_detail”</vt:lpstr>
      <vt:lpstr>Table Aggregate “sales_brand”</vt:lpstr>
      <vt:lpstr>Table Aggregate “sales_brand”</vt:lpstr>
      <vt:lpstr>Table Aggregate “sales_brand”</vt:lpstr>
      <vt:lpstr>Table Aggregate “sales_brand_detail”</vt:lpstr>
      <vt:lpstr>Table Aggregate “sales_brand_detail”</vt:lpstr>
      <vt:lpstr>Table Aggregate “sales_harian”</vt:lpstr>
      <vt:lpstr>Table Aggregate “sales_harian”</vt:lpstr>
      <vt:lpstr>Table Aggregate “sales_harian”</vt:lpstr>
      <vt:lpstr>Table Aggregate “sales_cabang”</vt:lpstr>
      <vt:lpstr>Table Aggregate “sales_cabang”</vt:lpstr>
      <vt:lpstr>Table Aggregate “sales_harian_cabang”</vt:lpstr>
      <vt:lpstr>Table Aggregate “sales_harian_cabang”</vt:lpstr>
      <vt:lpstr>Table Aggregate “sales_distributor”</vt:lpstr>
      <vt:lpstr>Table Aggregate “sales_distributor”</vt:lpstr>
      <vt:lpstr>Table Aggregate “sales_grup”</vt:lpstr>
      <vt:lpstr>Table Aggregate “sales_grup”</vt:lpstr>
      <vt:lpstr>Soal 5 : Data Visualization</vt:lpstr>
      <vt:lpstr>PowerPoint Presentation</vt:lpstr>
      <vt:lpstr>Soal 6 : Additional Complementary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Soal &amp; Template Jawaban</dc:title>
  <dc:creator>Giselle Halim</dc:creator>
  <cp:lastModifiedBy>Giselle Halim</cp:lastModifiedBy>
  <cp:revision>150</cp:revision>
  <dcterms:modified xsi:type="dcterms:W3CDTF">2024-07-15T19:34:55Z</dcterms:modified>
</cp:coreProperties>
</file>