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8" r:id="rId5"/>
    <p:sldId id="257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7" r:id="rId16"/>
    <p:sldId id="261" r:id="rId17"/>
    <p:sldId id="262" r:id="rId18"/>
    <p:sldId id="263" r:id="rId19"/>
    <p:sldId id="264" r:id="rId20"/>
  </p:sldIdLst>
  <p:sldSz cx="9144000" cy="6858000" type="screen4x3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80"/>
    <a:srgbClr val="D9F1F7"/>
    <a:srgbClr val="00FFFF"/>
    <a:srgbClr val="FF0000"/>
    <a:srgbClr val="0000FF"/>
    <a:srgbClr val="6699FF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865" autoAdjust="0"/>
  </p:normalViewPr>
  <p:slideViewPr>
    <p:cSldViewPr>
      <p:cViewPr varScale="1">
        <p:scale>
          <a:sx n="107" d="100"/>
          <a:sy n="107" d="100"/>
        </p:scale>
        <p:origin x="-84" y="-132"/>
      </p:cViewPr>
      <p:guideLst>
        <p:guide orient="horz" pos="2160"/>
        <p:guide orient="horz" pos="28"/>
        <p:guide orient="horz" pos="4247"/>
        <p:guide pos="2880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08" y="-108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54A3D6-9336-407B-94B0-DFA2CDEFDFB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B99191C-CE69-4E57-A2D0-C0EA988E332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2508E851-B214-45EC-A261-E5925DC4E80E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01C51F8F-6F36-4F58-9553-31FC7FDB3302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5588E114-7457-4911-9CBE-75CD8A5505E0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(NCSO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0" y="0"/>
          <a:ext cx="9144000" cy="2103438"/>
        </p:xfrm>
        <a:graphic>
          <a:graphicData uri="http://schemas.openxmlformats.org/presentationml/2006/ole">
            <p:oleObj spid="_x0000_s18435" name="Image" r:id="rId3" imgW="9144018" imgH="2103124" progId="">
              <p:embed/>
            </p:oleObj>
          </a:graphicData>
        </a:graphic>
      </p:graphicFrame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463675"/>
            <a:ext cx="2620963" cy="3319463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  <a:effectLst/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696200" y="3473450"/>
            <a:ext cx="1055688" cy="97790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  <a:effectLst/>
        </p:spPr>
      </p:pic>
      <p:sp>
        <p:nvSpPr>
          <p:cNvPr id="12" name="Line 15"/>
          <p:cNvSpPr>
            <a:spLocks noChangeShapeType="1"/>
          </p:cNvSpPr>
          <p:nvPr userDrawn="1"/>
        </p:nvSpPr>
        <p:spPr bwMode="auto">
          <a:xfrm>
            <a:off x="492125" y="4545013"/>
            <a:ext cx="82391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 Box 17"/>
          <p:cNvSpPr txBox="1">
            <a:spLocks noChangeArrowheads="1"/>
          </p:cNvSpPr>
          <p:nvPr userDrawn="1"/>
        </p:nvSpPr>
        <p:spPr bwMode="auto">
          <a:xfrm>
            <a:off x="5775325" y="4581525"/>
            <a:ext cx="3063875" cy="754063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kumimoji="0" lang="en-US" altLang="ko-KR" b="1" dirty="0" err="1">
                <a:latin typeface="Century Gothic" pitchFamily="34" charset="0"/>
              </a:rPr>
              <a:t>NCsoft</a:t>
            </a:r>
            <a:r>
              <a:rPr kumimoji="0" lang="en-US" altLang="ko-KR" b="1" dirty="0">
                <a:latin typeface="Century Gothic" pitchFamily="34" charset="0"/>
              </a:rPr>
              <a:t> Corp.</a:t>
            </a:r>
          </a:p>
          <a:p>
            <a:pPr algn="r">
              <a:buClr>
                <a:schemeClr val="tx1"/>
              </a:buClr>
              <a:buSzPct val="75000"/>
            </a:pPr>
            <a:r>
              <a:rPr lang="en-US" altLang="ko-KR" sz="600" b="1" dirty="0">
                <a:solidFill>
                  <a:srgbClr val="777777"/>
                </a:solidFill>
                <a:latin typeface="Century Gothic" pitchFamily="34" charset="0"/>
                <a:ea typeface="HY견고딕" pitchFamily="18" charset="-127"/>
              </a:rPr>
              <a:t>Online Game Publisher</a:t>
            </a:r>
            <a:endParaRPr kumimoji="0" lang="en-US" altLang="ko-KR" sz="600" b="1" dirty="0">
              <a:solidFill>
                <a:srgbClr val="777777"/>
              </a:solidFill>
              <a:latin typeface="Century Gothic" pitchFamily="34" charset="0"/>
            </a:endParaRPr>
          </a:p>
          <a:p>
            <a:pPr algn="r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ct val="75000"/>
            </a:pPr>
            <a:r>
              <a:rPr kumimoji="0" lang="en-US" altLang="ko-KR" sz="600" dirty="0" err="1">
                <a:solidFill>
                  <a:srgbClr val="777777"/>
                </a:solidFill>
                <a:latin typeface="Helvetica" pitchFamily="34" charset="0"/>
              </a:rPr>
              <a:t>Oksan</a:t>
            </a:r>
            <a:r>
              <a:rPr kumimoji="0" lang="en-US" altLang="ko-KR" sz="600" dirty="0">
                <a:solidFill>
                  <a:srgbClr val="777777"/>
                </a:solidFill>
                <a:latin typeface="Helvetica" pitchFamily="34" charset="0"/>
              </a:rPr>
              <a:t> Bldg., 157-33 Samsung-dong, </a:t>
            </a:r>
            <a:r>
              <a:rPr kumimoji="0" lang="en-US" altLang="ko-KR" sz="600" dirty="0" err="1">
                <a:solidFill>
                  <a:srgbClr val="777777"/>
                </a:solidFill>
                <a:latin typeface="Helvetica" pitchFamily="34" charset="0"/>
              </a:rPr>
              <a:t>Kangnam-gu</a:t>
            </a:r>
            <a:r>
              <a:rPr kumimoji="0" lang="en-US" altLang="ko-KR" sz="600" dirty="0">
                <a:solidFill>
                  <a:srgbClr val="777777"/>
                </a:solidFill>
                <a:latin typeface="Helvetica" pitchFamily="34" charset="0"/>
              </a:rPr>
              <a:t>, Seoul 135-090, KOREA</a:t>
            </a:r>
          </a:p>
          <a:p>
            <a:pPr algn="r">
              <a:lnSpc>
                <a:spcPct val="120000"/>
              </a:lnSpc>
              <a:buClr>
                <a:schemeClr val="tx1"/>
              </a:buClr>
              <a:buSzPct val="75000"/>
            </a:pPr>
            <a:r>
              <a:rPr kumimoji="0" lang="en-US" altLang="ko-KR" sz="600" dirty="0">
                <a:solidFill>
                  <a:srgbClr val="777777"/>
                </a:solidFill>
                <a:latin typeface="Helvetica" pitchFamily="34" charset="0"/>
              </a:rPr>
              <a:t>Tel : +82-2-2186-3300 Fax : +82-2-2186-3393</a:t>
            </a:r>
          </a:p>
          <a:p>
            <a:pPr algn="r">
              <a:buClr>
                <a:schemeClr val="tx1"/>
              </a:buClr>
              <a:buSzPct val="75000"/>
            </a:pPr>
            <a:r>
              <a:rPr kumimoji="0" lang="en-US" altLang="ko-KR" sz="800" b="1" dirty="0">
                <a:solidFill>
                  <a:srgbClr val="FF9900"/>
                </a:solidFill>
                <a:latin typeface="Helvetica" pitchFamily="34" charset="0"/>
              </a:rPr>
              <a:t>www.ncsoft.net</a:t>
            </a:r>
          </a:p>
        </p:txBody>
      </p:sp>
      <p:sp>
        <p:nvSpPr>
          <p:cNvPr id="14" name="제목 13"/>
          <p:cNvSpPr>
            <a:spLocks noGrp="1"/>
          </p:cNvSpPr>
          <p:nvPr>
            <p:ph type="title" hasCustomPrompt="1"/>
          </p:nvPr>
        </p:nvSpPr>
        <p:spPr>
          <a:xfrm>
            <a:off x="500034" y="3786190"/>
            <a:ext cx="7143800" cy="714372"/>
          </a:xfrm>
        </p:spPr>
        <p:txBody>
          <a:bodyPr/>
          <a:lstStyle>
            <a:lvl1pPr algn="l">
              <a:defRPr sz="3000" b="1" i="0" baseline="0"/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500034" y="4572009"/>
            <a:ext cx="4714875" cy="714380"/>
          </a:xfrm>
        </p:spPr>
        <p:txBody>
          <a:bodyPr/>
          <a:lstStyle>
            <a:lvl1pPr>
              <a:buNone/>
              <a:defRPr sz="1500" b="1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ko-KR" dirty="0" smtClean="0"/>
              <a:t>2007.12.27 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(NCSO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2508E851-B214-45EC-A261-E5925DC4E80E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/>
          <a:lstStyle>
            <a:lvl1pPr algn="l">
              <a:defRPr sz="2200" b="1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3B466D45-6E93-4D20-B93C-EEE92774192F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F18236E4-F520-4617-B30E-0EF47711CF1B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8BAC0CBA-3828-46EE-9BD7-6B53F980AF9F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DF886EF0-A2A9-44B7-B74B-14AEC55CB217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0A36A779-DFA4-47C4-ADCA-B0CE0FFB97C6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BABB826A-D8F5-4921-9F6E-5F9C6D6AB16C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4334D319-742A-4E85-862F-A49F3AE492C8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 - </a:t>
            </a:r>
            <a:fld id="{49675939-B172-41B7-AEDC-D7F39472B19A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533400" y="1463675"/>
            <a:ext cx="2620963" cy="3319463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5963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17900" y="65976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  <a:ea typeface="바탕체" pitchFamily="17" charset="-127"/>
              </a:defRPr>
            </a:lvl1pPr>
          </a:lstStyle>
          <a:p>
            <a:r>
              <a:rPr lang="en-US" altLang="ko-KR"/>
              <a:t> - </a:t>
            </a:r>
            <a:fld id="{C66A8C8D-EF36-4F66-ABFE-A14A15CEF7E9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0" y="0"/>
          <a:ext cx="9144000" cy="579438"/>
        </p:xfrm>
        <a:graphic>
          <a:graphicData uri="http://schemas.openxmlformats.org/presentationml/2006/ole">
            <p:oleObj spid="_x0000_s1031" name="Image" r:id="rId17" imgW="12850794" imgH="812412" progId="">
              <p:embed/>
            </p:oleObj>
          </a:graphicData>
        </a:graphic>
      </p:graphicFrame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57150" cmpd="thickThin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-7938" y="6597650"/>
            <a:ext cx="9144001" cy="0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0" r:id="rId13"/>
  </p:sldLayoutIdLst>
  <p:transition>
    <p:wipe dir="r"/>
  </p:transition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downloads/details.aspx?FamilyID=993c567d-f12c-4676-917f-05d9de73ada4&amp;displaylang=en" TargetMode="External"/><Relationship Id="rId2" Type="http://schemas.openxmlformats.org/officeDocument/2006/relationships/hyperlink" Target="http://go.microsoft.com/fwlink/?LinkID=53552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erfmon" TargetMode="External"/><Relationship Id="rId2" Type="http://schemas.openxmlformats.org/officeDocument/2006/relationships/hyperlink" Target="http://extremeperformance.blogspot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groups.google.com/groups/sysadminstud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214686"/>
            <a:ext cx="7143800" cy="1285876"/>
          </a:xfrm>
        </p:spPr>
        <p:txBody>
          <a:bodyPr/>
          <a:lstStyle/>
          <a:p>
            <a:r>
              <a:rPr lang="en-US" altLang="ko-KR" sz="1000" dirty="0" smtClean="0"/>
              <a:t>The Practice of System and Network Administration (2/E)</a:t>
            </a:r>
            <a:r>
              <a:rPr lang="ko-KR" altLang="en-US" sz="1000" dirty="0" smtClean="0"/>
              <a:t> 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Chapter 9: Documentation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2008.02.19 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시스템운영실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서비스운영팀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엄기성</a:t>
            </a:r>
            <a:endParaRPr lang="ko-KR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10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Icing 2/4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Culture of Respect</a:t>
            </a:r>
          </a:p>
          <a:p>
            <a:pPr lvl="1"/>
            <a:r>
              <a:rPr lang="ko-KR" altLang="en-US" dirty="0" smtClean="0"/>
              <a:t>적극적인 문서 작성을 위해서 문화가 중요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사람들을 소극적으로 만드는 것은 쉽다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조직 문화와 융화될 때까지 시간이 필요함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11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Icing 3/4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Taxonomy and Structure</a:t>
            </a:r>
          </a:p>
          <a:p>
            <a:pPr lvl="1"/>
            <a:r>
              <a:rPr lang="ko-KR" altLang="en-US" dirty="0" smtClean="0"/>
              <a:t>구조화에 너무 많은 시간을 허비하지 말라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문서 작성을 가로막는 장벽을 최대한 낮춰라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Additional Documentation Uses</a:t>
            </a:r>
          </a:p>
          <a:p>
            <a:pPr lvl="1"/>
            <a:r>
              <a:rPr lang="en-US" altLang="ko-KR" dirty="0" smtClean="0"/>
              <a:t>Self-Help Desk, </a:t>
            </a:r>
            <a:r>
              <a:rPr lang="ko-KR" altLang="en-US" dirty="0" smtClean="0"/>
              <a:t>내부 문서</a:t>
            </a:r>
            <a:r>
              <a:rPr lang="en-US" altLang="ko-KR" dirty="0" smtClean="0"/>
              <a:t>, How-TO, FAQ</a:t>
            </a:r>
          </a:p>
          <a:p>
            <a:pPr lvl="1"/>
            <a:r>
              <a:rPr lang="en-US" altLang="ko-KR" dirty="0" smtClean="0"/>
              <a:t>Reference Lists (</a:t>
            </a:r>
            <a:r>
              <a:rPr lang="ko-KR" altLang="en-US" dirty="0" smtClean="0"/>
              <a:t>사소하지만 중요한 자료들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Procedures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 프로세스 정리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Technical Library or Scrapbook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자료정리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12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Icing 4/4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Off-Site Links</a:t>
            </a:r>
          </a:p>
          <a:p>
            <a:pPr lvl="1"/>
            <a:r>
              <a:rPr lang="ko-KR" altLang="en-US" dirty="0" smtClean="0"/>
              <a:t>내부의 중요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 노출을 막는다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문서 작성시 표준화된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 형식을 제공</a:t>
            </a:r>
            <a:endParaRPr lang="en-US" altLang="ko-KR" dirty="0" smtClean="0"/>
          </a:p>
          <a:p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1050" b="1" dirty="0" smtClean="0">
                <a:hlinkClick r:id="rId2"/>
              </a:rPr>
              <a:t>http://go.microsoft.com/fwlink/?LinkID=53552</a:t>
            </a:r>
            <a:r>
              <a:rPr lang="en-US" altLang="ko-KR" sz="1050" b="1" dirty="0" smtClean="0"/>
              <a:t> </a:t>
            </a:r>
          </a:p>
          <a:p>
            <a:r>
              <a:rPr lang="en-US" altLang="ko-KR" sz="1050" dirty="0" smtClean="0">
                <a:hlinkClick r:id="rId3"/>
              </a:rPr>
              <a:t>http://www.microsoft.com/downloads/details.aspx?FamilyID=993c567d-f12c-4676-917f-05d9de73ada4&amp;displaylang=en</a:t>
            </a:r>
            <a:endParaRPr lang="en-US" altLang="ko-KR" sz="105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13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 More with Less Error -&gt; </a:t>
            </a:r>
            <a:r>
              <a:rPr lang="ko-KR" altLang="en-US" dirty="0" smtClean="0"/>
              <a:t>정시퇴근</a:t>
            </a:r>
            <a:endParaRPr lang="en-US" altLang="ko-KR" dirty="0" smtClean="0"/>
          </a:p>
          <a:p>
            <a:r>
              <a:rPr lang="en-US" altLang="ko-KR" dirty="0" smtClean="0"/>
              <a:t>Use Documentation Templates !!!</a:t>
            </a:r>
          </a:p>
          <a:p>
            <a:r>
              <a:rPr lang="en-US" altLang="ko-KR" dirty="0" smtClean="0"/>
              <a:t>Checklist</a:t>
            </a:r>
            <a:r>
              <a:rPr lang="ko-KR" altLang="en-US" dirty="0" smtClean="0"/>
              <a:t>로 시작하고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정리된 </a:t>
            </a:r>
            <a:r>
              <a:rPr lang="en-US" altLang="ko-KR" dirty="0" smtClean="0"/>
              <a:t>Procedure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Automation</a:t>
            </a:r>
            <a:r>
              <a:rPr lang="ko-KR" altLang="en-US" dirty="0" smtClean="0"/>
              <a:t> 구현한다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문서 저장소를 잘 사용하려면 존중하고 격려하는 문화가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잘 정리된 문서는 </a:t>
            </a:r>
            <a:r>
              <a:rPr lang="ko-KR" altLang="en-US" dirty="0" err="1" smtClean="0"/>
              <a:t>해피엔딩의</a:t>
            </a:r>
            <a:r>
              <a:rPr lang="ko-KR" altLang="en-US" dirty="0" smtClean="0"/>
              <a:t> 시작이다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14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/>
          <a:lstStyle/>
          <a:p>
            <a:r>
              <a:rPr lang="ko-KR" altLang="en-US" sz="1200" dirty="0" smtClean="0"/>
              <a:t>가장 빈번한 고객의 요청사항은 무엇입니까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HOWTO</a:t>
            </a:r>
            <a:r>
              <a:rPr lang="ko-KR" altLang="en-US" sz="1200" dirty="0" smtClean="0"/>
              <a:t> 문서와 </a:t>
            </a:r>
            <a:r>
              <a:rPr lang="en-US" altLang="ko-KR" sz="1200" dirty="0" smtClean="0"/>
              <a:t>Self-help Desk</a:t>
            </a:r>
            <a:r>
              <a:rPr lang="ko-KR" altLang="en-US" sz="1200" dirty="0" smtClean="0"/>
              <a:t>로 처리되는 비율은 몇 </a:t>
            </a:r>
            <a:r>
              <a:rPr lang="en-US" altLang="ko-KR" sz="1200" dirty="0" smtClean="0"/>
              <a:t>%</a:t>
            </a:r>
            <a:r>
              <a:rPr lang="ko-KR" altLang="en-US" sz="1200" dirty="0" smtClean="0"/>
              <a:t> 입니까</a:t>
            </a:r>
            <a:r>
              <a:rPr lang="en-US" altLang="ko-KR" sz="1200" dirty="0" smtClean="0"/>
              <a:t>?</a:t>
            </a:r>
            <a:br>
              <a:rPr lang="en-US" altLang="ko-KR" sz="1200" dirty="0" smtClean="0"/>
            </a:b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/>
              <a:t>팀 동료들과 어떻게 정보를 공유하는지 설명하세요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쓸만한 방법에는 어떤 것이 있습니까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 바꾼 것은 무엇인가요</a:t>
            </a:r>
            <a:r>
              <a:rPr lang="en-US" altLang="ko-KR" sz="1200" dirty="0" smtClean="0"/>
              <a:t>?</a:t>
            </a:r>
            <a:br>
              <a:rPr lang="en-US" altLang="ko-KR" sz="1200" dirty="0" smtClean="0"/>
            </a:b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</a:br>
            <a:endParaRPr lang="en-US" altLang="ko-KR" sz="1200" dirty="0" smtClean="0"/>
          </a:p>
          <a:p>
            <a:r>
              <a:rPr lang="ko-KR" altLang="en-US" sz="1200" dirty="0" smtClean="0"/>
              <a:t>조직에서 템플릿이 꼭 필요한 문서에는 어떤 것이 있습니까</a:t>
            </a:r>
            <a:r>
              <a:rPr lang="en-US" altLang="ko-KR" sz="1200" dirty="0" smtClean="0"/>
              <a:t>?</a:t>
            </a:r>
            <a:br>
              <a:rPr lang="en-US" altLang="ko-KR" sz="1200" dirty="0" smtClean="0"/>
            </a:br>
            <a:r>
              <a:rPr lang="ko-KR" altLang="en-US" sz="1200" dirty="0" smtClean="0"/>
              <a:t>템플릿을 디자인하세요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ko-KR" altLang="en-US" sz="12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</a:br>
            <a:endParaRPr lang="en-US" altLang="ko-KR" sz="1200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문서 템플릿의 필수 항목은 어떤 것이 있습니까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특이하거나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여러분의 조직에 관련된  내용이 있습니까</a:t>
            </a:r>
            <a:r>
              <a:rPr lang="en-US" altLang="ko-KR" sz="1200" dirty="0" smtClean="0"/>
              <a:t>?</a:t>
            </a:r>
            <a:br>
              <a:rPr lang="en-US" altLang="ko-KR" sz="1200" dirty="0" smtClean="0"/>
            </a:br>
            <a: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  <a:sym typeface="Wingdings" pitchFamily="2" charset="2"/>
              </a:rPr>
            </a:br>
            <a:endParaRPr lang="en-US" altLang="ko-KR" sz="1200" dirty="0" smtClean="0"/>
          </a:p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~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점 기준으로 </a:t>
            </a:r>
            <a:r>
              <a:rPr lang="en-US" altLang="ko-KR" sz="1200" dirty="0" smtClean="0"/>
              <a:t>(10</a:t>
            </a:r>
            <a:r>
              <a:rPr lang="ko-KR" altLang="en-US" sz="1200" dirty="0" smtClean="0"/>
              <a:t>점 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 가장 중요함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문서 관리 시스템의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사용 편의성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을 어떻게 평가하시겠습니까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  왜 그렇게 생각합니까</a:t>
            </a:r>
            <a:r>
              <a:rPr lang="en-US" altLang="ko-KR" sz="1200" dirty="0" smtClean="0"/>
              <a:t>?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접근 제어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는 어떻게 평가하시겠습니까</a:t>
            </a:r>
            <a:r>
              <a:rPr lang="en-US" altLang="ko-KR" sz="1200" dirty="0" smtClean="0"/>
              <a:t>?</a:t>
            </a:r>
            <a:br>
              <a:rPr lang="en-US" altLang="ko-KR" sz="1200" dirty="0" smtClean="0"/>
            </a:b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여러분의 사이트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조직에 문서 저장소가 없다면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동료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명에게 왜 사용하지 않는지 물어봅니다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저장소가 있으나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활용률이 낮다면 동료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명에게 개선 방안을 구하세요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여러분의 대안은 어떤 것이 있습니까</a:t>
            </a:r>
            <a:r>
              <a:rPr lang="en-US" altLang="ko-KR" sz="1200" dirty="0" smtClean="0"/>
              <a:t>?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785786" y="1500174"/>
            <a:ext cx="642942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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장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애문의입니다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 내부 고객에 대해서는 해당 비율을 계산할 수 없는 상황입니다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85786" y="2285992"/>
            <a:ext cx="642942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buFont typeface="Wingdings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Email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을 보냅니다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특히 화면 </a:t>
            </a:r>
            <a:r>
              <a:rPr lang="ko-KR" altLang="en-US" sz="1200" dirty="0" err="1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캡쳐를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꼭 첨부할 것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85786" y="3000372"/>
            <a:ext cx="642942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buFont typeface="Wingdings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PowerPoint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템플릿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요즘은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PPT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를 이용해서 보고서도 자주 작성합니다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85786" y="3214686"/>
            <a:ext cx="642942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buFont typeface="Wingdings"/>
              <a:buChar char="à"/>
            </a:pP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기획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영업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홍보 부서에서 잘 만듭니다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그래서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템플릿 디자인을 안 합니다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^^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85786" y="4000504"/>
            <a:ext cx="642942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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조직의 로고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(CI),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부서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작성자 이름 및 연락처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작성일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(YYYY-MM-DD)</a:t>
            </a: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85786" y="4786322"/>
            <a:ext cx="7643866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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사용 편의성은 무조건적으로 중요합니다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파일 서버가 모든 문서의 기본적인 형태임을 상기합시다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(10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점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785786" y="5000636"/>
            <a:ext cx="7643866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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접근 제어는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점 정도로 평가합니다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“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인증서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”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및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“RMS(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문서권한관리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)”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등을 통해서 보완할 수 있습니다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85786" y="5786454"/>
            <a:ext cx="7643866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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문서 저장소는 있으나 활용도가 낮습니다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785786" y="6072206"/>
            <a:ext cx="7643866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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먼저 적극적으로 사용합니다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모범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그리고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생산성이 향상되는 객관적인 자료를 수집합니다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증거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)</a:t>
            </a:r>
            <a:b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    마지막으로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관련 교육을 시행합니다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반드시 인센티브가 있어야 합니다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.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격려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  <a:sym typeface="Wingdings" pitchFamily="2" charset="2"/>
              </a:rPr>
              <a:t>)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15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문서 저장소를 사용하지 않는 이유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ko-KR" altLang="en-US" sz="2800" dirty="0" smtClean="0"/>
              <a:t>문서 저장소 활용도를 높이는 방안</a:t>
            </a:r>
            <a:endParaRPr lang="ko-KR" altLang="en-US" sz="28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2676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214686"/>
            <a:ext cx="2524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16</a:t>
            </a:fld>
            <a:r>
              <a:rPr lang="en-US" altLang="ko-KR" smtClean="0"/>
              <a:t> -</a:t>
            </a:r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9269" y="3038475"/>
            <a:ext cx="3065462" cy="78105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78629" y="4643446"/>
            <a:ext cx="77867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800" i="1" dirty="0" smtClean="0">
                <a:latin typeface="+mn-ea"/>
                <a:ea typeface="+mn-ea"/>
              </a:rPr>
              <a:t>System Administration is not a job. It’s a Lifestyle.</a:t>
            </a:r>
          </a:p>
          <a:p>
            <a:pPr marL="0" lvl="1"/>
            <a:r>
              <a:rPr lang="en-US" altLang="ko-KR" dirty="0" smtClean="0">
                <a:latin typeface="+mn-ea"/>
                <a:ea typeface="+mn-ea"/>
              </a:rPr>
              <a:t>- Time Management for System Administrators -</a:t>
            </a:r>
          </a:p>
          <a:p>
            <a:endParaRPr lang="ko-KR" altLang="en-US" sz="1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2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발표자 소개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개인 </a:t>
            </a:r>
            <a:r>
              <a:rPr lang="ko-KR" altLang="en-US" sz="2000" dirty="0" err="1" smtClean="0"/>
              <a:t>블로그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hlinkClick r:id="rId2"/>
              </a:rPr>
              <a:t>http://extremeperformance.blogspot.com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hlinkClick r:id="rId3"/>
              </a:rPr>
              <a:t>http://blog.naver.com/perfmon</a:t>
            </a:r>
            <a:endParaRPr lang="en-US" altLang="ko-KR" sz="2000" dirty="0" smtClean="0"/>
          </a:p>
          <a:p>
            <a:pPr lvl="1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활동 커뮤니티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Sysadminstudy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메일링</a:t>
            </a:r>
            <a:r>
              <a:rPr lang="ko-KR" altLang="en-US" sz="2000" dirty="0" smtClean="0"/>
              <a:t> 리스트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>
                <a:hlinkClick r:id="rId4"/>
              </a:rPr>
              <a:t>http://groups.google.com/groups/sysadminstudy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관심분야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Automation</a:t>
            </a:r>
          </a:p>
          <a:p>
            <a:pPr lvl="1"/>
            <a:r>
              <a:rPr lang="en-US" altLang="ko-KR" sz="2000" dirty="0" smtClean="0"/>
              <a:t>Windows &amp; Unix Platform Administration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3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Intro.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Documentation helps SA in many ways.</a:t>
            </a:r>
          </a:p>
          <a:p>
            <a:r>
              <a:rPr lang="en-US" altLang="ko-KR" dirty="0" smtClean="0"/>
              <a:t>Difficult to decide what to document.</a:t>
            </a:r>
          </a:p>
          <a:p>
            <a:r>
              <a:rPr lang="en-US" altLang="ko-KR" dirty="0" smtClean="0"/>
              <a:t>Being selfish</a:t>
            </a:r>
          </a:p>
          <a:p>
            <a:pPr lvl="1"/>
            <a:r>
              <a:rPr lang="en-US" altLang="ko-KR" dirty="0" smtClean="0"/>
              <a:t>SA</a:t>
            </a:r>
            <a:r>
              <a:rPr lang="ko-KR" altLang="en-US" dirty="0" smtClean="0"/>
              <a:t>들에게 부과된 의무가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평화롭고 즐거운 생활을 위한 필수 도구</a:t>
            </a:r>
            <a:endParaRPr lang="en-US" altLang="ko-KR" dirty="0" smtClean="0"/>
          </a:p>
          <a:p>
            <a:r>
              <a:rPr lang="en-US" altLang="ko-KR" dirty="0" smtClean="0"/>
              <a:t>RAID for the SA staff </a:t>
            </a:r>
            <a:r>
              <a:rPr lang="en-US" altLang="ko-KR" dirty="0" smtClean="0">
                <a:sym typeface="Wingdings" pitchFamily="2" charset="2"/>
              </a:rPr>
              <a:t></a:t>
            </a:r>
          </a:p>
          <a:p>
            <a:r>
              <a:rPr lang="en-US" altLang="ko-KR" dirty="0" smtClean="0">
                <a:sym typeface="Wingdings" pitchFamily="2" charset="2"/>
              </a:rPr>
              <a:t>Real, Technical, Mental barrier</a:t>
            </a:r>
            <a:r>
              <a:rPr lang="ko-KR" altLang="en-US" dirty="0" smtClean="0">
                <a:sym typeface="Wingdings" pitchFamily="2" charset="2"/>
              </a:rPr>
              <a:t> 부수기</a:t>
            </a:r>
            <a:r>
              <a:rPr lang="en-US" altLang="ko-KR" dirty="0" smtClean="0">
                <a:sym typeface="Wingdings" pitchFamily="2" charset="2"/>
              </a:rPr>
              <a:t>!!!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4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Basics 1/5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to Document</a:t>
            </a:r>
          </a:p>
          <a:p>
            <a:pPr lvl="1"/>
            <a:r>
              <a:rPr lang="ko-KR" altLang="en-US" dirty="0" smtClean="0"/>
              <a:t>복잡하고 하고 싶지 않은 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설명이 필요한 작업</a:t>
            </a:r>
            <a:endParaRPr lang="en-US" altLang="ko-KR" dirty="0" smtClean="0"/>
          </a:p>
          <a:p>
            <a:r>
              <a:rPr lang="en-US" altLang="ko-KR" dirty="0" smtClean="0"/>
              <a:t>Documenting Disliked Processes</a:t>
            </a:r>
          </a:p>
          <a:p>
            <a:pPr lvl="1"/>
            <a:r>
              <a:rPr lang="ko-KR" altLang="en-US" dirty="0" smtClean="0"/>
              <a:t>실수를 예방하고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업무를 위임할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신입</a:t>
            </a:r>
            <a:r>
              <a:rPr lang="en-US" altLang="ko-KR" dirty="0" smtClean="0"/>
              <a:t>(junior)</a:t>
            </a:r>
            <a:r>
              <a:rPr lang="ko-KR" altLang="en-US" dirty="0" smtClean="0"/>
              <a:t> </a:t>
            </a:r>
            <a:r>
              <a:rPr lang="en-US" altLang="ko-KR" dirty="0" smtClean="0"/>
              <a:t>SA</a:t>
            </a:r>
            <a:r>
              <a:rPr lang="ko-KR" altLang="en-US" dirty="0" smtClean="0"/>
              <a:t>에게 위임하고 멘토링하다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채용에 필요한 </a:t>
            </a:r>
            <a:r>
              <a:rPr lang="en-US" altLang="ko-KR" dirty="0" smtClean="0"/>
              <a:t>Job Descriptions</a:t>
            </a:r>
            <a:r>
              <a:rPr lang="ko-KR" altLang="en-US" dirty="0" smtClean="0"/>
              <a:t>으로 발전</a:t>
            </a:r>
            <a:endParaRPr lang="en-US" altLang="ko-K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5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Basics 2/5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Simple Template for Getting Started</a:t>
            </a:r>
          </a:p>
          <a:p>
            <a:pPr lvl="1"/>
            <a:r>
              <a:rPr lang="ko-KR" altLang="en-US" dirty="0" smtClean="0"/>
              <a:t>맨땅에서 헤딩하지 말라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기본 요소 </a:t>
            </a:r>
            <a:r>
              <a:rPr lang="en-US" altLang="ko-KR" dirty="0" smtClean="0"/>
              <a:t>Title, Metadata, What, How</a:t>
            </a:r>
          </a:p>
          <a:p>
            <a:pPr lvl="1"/>
            <a:r>
              <a:rPr lang="ko-KR" altLang="en-US" dirty="0" smtClean="0"/>
              <a:t>문서 내용을 검증한다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여유가 있으면 </a:t>
            </a:r>
            <a:r>
              <a:rPr lang="en-US" altLang="ko-KR" dirty="0" smtClean="0"/>
              <a:t>Quick Guide</a:t>
            </a:r>
            <a:r>
              <a:rPr lang="ko-KR" altLang="en-US" dirty="0" smtClean="0"/>
              <a:t>를 작성한다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6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Basics 3/5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Easy Sources for Documentation</a:t>
            </a:r>
          </a:p>
          <a:p>
            <a:pPr lvl="1"/>
            <a:r>
              <a:rPr lang="ko-KR" altLang="en-US" dirty="0" smtClean="0"/>
              <a:t>백문이 </a:t>
            </a:r>
            <a:r>
              <a:rPr lang="ko-KR" altLang="en-US" dirty="0" err="1" smtClean="0"/>
              <a:t>불여일견</a:t>
            </a:r>
            <a:r>
              <a:rPr lang="ko-KR" altLang="en-US" dirty="0" smtClean="0"/>
              <a:t> </a:t>
            </a:r>
            <a:r>
              <a:rPr lang="en-US" altLang="ko-KR" dirty="0" smtClean="0"/>
              <a:t>(Screen Shot)</a:t>
            </a:r>
          </a:p>
          <a:p>
            <a:pPr lvl="1"/>
            <a:r>
              <a:rPr lang="en-US" altLang="ko-KR" dirty="0" smtClean="0"/>
              <a:t>Command Line </a:t>
            </a:r>
            <a:r>
              <a:rPr lang="ko-KR" altLang="en-US" dirty="0" err="1" smtClean="0"/>
              <a:t>캡쳐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로깅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Email</a:t>
            </a:r>
            <a:r>
              <a:rPr lang="ko-KR" altLang="en-US" dirty="0" smtClean="0"/>
              <a:t>을 보관하라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Ticketing System</a:t>
            </a:r>
            <a:r>
              <a:rPr lang="ko-KR" altLang="en-US" dirty="0" smtClean="0"/>
              <a:t>에서 보물찾기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The Power of Checklists</a:t>
            </a:r>
          </a:p>
          <a:p>
            <a:pPr lvl="1"/>
            <a:r>
              <a:rPr lang="ko-KR" altLang="en-US" dirty="0" smtClean="0"/>
              <a:t>문서 작업의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작업을 단순하게 만들어 준다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7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Basics 4/5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Documentation Storage</a:t>
            </a:r>
          </a:p>
          <a:p>
            <a:pPr lvl="1"/>
            <a:r>
              <a:rPr lang="ko-KR" altLang="en-US" dirty="0" smtClean="0"/>
              <a:t>문서를 공유할 수 있는 공간이 필요하다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공유 규칙이 필요하다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(Namespace??)</a:t>
            </a:r>
          </a:p>
          <a:p>
            <a:pPr lvl="1"/>
            <a:r>
              <a:rPr lang="ko-KR" altLang="en-US" dirty="0" smtClean="0"/>
              <a:t>버전 관리가 필요하다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SubVersion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Wiki Systems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>A Search Facility</a:t>
            </a:r>
          </a:p>
          <a:p>
            <a:pPr lvl="1"/>
            <a:r>
              <a:rPr lang="en-US" altLang="ko-KR" dirty="0" smtClean="0"/>
              <a:t>Tag</a:t>
            </a:r>
            <a:r>
              <a:rPr lang="ko-KR" altLang="en-US" dirty="0" smtClean="0"/>
              <a:t>의 중요함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Category</a:t>
            </a:r>
            <a:r>
              <a:rPr lang="ko-KR" altLang="en-US" dirty="0" smtClean="0"/>
              <a:t> 분류에서 발생하는 박쥐현상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8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Basics 5/5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Rollout Issues</a:t>
            </a:r>
          </a:p>
          <a:p>
            <a:pPr lvl="1"/>
            <a:r>
              <a:rPr lang="ko-KR" altLang="en-US" dirty="0" smtClean="0"/>
              <a:t>기존 방식을 고수하는 사람들을 이해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문서에 대한 다양한 접근 방법을 제공해라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싸우지 말 것</a:t>
            </a:r>
            <a:r>
              <a:rPr lang="en-US" altLang="ko-KR" dirty="0" smtClean="0"/>
              <a:t>!!!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Self-Mgmt. VS Explicit Mgmt.</a:t>
            </a:r>
          </a:p>
          <a:p>
            <a:pPr lvl="1"/>
            <a:r>
              <a:rPr lang="ko-KR" altLang="en-US" dirty="0" smtClean="0"/>
              <a:t>미리 정해 두는 것이 좋다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관리자의 역할</a:t>
            </a:r>
            <a:r>
              <a:rPr lang="en-US" altLang="ko-KR" dirty="0" smtClean="0"/>
              <a:t>:</a:t>
            </a:r>
            <a:r>
              <a:rPr lang="ko-KR" altLang="en-US" dirty="0" smtClean="0"/>
              <a:t> 독촉하면 공멸한다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인센티브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평판 시스템을 적극 활용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 - </a:t>
            </a:r>
            <a:fld id="{2508E851-B214-45EC-A261-E5925DC4E80E}" type="slidenum">
              <a:rPr lang="en-US" altLang="ko-KR" smtClean="0"/>
              <a:pPr/>
              <a:t>9</a:t>
            </a:fld>
            <a:r>
              <a:rPr lang="en-US" altLang="ko-KR" smtClean="0"/>
              <a:t> -</a:t>
            </a: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Icing 1/4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Dynamic Documentation Repository</a:t>
            </a:r>
          </a:p>
          <a:p>
            <a:pPr lvl="1"/>
            <a:r>
              <a:rPr lang="ko-KR" altLang="en-US" dirty="0" smtClean="0"/>
              <a:t>문서와 사용자의 상호관계에 초점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전통적인 방식의 문서관리 방식은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 변화에 부응하며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꾸준하게 업데이트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 Content-Management System (CMS)</a:t>
            </a:r>
          </a:p>
          <a:p>
            <a:pPr lvl="1"/>
            <a:r>
              <a:rPr lang="ko-KR" altLang="en-US" dirty="0" smtClean="0"/>
              <a:t>있으면 좋다 </a:t>
            </a:r>
            <a:r>
              <a:rPr lang="en-US" altLang="ko-KR" dirty="0" smtClean="0">
                <a:sym typeface="Wingdings" pitchFamily="2" charset="2"/>
              </a:rPr>
              <a:t>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적응에 시간이 걸린다는 것 유의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2659EE096CE94DB1D763289F2C3BBE" ma:contentTypeVersion="0" ma:contentTypeDescription="새 문서를 만듭니다." ma:contentTypeScope="" ma:versionID="918b03c364ad5e93fc16f505e14fa0ff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991F43B-8B00-44CA-B0A4-EC0A511E5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6026F93-4624-476B-B469-3A58C8E6F1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E7111B-455A-4ACC-AFFB-78FB9FEA7832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681</Words>
  <Application>Microsoft Office PowerPoint</Application>
  <PresentationFormat>화면 슬라이드 쇼(4:3)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기본 디자인</vt:lpstr>
      <vt:lpstr>Image</vt:lpstr>
      <vt:lpstr>The Practice of System and Network Administration (2/E) 에서 Chapter 9: Documentation 요약</vt:lpstr>
      <vt:lpstr>발표자 소개</vt:lpstr>
      <vt:lpstr>Intro.</vt:lpstr>
      <vt:lpstr>The Basics 1/5</vt:lpstr>
      <vt:lpstr>The Basics 2/5</vt:lpstr>
      <vt:lpstr>The Basics 3/5</vt:lpstr>
      <vt:lpstr>The Basics 4/5</vt:lpstr>
      <vt:lpstr>The Basics 5/5</vt:lpstr>
      <vt:lpstr>The Icing 1/4</vt:lpstr>
      <vt:lpstr>The Icing 2/4</vt:lpstr>
      <vt:lpstr>The Icing 3/4</vt:lpstr>
      <vt:lpstr>The Icing 4/4</vt:lpstr>
      <vt:lpstr>Conclusion</vt:lpstr>
      <vt:lpstr>Exercises</vt:lpstr>
      <vt:lpstr>기타의견</vt:lpstr>
      <vt:lpstr>슬라이드 16</vt:lpstr>
    </vt:vector>
  </TitlesOfParts>
  <Company>NCSOFT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 JONG WOO</dc:creator>
  <cp:lastModifiedBy>Gi Seong Eom</cp:lastModifiedBy>
  <cp:revision>402</cp:revision>
  <dcterms:created xsi:type="dcterms:W3CDTF">2006-12-13T07:54:04Z</dcterms:created>
  <dcterms:modified xsi:type="dcterms:W3CDTF">2008-02-19T12:27:22Z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0x010100A32659EE096CE94DB1D763289F2C3BBE</vt:lpwstr>
  </property>
</Properties>
</file>