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09"/>
  </p:notesMasterIdLst>
  <p:sldIdLst>
    <p:sldId id="256" r:id="rId2"/>
    <p:sldId id="257" r:id="rId3"/>
    <p:sldId id="258" r:id="rId4"/>
    <p:sldId id="397" r:id="rId5"/>
    <p:sldId id="259" r:id="rId6"/>
    <p:sldId id="261" r:id="rId7"/>
    <p:sldId id="262" r:id="rId8"/>
    <p:sldId id="263" r:id="rId9"/>
    <p:sldId id="286" r:id="rId10"/>
    <p:sldId id="287" r:id="rId11"/>
    <p:sldId id="264" r:id="rId12"/>
    <p:sldId id="318" r:id="rId13"/>
    <p:sldId id="319" r:id="rId14"/>
    <p:sldId id="321" r:id="rId15"/>
    <p:sldId id="326" r:id="rId16"/>
    <p:sldId id="327" r:id="rId17"/>
    <p:sldId id="328" r:id="rId18"/>
    <p:sldId id="325" r:id="rId19"/>
    <p:sldId id="320" r:id="rId20"/>
    <p:sldId id="322" r:id="rId21"/>
    <p:sldId id="323" r:id="rId22"/>
    <p:sldId id="324" r:id="rId23"/>
    <p:sldId id="332" r:id="rId24"/>
    <p:sldId id="334" r:id="rId25"/>
    <p:sldId id="333" r:id="rId26"/>
    <p:sldId id="336" r:id="rId27"/>
    <p:sldId id="339" r:id="rId28"/>
    <p:sldId id="337" r:id="rId29"/>
    <p:sldId id="338" r:id="rId30"/>
    <p:sldId id="284" r:id="rId31"/>
    <p:sldId id="279" r:id="rId32"/>
    <p:sldId id="288" r:id="rId33"/>
    <p:sldId id="266" r:id="rId34"/>
    <p:sldId id="267" r:id="rId35"/>
    <p:sldId id="292" r:id="rId36"/>
    <p:sldId id="290" r:id="rId37"/>
    <p:sldId id="291" r:id="rId38"/>
    <p:sldId id="297" r:id="rId39"/>
    <p:sldId id="296" r:id="rId40"/>
    <p:sldId id="295" r:id="rId41"/>
    <p:sldId id="298" r:id="rId42"/>
    <p:sldId id="300" r:id="rId43"/>
    <p:sldId id="301" r:id="rId44"/>
    <p:sldId id="305" r:id="rId45"/>
    <p:sldId id="304" r:id="rId46"/>
    <p:sldId id="311" r:id="rId47"/>
    <p:sldId id="312" r:id="rId48"/>
    <p:sldId id="313" r:id="rId49"/>
    <p:sldId id="314" r:id="rId50"/>
    <p:sldId id="303" r:id="rId51"/>
    <p:sldId id="308" r:id="rId52"/>
    <p:sldId id="340" r:id="rId53"/>
    <p:sldId id="302" r:id="rId54"/>
    <p:sldId id="307" r:id="rId55"/>
    <p:sldId id="341" r:id="rId56"/>
    <p:sldId id="342" r:id="rId57"/>
    <p:sldId id="343" r:id="rId58"/>
    <p:sldId id="344" r:id="rId59"/>
    <p:sldId id="345" r:id="rId60"/>
    <p:sldId id="306" r:id="rId61"/>
    <p:sldId id="347" r:id="rId62"/>
    <p:sldId id="348" r:id="rId63"/>
    <p:sldId id="349" r:id="rId64"/>
    <p:sldId id="351" r:id="rId65"/>
    <p:sldId id="352" r:id="rId66"/>
    <p:sldId id="356" r:id="rId67"/>
    <p:sldId id="357" r:id="rId68"/>
    <p:sldId id="358" r:id="rId69"/>
    <p:sldId id="359" r:id="rId70"/>
    <p:sldId id="361" r:id="rId71"/>
    <p:sldId id="362" r:id="rId72"/>
    <p:sldId id="363" r:id="rId73"/>
    <p:sldId id="315" r:id="rId74"/>
    <p:sldId id="364" r:id="rId75"/>
    <p:sldId id="365" r:id="rId76"/>
    <p:sldId id="366" r:id="rId77"/>
    <p:sldId id="317" r:id="rId78"/>
    <p:sldId id="368" r:id="rId79"/>
    <p:sldId id="369" r:id="rId80"/>
    <p:sldId id="371" r:id="rId81"/>
    <p:sldId id="373" r:id="rId82"/>
    <p:sldId id="374" r:id="rId83"/>
    <p:sldId id="372" r:id="rId84"/>
    <p:sldId id="375" r:id="rId85"/>
    <p:sldId id="377" r:id="rId86"/>
    <p:sldId id="376" r:id="rId87"/>
    <p:sldId id="378" r:id="rId88"/>
    <p:sldId id="370" r:id="rId89"/>
    <p:sldId id="381" r:id="rId90"/>
    <p:sldId id="382" r:id="rId91"/>
    <p:sldId id="383" r:id="rId92"/>
    <p:sldId id="384" r:id="rId93"/>
    <p:sldId id="385" r:id="rId94"/>
    <p:sldId id="386" r:id="rId95"/>
    <p:sldId id="389" r:id="rId96"/>
    <p:sldId id="388" r:id="rId97"/>
    <p:sldId id="390" r:id="rId98"/>
    <p:sldId id="392" r:id="rId99"/>
    <p:sldId id="393" r:id="rId100"/>
    <p:sldId id="330" r:id="rId101"/>
    <p:sldId id="391" r:id="rId102"/>
    <p:sldId id="331" r:id="rId103"/>
    <p:sldId id="398" r:id="rId104"/>
    <p:sldId id="274" r:id="rId105"/>
    <p:sldId id="395" r:id="rId106"/>
    <p:sldId id="394" r:id="rId107"/>
    <p:sldId id="396" r:id="rId10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76619" autoAdjust="0"/>
  </p:normalViewPr>
  <p:slideViewPr>
    <p:cSldViewPr snapToGrid="0">
      <p:cViewPr varScale="1">
        <p:scale>
          <a:sx n="73" d="100"/>
          <a:sy n="73" d="100"/>
        </p:scale>
        <p:origin x="-103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48137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baseline="0" dirty="0" smtClean="0"/>
              <a:t>안녕하세요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첫번째 세션을 진행하게 된 엄기성입니다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평소에는 안 그런데</a:t>
            </a:r>
            <a:r>
              <a:rPr lang="en-US" altLang="ko-KR" baseline="0" dirty="0" smtClean="0"/>
              <a:t>,</a:t>
            </a:r>
            <a:r>
              <a:rPr lang="ko-KR" altLang="en-US" baseline="0" smtClean="0"/>
              <a:t> 적어도 이런 </a:t>
            </a:r>
            <a:r>
              <a:rPr lang="en-US" altLang="ko-KR" baseline="0" dirty="0" smtClean="0"/>
              <a:t>Tech</a:t>
            </a:r>
            <a:r>
              <a:rPr lang="ko-KR" altLang="en-US" baseline="0" smtClean="0"/>
              <a:t> 적인 주제에 대해서는요 저는  좀 수다스러운 편입니다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좀 산만하기도 해서</a:t>
            </a:r>
            <a:r>
              <a:rPr lang="en-US" altLang="ko-KR" baseline="0" dirty="0" smtClean="0"/>
              <a:t>,</a:t>
            </a:r>
            <a:r>
              <a:rPr lang="ko-KR" altLang="en-US" baseline="0" smtClean="0"/>
              <a:t> 얘기하다가 딴데로 새기도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아마도 </a:t>
            </a:r>
            <a:r>
              <a:rPr lang="ko-KR" altLang="en-US" baseline="0" dirty="0" err="1" smtClean="0"/>
              <a:t>나이때문일까요</a:t>
            </a:r>
            <a:r>
              <a:rPr lang="en-US" altLang="ko-KR" baseline="0" dirty="0" smtClean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8455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dirty="0" smtClean="0"/>
              <a:t>일단 학습시간</a:t>
            </a:r>
            <a:r>
              <a:rPr lang="en-US" altLang="ko-KR" dirty="0" smtClean="0"/>
              <a:t>.</a:t>
            </a:r>
            <a:r>
              <a:rPr lang="ko-KR" altLang="en-US" smtClean="0"/>
              <a:t> 단순히 처음에 공부하는 시간 뿐만 아니라</a:t>
            </a:r>
            <a:r>
              <a:rPr lang="en-US" altLang="ko-KR" dirty="0" smtClean="0"/>
              <a:t>..</a:t>
            </a:r>
            <a:r>
              <a:rPr lang="ko-KR" altLang="en-US" smtClean="0"/>
              <a:t> 잘 안쓰다가 다시 기억하려고 할 때에도 시간이 좀 걸리네요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</a:t>
            </a:r>
            <a:r>
              <a:rPr lang="en-US" altLang="ko-KR" dirty="0" smtClean="0"/>
              <a:t>…</a:t>
            </a:r>
            <a:r>
              <a:rPr lang="ko-KR" altLang="en-US" smtClean="0"/>
              <a:t> 기록이 참 중요하구나 깨닫게 됩니다</a:t>
            </a:r>
            <a:r>
              <a:rPr lang="en-US" altLang="ko-KR" dirty="0" smtClean="0"/>
              <a:t>.</a:t>
            </a:r>
            <a:r>
              <a:rPr lang="ko-KR" altLang="en-US" smtClean="0"/>
              <a:t>  </a:t>
            </a:r>
            <a:r>
              <a:rPr lang="en-US" altLang="ko-KR" dirty="0" smtClean="0"/>
              <a:t>GUI</a:t>
            </a:r>
            <a:r>
              <a:rPr lang="ko-KR" altLang="en-US" smtClean="0"/>
              <a:t> 환경의 작업은 대충의 감이라도 오는데</a:t>
            </a:r>
            <a:r>
              <a:rPr lang="en-US" altLang="ko-KR" dirty="0" smtClean="0"/>
              <a:t>..</a:t>
            </a:r>
          </a:p>
          <a:p>
            <a:endParaRPr lang="en-US" dirty="0" smtClean="0"/>
          </a:p>
          <a:p>
            <a:r>
              <a:rPr lang="ko-KR" altLang="en-US" dirty="0" smtClean="0"/>
              <a:t>복잡한 명령을 기록해 두었다가 몇 달 있다가 다시 찾으려고 하면</a:t>
            </a:r>
            <a:r>
              <a:rPr lang="en-US" altLang="ko-KR" dirty="0" smtClean="0"/>
              <a:t>…</a:t>
            </a:r>
            <a:r>
              <a:rPr lang="ko-KR" altLang="en-US" smtClean="0"/>
              <a:t> 좀 멍</a:t>
            </a:r>
            <a:r>
              <a:rPr lang="en-US" altLang="ko-KR" dirty="0" smtClean="0"/>
              <a:t>(?)</a:t>
            </a:r>
            <a:r>
              <a:rPr lang="ko-KR" altLang="en-US" smtClean="0"/>
              <a:t>해집니다</a:t>
            </a:r>
            <a:r>
              <a:rPr lang="en-US" altLang="ko-KR" dirty="0" smtClean="0"/>
              <a:t>.</a:t>
            </a:r>
            <a:r>
              <a:rPr lang="ko-KR" altLang="en-US" smtClean="0"/>
              <a:t> 부끄럽지만</a:t>
            </a:r>
            <a:r>
              <a:rPr lang="en-US" altLang="ko-KR" dirty="0" smtClean="0"/>
              <a:t>,</a:t>
            </a:r>
            <a:r>
              <a:rPr lang="ko-KR" altLang="en-US" smtClean="0"/>
              <a:t> 저도 기록을 강조하는 스타일로 바뀐 게 몇 년 되지 않았습니다</a:t>
            </a:r>
            <a:r>
              <a:rPr lang="en-US" altLang="ko-KR" dirty="0" smtClean="0"/>
              <a:t>.</a:t>
            </a:r>
            <a:r>
              <a:rPr lang="ko-KR" altLang="en-US" smtClean="0"/>
              <a:t> 경력이 </a:t>
            </a:r>
            <a:r>
              <a:rPr lang="en-US" altLang="ko-KR" dirty="0" smtClean="0"/>
              <a:t>10</a:t>
            </a:r>
            <a:r>
              <a:rPr lang="ko-KR" altLang="en-US" smtClean="0"/>
              <a:t>년 넘었는데 좀 부끄럽기도 하지만</a:t>
            </a:r>
            <a:r>
              <a:rPr lang="en-US" altLang="ko-KR" dirty="0" smtClean="0"/>
              <a:t>,</a:t>
            </a:r>
            <a:r>
              <a:rPr lang="ko-KR" altLang="en-US" smtClean="0"/>
              <a:t> 지금은 </a:t>
            </a:r>
            <a:r>
              <a:rPr lang="en-US" altLang="ko-KR" dirty="0" smtClean="0"/>
              <a:t>issue tracking system</a:t>
            </a:r>
            <a:r>
              <a:rPr lang="ko-KR" altLang="en-US" smtClean="0"/>
              <a:t>으로 </a:t>
            </a:r>
            <a:r>
              <a:rPr lang="en-US" altLang="ko-KR" dirty="0" smtClean="0"/>
              <a:t>100%</a:t>
            </a:r>
            <a:r>
              <a:rPr lang="ko-KR" altLang="en-US" smtClean="0"/>
              <a:t> 업무를 기록하고</a:t>
            </a:r>
            <a:r>
              <a:rPr lang="en-US" altLang="ko-KR" dirty="0" smtClean="0"/>
              <a:t>,</a:t>
            </a:r>
            <a:r>
              <a:rPr lang="ko-KR" altLang="en-US" smtClean="0"/>
              <a:t> 회사일 뿐만 아니라 저희 집안 일도 </a:t>
            </a:r>
            <a:r>
              <a:rPr lang="en-US" altLang="ko-KR" dirty="0" smtClean="0"/>
              <a:t>Basecamp</a:t>
            </a:r>
            <a:r>
              <a:rPr lang="ko-KR" altLang="en-US" smtClean="0"/>
              <a:t> </a:t>
            </a:r>
            <a:r>
              <a:rPr lang="en-US" altLang="ko-KR" dirty="0" smtClean="0"/>
              <a:t>Personal</a:t>
            </a:r>
            <a:r>
              <a:rPr lang="ko-KR" altLang="en-US" smtClean="0"/>
              <a:t> 이라는 온라인 프로젝트사이트를 이용해서 정리합니다</a:t>
            </a:r>
            <a:r>
              <a:rPr lang="en-US" altLang="ko-KR" dirty="0" smtClean="0"/>
              <a:t>.</a:t>
            </a:r>
            <a:r>
              <a:rPr lang="ko-KR" altLang="en-US" smtClean="0"/>
              <a:t> 참고로 </a:t>
            </a:r>
            <a:r>
              <a:rPr lang="en-US" altLang="ko-KR" dirty="0" smtClean="0"/>
              <a:t>Basecamp</a:t>
            </a:r>
            <a:r>
              <a:rPr lang="en-US" altLang="ko-KR" baseline="0" dirty="0" smtClean="0"/>
              <a:t> Personal</a:t>
            </a:r>
            <a:r>
              <a:rPr lang="ko-KR" altLang="en-US" baseline="0" smtClean="0"/>
              <a:t>은 </a:t>
            </a:r>
            <a:r>
              <a:rPr lang="en-US" altLang="ko-KR" baseline="0" dirty="0" smtClean="0"/>
              <a:t>25</a:t>
            </a:r>
            <a:r>
              <a:rPr lang="ko-KR" altLang="en-US" baseline="0" smtClean="0"/>
              <a:t>달러 내면 평생 무료로 쓸 수 있어요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역시 추천해 드립니다</a:t>
            </a:r>
            <a:r>
              <a:rPr lang="en-US" altLang="ko-KR" baseline="0" dirty="0" smtClean="0"/>
              <a:t>.</a:t>
            </a:r>
          </a:p>
          <a:p>
            <a:endParaRPr lang="en-US" baseline="0" dirty="0" smtClean="0"/>
          </a:p>
          <a:p>
            <a:r>
              <a:rPr lang="ko-KR" altLang="en-US" baseline="0" dirty="0" smtClean="0"/>
              <a:t>다시 돌아가서</a:t>
            </a:r>
            <a:r>
              <a:rPr lang="en-US" altLang="ko-KR" baseline="0" dirty="0" smtClean="0"/>
              <a:t>..</a:t>
            </a:r>
          </a:p>
          <a:p>
            <a:r>
              <a:rPr lang="en-US" baseline="0" dirty="0" smtClean="0"/>
              <a:t>CLI</a:t>
            </a:r>
            <a:r>
              <a:rPr lang="ko-KR" altLang="en-US" baseline="0" smtClean="0"/>
              <a:t> 환경에서는 정말 타이핑을 많이 하게 되요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효율적으로 일하게 된다고 해도 작업환경이 쉘이라서</a:t>
            </a:r>
            <a:r>
              <a:rPr lang="en-US" altLang="ko-KR" baseline="0" dirty="0" smtClean="0"/>
              <a:t>..</a:t>
            </a:r>
            <a:r>
              <a:rPr lang="ko-KR" altLang="en-US" baseline="0" smtClean="0"/>
              <a:t> 이것저것 타이핑이 늘게 됩니다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그래서</a:t>
            </a:r>
            <a:r>
              <a:rPr lang="en-US" altLang="ko-KR" baseline="0" dirty="0" smtClean="0"/>
              <a:t>,</a:t>
            </a:r>
            <a:r>
              <a:rPr lang="ko-KR" altLang="en-US" baseline="0" smtClean="0"/>
              <a:t> 좋은 기계식 키보드를 꼭 사세요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본인 또는 배우자든 그 사람의 손목을 보호하는측면에서는 가장 비싼 키보드라고 해도 </a:t>
            </a:r>
            <a:r>
              <a:rPr lang="en-US" altLang="ko-KR" baseline="0" dirty="0" smtClean="0"/>
              <a:t>20~30</a:t>
            </a:r>
            <a:r>
              <a:rPr lang="ko-KR" altLang="en-US" baseline="0" smtClean="0"/>
              <a:t>만원 수준인데</a:t>
            </a:r>
            <a:r>
              <a:rPr lang="en-US" altLang="ko-KR" baseline="0" dirty="0" smtClean="0"/>
              <a:t>,</a:t>
            </a:r>
            <a:r>
              <a:rPr lang="ko-KR" altLang="en-US" baseline="0" smtClean="0"/>
              <a:t> 손목 관련 질환은 회복은 없는 것 같더라구요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그냥 증상이 좀 완화되는 것 같고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저도 이번 달에 오른 쪽 손목이 안좋아서 꽤 애를 먹었네요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암튼 손목주의하시구요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</a:t>
            </a:r>
            <a:endParaRPr lang="en-US" altLang="ko-KR" baseline="0" dirty="0" smtClean="0"/>
          </a:p>
          <a:p>
            <a:endParaRPr lang="en-US" baseline="0" dirty="0" smtClean="0"/>
          </a:p>
          <a:p>
            <a:r>
              <a:rPr lang="ko-KR" altLang="en-US" baseline="0" dirty="0" smtClean="0"/>
              <a:t>이런 장단점이야 </a:t>
            </a:r>
            <a:r>
              <a:rPr lang="en-US" altLang="ko-KR" baseline="0" dirty="0" smtClean="0"/>
              <a:t>…</a:t>
            </a:r>
            <a:r>
              <a:rPr lang="ko-KR" altLang="en-US" baseline="0" smtClean="0"/>
              <a:t> 사실 </a:t>
            </a:r>
            <a:r>
              <a:rPr lang="en-US" altLang="ko-KR" baseline="0" dirty="0" smtClean="0"/>
              <a:t>..</a:t>
            </a:r>
            <a:r>
              <a:rPr lang="ko-KR" altLang="en-US" baseline="0" smtClean="0"/>
              <a:t> 개인차가 큰 것 같습니다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마치 윈도</a:t>
            </a:r>
            <a:r>
              <a:rPr lang="en-US" altLang="ko-KR" baseline="0" dirty="0" smtClean="0"/>
              <a:t>vs </a:t>
            </a:r>
            <a:r>
              <a:rPr lang="ko-KR" altLang="en-US" baseline="0" smtClean="0"/>
              <a:t>리눅스 와 같은 논쟁같다고 생각하니까 그냥 참고만하시구요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그래도 이건 </a:t>
            </a:r>
            <a:r>
              <a:rPr lang="ko-KR" altLang="en-US" baseline="0" dirty="0" err="1" smtClean="0"/>
              <a:t>자신있게</a:t>
            </a:r>
            <a:r>
              <a:rPr lang="ko-KR" altLang="en-US" baseline="0" dirty="0" smtClean="0"/>
              <a:t> 말씀드릴 수 있어요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쉘을 자주쓰면 일은 좀 더 빨리 끝낼 수 있어요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쪼금만 노력하시면요</a:t>
            </a:r>
            <a:r>
              <a:rPr lang="en-US" altLang="ko-KR" baseline="0" dirty="0" smtClean="0"/>
              <a:t>.</a:t>
            </a:r>
          </a:p>
          <a:p>
            <a:endParaRPr lang="en-US" dirty="0" smtClean="0"/>
          </a:p>
          <a:p>
            <a:r>
              <a:rPr lang="ko-KR" altLang="en-US" dirty="0" smtClean="0"/>
              <a:t>잡담은 요정도 하구 이제 본격적으로 </a:t>
            </a:r>
            <a:r>
              <a:rPr lang="ko-KR" altLang="en-US" dirty="0" err="1" smtClean="0"/>
              <a:t>쉘에서의</a:t>
            </a:r>
            <a:r>
              <a:rPr lang="ko-KR" altLang="en-US" dirty="0" smtClean="0"/>
              <a:t> 작업</a:t>
            </a:r>
            <a:r>
              <a:rPr lang="ko-KR" altLang="en-US" baseline="0" dirty="0" smtClean="0"/>
              <a:t>하는 모습을 살펴보죠</a:t>
            </a:r>
            <a:r>
              <a:rPr lang="en-US" altLang="ko-KR" baseline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432294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522903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81515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476041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81515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891991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549543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29565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745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dirty="0" smtClean="0"/>
              <a:t>가볍게</a:t>
            </a:r>
            <a:r>
              <a:rPr lang="en-US" altLang="ko-KR" dirty="0" smtClean="0"/>
              <a:t>…,</a:t>
            </a:r>
            <a:r>
              <a:rPr lang="ko-KR" altLang="en-US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참고로 </a:t>
            </a:r>
            <a:r>
              <a:rPr lang="ko-KR" altLang="en-US" dirty="0" err="1" smtClean="0"/>
              <a:t>스크린샷을</a:t>
            </a:r>
            <a:r>
              <a:rPr lang="ko-KR" altLang="en-US" dirty="0" smtClean="0"/>
              <a:t> 이용해서 설명을 드립니다</a:t>
            </a:r>
            <a:r>
              <a:rPr lang="en-US" altLang="ko-KR" dirty="0" smtClean="0"/>
              <a:t>.</a:t>
            </a:r>
            <a:r>
              <a:rPr lang="ko-KR" altLang="en-US" smtClean="0"/>
              <a:t> 쉘 환경에서 어떻게 작은 랩환경을 만들어 나가는지 구경해봅시다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0869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dirty="0" smtClean="0"/>
              <a:t>가상화 플랫폼으로 </a:t>
            </a:r>
            <a:r>
              <a:rPr lang="en-US" altLang="ko-KR" dirty="0" smtClean="0"/>
              <a:t>hyper-v</a:t>
            </a:r>
            <a:r>
              <a:rPr lang="ko-KR" altLang="en-US" baseline="0" smtClean="0"/>
              <a:t> </a:t>
            </a:r>
            <a:r>
              <a:rPr lang="en-US" altLang="ko-KR" baseline="0" dirty="0" smtClean="0"/>
              <a:t>Role</a:t>
            </a:r>
            <a:r>
              <a:rPr lang="ko-KR" altLang="en-US" baseline="0" smtClean="0"/>
              <a:t>을 설치하고 준비합니다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먼저 설치가 되어 있는지 확인하죠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제 작업용 </a:t>
            </a:r>
            <a:r>
              <a:rPr lang="en-US" altLang="ko-KR" baseline="0" dirty="0" smtClean="0"/>
              <a:t>PC</a:t>
            </a:r>
            <a:r>
              <a:rPr lang="ko-KR" altLang="en-US" baseline="0" smtClean="0"/>
              <a:t>입니다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707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PowerShell</a:t>
            </a:r>
            <a:r>
              <a:rPr lang="ko-KR" altLang="en-US" smtClean="0"/>
              <a:t>의 </a:t>
            </a:r>
            <a:r>
              <a:rPr lang="en-US" altLang="ko-KR" dirty="0" smtClean="0"/>
              <a:t>Install-</a:t>
            </a:r>
            <a:r>
              <a:rPr lang="en-US" altLang="ko-KR" dirty="0" err="1" smtClean="0"/>
              <a:t>WindowsFeature</a:t>
            </a:r>
            <a:r>
              <a:rPr lang="ko-KR" altLang="en-US" smtClean="0"/>
              <a:t>를 이용해서 </a:t>
            </a:r>
            <a:r>
              <a:rPr lang="en-US" altLang="ko-KR" dirty="0" smtClean="0"/>
              <a:t>hyper-v</a:t>
            </a:r>
            <a:r>
              <a:rPr lang="ko-KR" altLang="en-US" smtClean="0"/>
              <a:t>및 모든 도구를 한 번에 설치합니다</a:t>
            </a:r>
            <a:r>
              <a:rPr lang="en-US" altLang="ko-KR" dirty="0" smtClean="0"/>
              <a:t>.</a:t>
            </a:r>
            <a:r>
              <a:rPr lang="ko-KR" altLang="en-US" smtClean="0"/>
              <a:t> </a:t>
            </a:r>
            <a:r>
              <a:rPr lang="en-US" altLang="ko-KR" dirty="0" smtClean="0"/>
              <a:t>Restart </a:t>
            </a:r>
            <a:r>
              <a:rPr lang="ko-KR" altLang="en-US" smtClean="0"/>
              <a:t>옵션을 이용해서 바로 재부팅할 수도 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Restart-computer </a:t>
            </a:r>
            <a:r>
              <a:rPr lang="en-US" altLang="ko-KR" baseline="0" dirty="0" err="1" smtClean="0"/>
              <a:t>cmdlet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을 이용하는 것을 보여주고 싶었습니다</a:t>
            </a:r>
            <a:r>
              <a:rPr lang="en-US" altLang="ko-KR" baseline="0" dirty="0" smtClean="0"/>
              <a:t>.</a:t>
            </a:r>
          </a:p>
          <a:p>
            <a:endParaRPr lang="en-US" baseline="0" dirty="0" smtClean="0"/>
          </a:p>
          <a:p>
            <a:r>
              <a:rPr lang="ko-KR" altLang="en-US" baseline="0" dirty="0" smtClean="0"/>
              <a:t>컴퓨터를 </a:t>
            </a:r>
            <a:r>
              <a:rPr lang="ko-KR" altLang="en-US" baseline="0" dirty="0" err="1" smtClean="0"/>
              <a:t>재부팅하는</a:t>
            </a:r>
            <a:r>
              <a:rPr lang="ko-KR" altLang="en-US" baseline="0" dirty="0" smtClean="0"/>
              <a:t> 방법은 </a:t>
            </a:r>
            <a:r>
              <a:rPr lang="ko-KR" altLang="en-US" baseline="0" dirty="0" err="1" smtClean="0"/>
              <a:t>여러가지가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쉘에서는 </a:t>
            </a:r>
            <a:r>
              <a:rPr lang="en-US" altLang="ko-KR" baseline="0" dirty="0" smtClean="0"/>
              <a:t>shutdown, restart-computer</a:t>
            </a:r>
            <a:r>
              <a:rPr lang="ko-KR" altLang="en-US" baseline="0" smtClean="0"/>
              <a:t> </a:t>
            </a:r>
            <a:r>
              <a:rPr lang="en-US" altLang="ko-KR" baseline="0" dirty="0" err="1" smtClean="0"/>
              <a:t>cmdlet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이 대표적입니다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하지만</a:t>
            </a:r>
            <a:r>
              <a:rPr lang="en-US" altLang="ko-KR" baseline="0" dirty="0" smtClean="0"/>
              <a:t>,</a:t>
            </a:r>
            <a:r>
              <a:rPr lang="ko-KR" altLang="en-US" baseline="0" smtClean="0"/>
              <a:t> 여러가지 명령에서 </a:t>
            </a:r>
            <a:r>
              <a:rPr lang="en-US" altLang="ko-KR" baseline="0" dirty="0" smtClean="0"/>
              <a:t>restart</a:t>
            </a:r>
            <a:r>
              <a:rPr lang="ko-KR" altLang="en-US" baseline="0" smtClean="0"/>
              <a:t>를 바로 시킬 수 있습니다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그건 뒤에 가서 보실 수 있습니다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7727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Hyper-V role </a:t>
            </a:r>
            <a:r>
              <a:rPr lang="ko-KR" altLang="en-US" smtClean="0"/>
              <a:t>설치가 끝났기 때문에 이제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vhdx</a:t>
            </a:r>
            <a:r>
              <a:rPr lang="en-US" altLang="ko-KR" dirty="0" smtClean="0"/>
              <a:t> </a:t>
            </a:r>
            <a:r>
              <a:rPr lang="ko-KR" altLang="en-US" smtClean="0"/>
              <a:t>디스크를 생성합니다</a:t>
            </a:r>
            <a:r>
              <a:rPr lang="en-US" altLang="ko-KR" dirty="0" smtClean="0"/>
              <a:t>.</a:t>
            </a:r>
            <a:r>
              <a:rPr lang="ko-KR" altLang="en-US" smtClean="0"/>
              <a:t> </a:t>
            </a:r>
            <a:endParaRPr lang="en-US" altLang="ko-KR" dirty="0" smtClean="0"/>
          </a:p>
          <a:p>
            <a:r>
              <a:rPr lang="en-US" dirty="0" smtClean="0"/>
              <a:t>VHDX</a:t>
            </a:r>
            <a:r>
              <a:rPr lang="ko-KR" altLang="en-US" smtClean="0"/>
              <a:t> 디스크는 온라인 확장이 가능하고</a:t>
            </a:r>
            <a:r>
              <a:rPr lang="en-US" altLang="ko-KR" dirty="0" smtClean="0"/>
              <a:t>,</a:t>
            </a:r>
            <a:r>
              <a:rPr lang="ko-KR" altLang="en-US" smtClean="0"/>
              <a:t> </a:t>
            </a:r>
            <a:r>
              <a:rPr lang="en-US" altLang="ko-KR" dirty="0" smtClean="0"/>
              <a:t>Microsoft</a:t>
            </a:r>
            <a:r>
              <a:rPr lang="ko-KR" altLang="en-US" smtClean="0"/>
              <a:t>에서 장점이 있다고 얘기합니다</a:t>
            </a:r>
            <a:r>
              <a:rPr lang="en-US" altLang="ko-KR" dirty="0" smtClean="0"/>
              <a:t>.</a:t>
            </a:r>
            <a:r>
              <a:rPr lang="ko-KR" altLang="en-US" smtClean="0"/>
              <a:t> 여기서는 </a:t>
            </a:r>
            <a:r>
              <a:rPr lang="en-US" altLang="ko-KR" dirty="0" err="1" smtClean="0"/>
              <a:t>Conver-WindowsImage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도구를 사용해서</a:t>
            </a:r>
            <a:endParaRPr lang="en-US" altLang="ko-KR" baseline="0" dirty="0" smtClean="0"/>
          </a:p>
          <a:p>
            <a:r>
              <a:rPr lang="en-US" altLang="ko-KR" baseline="0" dirty="0" smtClean="0"/>
              <a:t>2012R2 update1</a:t>
            </a:r>
            <a:r>
              <a:rPr lang="ko-KR" altLang="en-US" baseline="0" smtClean="0"/>
              <a:t> </a:t>
            </a:r>
            <a:r>
              <a:rPr lang="en-US" altLang="ko-KR" baseline="0" dirty="0" err="1" smtClean="0"/>
              <a:t>iso</a:t>
            </a:r>
            <a:r>
              <a:rPr lang="ko-KR" altLang="en-US" baseline="0" smtClean="0"/>
              <a:t>를 시스템 디스크로 만듭니다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나중에 부팅이 되면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VHDX</a:t>
            </a:r>
            <a:r>
              <a:rPr lang="ko-KR" altLang="en-US" baseline="0" smtClean="0"/>
              <a:t> 살짝 최신 </a:t>
            </a:r>
            <a:r>
              <a:rPr lang="ko-KR" altLang="en-US" baseline="0" dirty="0" err="1" smtClean="0"/>
              <a:t>트렌드를</a:t>
            </a:r>
            <a:r>
              <a:rPr lang="ko-KR" altLang="en-US" baseline="0" dirty="0" smtClean="0"/>
              <a:t> 반영해서</a:t>
            </a:r>
            <a:r>
              <a:rPr lang="en-US" altLang="ko-KR" baseline="0" dirty="0" smtClean="0"/>
              <a:t>…</a:t>
            </a:r>
            <a:r>
              <a:rPr lang="ko-KR" altLang="en-US" baseline="0" smtClean="0"/>
              <a:t> </a:t>
            </a:r>
            <a:r>
              <a:rPr lang="en-US" altLang="ko-KR" baseline="0" dirty="0" smtClean="0"/>
              <a:t>GPT </a:t>
            </a:r>
            <a:r>
              <a:rPr lang="ko-KR" altLang="en-US" baseline="0" smtClean="0"/>
              <a:t>타입의 디스크로 생성합니다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왜냐하면 나중에 </a:t>
            </a:r>
            <a:r>
              <a:rPr lang="en-US" altLang="ko-KR" baseline="0" dirty="0" smtClean="0"/>
              <a:t>Generation 2 , 2</a:t>
            </a:r>
            <a:r>
              <a:rPr lang="ko-KR" altLang="en-US" baseline="0" smtClean="0"/>
              <a:t>세대 </a:t>
            </a:r>
            <a:r>
              <a:rPr lang="en-US" altLang="ko-KR" baseline="0" dirty="0" smtClean="0"/>
              <a:t>VM</a:t>
            </a:r>
            <a:r>
              <a:rPr lang="ko-KR" altLang="en-US" baseline="0" smtClean="0"/>
              <a:t>의 시스템디스크로 사용합니다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5921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err="1" smtClean="0"/>
              <a:t>iso</a:t>
            </a:r>
            <a:r>
              <a:rPr lang="ko-KR" altLang="en-US" smtClean="0"/>
              <a:t> 파일을 마운트해서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vhdx</a:t>
            </a:r>
            <a:r>
              <a:rPr lang="ko-KR" altLang="en-US" smtClean="0"/>
              <a:t> 파일로 만드는 과정이 자동으로 진행됩니다</a:t>
            </a:r>
            <a:r>
              <a:rPr lang="en-US" altLang="ko-KR" dirty="0" smtClean="0"/>
              <a:t>.</a:t>
            </a:r>
            <a:r>
              <a:rPr lang="ko-KR" altLang="en-US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399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dirty="0" smtClean="0"/>
              <a:t>최종적으로 완성된 디스크는 약 </a:t>
            </a:r>
            <a:r>
              <a:rPr lang="en-US" altLang="ko-KR" dirty="0" smtClean="0"/>
              <a:t>8G</a:t>
            </a:r>
            <a:r>
              <a:rPr lang="ko-KR" altLang="en-US" smtClean="0"/>
              <a:t> 정도입니다</a:t>
            </a:r>
            <a:r>
              <a:rPr lang="en-US" altLang="ko-KR" dirty="0" smtClean="0"/>
              <a:t>.</a:t>
            </a:r>
            <a:r>
              <a:rPr lang="ko-KR" altLang="en-US" smtClean="0"/>
              <a:t> 아까 제가 </a:t>
            </a:r>
            <a:r>
              <a:rPr lang="en-US" altLang="ko-KR" dirty="0" smtClean="0"/>
              <a:t>146GB</a:t>
            </a:r>
            <a:r>
              <a:rPr lang="ko-KR" altLang="en-US" smtClean="0"/>
              <a:t> 지정했는데</a:t>
            </a:r>
            <a:r>
              <a:rPr lang="en-US" altLang="ko-KR" dirty="0" smtClean="0"/>
              <a:t>,</a:t>
            </a:r>
            <a:r>
              <a:rPr lang="ko-KR" altLang="en-US" smtClean="0"/>
              <a:t> 그건 동적타입 디스크의 최대 크기입니다</a:t>
            </a:r>
            <a:r>
              <a:rPr lang="en-US" altLang="ko-KR" dirty="0" smtClean="0"/>
              <a:t>.</a:t>
            </a:r>
            <a:r>
              <a:rPr lang="ko-KR" altLang="en-US" smtClean="0"/>
              <a:t> 물론 </a:t>
            </a:r>
            <a:r>
              <a:rPr lang="en-US" altLang="ko-KR" dirty="0" smtClean="0"/>
              <a:t>.VHDX</a:t>
            </a:r>
            <a:r>
              <a:rPr lang="ko-KR" altLang="en-US" smtClean="0"/>
              <a:t>의 특성상 또 수정해서 늘려주실 수 있습니다</a:t>
            </a:r>
            <a:r>
              <a:rPr lang="en-US" altLang="ko-KR" dirty="0" smtClean="0"/>
              <a:t>.</a:t>
            </a:r>
            <a:r>
              <a:rPr lang="ko-KR" altLang="en-US" smtClean="0"/>
              <a:t> 줄이기는 좀 힘들 수 있습니다 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6668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dirty="0" smtClean="0"/>
              <a:t>위의 방법으로 총 </a:t>
            </a:r>
            <a:r>
              <a:rPr lang="en-US" altLang="ko-KR" dirty="0" smtClean="0"/>
              <a:t>4</a:t>
            </a:r>
            <a:r>
              <a:rPr lang="ko-KR" altLang="en-US" smtClean="0"/>
              <a:t>개의 </a:t>
            </a:r>
            <a:r>
              <a:rPr lang="en-US" altLang="ko-KR" dirty="0" smtClean="0"/>
              <a:t>BOOTABLE</a:t>
            </a:r>
            <a:r>
              <a:rPr lang="ko-KR" altLang="en-US" smtClean="0"/>
              <a:t>한 </a:t>
            </a:r>
            <a:r>
              <a:rPr lang="en-US" altLang="ko-KR" dirty="0" smtClean="0"/>
              <a:t>VHDX</a:t>
            </a:r>
            <a:r>
              <a:rPr lang="ko-KR" altLang="en-US" smtClean="0"/>
              <a:t> 디스크를 </a:t>
            </a:r>
            <a:r>
              <a:rPr lang="en-US" altLang="ko-KR" dirty="0" smtClean="0"/>
              <a:t>4</a:t>
            </a:r>
            <a:r>
              <a:rPr lang="ko-KR" altLang="en-US" smtClean="0"/>
              <a:t>개 생성합니다</a:t>
            </a:r>
            <a:r>
              <a:rPr lang="en-US" altLang="ko-KR" dirty="0" smtClean="0"/>
              <a:t>.</a:t>
            </a:r>
            <a:r>
              <a:rPr lang="ko-KR" altLang="en-US" smtClean="0"/>
              <a:t> 각각</a:t>
            </a:r>
            <a:r>
              <a:rPr lang="ko-KR" altLang="en-US" baseline="0" smtClean="0"/>
              <a:t> </a:t>
            </a:r>
            <a:r>
              <a:rPr lang="en-US" altLang="ko-KR" baseline="0" dirty="0" err="1" smtClean="0"/>
              <a:t>vm</a:t>
            </a:r>
            <a:r>
              <a:rPr lang="ko-KR" altLang="en-US" baseline="0" smtClean="0"/>
              <a:t>에서 사용될 예정입니다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그렇게 어렵지는 않죠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제 </a:t>
            </a:r>
            <a:r>
              <a:rPr lang="en-US" altLang="ko-KR" baseline="0" dirty="0" smtClean="0"/>
              <a:t>HOST </a:t>
            </a:r>
            <a:r>
              <a:rPr lang="ko-KR" altLang="en-US" baseline="0" smtClean="0"/>
              <a:t>작업 </a:t>
            </a:r>
            <a:r>
              <a:rPr lang="en-US" altLang="ko-KR" baseline="0" dirty="0" smtClean="0"/>
              <a:t>pc</a:t>
            </a:r>
            <a:r>
              <a:rPr lang="ko-KR" altLang="en-US" baseline="0" smtClean="0"/>
              <a:t>에서 계속 작업을 진행합니다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118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dirty="0" smtClean="0"/>
              <a:t>가상 </a:t>
            </a:r>
            <a:r>
              <a:rPr lang="ko-KR" altLang="en-US" dirty="0" err="1" smtClean="0"/>
              <a:t>머신을</a:t>
            </a:r>
            <a:r>
              <a:rPr lang="ko-KR" altLang="en-US" dirty="0" smtClean="0"/>
              <a:t> 만들기 전에</a:t>
            </a:r>
            <a:r>
              <a:rPr lang="en-US" altLang="ko-KR" dirty="0" smtClean="0"/>
              <a:t>,</a:t>
            </a:r>
            <a:r>
              <a:rPr lang="ko-KR" altLang="en-US" smtClean="0"/>
              <a:t> 가상 머신이 연결될 네트워크를 생성합니다 </a:t>
            </a:r>
            <a:r>
              <a:rPr lang="en-US" altLang="ko-KR" dirty="0" smtClean="0"/>
              <a:t>.</a:t>
            </a:r>
            <a:r>
              <a:rPr lang="ko-KR" altLang="en-US" smtClean="0"/>
              <a:t> 여기서는 </a:t>
            </a:r>
            <a:r>
              <a:rPr lang="en-US" altLang="ko-KR" dirty="0" smtClean="0"/>
              <a:t>LAB-</a:t>
            </a:r>
            <a:r>
              <a:rPr lang="en-US" altLang="ko-KR" dirty="0" err="1" smtClean="0"/>
              <a:t>star.loca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이름의 </a:t>
            </a:r>
            <a:r>
              <a:rPr lang="en-US" altLang="ko-KR" baseline="0" dirty="0" smtClean="0"/>
              <a:t>Internal </a:t>
            </a:r>
            <a:r>
              <a:rPr lang="ko-KR" altLang="en-US" baseline="0" smtClean="0"/>
              <a:t>스위치를 만듭니다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호스트와 자료 공유를 위해서는  </a:t>
            </a:r>
            <a:r>
              <a:rPr lang="en-US" altLang="ko-KR" baseline="0" dirty="0" smtClean="0"/>
              <a:t>Internal </a:t>
            </a:r>
            <a:r>
              <a:rPr lang="ko-KR" altLang="en-US" baseline="0" smtClean="0"/>
              <a:t>스위치 환경이 편합니다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물론 호스트에서 각 </a:t>
            </a:r>
            <a:r>
              <a:rPr lang="en-US" altLang="ko-KR" baseline="0" dirty="0" smtClean="0"/>
              <a:t>guest</a:t>
            </a:r>
            <a:r>
              <a:rPr lang="ko-KR" altLang="en-US" baseline="0" smtClean="0"/>
              <a:t> </a:t>
            </a:r>
            <a:r>
              <a:rPr lang="en-US" altLang="ko-KR" baseline="0" dirty="0" err="1" smtClean="0"/>
              <a:t>vm</a:t>
            </a:r>
            <a:r>
              <a:rPr lang="ko-KR" altLang="en-US" baseline="0" smtClean="0"/>
              <a:t>에 연결해서 작업하기에도 편합니다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마치 실제 서버와 동일한 환경처럼 보이기 때문이죠</a:t>
            </a:r>
            <a:r>
              <a:rPr lang="en-US" altLang="ko-KR" baseline="0" dirty="0" smtClean="0"/>
              <a:t>.</a:t>
            </a:r>
          </a:p>
          <a:p>
            <a:endParaRPr lang="en-US" baseline="0" dirty="0" smtClean="0"/>
          </a:p>
          <a:p>
            <a:r>
              <a:rPr lang="ko-KR" altLang="en-US" baseline="0" dirty="0" err="1" smtClean="0"/>
              <a:t>파워쉘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cmdlet</a:t>
            </a:r>
            <a:r>
              <a:rPr lang="ko-KR" altLang="en-US" baseline="0" smtClean="0"/>
              <a:t>으로는 쉽게 생성이 됩니다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0518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dirty="0" smtClean="0"/>
              <a:t>만들어진 스위치</a:t>
            </a:r>
            <a:r>
              <a:rPr lang="en-US" altLang="ko-KR" dirty="0" smtClean="0"/>
              <a:t>,</a:t>
            </a:r>
            <a:r>
              <a:rPr lang="ko-KR" altLang="en-US" smtClean="0"/>
              <a:t> 기존에 있는 스위치를 모두 확인합니다 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69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ko-KR" dirty="0" smtClean="0"/>
              <a:t>2000</a:t>
            </a:r>
            <a:r>
              <a:rPr lang="ko-KR" altLang="en-US" smtClean="0"/>
              <a:t>년부터 </a:t>
            </a:r>
            <a:r>
              <a:rPr lang="en-US" altLang="ko-KR" dirty="0" smtClean="0"/>
              <a:t>IT Pro.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시스템 엔지니어로 일하고 있고</a:t>
            </a:r>
            <a:r>
              <a:rPr lang="en-US" altLang="ko-KR" baseline="0" dirty="0" smtClean="0"/>
              <a:t>,</a:t>
            </a:r>
            <a:r>
              <a:rPr lang="ko-KR" altLang="en-US" baseline="0" smtClean="0"/>
              <a:t> 현재 </a:t>
            </a:r>
            <a:r>
              <a:rPr lang="en-US" altLang="ko-KR" baseline="0" dirty="0" smtClean="0"/>
              <a:t>TERA</a:t>
            </a:r>
            <a:r>
              <a:rPr lang="ko-KR" altLang="en-US" baseline="0" smtClean="0"/>
              <a:t>라는 </a:t>
            </a:r>
            <a:r>
              <a:rPr lang="en-US" altLang="ko-KR" baseline="0" dirty="0" smtClean="0"/>
              <a:t>MMORPG</a:t>
            </a:r>
            <a:r>
              <a:rPr lang="ko-KR" altLang="en-US" baseline="0" smtClean="0"/>
              <a:t> 게임 개발사인 </a:t>
            </a:r>
            <a:r>
              <a:rPr lang="en-US" altLang="ko-KR" baseline="0" dirty="0" smtClean="0"/>
              <a:t>BLUEHOLE STUDIO</a:t>
            </a:r>
            <a:r>
              <a:rPr lang="ko-KR" altLang="en-US" baseline="0" smtClean="0"/>
              <a:t>에서 일하고 있습니다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전통적인 </a:t>
            </a:r>
            <a:r>
              <a:rPr lang="en-US" altLang="ko-KR" baseline="0" dirty="0" smtClean="0"/>
              <a:t>IT Pro</a:t>
            </a:r>
            <a:r>
              <a:rPr lang="ko-KR" altLang="en-US" baseline="0" smtClean="0"/>
              <a:t> 와는 조금 다른</a:t>
            </a:r>
            <a:r>
              <a:rPr lang="en-US" altLang="ko-KR" baseline="0" dirty="0" smtClean="0"/>
              <a:t>,</a:t>
            </a:r>
            <a:r>
              <a:rPr lang="ko-KR" altLang="en-US" baseline="0" smtClean="0"/>
              <a:t> 문제 해결 및 다양한 기술 이슈를 처리하는 일을 하고 있는데요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좋은 회사라고 생각하고 만족하고 있습니다</a:t>
            </a:r>
            <a:r>
              <a:rPr lang="en-US" altLang="ko-KR" baseline="0" dirty="0" smtClean="0"/>
              <a:t>.</a:t>
            </a:r>
          </a:p>
          <a:p>
            <a:endParaRPr lang="en-US" baseline="0" dirty="0" smtClean="0"/>
          </a:p>
          <a:p>
            <a:r>
              <a:rPr lang="ko-KR" altLang="en-US" baseline="0" dirty="0" smtClean="0"/>
              <a:t>제가 좋아하는 제품</a:t>
            </a:r>
            <a:r>
              <a:rPr lang="en-US" altLang="ko-KR" baseline="0" dirty="0" smtClean="0"/>
              <a:t>,</a:t>
            </a:r>
            <a:r>
              <a:rPr lang="ko-KR" altLang="en-US" baseline="0" smtClean="0"/>
              <a:t> 서비스</a:t>
            </a:r>
            <a:r>
              <a:rPr lang="en-US" altLang="ko-KR" baseline="0" dirty="0" smtClean="0"/>
              <a:t>,</a:t>
            </a:r>
            <a:r>
              <a:rPr lang="ko-KR" altLang="en-US" baseline="0" smtClean="0"/>
              <a:t> 기술은 명확합니다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 사람이 일하지 않고</a:t>
            </a:r>
            <a:r>
              <a:rPr lang="en-US" altLang="ko-KR" baseline="0" dirty="0" smtClean="0"/>
              <a:t>,</a:t>
            </a:r>
            <a:r>
              <a:rPr lang="ko-KR" altLang="en-US" baseline="0" smtClean="0"/>
              <a:t> 컴퓨터가 일하도록 도와주는 것이죠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또는 그런 것들을 굉장히 저렴하거나 빠르게 구현할 수 있도록 도와주는 것이죠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반대로</a:t>
            </a:r>
            <a:r>
              <a:rPr lang="en-US" altLang="ko-KR" baseline="0" dirty="0" smtClean="0"/>
              <a:t>..</a:t>
            </a:r>
            <a:r>
              <a:rPr lang="ko-KR" altLang="en-US" baseline="0" smtClean="0"/>
              <a:t> 노가다나 우아하지 못한</a:t>
            </a:r>
            <a:r>
              <a:rPr lang="en-US" altLang="ko-KR" baseline="0" dirty="0" smtClean="0"/>
              <a:t>(</a:t>
            </a:r>
            <a:r>
              <a:rPr lang="ko-KR" altLang="en-US" baseline="0" smtClean="0"/>
              <a:t>유지보수를 힘들게 만드는</a:t>
            </a:r>
            <a:r>
              <a:rPr lang="en-US" altLang="ko-KR" baseline="0" dirty="0" smtClean="0"/>
              <a:t>)</a:t>
            </a:r>
            <a:r>
              <a:rPr lang="ko-KR" altLang="en-US" baseline="0" smtClean="0"/>
              <a:t> 구현은 정말 싫어합니다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쉘</a:t>
            </a:r>
            <a:r>
              <a:rPr lang="ko-KR" altLang="en-US" baseline="0" dirty="0" smtClean="0"/>
              <a:t> 환경은 그런 면에서 제가 좋아하는 장점만 가득합니다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81657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dirty="0" smtClean="0"/>
              <a:t>이제 본격적으로 가상 </a:t>
            </a:r>
            <a:r>
              <a:rPr lang="ko-KR" altLang="en-US" dirty="0" err="1" smtClean="0"/>
              <a:t>머신을</a:t>
            </a:r>
            <a:r>
              <a:rPr lang="ko-KR" altLang="en-US" dirty="0" smtClean="0"/>
              <a:t> 생성합니다</a:t>
            </a:r>
            <a:r>
              <a:rPr lang="en-US" altLang="ko-KR" dirty="0" smtClean="0"/>
              <a:t>.</a:t>
            </a:r>
            <a:r>
              <a:rPr lang="ko-KR" altLang="en-US" smtClean="0"/>
              <a:t> 아까 잠깐 말씀드린 것처럼 </a:t>
            </a:r>
            <a:r>
              <a:rPr lang="en-US" altLang="ko-KR" dirty="0" smtClean="0"/>
              <a:t>2</a:t>
            </a:r>
            <a:r>
              <a:rPr lang="ko-KR" altLang="en-US" smtClean="0"/>
              <a:t>세대 </a:t>
            </a:r>
            <a:r>
              <a:rPr lang="en-US" altLang="ko-KR" dirty="0" smtClean="0"/>
              <a:t>VM</a:t>
            </a:r>
            <a:r>
              <a:rPr lang="ko-KR" altLang="en-US" smtClean="0"/>
              <a:t>을 만들고</a:t>
            </a:r>
            <a:r>
              <a:rPr lang="en-US" altLang="ko-KR" dirty="0" smtClean="0"/>
              <a:t>,</a:t>
            </a:r>
            <a:r>
              <a:rPr lang="ko-KR" altLang="en-US" smtClean="0"/>
              <a:t> 전단계에서 만든 스위치를 연결합니다</a:t>
            </a:r>
            <a:r>
              <a:rPr lang="en-US" altLang="ko-KR" dirty="0" smtClean="0"/>
              <a:t>.</a:t>
            </a:r>
            <a:r>
              <a:rPr lang="ko-KR" altLang="en-US" smtClean="0"/>
              <a:t> 여기서 </a:t>
            </a:r>
            <a:r>
              <a:rPr lang="en-US" altLang="ko-KR" dirty="0" smtClean="0"/>
              <a:t>–VHDPATH</a:t>
            </a:r>
            <a:r>
              <a:rPr lang="ko-KR" altLang="en-US" smtClean="0"/>
              <a:t> 옵션은 기존에 만들어 둔 </a:t>
            </a:r>
            <a:r>
              <a:rPr lang="en-US" altLang="ko-KR" dirty="0" smtClean="0"/>
              <a:t>VHDX</a:t>
            </a:r>
            <a:r>
              <a:rPr lang="ko-KR" altLang="en-US" smtClean="0"/>
              <a:t> 파일을 지정할 수 있는데요</a:t>
            </a:r>
            <a:r>
              <a:rPr lang="en-US" altLang="ko-KR" dirty="0" smtClean="0"/>
              <a:t>.</a:t>
            </a:r>
            <a:r>
              <a:rPr lang="ko-KR" altLang="en-US" smtClean="0"/>
              <a:t>   메모리 </a:t>
            </a:r>
            <a:r>
              <a:rPr lang="en-US" altLang="ko-KR" dirty="0" smtClean="0"/>
              <a:t>1G</a:t>
            </a:r>
            <a:r>
              <a:rPr lang="en-US" altLang="ko-KR" baseline="0" dirty="0" smtClean="0"/>
              <a:t> / </a:t>
            </a:r>
            <a:r>
              <a:rPr lang="en-US" altLang="ko-KR" baseline="0" dirty="0" err="1" smtClean="0"/>
              <a:t>vCPU</a:t>
            </a:r>
            <a:r>
              <a:rPr lang="en-US" altLang="ko-KR" baseline="0" dirty="0" smtClean="0"/>
              <a:t> 1</a:t>
            </a:r>
            <a:r>
              <a:rPr lang="ko-KR" altLang="en-US" baseline="0" smtClean="0"/>
              <a:t>개가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Get-VM </a:t>
            </a:r>
            <a:r>
              <a:rPr lang="ko-KR" altLang="en-US" baseline="0" smtClean="0"/>
              <a:t>명령으로 간단히 상태를 확인할 수 있습니다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그런데</a:t>
            </a:r>
            <a:r>
              <a:rPr lang="en-US" altLang="ko-KR" baseline="0" dirty="0" smtClean="0"/>
              <a:t>,</a:t>
            </a:r>
            <a:r>
              <a:rPr lang="ko-KR" altLang="en-US" baseline="0" smtClean="0"/>
              <a:t> </a:t>
            </a:r>
            <a:r>
              <a:rPr lang="en-US" altLang="ko-KR" baseline="0" dirty="0" smtClean="0"/>
              <a:t>CPU</a:t>
            </a:r>
            <a:r>
              <a:rPr lang="ko-KR" altLang="en-US" baseline="0" smtClean="0"/>
              <a:t> 설정을 한번 변경해 보았습니다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현실적으로 </a:t>
            </a:r>
            <a:r>
              <a:rPr lang="en-US" altLang="ko-KR" baseline="0" dirty="0" smtClean="0"/>
              <a:t>1</a:t>
            </a:r>
            <a:r>
              <a:rPr lang="ko-KR" altLang="en-US" baseline="0" smtClean="0"/>
              <a:t>개의 </a:t>
            </a:r>
            <a:r>
              <a:rPr lang="en-US" altLang="ko-KR" baseline="0" dirty="0" smtClean="0"/>
              <a:t>CPU</a:t>
            </a:r>
            <a:r>
              <a:rPr lang="ko-KR" altLang="en-US" baseline="0" smtClean="0"/>
              <a:t>를 가진 서버를 찾기란 힘들죠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그리고</a:t>
            </a:r>
            <a:r>
              <a:rPr lang="en-US" altLang="ko-KR" baseline="0" dirty="0" smtClean="0"/>
              <a:t>,</a:t>
            </a:r>
            <a:r>
              <a:rPr lang="ko-KR" altLang="en-US" baseline="0" smtClean="0"/>
              <a:t> 메모리 설정에서 </a:t>
            </a:r>
            <a:r>
              <a:rPr lang="en-US" altLang="ko-KR" baseline="0" dirty="0" smtClean="0"/>
              <a:t>Dynamic Memory</a:t>
            </a:r>
            <a:r>
              <a:rPr lang="ko-KR" altLang="en-US" baseline="0" smtClean="0"/>
              <a:t> 사용을 껐습니다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좀 더 빠르게 </a:t>
            </a:r>
            <a:r>
              <a:rPr lang="en-US" altLang="ko-KR" baseline="0" dirty="0" err="1" smtClean="0"/>
              <a:t>vm</a:t>
            </a:r>
            <a:r>
              <a:rPr lang="ko-KR" altLang="en-US" baseline="0" smtClean="0"/>
              <a:t>이 응답하기를 바랬기 때문입니다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아무래도 </a:t>
            </a:r>
            <a:r>
              <a:rPr lang="en-US" altLang="ko-KR" baseline="0" dirty="0" smtClean="0"/>
              <a:t>production</a:t>
            </a:r>
            <a:r>
              <a:rPr lang="ko-KR" altLang="en-US" baseline="0" smtClean="0"/>
              <a:t> 환경에서 </a:t>
            </a:r>
            <a:r>
              <a:rPr lang="en-US" altLang="ko-KR" baseline="0" dirty="0" smtClean="0"/>
              <a:t>dynamic memory</a:t>
            </a:r>
            <a:r>
              <a:rPr lang="ko-KR" altLang="en-US" baseline="0" smtClean="0"/>
              <a:t>를 쓸 이유는 없으니까요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70727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4927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dirty="0" smtClean="0"/>
              <a:t>아까 </a:t>
            </a:r>
            <a:r>
              <a:rPr lang="en-US" altLang="ko-KR" dirty="0" err="1" smtClean="0"/>
              <a:t>vhdx</a:t>
            </a:r>
            <a:r>
              <a:rPr lang="ko-KR" altLang="en-US" smtClean="0"/>
              <a:t> 파일 생성할 때 말씀드렸지만</a:t>
            </a:r>
            <a:r>
              <a:rPr lang="en-US" altLang="ko-KR" dirty="0" smtClean="0"/>
              <a:t>,</a:t>
            </a:r>
            <a:r>
              <a:rPr lang="ko-KR" altLang="en-US" smtClean="0"/>
              <a:t> </a:t>
            </a:r>
            <a:r>
              <a:rPr lang="en-US" altLang="ko-KR" dirty="0" smtClean="0"/>
              <a:t>4</a:t>
            </a:r>
            <a:r>
              <a:rPr lang="ko-KR" altLang="en-US" smtClean="0"/>
              <a:t>개의 </a:t>
            </a:r>
            <a:r>
              <a:rPr lang="en-US" altLang="ko-KR" dirty="0" smtClean="0"/>
              <a:t>VM</a:t>
            </a:r>
            <a:r>
              <a:rPr lang="ko-KR" altLang="en-US" smtClean="0"/>
              <a:t>을 생성했습니다</a:t>
            </a:r>
            <a:r>
              <a:rPr lang="en-US" altLang="ko-KR" dirty="0" smtClean="0"/>
              <a:t>.</a:t>
            </a:r>
            <a:r>
              <a:rPr lang="ko-KR" altLang="en-US" smtClean="0"/>
              <a:t> </a:t>
            </a:r>
            <a:r>
              <a:rPr lang="en-US" altLang="ko-KR" dirty="0" smtClean="0"/>
              <a:t>(</a:t>
            </a:r>
            <a:r>
              <a:rPr lang="ko-KR" altLang="en-US" smtClean="0"/>
              <a:t>생략</a:t>
            </a:r>
            <a:r>
              <a:rPr lang="en-US" altLang="ko-KR" dirty="0" smtClean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28014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dirty="0" smtClean="0"/>
              <a:t>생성한 </a:t>
            </a:r>
            <a:r>
              <a:rPr lang="en-US" altLang="ko-KR" dirty="0" smtClean="0"/>
              <a:t>VM</a:t>
            </a:r>
            <a:r>
              <a:rPr lang="ko-KR" altLang="en-US" smtClean="0"/>
              <a:t>들을 모두 실행합니다</a:t>
            </a:r>
            <a:r>
              <a:rPr lang="en-US" altLang="ko-KR" dirty="0" smtClean="0"/>
              <a:t>.</a:t>
            </a:r>
            <a:r>
              <a:rPr lang="ko-KR" altLang="en-US" smtClean="0"/>
              <a:t> 저렇게 파이프로 넘겨서 한 방에 실행할 수 있습니다</a:t>
            </a:r>
            <a:r>
              <a:rPr lang="en-US" altLang="ko-KR" dirty="0" smtClean="0"/>
              <a:t>.</a:t>
            </a:r>
            <a:r>
              <a:rPr lang="ko-KR" altLang="en-US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321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dirty="0" smtClean="0"/>
              <a:t>이제 </a:t>
            </a:r>
            <a:r>
              <a:rPr lang="en-US" altLang="ko-KR" dirty="0" smtClean="0"/>
              <a:t>star-dc-01 </a:t>
            </a:r>
            <a:r>
              <a:rPr lang="ko-KR" altLang="en-US" smtClean="0"/>
              <a:t>이라는 첫번째 </a:t>
            </a:r>
            <a:r>
              <a:rPr lang="en-US" altLang="ko-KR" dirty="0" smtClean="0"/>
              <a:t>VM</a:t>
            </a:r>
            <a:r>
              <a:rPr lang="ko-KR" altLang="en-US" smtClean="0"/>
              <a:t>에서 작업합니다</a:t>
            </a:r>
            <a:r>
              <a:rPr lang="en-US" altLang="ko-KR" dirty="0" smtClean="0"/>
              <a:t>.</a:t>
            </a:r>
            <a:r>
              <a:rPr lang="ko-KR" altLang="en-US" smtClean="0"/>
              <a:t> 이제 </a:t>
            </a:r>
            <a:r>
              <a:rPr lang="en-US" altLang="ko-KR" dirty="0" smtClean="0"/>
              <a:t>VM</a:t>
            </a:r>
            <a:r>
              <a:rPr lang="ko-KR" altLang="en-US" smtClean="0"/>
              <a:t>만 켜진 상태라서 네트워크 설정이 필요합니다</a:t>
            </a:r>
            <a:r>
              <a:rPr lang="en-US" altLang="ko-KR" dirty="0" smtClean="0"/>
              <a:t>.</a:t>
            </a:r>
            <a:r>
              <a:rPr lang="ko-KR" altLang="en-US" smtClean="0"/>
              <a:t> 여기까지 오면서 여러분들 눈치채셨는지 모르겠지만 탐색기는 전혀 사용하지 않습니다</a:t>
            </a:r>
            <a:r>
              <a:rPr lang="en-US" altLang="ko-KR" dirty="0" smtClean="0"/>
              <a:t>.</a:t>
            </a:r>
            <a:r>
              <a:rPr lang="ko-KR" altLang="en-US" smtClean="0"/>
              <a:t> 오직 </a:t>
            </a:r>
            <a:r>
              <a:rPr lang="en-US" altLang="ko-KR" dirty="0" smtClean="0"/>
              <a:t>CLI</a:t>
            </a:r>
            <a:r>
              <a:rPr lang="ko-KR" altLang="en-US" smtClean="0"/>
              <a:t> 뿐</a:t>
            </a:r>
            <a:r>
              <a:rPr lang="en-US" altLang="ko-KR" dirty="0" smtClean="0"/>
              <a:t>.</a:t>
            </a:r>
            <a:r>
              <a:rPr lang="ko-KR" altLang="en-US" smtClean="0"/>
              <a:t> 이제 </a:t>
            </a:r>
            <a:r>
              <a:rPr lang="en-US" altLang="ko-KR" dirty="0" smtClean="0"/>
              <a:t>IP</a:t>
            </a:r>
            <a:r>
              <a:rPr lang="ko-KR" altLang="en-US" smtClean="0"/>
              <a:t> 설정을 해 봅시다</a:t>
            </a:r>
            <a:r>
              <a:rPr lang="en-US" altLang="ko-KR" dirty="0" smtClean="0"/>
              <a:t>.</a:t>
            </a:r>
            <a:r>
              <a:rPr lang="ko-KR" altLang="en-US" smtClean="0"/>
              <a:t> </a:t>
            </a:r>
            <a:r>
              <a:rPr lang="en-US" altLang="ko-KR" dirty="0" smtClean="0"/>
              <a:t>2003,</a:t>
            </a:r>
            <a:r>
              <a:rPr lang="ko-KR" altLang="en-US" smtClean="0"/>
              <a:t> </a:t>
            </a:r>
            <a:r>
              <a:rPr lang="en-US" altLang="ko-KR" dirty="0" smtClean="0"/>
              <a:t>2008</a:t>
            </a:r>
            <a:r>
              <a:rPr lang="ko-KR" altLang="en-US" smtClean="0"/>
              <a:t> 시절에는 </a:t>
            </a:r>
            <a:r>
              <a:rPr lang="en-US" altLang="ko-KR" dirty="0" err="1" smtClean="0"/>
              <a:t>netsh</a:t>
            </a:r>
            <a:r>
              <a:rPr lang="ko-KR" altLang="en-US" smtClean="0"/>
              <a:t> 이라는 도구를 이용해서 </a:t>
            </a:r>
            <a:r>
              <a:rPr lang="en-US" altLang="ko-KR" dirty="0" err="1" smtClean="0"/>
              <a:t>ip</a:t>
            </a:r>
            <a:r>
              <a:rPr lang="ko-KR" altLang="en-US" smtClean="0"/>
              <a:t> 변경이 가능했는데요</a:t>
            </a:r>
            <a:r>
              <a:rPr lang="en-US" altLang="ko-KR" dirty="0" smtClean="0"/>
              <a:t>.</a:t>
            </a:r>
            <a:r>
              <a:rPr lang="ko-KR" altLang="en-US" smtClean="0"/>
              <a:t> </a:t>
            </a:r>
            <a:r>
              <a:rPr lang="en-US" altLang="ko-KR" dirty="0" err="1" smtClean="0"/>
              <a:t>powershell</a:t>
            </a:r>
            <a:r>
              <a:rPr lang="ko-KR" altLang="en-US" smtClean="0"/>
              <a:t>의 새로운 </a:t>
            </a:r>
            <a:r>
              <a:rPr lang="en-US" altLang="ko-KR" dirty="0" err="1" smtClean="0"/>
              <a:t>cmdlet</a:t>
            </a:r>
            <a:r>
              <a:rPr lang="en-US" altLang="ko-KR" dirty="0" smtClean="0"/>
              <a:t> </a:t>
            </a:r>
            <a:r>
              <a:rPr lang="ko-KR" altLang="en-US" smtClean="0"/>
              <a:t>을 이용하면 좀 더 편하게 </a:t>
            </a:r>
            <a:r>
              <a:rPr lang="en-US" altLang="ko-KR" dirty="0" err="1" smtClean="0"/>
              <a:t>ip</a:t>
            </a:r>
            <a:r>
              <a:rPr lang="ko-KR" altLang="en-US" smtClean="0"/>
              <a:t> 설정이 가능합니다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3256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dirty="0" smtClean="0"/>
              <a:t>먼저 현재 </a:t>
            </a:r>
            <a:r>
              <a:rPr lang="en-US" altLang="ko-KR" dirty="0" err="1" smtClean="0"/>
              <a:t>vm</a:t>
            </a:r>
            <a:r>
              <a:rPr lang="ko-KR" altLang="en-US" smtClean="0"/>
              <a:t>의 랜카드 설정을 봅시다</a:t>
            </a:r>
            <a:r>
              <a:rPr lang="en-US" altLang="ko-KR" dirty="0" smtClean="0"/>
              <a:t>.</a:t>
            </a:r>
            <a:r>
              <a:rPr lang="ko-KR" altLang="en-US" smtClean="0"/>
              <a:t> 여기서 중요한 것은 </a:t>
            </a:r>
            <a:r>
              <a:rPr lang="en-US" altLang="ko-KR" dirty="0" err="1" smtClean="0"/>
              <a:t>interfaceindex</a:t>
            </a:r>
            <a:r>
              <a:rPr lang="ko-KR" altLang="en-US" smtClean="0"/>
              <a:t> 입니다</a:t>
            </a:r>
            <a:r>
              <a:rPr lang="en-US" altLang="ko-KR" dirty="0" smtClean="0"/>
              <a:t>.</a:t>
            </a:r>
            <a:r>
              <a:rPr lang="ko-KR" altLang="en-US" smtClean="0"/>
              <a:t> 옛날 </a:t>
            </a:r>
            <a:r>
              <a:rPr lang="en-US" altLang="ko-KR" dirty="0" err="1" smtClean="0"/>
              <a:t>netsh</a:t>
            </a:r>
            <a:r>
              <a:rPr lang="ko-KR" altLang="en-US" smtClean="0"/>
              <a:t> 사용할 때와 비슷한데요</a:t>
            </a:r>
            <a:r>
              <a:rPr lang="en-US" altLang="ko-KR" dirty="0" smtClean="0"/>
              <a:t>.</a:t>
            </a:r>
            <a:r>
              <a:rPr lang="ko-KR" altLang="en-US" smtClean="0"/>
              <a:t> 전 타이핑을 더 적게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86990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2631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58795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7627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8679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baseline="0" dirty="0" smtClean="0"/>
              <a:t>먼저 </a:t>
            </a:r>
            <a:r>
              <a:rPr lang="ko-KR" altLang="en-US" baseline="0" dirty="0" err="1" smtClean="0"/>
              <a:t>쉘이</a:t>
            </a:r>
            <a:r>
              <a:rPr lang="ko-KR" altLang="en-US" baseline="0" dirty="0" smtClean="0"/>
              <a:t> 어떤 것인지 잠깐 살펴봅시다</a:t>
            </a:r>
            <a:r>
              <a:rPr lang="en-US" altLang="ko-KR" baseline="0" dirty="0" smtClean="0"/>
              <a:t>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54162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02439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54384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62112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65946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77245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35374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97080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88449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86297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1695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smtClean="0"/>
              <a:t>사전적 의미에서는 사용자와 내부의 중간에 존재하고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31800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66037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79043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08989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92238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0147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4380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78265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52446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90334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1846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dirty="0" smtClean="0"/>
              <a:t>저나 여러분 같이 일반 사용자가 컴퓨터에게 던지는 단순한 명령들 </a:t>
            </a:r>
            <a:r>
              <a:rPr lang="en-US" altLang="ko-KR" dirty="0" smtClean="0"/>
              <a:t>(</a:t>
            </a:r>
            <a:r>
              <a:rPr lang="ko-KR" altLang="en-US" smtClean="0"/>
              <a:t>예를 들어 파일을 복사</a:t>
            </a:r>
            <a:r>
              <a:rPr lang="en-US" altLang="ko-KR" dirty="0" smtClean="0"/>
              <a:t>)</a:t>
            </a:r>
            <a:r>
              <a:rPr lang="ko-KR" altLang="en-US" smtClean="0"/>
              <a:t>을 전달해주고</a:t>
            </a:r>
            <a:r>
              <a:rPr lang="en-US" altLang="ko-KR" dirty="0" smtClean="0"/>
              <a:t>,</a:t>
            </a:r>
            <a:r>
              <a:rPr lang="ko-KR" altLang="en-US" smtClean="0"/>
              <a:t> 이 과정에서 복잡한 내부를 숨겨 줍니다</a:t>
            </a:r>
            <a:r>
              <a:rPr lang="en-US" altLang="ko-KR" dirty="0" smtClean="0"/>
              <a:t>.</a:t>
            </a:r>
            <a:r>
              <a:rPr lang="ko-KR" altLang="en-US" smtClean="0"/>
              <a:t> 예를 들어 </a:t>
            </a:r>
            <a:r>
              <a:rPr lang="en-US" altLang="ko-KR" dirty="0" smtClean="0"/>
              <a:t>API</a:t>
            </a:r>
            <a:r>
              <a:rPr lang="ko-KR" altLang="en-US" smtClean="0"/>
              <a:t> 호출</a:t>
            </a:r>
            <a:r>
              <a:rPr lang="en-US" altLang="ko-KR" dirty="0" smtClean="0"/>
              <a:t>,</a:t>
            </a:r>
            <a:r>
              <a:rPr lang="ko-KR" altLang="en-US" smtClean="0"/>
              <a:t> 파일의 </a:t>
            </a:r>
            <a:r>
              <a:rPr lang="en-US" altLang="ko-KR" dirty="0" smtClean="0"/>
              <a:t>ACE</a:t>
            </a:r>
            <a:r>
              <a:rPr lang="ko-KR" altLang="en-US" smtClean="0"/>
              <a:t>에 등록되어 있는지</a:t>
            </a:r>
            <a:r>
              <a:rPr lang="en-US" altLang="ko-KR" dirty="0" smtClean="0"/>
              <a:t>,</a:t>
            </a:r>
            <a:r>
              <a:rPr lang="ko-KR" altLang="en-US" smtClean="0"/>
              <a:t> 등등 그리고</a:t>
            </a:r>
            <a:r>
              <a:rPr lang="en-US" altLang="ko-KR" dirty="0" smtClean="0"/>
              <a:t>,</a:t>
            </a:r>
            <a:r>
              <a:rPr lang="ko-KR" altLang="en-US" smtClean="0"/>
              <a:t> 모든 것이 성공적이거나 또는 그렇지 못할 때 에러를 보여줍니다</a:t>
            </a:r>
            <a:r>
              <a:rPr lang="en-US" altLang="ko-KR" dirty="0" smtClean="0"/>
              <a:t>.</a:t>
            </a:r>
            <a:r>
              <a:rPr lang="ko-KR" altLang="en-US" smtClean="0"/>
              <a:t> 어쨌든 복잡한 것을 쉽게 보여준다는 것이 쉘이죠</a:t>
            </a:r>
            <a:r>
              <a:rPr lang="en-US" altLang="ko-KR" dirty="0" smtClean="0"/>
              <a:t>.</a:t>
            </a:r>
            <a:r>
              <a:rPr lang="ko-KR" altLang="en-US" smtClean="0"/>
              <a:t> 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ko-KR" altLang="en-US" dirty="0" smtClean="0"/>
              <a:t>그래픽 </a:t>
            </a:r>
            <a:r>
              <a:rPr lang="ko-KR" altLang="en-US" dirty="0" err="1" smtClean="0"/>
              <a:t>쉘은</a:t>
            </a:r>
            <a:r>
              <a:rPr lang="ko-KR" altLang="en-US" dirty="0" smtClean="0"/>
              <a:t> 탐색기를 생각하시면 됩니다</a:t>
            </a:r>
            <a:r>
              <a:rPr lang="en-US" altLang="ko-KR" dirty="0" smtClean="0"/>
              <a:t>.</a:t>
            </a:r>
            <a:r>
              <a:rPr lang="ko-KR" altLang="en-US" smtClean="0"/>
              <a:t> </a:t>
            </a:r>
            <a:r>
              <a:rPr lang="en-US" altLang="ko-KR" dirty="0" smtClean="0"/>
              <a:t>(</a:t>
            </a:r>
            <a:r>
              <a:rPr lang="ko-KR" altLang="en-US" smtClean="0"/>
              <a:t>적어도 윈도우에서는요</a:t>
            </a:r>
            <a:r>
              <a:rPr lang="en-US" altLang="ko-KR" dirty="0" smtClean="0"/>
              <a:t>)</a:t>
            </a:r>
            <a:r>
              <a:rPr lang="ko-KR" altLang="en-US" smtClean="0"/>
              <a:t> 명령줄 쉘</a:t>
            </a:r>
            <a:r>
              <a:rPr lang="en-US" altLang="ko-KR" dirty="0" smtClean="0"/>
              <a:t>.</a:t>
            </a:r>
            <a:r>
              <a:rPr lang="ko-KR" altLang="en-US" smtClean="0"/>
              <a:t> 한글로 읽으려니까 어색한데 </a:t>
            </a:r>
            <a:r>
              <a:rPr lang="en-US" altLang="ko-KR" dirty="0" smtClean="0"/>
              <a:t>CLI </a:t>
            </a:r>
            <a:r>
              <a:rPr lang="ko-KR" altLang="en-US" smtClean="0"/>
              <a:t>쉘이라고 할께요</a:t>
            </a:r>
            <a:r>
              <a:rPr lang="en-US" altLang="ko-KR" dirty="0" smtClean="0"/>
              <a:t>.</a:t>
            </a:r>
            <a:r>
              <a:rPr lang="ko-KR" altLang="en-US" smtClean="0"/>
              <a:t> 사실 저나 주변 사람들에게 쉘이라고 애기할 때에는 대체로 </a:t>
            </a:r>
            <a:r>
              <a:rPr lang="en-US" altLang="ko-KR" dirty="0" smtClean="0"/>
              <a:t>CLI</a:t>
            </a:r>
            <a:r>
              <a:rPr lang="ko-KR" altLang="en-US" smtClean="0"/>
              <a:t> 쉘을 얘기하죠</a:t>
            </a:r>
            <a:r>
              <a:rPr lang="en-US" altLang="ko-KR" dirty="0" smtClean="0"/>
              <a:t>.</a:t>
            </a:r>
            <a:r>
              <a:rPr lang="ko-KR" altLang="en-US" smtClean="0"/>
              <a:t> *</a:t>
            </a:r>
            <a:r>
              <a:rPr lang="en-US" altLang="ko-KR" dirty="0" smtClean="0"/>
              <a:t>Nix</a:t>
            </a:r>
            <a:r>
              <a:rPr lang="ko-KR" altLang="en-US" smtClean="0"/>
              <a:t> 환경에서는 당연한데</a:t>
            </a:r>
            <a:r>
              <a:rPr lang="en-US" altLang="ko-KR" dirty="0" smtClean="0"/>
              <a:t>,</a:t>
            </a:r>
            <a:r>
              <a:rPr lang="ko-KR" altLang="en-US" smtClean="0"/>
              <a:t> 윈도우 환경에서는 좀 어색하긴 합니다</a:t>
            </a:r>
            <a:r>
              <a:rPr lang="en-US" altLang="ko-KR" dirty="0" smtClean="0"/>
              <a:t>.</a:t>
            </a:r>
            <a:r>
              <a:rPr lang="ko-KR" altLang="en-US" smtClean="0"/>
              <a:t> 어쨌든 이후 얘기할 때 쉘이란 바로 </a:t>
            </a:r>
            <a:r>
              <a:rPr lang="en-US" altLang="ko-KR" dirty="0" smtClean="0"/>
              <a:t>CLI</a:t>
            </a:r>
            <a:r>
              <a:rPr lang="ko-KR" altLang="en-US" smtClean="0"/>
              <a:t> 쉘 환경을 얘기합니다</a:t>
            </a:r>
            <a:r>
              <a:rPr lang="en-US" altLang="ko-KR" dirty="0" smtClean="0"/>
              <a:t>.</a:t>
            </a:r>
            <a:r>
              <a:rPr lang="ko-KR" altLang="en-US" smtClean="0"/>
              <a:t> </a:t>
            </a:r>
            <a:r>
              <a:rPr lang="en-US" altLang="ko-KR" dirty="0" smtClean="0"/>
              <a:t>PowerShell</a:t>
            </a:r>
            <a:r>
              <a:rPr lang="ko-KR" altLang="en-US" smtClean="0"/>
              <a:t>만 얘기하지는 않습니다</a:t>
            </a:r>
            <a:r>
              <a:rPr lang="en-US" altLang="ko-KR" dirty="0" smtClean="0"/>
              <a:t>!!!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그럼 윈도우 서버에서 사용할 수 있는 </a:t>
            </a:r>
            <a:r>
              <a:rPr lang="en-US" altLang="ko-KR" dirty="0" smtClean="0"/>
              <a:t>Shell</a:t>
            </a:r>
            <a:r>
              <a:rPr lang="ko-KR" altLang="en-US" smtClean="0"/>
              <a:t> 환경에 대해서 간단히 나열해봅시다</a:t>
            </a:r>
            <a:r>
              <a:rPr lang="en-US" altLang="ko-KR" dirty="0" smtClean="0"/>
              <a:t>.</a:t>
            </a:r>
            <a:r>
              <a:rPr lang="ko-KR" altLang="en-US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35932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65556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3772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91028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81468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82865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17325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58814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129529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42222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925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dirty="0" smtClean="0"/>
              <a:t>먼저 전통의 강자</a:t>
            </a:r>
            <a:r>
              <a:rPr lang="en-US" altLang="ko-KR" dirty="0" smtClean="0"/>
              <a:t>(!)</a:t>
            </a:r>
            <a:r>
              <a:rPr lang="ko-KR" altLang="en-US" smtClean="0"/>
              <a:t> </a:t>
            </a:r>
            <a:r>
              <a:rPr lang="en-US" altLang="ko-KR" dirty="0" smtClean="0"/>
              <a:t>cmd.exe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를 들 수 있습니다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거의 모든 버전의 </a:t>
            </a:r>
            <a:r>
              <a:rPr lang="en-US" altLang="ko-KR" baseline="0" dirty="0" smtClean="0"/>
              <a:t>Windows </a:t>
            </a:r>
            <a:r>
              <a:rPr lang="ko-KR" altLang="en-US" baseline="0" smtClean="0"/>
              <a:t>에 내장되어 있고</a:t>
            </a:r>
            <a:r>
              <a:rPr lang="en-US" altLang="ko-KR" baseline="0" dirty="0" smtClean="0"/>
              <a:t>,</a:t>
            </a:r>
            <a:r>
              <a:rPr lang="ko-KR" altLang="en-US" baseline="0" smtClean="0"/>
              <a:t> 다소 투박한 문법 </a:t>
            </a:r>
            <a:r>
              <a:rPr lang="en-US" altLang="ko-KR" baseline="0" dirty="0" smtClean="0"/>
              <a:t>(switch, case, while</a:t>
            </a:r>
            <a:r>
              <a:rPr lang="ko-KR" altLang="en-US" baseline="0" smtClean="0"/>
              <a:t> 도 없지만</a:t>
            </a:r>
            <a:r>
              <a:rPr lang="en-US" altLang="ko-KR" baseline="0" dirty="0" smtClean="0"/>
              <a:t>)</a:t>
            </a:r>
            <a:r>
              <a:rPr lang="ko-KR" altLang="en-US" baseline="0" smtClean="0"/>
              <a:t> </a:t>
            </a:r>
            <a:r>
              <a:rPr lang="en-US" altLang="ko-KR" baseline="0" dirty="0" smtClean="0"/>
              <a:t>DOS</a:t>
            </a:r>
            <a:r>
              <a:rPr lang="ko-KR" altLang="en-US" baseline="0" smtClean="0"/>
              <a:t> 시절부터 익숙한 배치파일을 작성할 수 있습니다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나름 </a:t>
            </a:r>
            <a:r>
              <a:rPr lang="en-US" altLang="ko-KR" baseline="0" dirty="0" smtClean="0"/>
              <a:t>tab</a:t>
            </a:r>
            <a:r>
              <a:rPr lang="ko-KR" altLang="en-US" baseline="0" smtClean="0"/>
              <a:t>  키를 이용한 </a:t>
            </a:r>
            <a:r>
              <a:rPr lang="en-US" altLang="ko-KR" baseline="0" dirty="0" smtClean="0"/>
              <a:t>Completion(?)</a:t>
            </a:r>
            <a:r>
              <a:rPr lang="ko-KR" altLang="en-US" baseline="0" smtClean="0"/>
              <a:t> 도 지원되고 참을만합니다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배치파일을 너무 무시하지는 마세요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제가 아는 </a:t>
            </a:r>
            <a:r>
              <a:rPr lang="en-US" altLang="ko-KR" baseline="0" dirty="0" smtClean="0"/>
              <a:t>NT CMD scripting</a:t>
            </a:r>
            <a:r>
              <a:rPr lang="ko-KR" altLang="en-US" baseline="0" smtClean="0"/>
              <a:t> 책 마지막은 게임</a:t>
            </a:r>
            <a:r>
              <a:rPr lang="en-US" altLang="ko-KR" baseline="0" dirty="0" smtClean="0"/>
              <a:t>(!)</a:t>
            </a:r>
            <a:r>
              <a:rPr lang="ko-KR" altLang="en-US" baseline="0" smtClean="0"/>
              <a:t> 예제를 담고 있습니다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간단하지만요</a:t>
            </a:r>
            <a:r>
              <a:rPr lang="en-US" altLang="ko-KR" baseline="0" dirty="0" smtClean="0"/>
              <a:t>.</a:t>
            </a:r>
            <a:endParaRPr lang="en-US" baseline="0" dirty="0" smtClean="0"/>
          </a:p>
          <a:p>
            <a:r>
              <a:rPr lang="ko-KR" altLang="en-US" baseline="0" dirty="0" smtClean="0"/>
              <a:t>단점은</a:t>
            </a:r>
            <a:r>
              <a:rPr lang="en-US" altLang="ko-KR" baseline="0" dirty="0" smtClean="0"/>
              <a:t>..</a:t>
            </a:r>
            <a:r>
              <a:rPr lang="ko-KR" altLang="en-US" baseline="0" smtClean="0"/>
              <a:t> 뭐 혼자서는 할 수 있는게 별로 없고</a:t>
            </a:r>
            <a:r>
              <a:rPr lang="en-US" altLang="ko-KR" baseline="0" dirty="0" smtClean="0"/>
              <a:t>,</a:t>
            </a:r>
            <a:r>
              <a:rPr lang="ko-KR" altLang="en-US" baseline="0" smtClean="0"/>
              <a:t> 다른 외부 도구들 </a:t>
            </a:r>
            <a:r>
              <a:rPr lang="en-US" altLang="ko-KR" baseline="0" dirty="0" smtClean="0"/>
              <a:t>(.EXE)</a:t>
            </a:r>
            <a:r>
              <a:rPr lang="ko-KR" altLang="en-US" baseline="0" smtClean="0"/>
              <a:t>의 도움이 많이 필요합니다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 </a:t>
            </a:r>
            <a:endParaRPr lang="en-US" altLang="ko-KR" baseline="0" dirty="0" smtClean="0"/>
          </a:p>
          <a:p>
            <a:endParaRPr lang="en-US" baseline="0" dirty="0" smtClean="0"/>
          </a:p>
          <a:p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스크린샷은</a:t>
            </a:r>
            <a:r>
              <a:rPr lang="ko-KR" altLang="en-US" baseline="0" dirty="0" smtClean="0"/>
              <a:t> 아마 좀 어색할 겁니다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작업을 편하게 하려고 고정폭 글꼴인 *나눔고딕코딩*을 적용했기 때문입니다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유명한  레이몬드 첸의 </a:t>
            </a:r>
            <a:r>
              <a:rPr lang="en-US" altLang="ko-KR" baseline="0" dirty="0" err="1" smtClean="0"/>
              <a:t>TheOleNewThing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블로그에 가 보면 </a:t>
            </a:r>
            <a:r>
              <a:rPr lang="en-US" altLang="ko-KR" baseline="0" dirty="0" err="1" smtClean="0"/>
              <a:t>cmd</a:t>
            </a:r>
            <a:r>
              <a:rPr lang="ko-KR" altLang="en-US" baseline="0" smtClean="0"/>
              <a:t> 또는 </a:t>
            </a:r>
            <a:r>
              <a:rPr lang="en-US" altLang="ko-KR" baseline="0" dirty="0" smtClean="0"/>
              <a:t>PowerShell </a:t>
            </a:r>
            <a:r>
              <a:rPr lang="ko-KR" altLang="en-US" baseline="0" smtClean="0"/>
              <a:t>기본 글꼴을 하나 혹은 두개이상 못쓰는 이유에 대해서 설명이 있습니다</a:t>
            </a:r>
            <a:r>
              <a:rPr lang="en-US" altLang="ko-KR" baseline="0" dirty="0" smtClean="0"/>
              <a:t>. </a:t>
            </a:r>
            <a:r>
              <a:rPr lang="ko-KR" altLang="en-US" baseline="0" smtClean="0"/>
              <a:t>저는 한글을 꼭 써야 되는 환경이라면 나눔고딕코딩을 추천하고</a:t>
            </a:r>
            <a:r>
              <a:rPr lang="en-US" altLang="ko-KR" baseline="0" dirty="0" smtClean="0"/>
              <a:t>,</a:t>
            </a:r>
            <a:r>
              <a:rPr lang="ko-KR" altLang="en-US" baseline="0" smtClean="0"/>
              <a:t> 대충 영어만으로 버틸수 있는경우라면 </a:t>
            </a:r>
            <a:r>
              <a:rPr lang="en-US" altLang="ko-KR" baseline="0" dirty="0" smtClean="0"/>
              <a:t>Consolas</a:t>
            </a:r>
            <a:r>
              <a:rPr lang="ko-KR" altLang="en-US" baseline="0" smtClean="0"/>
              <a:t> </a:t>
            </a:r>
            <a:r>
              <a:rPr lang="en-US" altLang="ko-KR" baseline="0" dirty="0" smtClean="0"/>
              <a:t>/ Monaco</a:t>
            </a:r>
            <a:r>
              <a:rPr lang="ko-KR" altLang="en-US" baseline="0" smtClean="0"/>
              <a:t> 글꼴을 씁니다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</a:t>
            </a:r>
            <a:endParaRPr lang="en-US" altLang="ko-KR" baseline="0" dirty="0" smtClean="0"/>
          </a:p>
          <a:p>
            <a:endParaRPr lang="en-US" baseline="0" dirty="0" smtClean="0"/>
          </a:p>
          <a:p>
            <a:r>
              <a:rPr lang="ko-KR" altLang="en-US" dirty="0" smtClean="0"/>
              <a:t>별로 관계없어 보이는 글꼴 얘기를 하는 건</a:t>
            </a:r>
            <a:r>
              <a:rPr lang="en-US" altLang="ko-KR" dirty="0" smtClean="0"/>
              <a:t>,</a:t>
            </a:r>
            <a:r>
              <a:rPr lang="ko-KR" altLang="en-US" smtClean="0"/>
              <a:t> 쉘</a:t>
            </a:r>
            <a:r>
              <a:rPr lang="en-US" altLang="ko-KR" dirty="0" smtClean="0"/>
              <a:t>/</a:t>
            </a:r>
            <a:r>
              <a:rPr lang="ko-KR" altLang="en-US" smtClean="0"/>
              <a:t>터미널 이런 화면을 계속 보고 있다 보면 글꼴에 대해서도 나름 예민해지거나</a:t>
            </a:r>
            <a:r>
              <a:rPr lang="en-US" altLang="ko-KR" dirty="0" smtClean="0"/>
              <a:t>,</a:t>
            </a:r>
            <a:r>
              <a:rPr lang="ko-KR" altLang="en-US" smtClean="0"/>
              <a:t> 기준을 두게 되기 때문입니다</a:t>
            </a:r>
            <a:r>
              <a:rPr lang="en-US" altLang="ko-KR" dirty="0" smtClean="0"/>
              <a:t>.</a:t>
            </a:r>
            <a:r>
              <a:rPr lang="ko-KR" altLang="en-US" smtClean="0"/>
              <a:t> </a:t>
            </a:r>
            <a:r>
              <a:rPr lang="en-US" altLang="ko-KR" dirty="0" smtClean="0"/>
              <a:t>Visual Studio</a:t>
            </a:r>
            <a:r>
              <a:rPr lang="ko-KR" altLang="en-US" smtClean="0"/>
              <a:t>와 같은 </a:t>
            </a:r>
            <a:r>
              <a:rPr lang="en-US" altLang="ko-KR" dirty="0" smtClean="0"/>
              <a:t>IDE</a:t>
            </a:r>
            <a:r>
              <a:rPr lang="ko-KR" altLang="en-US" smtClean="0"/>
              <a:t>를 사용하는 개발자 분들이라면 조금은 공감하실수도 있습니다</a:t>
            </a:r>
            <a:r>
              <a:rPr lang="en-US" altLang="ko-KR" dirty="0" smtClean="0"/>
              <a:t>.</a:t>
            </a:r>
            <a:r>
              <a:rPr lang="ko-KR" altLang="en-US" smtClean="0"/>
              <a:t> 기본값만 사용하신다면 그것도 정답입니다</a:t>
            </a:r>
            <a:r>
              <a:rPr lang="en-US" altLang="ko-KR" dirty="0" smtClean="0"/>
              <a:t>.</a:t>
            </a:r>
            <a:r>
              <a:rPr lang="ko-KR" altLang="en-US" smtClean="0"/>
              <a:t> 어쨌든 저는 글꼴을 챙기는 편입니다</a:t>
            </a:r>
            <a:r>
              <a:rPr lang="en-US" altLang="ko-KR" dirty="0" smtClean="0"/>
              <a:t>.</a:t>
            </a:r>
            <a:r>
              <a:rPr lang="ko-KR" altLang="en-US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잡담은 그만하고</a:t>
            </a:r>
            <a:r>
              <a:rPr lang="en-US" altLang="ko-KR" dirty="0" smtClean="0"/>
              <a:t>..</a:t>
            </a:r>
            <a:r>
              <a:rPr lang="ko-KR" altLang="en-US" smtClean="0"/>
              <a:t> 또다른 쉘 환경으로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1263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210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39849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77283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367889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91724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320970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19442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902525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085299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2467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dirty="0" smtClean="0"/>
              <a:t>가장 친숙한 </a:t>
            </a:r>
            <a:r>
              <a:rPr lang="ko-KR" altLang="en-US" dirty="0" err="1" smtClean="0"/>
              <a:t>파워쉘이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</a:t>
            </a:r>
            <a:r>
              <a:rPr lang="ko-KR" altLang="en-US" smtClean="0"/>
              <a:t> </a:t>
            </a:r>
            <a:r>
              <a:rPr lang="en-US" altLang="ko-KR" dirty="0" smtClean="0"/>
              <a:t>Windows</a:t>
            </a:r>
            <a:r>
              <a:rPr lang="en-US" altLang="ko-KR" baseline="0" dirty="0" smtClean="0"/>
              <a:t> 7 </a:t>
            </a:r>
            <a:r>
              <a:rPr lang="ko-KR" altLang="en-US" baseline="0" smtClean="0"/>
              <a:t>에서 </a:t>
            </a:r>
            <a:r>
              <a:rPr lang="en-US" altLang="ko-KR" baseline="0" dirty="0" smtClean="0"/>
              <a:t>PowerShell 4.0 </a:t>
            </a:r>
            <a:r>
              <a:rPr lang="ko-KR" altLang="en-US" baseline="0" smtClean="0"/>
              <a:t>설치하고 찍은 스크린샷입니다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역시 나눔고딕코딩글꼴이 적용되어 있어서 조금 다르죠</a:t>
            </a:r>
            <a:r>
              <a:rPr lang="en-US" altLang="ko-KR" baseline="0" dirty="0" smtClean="0"/>
              <a:t>?</a:t>
            </a:r>
            <a:r>
              <a:rPr lang="ko-KR" altLang="en-US" baseline="0" smtClean="0"/>
              <a:t> </a:t>
            </a:r>
            <a:endParaRPr lang="en-US" altLang="ko-KR" baseline="0" dirty="0" smtClean="0"/>
          </a:p>
          <a:p>
            <a:endParaRPr lang="en-US" baseline="0" dirty="0" smtClean="0"/>
          </a:p>
          <a:p>
            <a:r>
              <a:rPr lang="ko-KR" altLang="en-US" baseline="0" dirty="0" smtClean="0"/>
              <a:t>익숙하니까 짧게 </a:t>
            </a:r>
            <a:r>
              <a:rPr lang="ko-KR" altLang="en-US" baseline="0" dirty="0" err="1" smtClean="0"/>
              <a:t>설명드리죠</a:t>
            </a:r>
            <a:r>
              <a:rPr lang="en-US" altLang="ko-KR" baseline="0" dirty="0" smtClean="0"/>
              <a:t>.</a:t>
            </a:r>
          </a:p>
          <a:p>
            <a:r>
              <a:rPr lang="en-US" baseline="0" dirty="0" smtClean="0"/>
              <a:t>LINUX</a:t>
            </a:r>
            <a:r>
              <a:rPr lang="ko-KR" altLang="en-US" baseline="0" smtClean="0"/>
              <a:t> 환경에 </a:t>
            </a:r>
            <a:r>
              <a:rPr lang="en-US" altLang="ko-KR" baseline="0" dirty="0" smtClean="0"/>
              <a:t>Bash / Windows</a:t>
            </a:r>
            <a:r>
              <a:rPr lang="ko-KR" altLang="en-US" baseline="0" smtClean="0"/>
              <a:t> 환경에 </a:t>
            </a:r>
            <a:r>
              <a:rPr lang="en-US" altLang="ko-KR" baseline="0" dirty="0" smtClean="0"/>
              <a:t>PowerShell</a:t>
            </a:r>
            <a:r>
              <a:rPr lang="ko-KR" altLang="en-US" baseline="0" smtClean="0"/>
              <a:t> 이 있습니다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꼭 배우셔야 합니다</a:t>
            </a:r>
            <a:r>
              <a:rPr lang="en-US" altLang="ko-KR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PowerShell</a:t>
            </a:r>
            <a:r>
              <a:rPr lang="ko-KR" altLang="en-US" baseline="0" smtClean="0"/>
              <a:t>의 완성도는 이제 청소년 정도 된 것 같아요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</a:t>
            </a:r>
            <a:r>
              <a:rPr lang="en-US" altLang="ko-KR" baseline="0" dirty="0" err="1" smtClean="0"/>
              <a:t>Cmdlet</a:t>
            </a:r>
            <a:r>
              <a:rPr lang="ko-KR" altLang="en-US" baseline="0" smtClean="0"/>
              <a:t> 들을 사용하면 처음 보면 괜찮은데</a:t>
            </a:r>
            <a:r>
              <a:rPr lang="en-US" altLang="ko-KR" baseline="0" dirty="0" smtClean="0"/>
              <a:t>,</a:t>
            </a:r>
            <a:r>
              <a:rPr lang="ko-KR" altLang="en-US" baseline="0" smtClean="0"/>
              <a:t> 디테일하게 쓸려면 손이 조금씩 더 갑니다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,</a:t>
            </a:r>
            <a:r>
              <a:rPr lang="ko-KR" altLang="en-US" baseline="0" smtClean="0"/>
              <a:t> 더 필요한 </a:t>
            </a:r>
            <a:r>
              <a:rPr lang="en-US" altLang="ko-KR" baseline="0" dirty="0" err="1" smtClean="0"/>
              <a:t>cmdlet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이 많습니다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여기는 아마 </a:t>
            </a:r>
            <a:r>
              <a:rPr lang="en-US" altLang="ko-KR" baseline="0" dirty="0" err="1" smtClean="0"/>
              <a:t>.Net</a:t>
            </a:r>
            <a:r>
              <a:rPr lang="en-US" altLang="ko-KR" baseline="0" dirty="0" smtClean="0"/>
              <a:t> framework </a:t>
            </a:r>
            <a:r>
              <a:rPr lang="ko-KR" altLang="en-US" baseline="0" smtClean="0"/>
              <a:t>에 익숙한 개발자들이 많으실 것 같은데</a:t>
            </a:r>
            <a:r>
              <a:rPr lang="en-US" altLang="ko-KR" baseline="0" dirty="0" smtClean="0"/>
              <a:t>,</a:t>
            </a:r>
            <a:r>
              <a:rPr lang="ko-KR" altLang="en-US" baseline="0" smtClean="0"/>
              <a:t> 저같은 잘 모르는 </a:t>
            </a:r>
            <a:r>
              <a:rPr lang="en-US" altLang="ko-KR" baseline="0" dirty="0" smtClean="0"/>
              <a:t>IT pro </a:t>
            </a:r>
            <a:r>
              <a:rPr lang="ko-KR" altLang="en-US" baseline="0" smtClean="0"/>
              <a:t>엔지니어에게</a:t>
            </a:r>
            <a:endParaRPr lang="en-US" altLang="ko-KR" baseline="0" dirty="0" smtClean="0"/>
          </a:p>
          <a:p>
            <a:r>
              <a:rPr lang="en-US" baseline="0" dirty="0" err="1" smtClean="0"/>
              <a:t>.Net</a:t>
            </a:r>
            <a:r>
              <a:rPr lang="en-US" baseline="0" dirty="0" smtClean="0"/>
              <a:t> framework</a:t>
            </a:r>
            <a:r>
              <a:rPr lang="ko-KR" altLang="en-US" baseline="0" smtClean="0"/>
              <a:t>의 특정 메서드 등을 알아서 호출해서 쓰라고 하면 울어 버릴겁니다</a:t>
            </a:r>
            <a:r>
              <a:rPr lang="en-US" altLang="ko-KR" baseline="0" dirty="0" smtClean="0"/>
              <a:t>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PowerShell 4.0 </a:t>
            </a:r>
            <a:r>
              <a:rPr lang="ko-KR" altLang="en-US" baseline="0" smtClean="0"/>
              <a:t>만 보면 그래도 쓸만합니다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그래서</a:t>
            </a:r>
            <a:r>
              <a:rPr lang="en-US" altLang="ko-KR" baseline="0" dirty="0" smtClean="0"/>
              <a:t>,</a:t>
            </a:r>
            <a:r>
              <a:rPr lang="ko-KR" altLang="en-US" baseline="0" smtClean="0"/>
              <a:t> 이번 발표에서도 </a:t>
            </a:r>
            <a:r>
              <a:rPr lang="en-US" altLang="ko-KR" baseline="0" dirty="0" smtClean="0"/>
              <a:t>PowerShell 4.0</a:t>
            </a:r>
            <a:r>
              <a:rPr lang="ko-KR" altLang="en-US" baseline="0" smtClean="0"/>
              <a:t>만 사용했습니다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그보다 아래 버전만 가지고 작업하다가는 제가 답답해서 울화통이 터질 지도 몰라서요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065659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129300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005432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96203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2107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924918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709218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467924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2107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47995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2651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dirty="0" smtClean="0"/>
              <a:t>여기까지는 </a:t>
            </a:r>
            <a:r>
              <a:rPr lang="en-US" altLang="ko-KR" dirty="0" smtClean="0"/>
              <a:t>MSFT</a:t>
            </a:r>
            <a:r>
              <a:rPr lang="ko-KR" altLang="en-US" smtClean="0"/>
              <a:t> 제공된 쉘이라면</a:t>
            </a:r>
            <a:r>
              <a:rPr lang="en-US" altLang="ko-KR" dirty="0" smtClean="0"/>
              <a:t>,</a:t>
            </a:r>
            <a:r>
              <a:rPr lang="ko-KR" altLang="en-US" smtClean="0"/>
              <a:t> 이제는 제가좋아하는 </a:t>
            </a:r>
            <a:r>
              <a:rPr lang="en-US" altLang="ko-KR" dirty="0" err="1" smtClean="0"/>
              <a:t>cygwin</a:t>
            </a:r>
            <a:r>
              <a:rPr lang="ko-KR" altLang="en-US" smtClean="0"/>
              <a:t> 입니다</a:t>
            </a:r>
            <a:r>
              <a:rPr lang="en-US" altLang="ko-KR" dirty="0" smtClean="0"/>
              <a:t>.</a:t>
            </a:r>
            <a:r>
              <a:rPr lang="ko-KR" altLang="en-US" smtClean="0"/>
              <a:t> 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en-US" altLang="ko-KR" dirty="0" smtClean="0"/>
              <a:t>(</a:t>
            </a:r>
            <a:r>
              <a:rPr lang="ko-KR" altLang="en-US" smtClean="0"/>
              <a:t>잘 모르시는 분도 있을 수 있으니까</a:t>
            </a:r>
            <a:r>
              <a:rPr lang="en-US" altLang="ko-KR" dirty="0" smtClean="0"/>
              <a:t>)</a:t>
            </a:r>
            <a:r>
              <a:rPr lang="ko-KR" altLang="en-US" smtClean="0"/>
              <a:t> 간단히 설명드리면 </a:t>
            </a:r>
            <a:r>
              <a:rPr lang="en-US" altLang="ko-KR" dirty="0" err="1" smtClean="0"/>
              <a:t>cygwin</a:t>
            </a:r>
            <a:r>
              <a:rPr lang="ko-KR" altLang="en-US" smtClean="0"/>
              <a:t>은 </a:t>
            </a:r>
            <a:r>
              <a:rPr lang="en-US" altLang="ko-KR" dirty="0" smtClean="0"/>
              <a:t>Windows</a:t>
            </a:r>
            <a:r>
              <a:rPr lang="ko-KR" altLang="en-US" smtClean="0"/>
              <a:t> 머신에 </a:t>
            </a:r>
            <a:r>
              <a:rPr lang="en-US" altLang="ko-KR" dirty="0" smtClean="0"/>
              <a:t>Unix</a:t>
            </a:r>
            <a:r>
              <a:rPr lang="ko-KR" altLang="en-US" smtClean="0"/>
              <a:t> 작업환경을 그대로 제공해주는 플랫폼</a:t>
            </a:r>
            <a:r>
              <a:rPr lang="en-US" altLang="ko-KR" dirty="0" smtClean="0"/>
              <a:t>(?)</a:t>
            </a:r>
            <a:r>
              <a:rPr lang="ko-KR" altLang="en-US" smtClean="0"/>
              <a:t>이라고 보면 되겠네요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다만 </a:t>
            </a:r>
            <a:r>
              <a:rPr lang="en-US" altLang="ko-KR" dirty="0" smtClean="0"/>
              <a:t>UI</a:t>
            </a:r>
            <a:r>
              <a:rPr lang="ko-KR" altLang="en-US" smtClean="0"/>
              <a:t> 측면에서는 기본 터미널인 </a:t>
            </a:r>
            <a:r>
              <a:rPr lang="en-US" altLang="ko-KR" dirty="0" err="1" smtClean="0"/>
              <a:t>mintty</a:t>
            </a:r>
            <a:r>
              <a:rPr lang="ko-KR" altLang="en-US" smtClean="0"/>
              <a:t>가 좋습니다</a:t>
            </a:r>
            <a:r>
              <a:rPr lang="en-US" altLang="ko-KR" dirty="0" smtClean="0"/>
              <a:t>.</a:t>
            </a:r>
            <a:r>
              <a:rPr lang="ko-KR" altLang="en-US" smtClean="0"/>
              <a:t> 여러가지 기능이 있는데</a:t>
            </a:r>
            <a:r>
              <a:rPr lang="en-US" altLang="ko-KR" dirty="0" smtClean="0"/>
              <a:t>,</a:t>
            </a:r>
            <a:r>
              <a:rPr lang="ko-KR" altLang="en-US" smtClean="0"/>
              <a:t> 전 </a:t>
            </a:r>
            <a:r>
              <a:rPr lang="en-US" altLang="ko-KR" dirty="0" smtClean="0"/>
              <a:t>transparent</a:t>
            </a:r>
            <a:r>
              <a:rPr lang="ko-KR" altLang="en-US" smtClean="0"/>
              <a:t>한 배경 설정하는 것이 좋습니다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r>
              <a:rPr lang="ko-KR" altLang="en-US" dirty="0" smtClean="0"/>
              <a:t>제가 사랑하는 만 </a:t>
            </a:r>
            <a:r>
              <a:rPr lang="en-US" altLang="ko-KR" dirty="0" smtClean="0"/>
              <a:t>3</a:t>
            </a:r>
            <a:r>
              <a:rPr lang="ko-KR" altLang="en-US" smtClean="0"/>
              <a:t>살된 딸의 얼굴을 보면서 작업하면 스트레스가 조금 줄거든요</a:t>
            </a:r>
            <a:r>
              <a:rPr lang="en-US" altLang="ko-KR" dirty="0" smtClean="0"/>
              <a:t>.</a:t>
            </a:r>
            <a:r>
              <a:rPr lang="ko-KR" altLang="en-US" smtClean="0"/>
              <a:t> 딸 가진 분들은 조금 이해하시리라 믿습니다</a:t>
            </a:r>
            <a:r>
              <a:rPr lang="en-US" altLang="ko-KR" dirty="0" smtClean="0"/>
              <a:t>.</a:t>
            </a:r>
            <a:r>
              <a:rPr lang="ko-KR" altLang="en-US" smtClean="0"/>
              <a:t> </a:t>
            </a:r>
            <a:r>
              <a:rPr lang="en-US" altLang="ko-KR" dirty="0" err="1" smtClean="0"/>
              <a:t>Mintty</a:t>
            </a:r>
            <a:r>
              <a:rPr lang="ko-KR" altLang="en-US" smtClean="0"/>
              <a:t>는 탭 기능이 없는 점이 단점입니다</a:t>
            </a:r>
            <a:r>
              <a:rPr lang="en-US" altLang="ko-KR" dirty="0" smtClean="0"/>
              <a:t>.</a:t>
            </a:r>
            <a:r>
              <a:rPr lang="ko-KR" altLang="en-US" smtClean="0"/>
              <a:t> 전 </a:t>
            </a:r>
            <a:r>
              <a:rPr lang="en-US" altLang="ko-KR" dirty="0" smtClean="0"/>
              <a:t>screen </a:t>
            </a:r>
            <a:r>
              <a:rPr lang="ko-KR" altLang="en-US" smtClean="0"/>
              <a:t>을 사용해서 대충  커퍼합니다만</a:t>
            </a:r>
            <a:r>
              <a:rPr lang="en-US" altLang="ko-KR" dirty="0" smtClean="0"/>
              <a:t>,</a:t>
            </a:r>
            <a:r>
              <a:rPr lang="ko-KR" altLang="en-US" smtClean="0"/>
              <a:t> 조금 아쉽네요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Cygwin</a:t>
            </a:r>
            <a:r>
              <a:rPr lang="en-US" baseline="0" dirty="0" smtClean="0"/>
              <a:t> </a:t>
            </a:r>
            <a:r>
              <a:rPr lang="ko-KR" altLang="en-US" baseline="0" smtClean="0"/>
              <a:t>은 유닉스 환경의 도구</a:t>
            </a:r>
            <a:r>
              <a:rPr lang="en-US" altLang="ko-KR" baseline="0" dirty="0" smtClean="0"/>
              <a:t>,</a:t>
            </a:r>
            <a:r>
              <a:rPr lang="ko-KR" altLang="en-US" baseline="0" smtClean="0"/>
              <a:t> 기술 들을 그대로 재사용할 수 있다는 장점이 가장 크네요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그러면서</a:t>
            </a:r>
            <a:r>
              <a:rPr lang="en-US" altLang="ko-KR" baseline="0" dirty="0" smtClean="0"/>
              <a:t>,</a:t>
            </a:r>
            <a:r>
              <a:rPr lang="ko-KR" altLang="en-US" baseline="0" smtClean="0"/>
              <a:t> 동시에 필요하다면 </a:t>
            </a:r>
            <a:r>
              <a:rPr lang="en-US" altLang="ko-KR" baseline="0" dirty="0" smtClean="0"/>
              <a:t>Windows</a:t>
            </a:r>
            <a:r>
              <a:rPr lang="ko-KR" altLang="en-US" baseline="0" smtClean="0"/>
              <a:t> 앱들도 바로 실행할 수 있구요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 </a:t>
            </a:r>
            <a:r>
              <a:rPr lang="en-US" altLang="ko-KR" baseline="0" dirty="0" err="1" smtClean="0"/>
              <a:t>msys</a:t>
            </a:r>
            <a:r>
              <a:rPr lang="ko-KR" altLang="en-US" baseline="0" smtClean="0"/>
              <a:t> 같은 가벼운 환경을 좋아하는 분들도 있다고 알고 있어서 취향의 차이겠죠</a:t>
            </a:r>
            <a:r>
              <a:rPr lang="en-US" altLang="ko-KR" baseline="0" dirty="0" smtClean="0"/>
              <a:t>.</a:t>
            </a:r>
            <a:r>
              <a:rPr lang="ko-KR" altLang="en-US" baseline="0" smtClean="0"/>
              <a:t> 전 </a:t>
            </a:r>
            <a:r>
              <a:rPr lang="en-US" altLang="ko-KR" baseline="0" dirty="0" smtClean="0"/>
              <a:t>Vagrant</a:t>
            </a:r>
            <a:r>
              <a:rPr lang="ko-KR" altLang="en-US" baseline="0" smtClean="0"/>
              <a:t>를 보통 </a:t>
            </a:r>
            <a:r>
              <a:rPr lang="en-US" altLang="ko-KR" baseline="0" dirty="0" smtClean="0"/>
              <a:t>Cygwin </a:t>
            </a:r>
            <a:r>
              <a:rPr lang="ko-KR" altLang="en-US" baseline="0" smtClean="0"/>
              <a:t>환경에서 사용합니다</a:t>
            </a:r>
            <a:r>
              <a:rPr lang="en-US" altLang="ko-KR" baseline="0" dirty="0" smtClean="0"/>
              <a:t>.</a:t>
            </a:r>
          </a:p>
          <a:p>
            <a:endParaRPr lang="en-US" baseline="0" dirty="0" smtClean="0"/>
          </a:p>
          <a:p>
            <a:r>
              <a:rPr lang="ko-KR" altLang="en-US" baseline="0" dirty="0" smtClean="0"/>
              <a:t>이런 </a:t>
            </a:r>
            <a:r>
              <a:rPr lang="ko-KR" altLang="en-US" baseline="0" dirty="0" err="1" smtClean="0"/>
              <a:t>쉘</a:t>
            </a:r>
            <a:r>
              <a:rPr lang="ko-KR" altLang="en-US" baseline="0" dirty="0" smtClean="0"/>
              <a:t> 환경을 사용하면서 제가 느낀 장단점을 조금 적어보면</a:t>
            </a:r>
            <a:r>
              <a:rPr lang="en-US" altLang="ko-KR" baseline="0" dirty="0" smtClean="0"/>
              <a:t>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993921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555470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764431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901582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042382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77931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dirty="0" smtClean="0"/>
              <a:t>  </a:t>
            </a:r>
            <a:endParaRPr lang="en-US" altLang="ko-KR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592885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11447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522037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695014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1285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dirty="0" smtClean="0"/>
              <a:t>역시 빨리 할 수 있다는 것이 가장 크네요</a:t>
            </a:r>
            <a:r>
              <a:rPr lang="en-US" altLang="ko-KR" dirty="0" smtClean="0"/>
              <a:t>.</a:t>
            </a:r>
            <a:r>
              <a:rPr lang="ko-KR" altLang="en-US" smtClean="0"/>
              <a:t> </a:t>
            </a:r>
            <a:r>
              <a:rPr lang="en-US" altLang="ko-KR" dirty="0" smtClean="0"/>
              <a:t>1</a:t>
            </a:r>
            <a:r>
              <a:rPr lang="ko-KR" altLang="en-US" smtClean="0"/>
              <a:t>줄 정도의 명령어</a:t>
            </a:r>
            <a:r>
              <a:rPr lang="en-US" altLang="ko-KR" dirty="0" smtClean="0"/>
              <a:t>..</a:t>
            </a:r>
            <a:r>
              <a:rPr lang="ko-KR" altLang="en-US" smtClean="0"/>
              <a:t> 전 기억력 나빠서 </a:t>
            </a:r>
            <a:r>
              <a:rPr lang="en-US" altLang="ko-KR" dirty="0" smtClean="0"/>
              <a:t>2</a:t>
            </a:r>
            <a:r>
              <a:rPr lang="ko-KR" altLang="en-US" smtClean="0"/>
              <a:t>줄 이상을 암기해서 타이핑은 못합니다 ㅋ </a:t>
            </a:r>
            <a:endParaRPr lang="en-US" altLang="ko-KR" dirty="0" smtClean="0"/>
          </a:p>
          <a:p>
            <a:r>
              <a:rPr lang="ko-KR" altLang="en-US" dirty="0" smtClean="0"/>
              <a:t>반복적으로 할 때에도 보통 </a:t>
            </a:r>
            <a:r>
              <a:rPr lang="ko-KR" altLang="en-US" dirty="0" err="1" smtClean="0"/>
              <a:t>위키나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블로그</a:t>
            </a:r>
            <a:r>
              <a:rPr lang="en-US" altLang="ko-KR" dirty="0" smtClean="0"/>
              <a:t>,</a:t>
            </a:r>
            <a:r>
              <a:rPr lang="ko-KR" altLang="en-US" smtClean="0"/>
              <a:t> 또는 북마크해둔 기록을 그대로 슥 복사</a:t>
            </a:r>
            <a:r>
              <a:rPr lang="en-US" altLang="ko-KR" dirty="0" smtClean="0"/>
              <a:t>/</a:t>
            </a:r>
            <a:r>
              <a:rPr lang="ko-KR" altLang="en-US" smtClean="0"/>
              <a:t>붙여넣기 하면 되니까 실수도 줄이구요</a:t>
            </a:r>
            <a:r>
              <a:rPr lang="en-US" altLang="ko-KR" dirty="0" smtClean="0"/>
              <a:t>.</a:t>
            </a:r>
          </a:p>
          <a:p>
            <a:endParaRPr lang="en-US" dirty="0"/>
          </a:p>
          <a:p>
            <a:r>
              <a:rPr lang="ko-KR" altLang="en-US" dirty="0" err="1" smtClean="0"/>
              <a:t>잘난척</a:t>
            </a:r>
            <a:r>
              <a:rPr lang="en-US" altLang="ko-KR" dirty="0" smtClean="0"/>
              <a:t>(?)..</a:t>
            </a:r>
            <a:r>
              <a:rPr lang="ko-KR" altLang="en-US" smtClean="0"/>
              <a:t> 뭐 이건 </a:t>
            </a:r>
            <a:r>
              <a:rPr lang="en-US" altLang="ko-KR" dirty="0" smtClean="0"/>
              <a:t>Windows</a:t>
            </a:r>
            <a:r>
              <a:rPr lang="ko-KR" altLang="en-US" smtClean="0"/>
              <a:t> 환경에서의 초보 사용자들에게 그렇게 보일 수도 있다는 뜻입니다</a:t>
            </a:r>
            <a:r>
              <a:rPr lang="en-US" altLang="ko-KR" dirty="0" smtClean="0"/>
              <a:t>.</a:t>
            </a:r>
            <a:r>
              <a:rPr lang="ko-KR" altLang="en-US" smtClean="0"/>
              <a:t> 제가 자주 쓰는 표현이 있는데</a:t>
            </a:r>
            <a:r>
              <a:rPr lang="en-US" altLang="ko-KR" dirty="0" smtClean="0"/>
              <a:t>..</a:t>
            </a:r>
            <a:r>
              <a:rPr lang="ko-KR" altLang="en-US" smtClean="0"/>
              <a:t> 프로게이머가 되지 말자라구</a:t>
            </a:r>
            <a:r>
              <a:rPr lang="en-US" altLang="ko-KR" dirty="0" smtClean="0"/>
              <a:t>..</a:t>
            </a:r>
            <a:r>
              <a:rPr lang="ko-KR" altLang="en-US" smtClean="0"/>
              <a:t> 마우스로 수천번 클릭하는 것보다 </a:t>
            </a:r>
            <a:r>
              <a:rPr lang="en-US" altLang="ko-KR" dirty="0" smtClean="0"/>
              <a:t>1~2</a:t>
            </a:r>
            <a:r>
              <a:rPr lang="ko-KR" altLang="en-US" smtClean="0"/>
              <a:t>줄의 명령 또는 스크립트를 이용하면 아무래도 훨씬 있어</a:t>
            </a:r>
            <a:r>
              <a:rPr lang="en-US" altLang="ko-KR" dirty="0" smtClean="0"/>
              <a:t>(!)</a:t>
            </a:r>
            <a:r>
              <a:rPr lang="ko-KR" altLang="en-US" smtClean="0"/>
              <a:t> 보이는 게 아닐까요ㅗ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ko-KR" altLang="en-US" dirty="0" smtClean="0"/>
              <a:t>세상 다 그렇지만</a:t>
            </a:r>
            <a:endParaRPr lang="en-US" altLang="ko-KR" dirty="0" smtClean="0"/>
          </a:p>
          <a:p>
            <a:r>
              <a:rPr lang="ko-KR" altLang="en-US" dirty="0" smtClean="0"/>
              <a:t>단점도 있습니다</a:t>
            </a:r>
            <a:r>
              <a:rPr lang="en-US" altLang="ko-KR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213687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489161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367468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229186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553929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431262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071521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878448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04111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850624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280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://1drv.ms/1lSgHXy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hyperlink" Target="http://d.hatena.ne.jp/hideden/20071115/1195229532" TargetMode="External"/><Relationship Id="rId3" Type="http://schemas.openxmlformats.org/officeDocument/2006/relationships/hyperlink" Target="http://en.wikipedia.org/wiki/Shell_(computing)" TargetMode="External"/><Relationship Id="rId7" Type="http://schemas.openxmlformats.org/officeDocument/2006/relationships/hyperlink" Target="http://mridgers.github.io/clink/" TargetMode="External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google.com/p/conemu-maximus5/" TargetMode="External"/><Relationship Id="rId5" Type="http://schemas.openxmlformats.org/officeDocument/2006/relationships/hyperlink" Target="http://bliker.github.io/cmder/" TargetMode="External"/><Relationship Id="rId10" Type="http://schemas.openxmlformats.org/officeDocument/2006/relationships/hyperlink" Target="http://goo.gl/ThUyqx" TargetMode="External"/><Relationship Id="rId4" Type="http://schemas.openxmlformats.org/officeDocument/2006/relationships/hyperlink" Target="http://ko.wikipedia.org/wiki/&#49528;" TargetMode="External"/><Relationship Id="rId9" Type="http://schemas.openxmlformats.org/officeDocument/2006/relationships/hyperlink" Target="http://goo.gl/6UkQMV" TargetMode="Externa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microsoft.com/kb/2667402/en-us" TargetMode="External"/><Relationship Id="rId7" Type="http://schemas.openxmlformats.org/officeDocument/2006/relationships/hyperlink" Target="http://www.mssqltips.com/sqlservertip/2725/installing-sql-server-2012-on-windows-server-core-part-3/" TargetMode="External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xtblog.com/2012/07/installing-sql-server-2012-on-server-core-2012/" TargetMode="External"/><Relationship Id="rId5" Type="http://schemas.openxmlformats.org/officeDocument/2006/relationships/hyperlink" Target="http://technet.microsoft.com/en-us/library/cc766465(WS.10).aspx" TargetMode="External"/><Relationship Id="rId4" Type="http://schemas.openxmlformats.org/officeDocument/2006/relationships/hyperlink" Target="http://goo.gl/tzHO5b" TargetMode="Externa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hyperlink" Target="http://technet.microsoft.com/en-us/library/jj574134.aspx" TargetMode="External"/><Relationship Id="rId3" Type="http://schemas.openxmlformats.org/officeDocument/2006/relationships/hyperlink" Target="http://www.altaro.com/hyper-v/virtual-switch-hyper-v-server-2012/" TargetMode="External"/><Relationship Id="rId7" Type="http://schemas.openxmlformats.org/officeDocument/2006/relationships/hyperlink" Target="http://technet.microsoft.com/en-us/library/hh472162.aspx" TargetMode="External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msdn.com/b/wmi/archive/2009/07/24/powershell-remoting-between-two-workgroup-machines.aspx" TargetMode="External"/><Relationship Id="rId5" Type="http://schemas.openxmlformats.org/officeDocument/2006/relationships/hyperlink" Target="http://www.howtogeek.com/112660/how-to-change-your-ip-address-using-powershell/" TargetMode="External"/><Relationship Id="rId4" Type="http://schemas.openxmlformats.org/officeDocument/2006/relationships/hyperlink" Target="http://windowsitpro.com/hyper-v/manage-hyperv-powershell" TargetMode="Externa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hyperlink" Target="http://unxutils.sourceforge.net/" TargetMode="External"/><Relationship Id="rId3" Type="http://schemas.openxmlformats.org/officeDocument/2006/relationships/hyperlink" Target="http://technet.microsoft.com/en-us/library/cc835089.aspx" TargetMode="External"/><Relationship Id="rId7" Type="http://schemas.openxmlformats.org/officeDocument/2006/relationships/hyperlink" Target="http://technet.microsoft.com/en-us/library/hh848706.aspx" TargetMode="External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chnet.microsoft.com/en-us/library/hh848572.aspx" TargetMode="External"/><Relationship Id="rId5" Type="http://schemas.openxmlformats.org/officeDocument/2006/relationships/hyperlink" Target="http://support.microsoft.com/kb/150493/en-us" TargetMode="External"/><Relationship Id="rId4" Type="http://schemas.openxmlformats.org/officeDocument/2006/relationships/hyperlink" Target="http://technet.microsoft.com/en-us/library/hh849901.aspx" TargetMode="External"/><Relationship Id="rId9" Type="http://schemas.openxmlformats.org/officeDocument/2006/relationships/hyperlink" Target="http://www.elifulkerson.com/project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o.wikipedia.org/wiki/&#49528;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ko.wikipedia.org/wiki/&#49528;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1" t="12596" b="1"/>
          <a:stretch/>
        </p:blipFill>
        <p:spPr>
          <a:xfrm>
            <a:off x="8877" y="8876"/>
            <a:ext cx="12189946" cy="63415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13" y="214818"/>
            <a:ext cx="2654461" cy="819034"/>
          </a:xfrm>
          <a:prstGeom prst="rect">
            <a:avLst/>
          </a:prstGeom>
        </p:spPr>
      </p:pic>
      <p:pic>
        <p:nvPicPr>
          <p:cNvPr id="7" name="Picture 2" descr="C:\Users\beans\Desktop\2012 MVP Open Day\new-microsoft-logo-2012-D2D354E5-logoeps.com\new-microsoft-logo-2012-D2D354E5-logoeps.com\new-microsoft-logo-2012-logo-vector-0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80" b="38778"/>
          <a:stretch/>
        </p:blipFill>
        <p:spPr bwMode="auto">
          <a:xfrm>
            <a:off x="10519591" y="251108"/>
            <a:ext cx="1317404" cy="29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665351"/>
            <a:ext cx="7772400" cy="207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쉘을 활용한 </a:t>
            </a:r>
            <a:br>
              <a:rPr lang="en" dirty="0"/>
            </a:br>
            <a:r>
              <a:rPr lang="en" dirty="0"/>
              <a:t>Windows Server 관리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2014.04 엄기성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ko-KR" altLang="en-US" dirty="0" smtClean="0"/>
              <a:t>학습 시간이 상대적으로 많이 필요하다</a:t>
            </a:r>
            <a:r>
              <a:rPr lang="en-US" altLang="ko-KR" dirty="0" smtClean="0"/>
              <a:t>.</a:t>
            </a:r>
            <a:endParaRPr lang="en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ko-KR" altLang="en-US" dirty="0" smtClean="0"/>
              <a:t>타이핑을 많이 하게 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손목 아파요</a:t>
            </a:r>
            <a:r>
              <a:rPr lang="en-US" altLang="ko-KR" dirty="0" smtClean="0"/>
              <a:t>~)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endParaRPr lang="en" dirty="0"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00B050"/>
                </a:solidFill>
              </a:rPr>
              <a:t>Shell</a:t>
            </a:r>
            <a:r>
              <a:rPr lang="ko-KR" altLang="en-US" dirty="0">
                <a:solidFill>
                  <a:srgbClr val="00B050"/>
                </a:solidFill>
              </a:rPr>
              <a:t> 환경 </a:t>
            </a:r>
            <a:r>
              <a:rPr lang="en-US" altLang="ko-KR" dirty="0">
                <a:solidFill>
                  <a:srgbClr val="00B050"/>
                </a:solidFill>
              </a:rPr>
              <a:t>-</a:t>
            </a:r>
            <a:r>
              <a:rPr lang="en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단</a:t>
            </a:r>
            <a:r>
              <a:rPr lang="en" dirty="0" smtClean="0">
                <a:solidFill>
                  <a:srgbClr val="00B050"/>
                </a:solidFill>
              </a:rPr>
              <a:t>점</a:t>
            </a:r>
            <a:endParaRPr lang="e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5966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ko-KR" altLang="en-US" dirty="0">
                <a:solidFill>
                  <a:srgbClr val="00B050"/>
                </a:solidFill>
              </a:rPr>
              <a:t>요약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102351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ko-KR" altLang="en-US" dirty="0">
                <a:solidFill>
                  <a:srgbClr val="00B050"/>
                </a:solidFill>
              </a:rPr>
              <a:t>요약</a:t>
            </a:r>
            <a:endParaRPr lang="en" dirty="0"/>
          </a:p>
        </p:txBody>
      </p:sp>
      <p:sp>
        <p:nvSpPr>
          <p:cNvPr id="5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743358"/>
            <a:ext cx="8229600" cy="17603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 algn="ctr" rtl="0">
              <a:buClr>
                <a:schemeClr val="dk1"/>
              </a:buClr>
              <a:buSzPct val="166666"/>
            </a:pPr>
            <a:r>
              <a:rPr lang="en-US" altLang="ko-KR" sz="8000" dirty="0" smtClean="0"/>
              <a:t>Shell</a:t>
            </a:r>
            <a:r>
              <a:rPr lang="ko-KR" altLang="en-US" sz="8000" dirty="0" smtClean="0"/>
              <a:t> </a:t>
            </a:r>
            <a:r>
              <a:rPr lang="en-US" altLang="ko-KR" sz="8000" dirty="0"/>
              <a:t>=</a:t>
            </a:r>
            <a:r>
              <a:rPr lang="en-US" altLang="ko-KR" sz="8000" dirty="0" smtClean="0"/>
              <a:t>=</a:t>
            </a:r>
            <a:r>
              <a:rPr lang="ko-KR" altLang="en-US" sz="8000" dirty="0" smtClean="0"/>
              <a:t> 즐거움</a:t>
            </a:r>
            <a:r>
              <a:rPr lang="en-US" altLang="ko-KR" sz="8000" dirty="0" smtClean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41285517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743358"/>
            <a:ext cx="8229600" cy="17603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 algn="ctr" rtl="0">
              <a:buClr>
                <a:schemeClr val="dk1"/>
              </a:buClr>
              <a:buSzPct val="166666"/>
            </a:pPr>
            <a:r>
              <a:rPr lang="ko-KR" altLang="en-US" sz="9600" dirty="0" smtClean="0"/>
              <a:t>감사합니다</a:t>
            </a:r>
            <a:endParaRPr lang="en-US" altLang="ko-KR" sz="9600" dirty="0" smtClean="0"/>
          </a:p>
        </p:txBody>
      </p:sp>
    </p:spTree>
    <p:extLst>
      <p:ext uri="{BB962C8B-B14F-4D97-AF65-F5344CB8AC3E}">
        <p14:creationId xmlns:p14="http://schemas.microsoft.com/office/powerpoint/2010/main" val="2494636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ko-KR" altLang="en-US" dirty="0" smtClean="0">
                <a:solidFill>
                  <a:srgbClr val="00B050"/>
                </a:solidFill>
              </a:rPr>
              <a:t>명령어</a:t>
            </a:r>
            <a:r>
              <a:rPr lang="en-US" altLang="ko-KR" dirty="0" smtClean="0">
                <a:solidFill>
                  <a:srgbClr val="00B050"/>
                </a:solidFill>
              </a:rPr>
              <a:t>/</a:t>
            </a:r>
            <a:r>
              <a:rPr lang="ko-KR" altLang="en-US" smtClean="0">
                <a:solidFill>
                  <a:srgbClr val="00B050"/>
                </a:solidFill>
              </a:rPr>
              <a:t>스크립트 </a:t>
            </a:r>
            <a:r>
              <a:rPr lang="ko-KR" altLang="en-US" dirty="0" smtClean="0">
                <a:solidFill>
                  <a:srgbClr val="00B050"/>
                </a:solidFill>
              </a:rPr>
              <a:t>다운로드</a:t>
            </a:r>
            <a:endParaRPr lang="en" dirty="0">
              <a:solidFill>
                <a:srgbClr val="00B050"/>
              </a:solidFill>
            </a:endParaRPr>
          </a:p>
        </p:txBody>
      </p:sp>
      <p:sp>
        <p:nvSpPr>
          <p:cNvPr id="5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743358"/>
            <a:ext cx="8229600" cy="17603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39700" lvl="0" indent="0">
              <a:buSzPct val="166666"/>
            </a:pPr>
            <a:r>
              <a:rPr lang="en-US" altLang="ko-KR" sz="4800" b="1" dirty="0" smtClean="0">
                <a:hlinkClick r:id="rId3"/>
              </a:rPr>
              <a:t>http</a:t>
            </a:r>
            <a:r>
              <a:rPr lang="en-US" altLang="ko-KR" sz="4800" b="1" dirty="0">
                <a:hlinkClick r:id="rId3"/>
              </a:rPr>
              <a:t>://</a:t>
            </a:r>
            <a:r>
              <a:rPr lang="en-US" altLang="ko-KR" sz="4800" b="1" dirty="0" smtClean="0">
                <a:hlinkClick r:id="rId3"/>
              </a:rPr>
              <a:t>1drv.ms/1lSgHXy</a:t>
            </a:r>
            <a:endParaRPr lang="en-US" altLang="ko-KR" sz="4800" b="1" dirty="0"/>
          </a:p>
        </p:txBody>
      </p:sp>
    </p:spTree>
    <p:extLst>
      <p:ext uri="{BB962C8B-B14F-4D97-AF65-F5344CB8AC3E}">
        <p14:creationId xmlns:p14="http://schemas.microsoft.com/office/powerpoint/2010/main" val="23506899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ko-KR" altLang="en-US" dirty="0" smtClean="0"/>
              <a:t>참고자료</a:t>
            </a:r>
            <a:endParaRPr lang="en" dirty="0"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25450" lvl="0" indent="-285750">
              <a:buSzPct val="166666"/>
              <a:buFont typeface="Arial" panose="020B0604020202020204" pitchFamily="34" charset="0"/>
              <a:buChar char="•"/>
            </a:pPr>
            <a:r>
              <a:rPr lang="en-US" sz="1400" dirty="0" smtClean="0"/>
              <a:t>What </a:t>
            </a:r>
            <a:r>
              <a:rPr lang="en-US" sz="1400" dirty="0"/>
              <a:t>is Shell? </a:t>
            </a:r>
            <a:r>
              <a:rPr lang="en-US" sz="1400" dirty="0" smtClean="0"/>
              <a:t>Wikipedia</a:t>
            </a:r>
            <a:br>
              <a:rPr lang="en-US" sz="1400" dirty="0" smtClean="0"/>
            </a:br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://en.wikipedia.org/wiki/Shell_(</a:t>
            </a:r>
            <a:r>
              <a:rPr lang="en-US" sz="1400" dirty="0" smtClean="0">
                <a:hlinkClick r:id="rId3"/>
              </a:rPr>
              <a:t>computing)</a:t>
            </a:r>
            <a:r>
              <a:rPr lang="ko-KR" altLang="en-US" sz="1400" dirty="0" smtClean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4"/>
              </a:rPr>
              <a:t>http</a:t>
            </a:r>
            <a:r>
              <a:rPr lang="en-US" sz="1400" dirty="0">
                <a:hlinkClick r:id="rId4"/>
              </a:rPr>
              <a:t>://ko.wikipedia.org/wiki/</a:t>
            </a:r>
            <a:r>
              <a:rPr lang="en-US" sz="1400" dirty="0" smtClean="0">
                <a:hlinkClick r:id="rId4"/>
              </a:rPr>
              <a:t>셸</a:t>
            </a:r>
            <a:r>
              <a:rPr lang="ko-KR" altLang="en-US" sz="1400" dirty="0" smtClean="0"/>
              <a:t> </a:t>
            </a:r>
            <a:endParaRPr lang="en-US" sz="1400" dirty="0"/>
          </a:p>
          <a:p>
            <a:pPr marL="425450" indent="-285750">
              <a:buSzPct val="166666"/>
              <a:buFont typeface="Arial" panose="020B0604020202020204" pitchFamily="34" charset="0"/>
              <a:buChar char="•"/>
            </a:pPr>
            <a:r>
              <a:rPr lang="en-US" sz="1400" dirty="0"/>
              <a:t>console emulator</a:t>
            </a:r>
          </a:p>
          <a:p>
            <a:pPr marL="825500" lvl="1" indent="-285750">
              <a:buSzPct val="166666"/>
              <a:buFont typeface="Arial" panose="020B0604020202020204" pitchFamily="34" charset="0"/>
              <a:buChar char="•"/>
            </a:pPr>
            <a:r>
              <a:rPr lang="en-US" sz="1400" dirty="0" err="1"/>
              <a:t>cmder</a:t>
            </a:r>
            <a:r>
              <a:rPr lang="en-US" sz="1400" dirty="0"/>
              <a:t> </a:t>
            </a:r>
            <a:r>
              <a:rPr lang="en-US" sz="1400" dirty="0">
                <a:hlinkClick r:id="rId5"/>
              </a:rPr>
              <a:t>http://bliker.github.io/cmder</a:t>
            </a:r>
            <a:r>
              <a:rPr lang="en-US" sz="1400" dirty="0" smtClean="0">
                <a:hlinkClick r:id="rId5"/>
              </a:rPr>
              <a:t>/</a:t>
            </a:r>
            <a:r>
              <a:rPr lang="ko-KR" altLang="en-US" sz="1400" dirty="0" smtClean="0"/>
              <a:t> </a:t>
            </a:r>
            <a:endParaRPr lang="en-US" sz="1400" dirty="0"/>
          </a:p>
          <a:p>
            <a:pPr marL="825500" lvl="1" indent="-285750">
              <a:buSzPct val="166666"/>
              <a:buFont typeface="Arial" panose="020B0604020202020204" pitchFamily="34" charset="0"/>
              <a:buChar char="•"/>
            </a:pPr>
            <a:r>
              <a:rPr lang="en-US" sz="1400" dirty="0"/>
              <a:t>conemu-maximus5 </a:t>
            </a:r>
            <a:r>
              <a:rPr lang="en-US" sz="1400" dirty="0">
                <a:hlinkClick r:id="rId6"/>
              </a:rPr>
              <a:t>https://code.google.com/p/conemu-maximus5</a:t>
            </a:r>
            <a:r>
              <a:rPr lang="en-US" sz="1400" dirty="0" smtClean="0">
                <a:hlinkClick r:id="rId6"/>
              </a:rPr>
              <a:t>/</a:t>
            </a:r>
            <a:r>
              <a:rPr lang="ko-KR" altLang="en-US" sz="1400" dirty="0" smtClean="0"/>
              <a:t> </a:t>
            </a:r>
            <a:endParaRPr lang="en-US" sz="1400" dirty="0"/>
          </a:p>
          <a:p>
            <a:pPr marL="825500" lvl="1" indent="-285750">
              <a:buSzPct val="166666"/>
              <a:buFont typeface="Arial" panose="020B0604020202020204" pitchFamily="34" charset="0"/>
              <a:buChar char="•"/>
            </a:pPr>
            <a:r>
              <a:rPr lang="en-US" sz="1400" dirty="0"/>
              <a:t>clink </a:t>
            </a:r>
            <a:r>
              <a:rPr lang="en-US" sz="1400" dirty="0">
                <a:hlinkClick r:id="rId7"/>
              </a:rPr>
              <a:t>http://mridgers.github.io/clink</a:t>
            </a:r>
            <a:r>
              <a:rPr lang="en-US" sz="1400" dirty="0" smtClean="0">
                <a:hlinkClick r:id="rId7"/>
              </a:rPr>
              <a:t>/</a:t>
            </a:r>
            <a:r>
              <a:rPr lang="ko-KR" altLang="en-US" sz="1400" dirty="0" smtClean="0"/>
              <a:t> </a:t>
            </a:r>
            <a:endParaRPr lang="en-US" sz="1400" dirty="0"/>
          </a:p>
          <a:p>
            <a:pPr marL="825500" lvl="1" indent="-285750">
              <a:buSzPct val="166666"/>
              <a:buFont typeface="Arial" panose="020B0604020202020204" pitchFamily="34" charset="0"/>
              <a:buChar char="•"/>
            </a:pPr>
            <a:r>
              <a:rPr lang="en-US" sz="1400" dirty="0" err="1"/>
              <a:t>ckw</a:t>
            </a:r>
            <a:r>
              <a:rPr lang="en-US" sz="1400" dirty="0"/>
              <a:t> </a:t>
            </a:r>
            <a:r>
              <a:rPr lang="en-US" sz="1400" dirty="0">
                <a:hlinkClick r:id="rId8"/>
              </a:rPr>
              <a:t>http://</a:t>
            </a:r>
            <a:r>
              <a:rPr lang="en-US" sz="1400" dirty="0" smtClean="0">
                <a:hlinkClick r:id="rId8"/>
              </a:rPr>
              <a:t>d.hatena.ne.jp/hideden/20071115/1195229532</a:t>
            </a:r>
            <a:endParaRPr lang="en-US" sz="1400" dirty="0" smtClean="0"/>
          </a:p>
          <a:p>
            <a:pPr marL="425450" indent="-285750">
              <a:buSzPct val="166666"/>
              <a:buFont typeface="Arial" panose="020B0604020202020204" pitchFamily="34" charset="0"/>
              <a:buChar char="•"/>
            </a:pPr>
            <a:r>
              <a:rPr lang="en-US" sz="1400" dirty="0"/>
              <a:t>To run scripts using the command-line-based script host (</a:t>
            </a:r>
            <a:r>
              <a:rPr lang="en-US" sz="1400" dirty="0" smtClean="0"/>
              <a:t>Cscript.exe)</a:t>
            </a:r>
            <a:br>
              <a:rPr lang="en-US" sz="1400" dirty="0" smtClean="0"/>
            </a:br>
            <a:r>
              <a:rPr lang="en-US" sz="1400" dirty="0" smtClean="0">
                <a:hlinkClick r:id="rId9"/>
              </a:rPr>
              <a:t>http</a:t>
            </a:r>
            <a:r>
              <a:rPr lang="en-US" sz="1400" dirty="0">
                <a:hlinkClick r:id="rId9"/>
              </a:rPr>
              <a:t>://</a:t>
            </a:r>
            <a:r>
              <a:rPr lang="en-US" sz="1400" dirty="0" smtClean="0">
                <a:hlinkClick r:id="rId9"/>
              </a:rPr>
              <a:t>goo.gl/6UkQMV</a:t>
            </a:r>
            <a:r>
              <a:rPr lang="ko-KR" altLang="en-US" sz="1400" dirty="0" smtClean="0"/>
              <a:t> </a:t>
            </a:r>
            <a:endParaRPr lang="en-US" sz="1400" dirty="0"/>
          </a:p>
          <a:p>
            <a:pPr marL="425450" indent="-285750">
              <a:buSzPct val="166666"/>
              <a:buFont typeface="Arial" panose="020B0604020202020204" pitchFamily="34" charset="0"/>
              <a:buChar char="•"/>
            </a:pPr>
            <a:r>
              <a:rPr lang="en-US" sz="1400" dirty="0"/>
              <a:t>To run scripts using the Windows-based script host (</a:t>
            </a:r>
            <a:r>
              <a:rPr lang="en-US" sz="1400" dirty="0" smtClean="0"/>
              <a:t>Wscript.exe)</a:t>
            </a:r>
            <a:br>
              <a:rPr lang="en-US" sz="1400" dirty="0" smtClean="0"/>
            </a:br>
            <a:r>
              <a:rPr lang="en-US" sz="1400" dirty="0" smtClean="0">
                <a:hlinkClick r:id="rId10"/>
              </a:rPr>
              <a:t>http</a:t>
            </a:r>
            <a:r>
              <a:rPr lang="en-US" sz="1400" dirty="0">
                <a:hlinkClick r:id="rId10"/>
              </a:rPr>
              <a:t>://</a:t>
            </a:r>
            <a:r>
              <a:rPr lang="en-US" sz="1400" dirty="0" smtClean="0">
                <a:hlinkClick r:id="rId10"/>
              </a:rPr>
              <a:t>goo.gl/ThUyqx</a:t>
            </a:r>
            <a:r>
              <a:rPr lang="ko-KR" altLang="en-US" sz="1400" dirty="0" smtClean="0"/>
              <a:t> </a:t>
            </a:r>
            <a:endParaRPr lang="en-US" sz="1400" dirty="0"/>
          </a:p>
          <a:p>
            <a:pPr marL="425450" lvl="0" indent="-285750" rtl="0">
              <a:buClr>
                <a:schemeClr val="dk1"/>
              </a:buClr>
              <a:buSzPct val="166666"/>
              <a:buFont typeface="Arial" panose="020B0604020202020204" pitchFamily="34" charset="0"/>
              <a:buChar char="•"/>
            </a:pPr>
            <a:endParaRPr lang="en" sz="1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ko-KR" altLang="en-US" dirty="0"/>
              <a:t>참고자료</a:t>
            </a:r>
            <a:endParaRPr lang="en" dirty="0"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25450" lvl="0" indent="-285750">
              <a:buSzPct val="166666"/>
              <a:buFont typeface="Arial" panose="020B0604020202020204" pitchFamily="34" charset="0"/>
              <a:buChar char="•"/>
            </a:pPr>
            <a:r>
              <a:rPr lang="en-US" sz="1400" dirty="0"/>
              <a:t>MS12-020: Description of the security update for Terminal Server Denial of Service Vulnerability: March 13, 2012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support.microsoft.com/kb/2667402/en-us</a:t>
            </a:r>
            <a:r>
              <a:rPr lang="ko-KR" altLang="en-US" sz="1400" dirty="0" smtClean="0"/>
              <a:t> </a:t>
            </a:r>
            <a:endParaRPr lang="en-US" sz="1400" dirty="0"/>
          </a:p>
          <a:p>
            <a:pPr marL="425450" lvl="0" indent="-285750">
              <a:buSzPct val="166666"/>
              <a:buFont typeface="Arial" panose="020B0604020202020204" pitchFamily="34" charset="0"/>
              <a:buChar char="•"/>
            </a:pPr>
            <a:r>
              <a:rPr lang="en-US" sz="1400" dirty="0" err="1"/>
              <a:t>svchost.exe_TermService</a:t>
            </a:r>
            <a:r>
              <a:rPr lang="en-US" sz="1400" dirty="0"/>
              <a:t> crashes after installation of </a:t>
            </a:r>
            <a:r>
              <a:rPr lang="en-US" sz="1400" dirty="0" smtClean="0"/>
              <a:t>KB2621440</a:t>
            </a:r>
            <a:br>
              <a:rPr lang="en-US" sz="1400" dirty="0" smtClean="0"/>
            </a:br>
            <a:r>
              <a:rPr lang="en-US" sz="1400" dirty="0" smtClean="0">
                <a:hlinkClick r:id="rId4"/>
              </a:rPr>
              <a:t>http</a:t>
            </a:r>
            <a:r>
              <a:rPr lang="en-US" sz="1400" dirty="0">
                <a:hlinkClick r:id="rId4"/>
              </a:rPr>
              <a:t>://</a:t>
            </a:r>
            <a:r>
              <a:rPr lang="en-US" sz="1400" dirty="0" smtClean="0">
                <a:hlinkClick r:id="rId4"/>
              </a:rPr>
              <a:t>goo.gl/tzHO5b</a:t>
            </a:r>
            <a:r>
              <a:rPr lang="ko-KR" altLang="en-US" sz="1400" dirty="0" smtClean="0"/>
              <a:t> </a:t>
            </a:r>
            <a:endParaRPr lang="en-US" sz="1400" dirty="0"/>
          </a:p>
          <a:p>
            <a:pPr marL="425450" indent="-285750">
              <a:buSzPct val="166666"/>
              <a:buFont typeface="Arial" panose="020B0604020202020204" pitchFamily="34" charset="0"/>
              <a:buChar char="•"/>
            </a:pPr>
            <a:r>
              <a:rPr lang="en-US" sz="1400" dirty="0" err="1"/>
              <a:t>DiskPart</a:t>
            </a:r>
            <a:r>
              <a:rPr lang="en-US" sz="1400" dirty="0"/>
              <a:t> Command-Line </a:t>
            </a:r>
            <a:r>
              <a:rPr lang="en-US" sz="1400" dirty="0" smtClean="0"/>
              <a:t>Options</a:t>
            </a:r>
            <a:br>
              <a:rPr lang="en-US" sz="1400" dirty="0" smtClean="0"/>
            </a:br>
            <a:r>
              <a:rPr lang="en-US" sz="1400" dirty="0" smtClean="0">
                <a:hlinkClick r:id="rId5"/>
              </a:rPr>
              <a:t>http</a:t>
            </a:r>
            <a:r>
              <a:rPr lang="en-US" sz="1400" dirty="0">
                <a:hlinkClick r:id="rId5"/>
              </a:rPr>
              <a:t>://technet.microsoft.com/en-us/library/cc766465(WS.10).</a:t>
            </a:r>
            <a:r>
              <a:rPr lang="en-US" sz="1400" dirty="0" smtClean="0">
                <a:hlinkClick r:id="rId5"/>
              </a:rPr>
              <a:t>aspx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425450" indent="-285750">
              <a:buSzPct val="166666"/>
              <a:buFont typeface="Arial" panose="020B0604020202020204" pitchFamily="34" charset="0"/>
              <a:buChar char="•"/>
            </a:pPr>
            <a:r>
              <a:rPr lang="en-US" sz="1400" dirty="0"/>
              <a:t>Installing SQL Server 2012 on Server Core </a:t>
            </a:r>
            <a:r>
              <a:rPr lang="en-US" sz="1400" dirty="0" smtClean="0"/>
              <a:t>2012</a:t>
            </a:r>
            <a:br>
              <a:rPr lang="en-US" sz="1400" dirty="0" smtClean="0"/>
            </a:br>
            <a:r>
              <a:rPr lang="en-US" sz="1400" dirty="0" smtClean="0">
                <a:hlinkClick r:id="rId6"/>
              </a:rPr>
              <a:t>http</a:t>
            </a:r>
            <a:r>
              <a:rPr lang="en-US" sz="1400" dirty="0">
                <a:hlinkClick r:id="rId6"/>
              </a:rPr>
              <a:t>://www.maxtblog.com/2012/07/installing-sql-server-2012-on-server-core-2012</a:t>
            </a:r>
            <a:r>
              <a:rPr lang="en-US" sz="1400" dirty="0" smtClean="0">
                <a:hlinkClick r:id="rId6"/>
              </a:rPr>
              <a:t>/</a:t>
            </a:r>
            <a:r>
              <a:rPr lang="ko-KR" altLang="en-US" sz="1400" dirty="0" smtClean="0"/>
              <a:t> </a:t>
            </a:r>
            <a:endParaRPr lang="en-US" sz="1400" dirty="0"/>
          </a:p>
          <a:p>
            <a:pPr marL="425450" indent="-285750">
              <a:buSzPct val="166666"/>
              <a:buFont typeface="Arial" panose="020B0604020202020204" pitchFamily="34" charset="0"/>
              <a:buChar char="•"/>
            </a:pPr>
            <a:r>
              <a:rPr lang="en-US" sz="1400" dirty="0" smtClean="0"/>
              <a:t>Installing </a:t>
            </a:r>
            <a:r>
              <a:rPr lang="en-US" sz="1400" dirty="0"/>
              <a:t>SQL Server 2012 on Windows Server Core </a:t>
            </a:r>
            <a:r>
              <a:rPr lang="en-US" sz="1400" dirty="0" smtClean="0"/>
              <a:t>Part 3</a:t>
            </a:r>
            <a:br>
              <a:rPr lang="en-US" sz="1400" dirty="0" smtClean="0"/>
            </a:br>
            <a:r>
              <a:rPr lang="en-US" sz="1400" dirty="0" smtClean="0">
                <a:hlinkClick r:id="rId7"/>
              </a:rPr>
              <a:t>http</a:t>
            </a:r>
            <a:r>
              <a:rPr lang="en-US" sz="1400" dirty="0">
                <a:hlinkClick r:id="rId7"/>
              </a:rPr>
              <a:t>://www.mssqltips.com/sqlservertip/2725/installing-sql-server-2012-on-windows-server-core-part-3</a:t>
            </a:r>
            <a:r>
              <a:rPr lang="en-US" sz="1400" dirty="0" smtClean="0">
                <a:hlinkClick r:id="rId7"/>
              </a:rPr>
              <a:t>/</a:t>
            </a:r>
            <a:r>
              <a:rPr lang="en-US" sz="1400" dirty="0" smtClean="0"/>
              <a:t> </a:t>
            </a:r>
            <a:endParaRPr lang="en-US" sz="1400" dirty="0"/>
          </a:p>
          <a:p>
            <a:pPr marL="425450" indent="-285750">
              <a:buSzPct val="166666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25450" lvl="0" indent="-285750">
              <a:buSzPct val="166666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25450" lvl="0" indent="-285750" rtl="0">
              <a:buClr>
                <a:schemeClr val="dk1"/>
              </a:buClr>
              <a:buSzPct val="166666"/>
              <a:buFont typeface="Arial" panose="020B0604020202020204" pitchFamily="34" charset="0"/>
              <a:buChar char="•"/>
            </a:pPr>
            <a:endParaRPr lang="en" sz="1400" dirty="0"/>
          </a:p>
        </p:txBody>
      </p:sp>
    </p:spTree>
    <p:extLst>
      <p:ext uri="{BB962C8B-B14F-4D97-AF65-F5344CB8AC3E}">
        <p14:creationId xmlns:p14="http://schemas.microsoft.com/office/powerpoint/2010/main" val="1617760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ko-KR" altLang="en-US" dirty="0"/>
              <a:t>참고자료</a:t>
            </a:r>
            <a:endParaRPr lang="en" dirty="0"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25450" lvl="0" indent="-285750">
              <a:buSzPct val="166666"/>
              <a:buFont typeface="Arial" panose="020B0604020202020204" pitchFamily="34" charset="0"/>
              <a:buChar char="•"/>
            </a:pPr>
            <a:r>
              <a:rPr lang="en-US" sz="1400" dirty="0"/>
              <a:t>Quick Guide to the Virtual Switch in Hyper-V Server </a:t>
            </a:r>
            <a:r>
              <a:rPr lang="en-US" sz="1400" dirty="0" smtClean="0"/>
              <a:t>2012</a:t>
            </a:r>
            <a:br>
              <a:rPr lang="en-US" sz="1400" dirty="0" smtClean="0"/>
            </a:br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://www.altaro.com/hyper-v/virtual-switch-hyper-v-server-2012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 </a:t>
            </a:r>
            <a:endParaRPr lang="en-US" sz="1400" dirty="0"/>
          </a:p>
          <a:p>
            <a:pPr marL="425450" lvl="0" indent="-285750">
              <a:buSzPct val="166666"/>
              <a:buFont typeface="Arial" panose="020B0604020202020204" pitchFamily="34" charset="0"/>
              <a:buChar char="•"/>
            </a:pPr>
            <a:r>
              <a:rPr lang="en-US" sz="1400" dirty="0" smtClean="0"/>
              <a:t>Manage </a:t>
            </a:r>
            <a:r>
              <a:rPr lang="en-US" sz="1400" dirty="0"/>
              <a:t>Hyper-V with </a:t>
            </a:r>
            <a:r>
              <a:rPr lang="en-US" sz="1400" dirty="0" smtClean="0"/>
              <a:t>PowerShell</a:t>
            </a:r>
            <a:br>
              <a:rPr lang="en-US" sz="1400" dirty="0" smtClean="0"/>
            </a:br>
            <a:r>
              <a:rPr lang="en-US" sz="1400" dirty="0" smtClean="0">
                <a:hlinkClick r:id="rId4"/>
              </a:rPr>
              <a:t>http</a:t>
            </a:r>
            <a:r>
              <a:rPr lang="en-US" sz="1400" dirty="0">
                <a:hlinkClick r:id="rId4"/>
              </a:rPr>
              <a:t>://</a:t>
            </a:r>
            <a:r>
              <a:rPr lang="en-US" sz="1400" dirty="0" smtClean="0">
                <a:hlinkClick r:id="rId4"/>
              </a:rPr>
              <a:t>windowsitpro.com/hyper-v/manage-hyperv-powershell</a:t>
            </a:r>
            <a:r>
              <a:rPr lang="en-US" sz="1400" dirty="0" smtClean="0"/>
              <a:t> </a:t>
            </a:r>
            <a:endParaRPr lang="en-US" sz="1400" dirty="0"/>
          </a:p>
          <a:p>
            <a:pPr marL="425450" lvl="0" indent="-285750">
              <a:buSzPct val="166666"/>
              <a:buFont typeface="Arial" panose="020B0604020202020204" pitchFamily="34" charset="0"/>
              <a:buChar char="•"/>
            </a:pPr>
            <a:r>
              <a:rPr lang="en-US" sz="1400" dirty="0" smtClean="0"/>
              <a:t>How </a:t>
            </a:r>
            <a:r>
              <a:rPr lang="en-US" sz="1400" dirty="0"/>
              <a:t>to Change Your IP Address Using </a:t>
            </a:r>
            <a:r>
              <a:rPr lang="en-US" sz="1400" dirty="0" smtClean="0"/>
              <a:t>PowerShell</a:t>
            </a:r>
            <a:br>
              <a:rPr lang="en-US" sz="1400" dirty="0" smtClean="0"/>
            </a:br>
            <a:r>
              <a:rPr lang="en-US" sz="1400" dirty="0" smtClean="0">
                <a:hlinkClick r:id="rId5"/>
              </a:rPr>
              <a:t>http</a:t>
            </a:r>
            <a:r>
              <a:rPr lang="en-US" sz="1400" dirty="0">
                <a:hlinkClick r:id="rId5"/>
              </a:rPr>
              <a:t>://www.howtogeek.com/112660/how-to-change-your-ip-address-using-powershell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> </a:t>
            </a:r>
            <a:endParaRPr lang="en-US" sz="1400" dirty="0"/>
          </a:p>
          <a:p>
            <a:pPr marL="425450" lvl="0" indent="-285750">
              <a:buSzPct val="166666"/>
              <a:buFont typeface="Arial" panose="020B0604020202020204" pitchFamily="34" charset="0"/>
              <a:buChar char="•"/>
            </a:pPr>
            <a:r>
              <a:rPr lang="en-US" sz="1400" dirty="0" smtClean="0"/>
              <a:t>PowerShell </a:t>
            </a:r>
            <a:r>
              <a:rPr lang="en-US" sz="1400" dirty="0" err="1"/>
              <a:t>remoting</a:t>
            </a:r>
            <a:r>
              <a:rPr lang="en-US" sz="1400" dirty="0"/>
              <a:t> between two workgroup </a:t>
            </a:r>
            <a:r>
              <a:rPr lang="en-US" sz="1400" dirty="0" smtClean="0"/>
              <a:t>machines</a:t>
            </a:r>
            <a:br>
              <a:rPr lang="en-US" sz="1400" dirty="0" smtClean="0"/>
            </a:br>
            <a:r>
              <a:rPr lang="en-US" sz="1400" dirty="0" smtClean="0">
                <a:hlinkClick r:id="rId6"/>
              </a:rPr>
              <a:t>http</a:t>
            </a:r>
            <a:r>
              <a:rPr lang="en-US" sz="1400" dirty="0">
                <a:hlinkClick r:id="rId6"/>
              </a:rPr>
              <a:t>://</a:t>
            </a:r>
            <a:r>
              <a:rPr lang="en-US" sz="1400" dirty="0" smtClean="0">
                <a:hlinkClick r:id="rId6"/>
              </a:rPr>
              <a:t>blogs.msdn.com/b/wmi/archive/2009/07/24/powershell-remoting-between-two-workgroup-machines.aspx</a:t>
            </a:r>
            <a:r>
              <a:rPr lang="en-US" sz="1400" dirty="0" smtClean="0"/>
              <a:t> </a:t>
            </a:r>
            <a:endParaRPr lang="en-US" sz="1400" dirty="0"/>
          </a:p>
          <a:p>
            <a:pPr marL="425450" lvl="0" indent="-285750">
              <a:buSzPct val="166666"/>
              <a:buFont typeface="Arial" panose="020B0604020202020204" pitchFamily="34" charset="0"/>
              <a:buChar char="•"/>
            </a:pPr>
            <a:r>
              <a:rPr lang="en-US" sz="1400" dirty="0" smtClean="0"/>
              <a:t>Install </a:t>
            </a:r>
            <a:r>
              <a:rPr lang="en-US" sz="1400" dirty="0"/>
              <a:t>Active Directory Domain Services (Level </a:t>
            </a:r>
            <a:r>
              <a:rPr lang="en-US" sz="1400" dirty="0" smtClean="0"/>
              <a:t>100)</a:t>
            </a:r>
            <a:br>
              <a:rPr lang="en-US" sz="1400" dirty="0" smtClean="0"/>
            </a:br>
            <a:r>
              <a:rPr lang="en-US" sz="1400" dirty="0" smtClean="0">
                <a:hlinkClick r:id="rId7"/>
              </a:rPr>
              <a:t>http</a:t>
            </a:r>
            <a:r>
              <a:rPr lang="en-US" sz="1400" dirty="0">
                <a:hlinkClick r:id="rId7"/>
              </a:rPr>
              <a:t>://</a:t>
            </a:r>
            <a:r>
              <a:rPr lang="en-US" sz="1400" dirty="0" smtClean="0">
                <a:hlinkClick r:id="rId7"/>
              </a:rPr>
              <a:t>technet.microsoft.com/en-us/library/hh472162.aspx</a:t>
            </a:r>
            <a:r>
              <a:rPr lang="en-US" sz="1400" dirty="0" smtClean="0"/>
              <a:t> </a:t>
            </a:r>
            <a:endParaRPr lang="en-US" sz="1400" dirty="0"/>
          </a:p>
          <a:p>
            <a:pPr marL="425450" lvl="0" indent="-285750">
              <a:buSzPct val="166666"/>
              <a:buFont typeface="Arial" panose="020B0604020202020204" pitchFamily="34" charset="0"/>
              <a:buChar char="•"/>
            </a:pPr>
            <a:r>
              <a:rPr lang="en-US" sz="1400" dirty="0"/>
              <a:t>Install a Replica Windows Server 2012 Domain Controller in an Existing Domain (Level </a:t>
            </a:r>
            <a:r>
              <a:rPr lang="en-US" sz="1400" dirty="0" smtClean="0"/>
              <a:t>200)</a:t>
            </a:r>
            <a:br>
              <a:rPr lang="en-US" sz="1400" dirty="0" smtClean="0"/>
            </a:br>
            <a:r>
              <a:rPr lang="en-US" sz="1400" dirty="0" smtClean="0">
                <a:hlinkClick r:id="rId8"/>
              </a:rPr>
              <a:t>http</a:t>
            </a:r>
            <a:r>
              <a:rPr lang="en-US" sz="1400" dirty="0">
                <a:hlinkClick r:id="rId8"/>
              </a:rPr>
              <a:t>://</a:t>
            </a:r>
            <a:r>
              <a:rPr lang="en-US" sz="1400" dirty="0" smtClean="0">
                <a:hlinkClick r:id="rId8"/>
              </a:rPr>
              <a:t>technet.microsoft.com/en-us/library/jj574134.aspx</a:t>
            </a:r>
            <a:r>
              <a:rPr lang="en-US" sz="1400" dirty="0" smtClean="0"/>
              <a:t> </a:t>
            </a:r>
            <a:endParaRPr lang="en-US" sz="1400" dirty="0"/>
          </a:p>
          <a:p>
            <a:pPr marL="425450" lvl="0" indent="-285750">
              <a:buSzPct val="166666"/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01888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ko-KR" altLang="en-US" dirty="0"/>
              <a:t>참고자료</a:t>
            </a:r>
            <a:endParaRPr lang="en" dirty="0"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25450" lvl="0" indent="-285750">
              <a:buSzPct val="166666"/>
              <a:buFont typeface="Arial" panose="020B0604020202020204" pitchFamily="34" charset="0"/>
              <a:buChar char="•"/>
            </a:pPr>
            <a:r>
              <a:rPr lang="en-US" sz="1400" dirty="0" err="1"/>
              <a:t>Netdom</a:t>
            </a:r>
            <a:r>
              <a:rPr lang="en-US" sz="1400" dirty="0"/>
              <a:t> </a:t>
            </a:r>
            <a:r>
              <a:rPr lang="en-US" sz="1400" dirty="0" smtClean="0"/>
              <a:t>query</a:t>
            </a:r>
            <a:br>
              <a:rPr lang="en-US" sz="1400" dirty="0" smtClean="0"/>
            </a:br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technet.microsoft.com/en-us/library/cc835089.aspx</a:t>
            </a:r>
            <a:r>
              <a:rPr lang="en-US" sz="1400" dirty="0" smtClean="0"/>
              <a:t> </a:t>
            </a:r>
            <a:endParaRPr lang="en-US" sz="1400" dirty="0"/>
          </a:p>
          <a:p>
            <a:pPr marL="425450" lvl="0" indent="-285750">
              <a:buSzPct val="166666"/>
              <a:buFont typeface="Arial" panose="020B0604020202020204" pitchFamily="34" charset="0"/>
              <a:buChar char="•"/>
            </a:pPr>
            <a:r>
              <a:rPr lang="en-US" sz="1400" dirty="0" smtClean="0"/>
              <a:t>Invoke-</a:t>
            </a:r>
            <a:r>
              <a:rPr lang="en-US" sz="1400" dirty="0" err="1" smtClean="0"/>
              <a:t>WebRequest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4"/>
              </a:rPr>
              <a:t>http</a:t>
            </a:r>
            <a:r>
              <a:rPr lang="en-US" sz="1400" dirty="0">
                <a:hlinkClick r:id="rId4"/>
              </a:rPr>
              <a:t>://</a:t>
            </a:r>
            <a:r>
              <a:rPr lang="en-US" sz="1400" dirty="0" smtClean="0">
                <a:hlinkClick r:id="rId4"/>
              </a:rPr>
              <a:t>technet.microsoft.com/en-us/library/hh849901.aspx</a:t>
            </a:r>
            <a:r>
              <a:rPr lang="en-US" sz="1400" dirty="0" smtClean="0"/>
              <a:t> </a:t>
            </a:r>
            <a:endParaRPr lang="en-US" sz="1400" dirty="0"/>
          </a:p>
          <a:p>
            <a:pPr marL="425450" lvl="0" indent="-285750">
              <a:buSzPct val="166666"/>
              <a:buFont typeface="Arial" panose="020B0604020202020204" pitchFamily="34" charset="0"/>
              <a:buChar char="•"/>
            </a:pPr>
            <a:r>
              <a:rPr lang="en-US" sz="1400" dirty="0" smtClean="0"/>
              <a:t>How </a:t>
            </a:r>
            <a:r>
              <a:rPr lang="en-US" sz="1400" dirty="0"/>
              <a:t>to join a domain from the command </a:t>
            </a:r>
            <a:r>
              <a:rPr lang="en-US" sz="1400" dirty="0" smtClean="0"/>
              <a:t>line</a:t>
            </a:r>
            <a:br>
              <a:rPr lang="en-US" sz="1400" dirty="0" smtClean="0"/>
            </a:br>
            <a:r>
              <a:rPr lang="en-US" sz="1400" dirty="0" smtClean="0">
                <a:hlinkClick r:id="rId5"/>
              </a:rPr>
              <a:t>http</a:t>
            </a:r>
            <a:r>
              <a:rPr lang="en-US" sz="1400" dirty="0">
                <a:hlinkClick r:id="rId5"/>
              </a:rPr>
              <a:t>://</a:t>
            </a:r>
            <a:r>
              <a:rPr lang="en-US" sz="1400" dirty="0" smtClean="0">
                <a:hlinkClick r:id="rId5"/>
              </a:rPr>
              <a:t>support.microsoft.com/kb/150493/en-us</a:t>
            </a:r>
            <a:r>
              <a:rPr lang="en-US" sz="1400" dirty="0" smtClean="0"/>
              <a:t> </a:t>
            </a:r>
            <a:endParaRPr lang="en-US" sz="1400" dirty="0"/>
          </a:p>
          <a:p>
            <a:pPr marL="425450" lvl="0" indent="-285750">
              <a:buSzPct val="166666"/>
              <a:buFont typeface="Arial" panose="020B0604020202020204" pitchFamily="34" charset="0"/>
              <a:buChar char="•"/>
            </a:pPr>
            <a:r>
              <a:rPr lang="en-US" sz="1400" dirty="0" smtClean="0"/>
              <a:t>Set-</a:t>
            </a:r>
            <a:r>
              <a:rPr lang="en-US" sz="1400" dirty="0" err="1" smtClean="0"/>
              <a:t>VMMemory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6"/>
              </a:rPr>
              <a:t>http</a:t>
            </a:r>
            <a:r>
              <a:rPr lang="en-US" sz="1400" dirty="0">
                <a:hlinkClick r:id="rId6"/>
              </a:rPr>
              <a:t>://</a:t>
            </a:r>
            <a:r>
              <a:rPr lang="en-US" sz="1400" dirty="0" smtClean="0">
                <a:hlinkClick r:id="rId6"/>
              </a:rPr>
              <a:t>technet.microsoft.com/en-us/library/hh848572.aspx</a:t>
            </a:r>
            <a:r>
              <a:rPr lang="en-US" sz="1400" dirty="0" smtClean="0"/>
              <a:t> </a:t>
            </a:r>
            <a:endParaRPr lang="en-US" sz="1400" dirty="0"/>
          </a:p>
          <a:p>
            <a:pPr marL="425450" lvl="0" indent="-285750">
              <a:buSzPct val="166666"/>
              <a:buFont typeface="Arial" panose="020B0604020202020204" pitchFamily="34" charset="0"/>
              <a:buChar char="•"/>
            </a:pPr>
            <a:r>
              <a:rPr lang="en-US" sz="1400" dirty="0" smtClean="0"/>
              <a:t>Mount-</a:t>
            </a:r>
            <a:r>
              <a:rPr lang="en-US" sz="1400" dirty="0" err="1" smtClean="0"/>
              <a:t>DiskImage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smtClean="0">
                <a:hlinkClick r:id="rId7"/>
              </a:rPr>
              <a:t>http</a:t>
            </a:r>
            <a:r>
              <a:rPr lang="en-US" sz="1400" dirty="0">
                <a:hlinkClick r:id="rId7"/>
              </a:rPr>
              <a:t>://</a:t>
            </a:r>
            <a:r>
              <a:rPr lang="en-US" sz="1400" dirty="0" smtClean="0">
                <a:hlinkClick r:id="rId7"/>
              </a:rPr>
              <a:t>technet.microsoft.com/en-us/library/hh848706.aspx</a:t>
            </a:r>
            <a:r>
              <a:rPr lang="en-US" sz="1400" dirty="0" smtClean="0"/>
              <a:t> </a:t>
            </a:r>
            <a:endParaRPr lang="en-US" sz="1400" dirty="0"/>
          </a:p>
          <a:p>
            <a:pPr marL="425450" lvl="0" indent="-285750">
              <a:buSzPct val="166666"/>
              <a:buFont typeface="Arial" panose="020B0604020202020204" pitchFamily="34" charset="0"/>
              <a:buChar char="•"/>
            </a:pPr>
            <a:r>
              <a:rPr lang="en-US" sz="1400" dirty="0" smtClean="0"/>
              <a:t>GNU </a:t>
            </a:r>
            <a:r>
              <a:rPr lang="en-US" sz="1400" dirty="0"/>
              <a:t>utilities for </a:t>
            </a:r>
            <a:r>
              <a:rPr lang="en-US" sz="1400" dirty="0" smtClean="0"/>
              <a:t>Win32</a:t>
            </a:r>
            <a:br>
              <a:rPr lang="en-US" sz="1400" dirty="0" smtClean="0"/>
            </a:br>
            <a:r>
              <a:rPr lang="en-US" sz="1400" dirty="0" smtClean="0">
                <a:hlinkClick r:id="rId8"/>
              </a:rPr>
              <a:t>http</a:t>
            </a:r>
            <a:r>
              <a:rPr lang="en-US" sz="1400" dirty="0">
                <a:hlinkClick r:id="rId8"/>
              </a:rPr>
              <a:t>://unxutils.sourceforge.net</a:t>
            </a:r>
            <a:r>
              <a:rPr lang="en-US" sz="1400" dirty="0" smtClean="0">
                <a:hlinkClick r:id="rId8"/>
              </a:rPr>
              <a:t>/</a:t>
            </a:r>
            <a:r>
              <a:rPr lang="en-US" sz="1400" dirty="0" smtClean="0"/>
              <a:t> </a:t>
            </a:r>
            <a:endParaRPr lang="en-US" sz="1400" dirty="0"/>
          </a:p>
          <a:p>
            <a:pPr marL="425450" lvl="0" indent="-285750">
              <a:buSzPct val="166666"/>
              <a:buFont typeface="Arial" panose="020B0604020202020204" pitchFamily="34" charset="0"/>
              <a:buChar char="•"/>
            </a:pPr>
            <a:r>
              <a:rPr lang="en-US" sz="1400" dirty="0" err="1" smtClean="0"/>
              <a:t>Tcping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9"/>
              </a:rPr>
              <a:t>http</a:t>
            </a:r>
            <a:r>
              <a:rPr lang="en-US" sz="1400" dirty="0">
                <a:hlinkClick r:id="rId9"/>
              </a:rPr>
              <a:t>://www.elifulkerson.com/projects</a:t>
            </a:r>
            <a:r>
              <a:rPr lang="en-US" sz="1400" dirty="0" smtClean="0">
                <a:hlinkClick r:id="rId9"/>
              </a:rPr>
              <a:t>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33919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Shell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</a:rPr>
              <a:t>맛보기</a:t>
            </a:r>
            <a:endParaRPr lang="en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Hyper-V</a:t>
            </a:r>
            <a:r>
              <a:rPr lang="ko-KR" altLang="en-US" dirty="0"/>
              <a:t> </a:t>
            </a:r>
            <a:r>
              <a:rPr lang="en-US" altLang="ko-KR" dirty="0" smtClean="0"/>
              <a:t>– Role </a:t>
            </a:r>
            <a:r>
              <a:rPr lang="ko-KR" altLang="en-US" dirty="0" smtClean="0"/>
              <a:t>설치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1614487"/>
            <a:ext cx="79724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557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Role </a:t>
            </a:r>
            <a:r>
              <a:rPr lang="ko-KR" altLang="en-US" dirty="0"/>
              <a:t>설치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1576387"/>
            <a:ext cx="79724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751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VHDX</a:t>
            </a:r>
            <a:r>
              <a:rPr lang="ko-KR" altLang="en-US" dirty="0" smtClean="0"/>
              <a:t> 디스크 생성</a:t>
            </a:r>
            <a:endParaRPr lang="e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966912"/>
            <a:ext cx="79819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423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VHDX</a:t>
            </a:r>
            <a:r>
              <a:rPr lang="ko-KR" altLang="en-US" dirty="0"/>
              <a:t> 디스크 생성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03" y="1063378"/>
            <a:ext cx="7309400" cy="400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55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VHDX</a:t>
            </a:r>
            <a:r>
              <a:rPr lang="ko-KR" altLang="en-US" dirty="0"/>
              <a:t> 디스크 생성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1338262"/>
            <a:ext cx="80105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193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VHDX</a:t>
            </a:r>
            <a:r>
              <a:rPr lang="ko-KR" altLang="en-US" dirty="0"/>
              <a:t> 디스크 생성</a:t>
            </a:r>
            <a:endParaRPr lang="en" dirty="0"/>
          </a:p>
        </p:txBody>
      </p:sp>
      <p:sp>
        <p:nvSpPr>
          <p:cNvPr id="4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ko-KR" altLang="en-US" dirty="0" smtClean="0"/>
              <a:t>동일한 방법으로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.VHDX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58627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Virtual Switch</a:t>
            </a:r>
            <a:r>
              <a:rPr lang="ko-KR" altLang="en-US" dirty="0" smtClean="0"/>
              <a:t> 생성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" y="1690687"/>
            <a:ext cx="79914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059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Virtual Switch</a:t>
            </a:r>
            <a:r>
              <a:rPr lang="ko-KR" altLang="en-US" dirty="0"/>
              <a:t> 생성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643062"/>
            <a:ext cx="8001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629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발표자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2000.10 부터 IT Pro.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Tech. Support(?) at BLUEHOLE Studio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Likes</a:t>
            </a:r>
          </a:p>
          <a:p>
            <a:pPr marL="914400" lvl="1" indent="-4191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3000" dirty="0"/>
              <a:t>Aspera, DigitalOcean, Dropbox, Vagrant</a:t>
            </a:r>
          </a:p>
          <a:p>
            <a:pPr marL="914400" lvl="1" indent="-4191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ko-KR" altLang="en-US" sz="3000" dirty="0" smtClean="0"/>
              <a:t>無人</a:t>
            </a:r>
            <a:r>
              <a:rPr lang="en" sz="3000" dirty="0" smtClean="0"/>
              <a:t>설치</a:t>
            </a:r>
            <a:r>
              <a:rPr lang="en" sz="3000" dirty="0"/>
              <a:t>, PowerShell, Vim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Dislikes</a:t>
            </a:r>
          </a:p>
          <a:p>
            <a:pPr marL="914400" lvl="1" indent="-4191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ko-KR" altLang="en-US" sz="3000" dirty="0" smtClean="0"/>
              <a:t>有人</a:t>
            </a:r>
            <a:r>
              <a:rPr lang="en" sz="3000" dirty="0" smtClean="0"/>
              <a:t>설치</a:t>
            </a:r>
            <a:r>
              <a:rPr lang="en" sz="3000" dirty="0"/>
              <a:t>, 단순반복작업, 밤샘, BSOD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VM</a:t>
            </a:r>
            <a:r>
              <a:rPr lang="ko-KR" altLang="en-US" dirty="0" smtClean="0"/>
              <a:t> </a:t>
            </a:r>
            <a:r>
              <a:rPr lang="ko-KR" altLang="en-US" dirty="0"/>
              <a:t>생성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83" y="1731818"/>
            <a:ext cx="7888432" cy="167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836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VM</a:t>
            </a:r>
            <a:r>
              <a:rPr lang="ko-KR" altLang="en-US" dirty="0"/>
              <a:t> 생성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5" y="1217407"/>
            <a:ext cx="7897091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118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VM</a:t>
            </a:r>
            <a:r>
              <a:rPr lang="ko-KR" altLang="en-US" dirty="0"/>
              <a:t> 생성</a:t>
            </a:r>
            <a:endParaRPr lang="en" dirty="0"/>
          </a:p>
        </p:txBody>
      </p:sp>
      <p:sp>
        <p:nvSpPr>
          <p:cNvPr id="4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ko-KR" altLang="en-US" dirty="0" smtClean="0"/>
              <a:t>동일한 방법으로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VM</a:t>
            </a:r>
            <a:r>
              <a:rPr lang="ko-KR" altLang="en-US" dirty="0" smtClean="0"/>
              <a:t>을 생성</a:t>
            </a:r>
            <a:endParaRPr lang="en-US" altLang="ko-KR" dirty="0" smtClean="0"/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-US" altLang="ko-KR" dirty="0" smtClean="0"/>
              <a:t>STAR-DC-01</a:t>
            </a:r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-US" altLang="ko-KR" dirty="0" smtClean="0"/>
              <a:t>STAR-DC-02</a:t>
            </a:r>
            <a:endParaRPr lang="en-US" altLang="ko-KR" dirty="0"/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-US" altLang="ko-KR" dirty="0" smtClean="0"/>
              <a:t>STAR-APP-01</a:t>
            </a:r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-US" altLang="ko-KR" dirty="0" smtClean="0"/>
              <a:t>STAR-APP-02</a:t>
            </a:r>
            <a:endParaRPr lang="en-US" altLang="ko-KR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39372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VM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063378"/>
            <a:ext cx="79629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462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VM</a:t>
            </a:r>
            <a:r>
              <a:rPr lang="ko-KR" altLang="en-US" dirty="0"/>
              <a:t> </a:t>
            </a:r>
            <a:r>
              <a:rPr lang="ko-KR" altLang="en-US" dirty="0" smtClean="0"/>
              <a:t>네트워크 설정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41" y="1063378"/>
            <a:ext cx="64293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056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VM</a:t>
            </a:r>
            <a:r>
              <a:rPr lang="ko-KR" altLang="en-US" dirty="0"/>
              <a:t> </a:t>
            </a:r>
            <a:r>
              <a:rPr lang="ko-KR" altLang="en-US" dirty="0" smtClean="0"/>
              <a:t>네트워크 설정</a:t>
            </a:r>
            <a:endParaRPr lang="e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78" y="1151572"/>
            <a:ext cx="64198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621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VM</a:t>
            </a:r>
            <a:r>
              <a:rPr lang="ko-KR" altLang="en-US" dirty="0"/>
              <a:t> </a:t>
            </a:r>
            <a:r>
              <a:rPr lang="ko-KR" altLang="en-US" dirty="0" smtClean="0"/>
              <a:t>네트워크 설정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04" y="1324635"/>
            <a:ext cx="64389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571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VM</a:t>
            </a:r>
            <a:r>
              <a:rPr lang="ko-KR" altLang="en-US" dirty="0"/>
              <a:t> </a:t>
            </a:r>
            <a:r>
              <a:rPr lang="ko-KR" altLang="en-US" dirty="0" smtClean="0"/>
              <a:t>네트워크 설정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39" y="1222329"/>
            <a:ext cx="7689780" cy="10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870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VM</a:t>
            </a:r>
            <a:r>
              <a:rPr lang="ko-KR" altLang="en-US" dirty="0"/>
              <a:t> </a:t>
            </a:r>
            <a:r>
              <a:rPr lang="ko-KR" altLang="en-US" dirty="0" smtClean="0"/>
              <a:t>네트워크 설정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66" y="1063378"/>
            <a:ext cx="5028252" cy="374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391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Hyper-V</a:t>
            </a:r>
            <a:r>
              <a:rPr lang="ko-KR" altLang="en-US" dirty="0"/>
              <a:t> </a:t>
            </a:r>
            <a:r>
              <a:rPr lang="en-US" altLang="ko-KR" dirty="0"/>
              <a:t>– VM</a:t>
            </a:r>
            <a:r>
              <a:rPr lang="ko-KR" altLang="en-US" dirty="0"/>
              <a:t> </a:t>
            </a:r>
            <a:r>
              <a:rPr lang="ko-KR" altLang="en-US" dirty="0" smtClean="0"/>
              <a:t>네트워크 설정</a:t>
            </a:r>
            <a:endParaRPr lang="en" dirty="0"/>
          </a:p>
        </p:txBody>
      </p:sp>
      <p:sp>
        <p:nvSpPr>
          <p:cNvPr id="4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ko-KR" altLang="en-US" dirty="0" smtClean="0"/>
              <a:t>동일한 방법으로 모든 </a:t>
            </a:r>
            <a:r>
              <a:rPr lang="en-US" altLang="ko-KR" dirty="0" smtClean="0"/>
              <a:t>VM</a:t>
            </a:r>
            <a:r>
              <a:rPr lang="ko-KR" altLang="en-US" dirty="0" smtClean="0"/>
              <a:t>의 네트워크 설정</a:t>
            </a:r>
            <a:endParaRPr lang="en-US" altLang="ko-KR" dirty="0" smtClean="0"/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-US" altLang="ko-KR" dirty="0" smtClean="0"/>
              <a:t>STAR-DC-01</a:t>
            </a:r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-US" altLang="ko-KR" dirty="0" smtClean="0"/>
              <a:t>STAR-DC-02</a:t>
            </a:r>
            <a:endParaRPr lang="en-US" altLang="ko-KR" dirty="0"/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-US" altLang="ko-KR" dirty="0" smtClean="0"/>
              <a:t>STAR-APP-01</a:t>
            </a:r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-US" altLang="ko-KR" dirty="0" smtClean="0"/>
              <a:t>STAR-APP-02</a:t>
            </a:r>
            <a:endParaRPr lang="en-US" altLang="ko-KR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083547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>
                <a:solidFill>
                  <a:srgbClr val="00B050"/>
                </a:solidFill>
              </a:rPr>
              <a:t>쉘</a:t>
            </a:r>
            <a:r>
              <a:rPr lang="en-US" altLang="ko-KR" dirty="0" smtClean="0">
                <a:solidFill>
                  <a:srgbClr val="00B050"/>
                </a:solidFill>
              </a:rPr>
              <a:t>(Shell)</a:t>
            </a:r>
            <a:r>
              <a:rPr lang="en-US" altLang="ko-KR" dirty="0">
                <a:solidFill>
                  <a:srgbClr val="00B050"/>
                </a:solidFill>
              </a:rPr>
              <a:t>?</a:t>
            </a:r>
            <a:endParaRPr lang="en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LAB </a:t>
            </a:r>
            <a:r>
              <a:rPr lang="ko-KR" altLang="en-US" dirty="0" smtClean="0">
                <a:solidFill>
                  <a:srgbClr val="00B050"/>
                </a:solidFill>
              </a:rPr>
              <a:t>환경</a:t>
            </a:r>
            <a:endParaRPr lang="en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13" y="1176372"/>
            <a:ext cx="5482500" cy="396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656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altLang="ko-KR" dirty="0" smtClean="0"/>
              <a:t>Windows Server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VM</a:t>
            </a:r>
            <a:r>
              <a:rPr lang="ko-KR" altLang="en-US" dirty="0" smtClean="0"/>
              <a:t>에 설치했다</a:t>
            </a:r>
            <a:r>
              <a:rPr lang="en-US" altLang="ko-KR" dirty="0" smtClean="0"/>
              <a:t>.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ko-KR" altLang="en-US" dirty="0" smtClean="0"/>
              <a:t>이제 해야 할 일은</a:t>
            </a:r>
            <a:r>
              <a:rPr lang="en-US" altLang="ko-KR" dirty="0" smtClean="0"/>
              <a:t>?</a:t>
            </a:r>
            <a:endParaRPr lang="en" dirty="0"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ko-KR" altLang="en-US" dirty="0" smtClean="0">
                <a:solidFill>
                  <a:srgbClr val="00B050"/>
                </a:solidFill>
              </a:rPr>
              <a:t>기타 설정</a:t>
            </a:r>
            <a:endParaRPr lang="e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985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License</a:t>
            </a:r>
            <a:r>
              <a:rPr lang="ko-KR" altLang="en-US" dirty="0" smtClean="0"/>
              <a:t> </a:t>
            </a:r>
            <a:r>
              <a:rPr lang="en-US" altLang="ko-KR" dirty="0" smtClean="0"/>
              <a:t>Activation</a:t>
            </a:r>
            <a:endParaRPr lang="en" dirty="0"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600" dirty="0" smtClean="0"/>
              <a:t>C</a:t>
            </a:r>
            <a:r>
              <a:rPr lang="en" sz="3600" dirty="0"/>
              <a:t>:\Windows\System32\</a:t>
            </a:r>
            <a:r>
              <a:rPr lang="en" sz="3600" dirty="0">
                <a:solidFill>
                  <a:srgbClr val="FF0000"/>
                </a:solidFill>
              </a:rPr>
              <a:t>slmgr.vbs</a:t>
            </a:r>
          </a:p>
          <a:p>
            <a:endParaRPr lang="en" sz="3600" dirty="0">
              <a:solidFill>
                <a:srgbClr val="FF0000"/>
              </a:solidFill>
            </a:endParaRPr>
          </a:p>
          <a:p>
            <a:endParaRPr lang="en" sz="3600" dirty="0">
              <a:solidFill>
                <a:srgbClr val="FF0000"/>
              </a:solidFill>
            </a:endParaRPr>
          </a:p>
          <a:p>
            <a:endParaRPr lang="en" sz="3600" dirty="0">
              <a:solidFill>
                <a:srgbClr val="FF0000"/>
              </a:solidFill>
            </a:endParaRPr>
          </a:p>
          <a:p>
            <a:endParaRPr lang="e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1923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License</a:t>
            </a:r>
            <a:r>
              <a:rPr lang="ko-KR" altLang="en-US" dirty="0" smtClean="0"/>
              <a:t> </a:t>
            </a:r>
            <a:r>
              <a:rPr lang="en-US" altLang="ko-KR" dirty="0"/>
              <a:t>Activation</a:t>
            </a:r>
            <a:endParaRPr lang="en" dirty="0"/>
          </a:p>
        </p:txBody>
      </p:sp>
      <p:pic>
        <p:nvPicPr>
          <p:cNvPr id="83" name="Shape 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6519" y="1063378"/>
            <a:ext cx="5373225" cy="39395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License</a:t>
            </a:r>
            <a:r>
              <a:rPr lang="ko-KR" altLang="en-US" dirty="0" smtClean="0"/>
              <a:t> </a:t>
            </a:r>
            <a:r>
              <a:rPr lang="en-US" altLang="ko-KR" dirty="0"/>
              <a:t>Activation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31" y="1141130"/>
            <a:ext cx="8367591" cy="298673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Time Zone </a:t>
            </a:r>
            <a:r>
              <a:rPr lang="ko-KR" altLang="en-US" dirty="0" smtClean="0"/>
              <a:t>변경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62" y="992024"/>
            <a:ext cx="63817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338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Time </a:t>
            </a:r>
            <a:r>
              <a:rPr lang="en-US" altLang="ko-KR" dirty="0"/>
              <a:t>Zone </a:t>
            </a:r>
            <a:r>
              <a:rPr lang="ko-KR" altLang="en-US" dirty="0"/>
              <a:t>변경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71" y="1063378"/>
            <a:ext cx="64579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922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Time </a:t>
            </a:r>
            <a:r>
              <a:rPr lang="en-US" altLang="ko-KR" dirty="0"/>
              <a:t>Zone </a:t>
            </a:r>
            <a:r>
              <a:rPr lang="ko-KR" altLang="en-US" dirty="0"/>
              <a:t>변경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87" y="1353021"/>
            <a:ext cx="64579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371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smtClean="0"/>
              <a:t>Hostname</a:t>
            </a:r>
            <a:r>
              <a:rPr lang="ko-KR" altLang="en-US" dirty="0" smtClean="0"/>
              <a:t> 변경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04" y="1690687"/>
            <a:ext cx="64389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973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Hostname</a:t>
            </a:r>
            <a:r>
              <a:rPr lang="ko-KR" altLang="en-US" dirty="0" smtClean="0"/>
              <a:t> 변경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13" y="1200150"/>
            <a:ext cx="64579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742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쉘? Shell? CLI?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rgbClr val="252525"/>
                </a:solidFill>
              </a:rPr>
              <a:t>셸(껍데기의 </a:t>
            </a:r>
            <a:r>
              <a:rPr lang="en" sz="2400" dirty="0">
                <a:solidFill>
                  <a:srgbClr val="0B0080"/>
                </a:solidFill>
              </a:rPr>
              <a:t>영어</a:t>
            </a:r>
            <a:r>
              <a:rPr lang="en" sz="2400" dirty="0">
                <a:solidFill>
                  <a:srgbClr val="252525"/>
                </a:solidFill>
              </a:rPr>
              <a:t> 단어)은 </a:t>
            </a:r>
            <a:r>
              <a:rPr lang="en" sz="2400" b="1" dirty="0">
                <a:solidFill>
                  <a:srgbClr val="FF0000"/>
                </a:solidFill>
              </a:rPr>
              <a:t>사용자와 운영 체제의 내부(커널) 사이의 인터페이스를 감싸는 층</a:t>
            </a:r>
            <a:r>
              <a:rPr lang="en" sz="2400" dirty="0">
                <a:solidFill>
                  <a:srgbClr val="252525"/>
                </a:solidFill>
              </a:rPr>
              <a:t>이기  </a:t>
            </a:r>
            <a:r>
              <a:rPr lang="en" sz="2400" dirty="0" smtClean="0">
                <a:solidFill>
                  <a:srgbClr val="252525"/>
                </a:solidFill>
              </a:rPr>
              <a:t>때문에 </a:t>
            </a:r>
            <a:r>
              <a:rPr lang="en" sz="2400" dirty="0">
                <a:solidFill>
                  <a:srgbClr val="252525"/>
                </a:solidFill>
              </a:rPr>
              <a:t>그러한 이름이 붙었다.</a:t>
            </a:r>
          </a:p>
          <a:p>
            <a:pPr marL="457200" indent="0">
              <a:buNone/>
            </a:pPr>
            <a:r>
              <a:rPr lang="en" sz="1100" dirty="0"/>
              <a:t>from 위키피디아 </a:t>
            </a:r>
            <a:r>
              <a:rPr lang="en" sz="1100" u="sng" dirty="0">
                <a:solidFill>
                  <a:srgbClr val="1155CC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http://ko.wikipedia.org/wiki/셸</a:t>
            </a:r>
          </a:p>
        </p:txBody>
      </p:sp>
    </p:spTree>
    <p:extLst>
      <p:ext uri="{BB962C8B-B14F-4D97-AF65-F5344CB8AC3E}">
        <p14:creationId xmlns:p14="http://schemas.microsoft.com/office/powerpoint/2010/main" val="32567466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Hostname</a:t>
            </a:r>
            <a:r>
              <a:rPr lang="ko-KR" altLang="en-US" dirty="0" smtClean="0"/>
              <a:t> </a:t>
            </a:r>
            <a:r>
              <a:rPr lang="ko-KR" altLang="en-US" dirty="0"/>
              <a:t>변경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51" y="1330860"/>
            <a:ext cx="7235586" cy="142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956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Remote Desktop </a:t>
            </a:r>
            <a:r>
              <a:rPr lang="ko-KR" altLang="en-US" dirty="0" smtClean="0"/>
              <a:t>활성화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97" y="1219011"/>
            <a:ext cx="6354062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886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/>
              <a:t>Remote Desktop </a:t>
            </a:r>
            <a:r>
              <a:rPr lang="ko-KR" altLang="en-US" dirty="0"/>
              <a:t>활성화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8" y="1395248"/>
            <a:ext cx="6373114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720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/>
              <a:t>Remote Desktop </a:t>
            </a:r>
            <a:r>
              <a:rPr lang="ko-KR" altLang="en-US" dirty="0"/>
              <a:t>활성화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16" y="1333500"/>
            <a:ext cx="63912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162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/>
              <a:t>Remote Management </a:t>
            </a:r>
            <a:r>
              <a:rPr lang="ko-KR" altLang="en-US" dirty="0"/>
              <a:t>활성화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63378"/>
            <a:ext cx="7914531" cy="337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149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/>
              <a:t>Remote </a:t>
            </a:r>
            <a:r>
              <a:rPr lang="en-US" altLang="ko-KR" dirty="0" smtClean="0"/>
              <a:t>Management </a:t>
            </a:r>
            <a:r>
              <a:rPr lang="ko-KR" altLang="en-US" dirty="0"/>
              <a:t>활성화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
</a:t>
            </a:r>
          </a:p>
          <a:p>
            <a:endParaRPr lang="en" dirty="0"/>
          </a:p>
          <a:p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94" y="1200150"/>
            <a:ext cx="71913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530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/>
            </a:r>
            <a:br>
              <a:rPr lang="en" dirty="0" smtClean="0"/>
            </a:br>
            <a:r>
              <a:rPr lang="en-US" altLang="ko-KR" dirty="0"/>
              <a:t>Remote Management </a:t>
            </a:r>
            <a:r>
              <a:rPr lang="ko-KR" altLang="en-US" dirty="0"/>
              <a:t>활성화</a:t>
            </a:r>
            <a:endParaRPr lang="en" dirty="0"/>
          </a:p>
        </p:txBody>
      </p:sp>
      <p:sp>
        <p:nvSpPr>
          <p:cNvPr id="3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90500" lvl="0" indent="0"/>
            <a:r>
              <a:rPr lang="en" sz="4000" dirty="0" smtClean="0"/>
              <a:t>KB2667402</a:t>
            </a:r>
            <a:r>
              <a:rPr lang="en" sz="4000" dirty="0"/>
              <a:t>의 </a:t>
            </a:r>
            <a:r>
              <a:rPr lang="en" sz="4000" dirty="0" smtClean="0"/>
              <a:t>추억</a:t>
            </a:r>
          </a:p>
        </p:txBody>
      </p:sp>
    </p:spTree>
    <p:extLst>
      <p:ext uri="{BB962C8B-B14F-4D97-AF65-F5344CB8AC3E}">
        <p14:creationId xmlns:p14="http://schemas.microsoft.com/office/powerpoint/2010/main" val="27013633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/>
              <a:t>Remote Management </a:t>
            </a:r>
            <a:r>
              <a:rPr lang="ko-KR" altLang="en-US" dirty="0"/>
              <a:t>활성화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Remote </a:t>
            </a:r>
            <a:r>
              <a:rPr lang="en" dirty="0"/>
              <a:t>Desktop을 사용할 수 없는 서버의</a:t>
            </a:r>
          </a:p>
          <a:p>
            <a:pPr lvl="0" rtl="0">
              <a:buNone/>
            </a:pPr>
            <a:r>
              <a:rPr lang="en" dirty="0"/>
              <a:t>Remote Desktop Service를 고쳐야 한다면?</a:t>
            </a:r>
          </a:p>
          <a:p>
            <a:pPr lvl="0">
              <a:buNone/>
            </a:pPr>
            <a:r>
              <a:rPr lang="en" dirty="0"/>
              <a:t>물론 서버의 콘솔은 접근 불가능한 상태임.</a:t>
            </a:r>
          </a:p>
        </p:txBody>
      </p:sp>
    </p:spTree>
    <p:extLst>
      <p:ext uri="{BB962C8B-B14F-4D97-AF65-F5344CB8AC3E}">
        <p14:creationId xmlns:p14="http://schemas.microsoft.com/office/powerpoint/2010/main" val="31728005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/>
              <a:t>Remote Management </a:t>
            </a:r>
            <a:r>
              <a:rPr lang="ko-KR" altLang="en-US" dirty="0"/>
              <a:t>활성화</a:t>
            </a:r>
            <a:endParaRPr lang="en" dirty="0"/>
          </a:p>
        </p:txBody>
      </p:sp>
      <p:pic>
        <p:nvPicPr>
          <p:cNvPr id="108" name="Shape 10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" y="1159172"/>
            <a:ext cx="7417661" cy="272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765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/>
              <a:t>Remote Management </a:t>
            </a:r>
            <a:r>
              <a:rPr lang="ko-KR" altLang="en-US" dirty="0"/>
              <a:t>활성화</a:t>
            </a:r>
            <a:endParaRPr lang="en" dirty="0"/>
          </a:p>
        </p:txBody>
      </p:sp>
      <p:pic>
        <p:nvPicPr>
          <p:cNvPr id="114" name="Shape 1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2550" y="1154100"/>
            <a:ext cx="8174249" cy="200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568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쉘? Shell? CLI?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rgbClr val="252525"/>
                </a:solidFill>
              </a:rPr>
              <a:t>셸은 일반적으로 명령 줄과 그래픽 형의 두 종류로 분류된다. </a:t>
            </a:r>
            <a:r>
              <a:rPr lang="en" sz="2400" b="1" dirty="0">
                <a:solidFill>
                  <a:srgbClr val="FF0000"/>
                </a:solidFill>
              </a:rPr>
              <a:t>명령 줄 셸은 운영 체제 상에서 명령 줄 인터페이스(CLI)를 제공</a:t>
            </a:r>
            <a:r>
              <a:rPr lang="en" sz="2400" dirty="0">
                <a:solidFill>
                  <a:srgbClr val="252525"/>
                </a:solidFill>
              </a:rPr>
              <a:t>하는 반면에, 그래픽 셸은 </a:t>
            </a:r>
            <a:r>
              <a:rPr lang="en" sz="2400" dirty="0">
                <a:solidFill>
                  <a:srgbClr val="0B0080"/>
                </a:solidFill>
              </a:rPr>
              <a:t>그래픽 사용자 인터페이스</a:t>
            </a:r>
            <a:r>
              <a:rPr lang="en" sz="2400" dirty="0">
                <a:solidFill>
                  <a:srgbClr val="252525"/>
                </a:solidFill>
              </a:rPr>
              <a:t>(GUI)를 제공한다.</a:t>
            </a:r>
          </a:p>
          <a:p>
            <a:pPr marL="457200" lvl="0" indent="0" rtl="0">
              <a:buNone/>
            </a:pPr>
            <a:r>
              <a:rPr lang="en" sz="1100" dirty="0"/>
              <a:t>from 위키피디아 </a:t>
            </a:r>
            <a:r>
              <a:rPr lang="en" sz="1100" u="sng" dirty="0">
                <a:solidFill>
                  <a:srgbClr val="1155CC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http://ko.wikipedia.org/wiki/셸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err="1" smtClean="0"/>
              <a:t>sconfig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03" y="1063378"/>
            <a:ext cx="5838476" cy="39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618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LAB </a:t>
            </a:r>
            <a:r>
              <a:rPr lang="ko-KR" altLang="en-US" dirty="0" smtClean="0">
                <a:solidFill>
                  <a:srgbClr val="00B050"/>
                </a:solidFill>
              </a:rPr>
              <a:t>환경</a:t>
            </a:r>
            <a:endParaRPr lang="en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13" y="1176372"/>
            <a:ext cx="5482500" cy="396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758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ko-KR" altLang="en-US" dirty="0" smtClean="0"/>
              <a:t>서버의 콘솔이 아닌</a:t>
            </a:r>
            <a:r>
              <a:rPr lang="en-US" altLang="ko-KR" dirty="0" smtClean="0"/>
              <a:t>,</a:t>
            </a:r>
            <a:r>
              <a:rPr lang="ko-KR" altLang="en-US" dirty="0" smtClean="0"/>
              <a:t> 관리자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작업</a:t>
            </a:r>
            <a:endParaRPr lang="en-US" altLang="ko-KR" dirty="0" smtClean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ko-KR" altLang="en-US" dirty="0" smtClean="0"/>
              <a:t>대부분 </a:t>
            </a:r>
            <a:r>
              <a:rPr lang="en-US" altLang="ko-KR" dirty="0" smtClean="0"/>
              <a:t>PowerShell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solidFill>
                  <a:srgbClr val="00B050"/>
                </a:solidFill>
              </a:rPr>
              <a:t>PowerShell</a:t>
            </a:r>
            <a:r>
              <a:rPr lang="ko-KR" altLang="en-US" dirty="0" smtClean="0">
                <a:solidFill>
                  <a:srgbClr val="00B050"/>
                </a:solidFill>
              </a:rPr>
              <a:t>을 이용한 원격작업</a:t>
            </a:r>
            <a:endParaRPr lang="e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5289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ko-KR" altLang="en-US" dirty="0" smtClean="0"/>
              <a:t>원격작업 준비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1148517"/>
            <a:ext cx="79438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20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ko-KR" altLang="en-US" dirty="0" smtClean="0"/>
              <a:t>원격작업 준비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25338"/>
            <a:ext cx="8186058" cy="304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716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ko-KR" altLang="en-US" dirty="0" smtClean="0"/>
              <a:t>원격작업 준비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56" y="1222470"/>
            <a:ext cx="7854043" cy="86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378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ko-KR" altLang="en-US" dirty="0" smtClean="0"/>
              <a:t>원격작업 준비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27" y="1232535"/>
            <a:ext cx="79724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170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ko-KR" altLang="en-US" dirty="0" smtClean="0"/>
              <a:t>원격서버 연결 테스트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1381125"/>
            <a:ext cx="78962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747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ko-KR" altLang="en-US" dirty="0" smtClean="0"/>
              <a:t>원격서버 연결 테스트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1063378"/>
            <a:ext cx="79438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18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ko-KR" altLang="en-US" dirty="0" smtClean="0"/>
              <a:t>원격서버 연결 테스트</a:t>
            </a:r>
            <a:endParaRPr lang="e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74" y="1776412"/>
            <a:ext cx="69437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156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cmd</a:t>
            </a:r>
            <a:endParaRPr lang="en" dirty="0"/>
          </a:p>
        </p:txBody>
      </p:sp>
      <p:pic>
        <p:nvPicPr>
          <p:cNvPr id="54" name="Shape 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62037" y="1063375"/>
            <a:ext cx="7019925" cy="37338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Active Directory</a:t>
            </a:r>
            <a:r>
              <a:rPr lang="ko-KR" altLang="en-US" dirty="0" smtClean="0"/>
              <a:t> 설치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1638300"/>
            <a:ext cx="79057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081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Active Directory</a:t>
            </a:r>
            <a:r>
              <a:rPr lang="ko-KR" altLang="en-US" dirty="0" smtClean="0"/>
              <a:t> 설치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063378"/>
            <a:ext cx="79819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822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Active Directory</a:t>
            </a:r>
            <a:r>
              <a:rPr lang="ko-KR" altLang="en-US" dirty="0" smtClean="0"/>
              <a:t> 설치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971550"/>
            <a:ext cx="79438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366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Active Directory</a:t>
            </a:r>
            <a:r>
              <a:rPr lang="ko-KR" altLang="en-US" dirty="0" smtClean="0"/>
              <a:t> 설치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9" y="1063378"/>
            <a:ext cx="7245122" cy="38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300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Active Directory</a:t>
            </a:r>
            <a:r>
              <a:rPr lang="ko-KR" altLang="en-US" dirty="0" smtClean="0"/>
              <a:t> 설치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1269818"/>
            <a:ext cx="68008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818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Active Directory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DC</a:t>
            </a:r>
            <a:r>
              <a:rPr lang="ko-KR" altLang="en-US" dirty="0" smtClean="0"/>
              <a:t> 설치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063378"/>
            <a:ext cx="7787096" cy="397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996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Active Directory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DC</a:t>
            </a:r>
            <a:r>
              <a:rPr lang="ko-KR" altLang="en-US" dirty="0" smtClean="0"/>
              <a:t> 설치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57" y="989511"/>
            <a:ext cx="63341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130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Active Directory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DC</a:t>
            </a:r>
            <a:r>
              <a:rPr lang="ko-KR" altLang="en-US" dirty="0" smtClean="0"/>
              <a:t> 설치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990600"/>
            <a:ext cx="79533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208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Active Directory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DC</a:t>
            </a:r>
            <a:r>
              <a:rPr lang="ko-KR" altLang="en-US" dirty="0" smtClean="0"/>
              <a:t> 설치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00" y="1281112"/>
            <a:ext cx="76485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947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Active Directory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DC</a:t>
            </a:r>
            <a:r>
              <a:rPr lang="ko-KR" altLang="en-US" dirty="0" smtClean="0"/>
              <a:t> 설치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28" y="1416776"/>
            <a:ext cx="60102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042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PowerShell</a:t>
            </a:r>
            <a:endParaRPr lang="en" dirty="0"/>
          </a:p>
        </p:txBody>
      </p:sp>
      <p:pic>
        <p:nvPicPr>
          <p:cNvPr id="60" name="Shape 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62037" y="1063375"/>
            <a:ext cx="7019925" cy="37338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Active Directory</a:t>
            </a:r>
            <a:r>
              <a:rPr lang="ko-KR" altLang="en-US" dirty="0" smtClean="0"/>
              <a:t> 에 서버 추가</a:t>
            </a:r>
            <a:endParaRPr lang="en" dirty="0"/>
          </a:p>
        </p:txBody>
      </p:sp>
      <p:sp>
        <p:nvSpPr>
          <p:cNvPr id="4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ko-KR" altLang="en-US" dirty="0" smtClean="0"/>
              <a:t>도메인에 가입할 서버가 다수</a:t>
            </a:r>
            <a:r>
              <a:rPr lang="en-US" altLang="ko-KR" dirty="0" smtClean="0"/>
              <a:t>…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ko-KR" altLang="en-US" dirty="0" smtClean="0"/>
              <a:t>한 대씩 처리하는 노가다는 싫어요 </a:t>
            </a:r>
            <a:r>
              <a:rPr lang="en-US" altLang="ko-KR" dirty="0" smtClean="0">
                <a:sym typeface="Wingdings" panose="05000000000000000000" pitchFamily="2" charset="2"/>
              </a:rPr>
              <a:t>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347946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Active Directory</a:t>
            </a:r>
            <a:r>
              <a:rPr lang="ko-KR" altLang="en-US" dirty="0" smtClean="0"/>
              <a:t> 에 서버 추가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25608"/>
            <a:ext cx="79343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025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/>
              <a:t>Active Directory</a:t>
            </a:r>
            <a:r>
              <a:rPr lang="ko-KR" altLang="en-US" dirty="0" smtClean="0"/>
              <a:t> 에 서버 추가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52" y="1439771"/>
            <a:ext cx="68770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23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Telnet</a:t>
            </a:r>
            <a:r>
              <a:rPr lang="ko-KR" altLang="en-US" dirty="0"/>
              <a:t> </a:t>
            </a:r>
            <a:r>
              <a:rPr lang="ko-KR" altLang="en-US" dirty="0" smtClean="0"/>
              <a:t>설</a:t>
            </a:r>
            <a:r>
              <a:rPr lang="ko-KR" altLang="en-US" dirty="0"/>
              <a:t>치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1257982"/>
            <a:ext cx="79724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089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Telnet</a:t>
            </a:r>
            <a:r>
              <a:rPr lang="ko-KR" altLang="en-US" dirty="0"/>
              <a:t> </a:t>
            </a:r>
            <a:r>
              <a:rPr lang="ko-KR" altLang="en-US" dirty="0" smtClean="0"/>
              <a:t>설</a:t>
            </a:r>
            <a:r>
              <a:rPr lang="ko-KR" altLang="en-US" dirty="0"/>
              <a:t>치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1308327"/>
            <a:ext cx="79343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792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Telnet</a:t>
            </a:r>
            <a:r>
              <a:rPr lang="ko-KR" altLang="en-US" dirty="0"/>
              <a:t> </a:t>
            </a:r>
            <a:r>
              <a:rPr lang="ko-KR" altLang="en-US" dirty="0" smtClean="0"/>
              <a:t>설</a:t>
            </a:r>
            <a:r>
              <a:rPr lang="ko-KR" altLang="en-US" dirty="0"/>
              <a:t>치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1126944"/>
            <a:ext cx="79438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422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altLang="ko-KR" dirty="0" smtClean="0"/>
              <a:t>Setup.exe </a:t>
            </a:r>
            <a:r>
              <a:rPr lang="ko-KR" altLang="en-US" dirty="0" smtClean="0"/>
              <a:t>클릭 노가다는 싫어요</a:t>
            </a:r>
            <a:r>
              <a:rPr lang="en-US" altLang="ko-KR" dirty="0" smtClean="0"/>
              <a:t>.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solidFill>
                  <a:srgbClr val="00B050"/>
                </a:solidFill>
              </a:rPr>
              <a:t>Unattended Application </a:t>
            </a:r>
            <a:r>
              <a:rPr lang="ko-KR" altLang="en-US" dirty="0" smtClean="0">
                <a:solidFill>
                  <a:srgbClr val="00B050"/>
                </a:solidFill>
              </a:rPr>
              <a:t>설치 </a:t>
            </a:r>
            <a:endParaRPr lang="e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3128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7zip</a:t>
            </a:r>
            <a:r>
              <a:rPr lang="ko-KR" altLang="en-US" dirty="0" smtClean="0"/>
              <a:t> 설치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857375"/>
            <a:ext cx="79629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264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7zip</a:t>
            </a:r>
            <a:r>
              <a:rPr lang="ko-KR" altLang="en-US" dirty="0" smtClean="0"/>
              <a:t> 설치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63378"/>
            <a:ext cx="7924800" cy="38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452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7zip</a:t>
            </a:r>
            <a:r>
              <a:rPr lang="ko-KR" altLang="en-US" dirty="0" smtClean="0"/>
              <a:t> 설치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57" y="1133046"/>
            <a:ext cx="72580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010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cygwin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57312" y="1063375"/>
            <a:ext cx="6429375" cy="3429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SQL Server 2012 </a:t>
            </a:r>
            <a:r>
              <a:rPr lang="ko-KR" altLang="en-US" dirty="0" smtClean="0"/>
              <a:t>설치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19" y="984068"/>
            <a:ext cx="4719076" cy="403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528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SQL Server 2012 </a:t>
            </a:r>
            <a:r>
              <a:rPr lang="ko-KR" altLang="en-US" dirty="0" smtClean="0"/>
              <a:t>설치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19" y="984068"/>
            <a:ext cx="4719076" cy="403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703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SQL Server 2012 </a:t>
            </a:r>
            <a:r>
              <a:rPr lang="ko-KR" altLang="en-US" dirty="0" smtClean="0"/>
              <a:t>설치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19" y="984068"/>
            <a:ext cx="4719076" cy="403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779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SQL Server 2012 </a:t>
            </a:r>
            <a:r>
              <a:rPr lang="ko-KR" altLang="en-US" dirty="0" smtClean="0"/>
              <a:t>설치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34" y="1072087"/>
            <a:ext cx="71723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8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SQL Server 2012 </a:t>
            </a:r>
            <a:r>
              <a:rPr lang="ko-KR" altLang="en-US" dirty="0" smtClean="0"/>
              <a:t>설치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06" y="1203823"/>
            <a:ext cx="69437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860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SQL Server 2012 </a:t>
            </a:r>
            <a:r>
              <a:rPr lang="ko-KR" altLang="en-US" dirty="0" smtClean="0"/>
              <a:t>설치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28" y="1029476"/>
            <a:ext cx="61817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617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SQL Server 2012 </a:t>
            </a:r>
            <a:r>
              <a:rPr lang="ko-KR" altLang="en-US" dirty="0" smtClean="0"/>
              <a:t>설치</a:t>
            </a:r>
            <a:endParaRPr lang="e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63378"/>
            <a:ext cx="64484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105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SQL Server 2012 </a:t>
            </a:r>
            <a:r>
              <a:rPr lang="ko-KR" altLang="en-US" dirty="0" smtClean="0"/>
              <a:t>설치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5" y="1063378"/>
            <a:ext cx="5221775" cy="39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235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ko-KR" altLang="en-US" dirty="0" smtClean="0"/>
              <a:t>세상에는 좋은 도구들이 많이 있습니다</a:t>
            </a:r>
            <a:r>
              <a:rPr lang="en-US" altLang="ko-KR" dirty="0" smtClean="0"/>
              <a:t>.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solidFill>
                  <a:srgbClr val="00B050"/>
                </a:solidFill>
              </a:rPr>
              <a:t>Productive Tools for Shell</a:t>
            </a:r>
            <a:endParaRPr lang="e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414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Sysinternal Suite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18" y="1063378"/>
            <a:ext cx="61912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803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같은 일을 더 빨리 할 수 있다. (시간 절약)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반복할 때 실수를 줄인다. (실수 예방)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잘난 척(?) 할 수 있다 :-)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>
                <a:solidFill>
                  <a:srgbClr val="00B050"/>
                </a:solidFill>
              </a:rPr>
              <a:t>Shell</a:t>
            </a:r>
            <a:r>
              <a:rPr lang="ko-KR" altLang="en-US" dirty="0" smtClean="0">
                <a:solidFill>
                  <a:srgbClr val="00B050"/>
                </a:solidFill>
              </a:rPr>
              <a:t> 환경 </a:t>
            </a:r>
            <a:r>
              <a:rPr lang="en-US" altLang="ko-KR" dirty="0" smtClean="0">
                <a:solidFill>
                  <a:srgbClr val="00B050"/>
                </a:solidFill>
              </a:rPr>
              <a:t>-</a:t>
            </a:r>
            <a:r>
              <a:rPr lang="en" dirty="0" smtClean="0">
                <a:solidFill>
                  <a:srgbClr val="00B050"/>
                </a:solidFill>
              </a:rPr>
              <a:t> 장점</a:t>
            </a:r>
            <a:endParaRPr lang="e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7626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Sysinternal Suite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49" y="1063378"/>
            <a:ext cx="4288570" cy="373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226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Sysinternal Suite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93" y="1099145"/>
            <a:ext cx="61341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95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Sysinternal Suite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98" y="1063378"/>
            <a:ext cx="5097508" cy="32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911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Sysinternal Suite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72" y="1063378"/>
            <a:ext cx="4343945" cy="388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361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b="0" dirty="0"/>
              <a:t>Native Win32 ports of some GNU utilities</a:t>
            </a:r>
            <a:endParaRPr lang="en" sz="3200" dirty="0"/>
          </a:p>
        </p:txBody>
      </p:sp>
      <p:sp>
        <p:nvSpPr>
          <p:cNvPr id="4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ko-KR" altLang="en-US" dirty="0" smtClean="0"/>
              <a:t>장점</a:t>
            </a:r>
            <a:endParaRPr lang="en-US" altLang="ko-KR" dirty="0" smtClean="0"/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ko-KR" altLang="en-US" dirty="0" smtClean="0"/>
              <a:t>간편하게 </a:t>
            </a:r>
            <a:r>
              <a:rPr lang="en-US" altLang="ko-KR" dirty="0" smtClean="0"/>
              <a:t>Unix </a:t>
            </a:r>
            <a:r>
              <a:rPr lang="ko-KR" altLang="en-US" dirty="0" smtClean="0"/>
              <a:t>도구를 사용할 수 있다</a:t>
            </a:r>
            <a:r>
              <a:rPr lang="en-US" altLang="ko-KR" dirty="0" smtClean="0"/>
              <a:t>.</a:t>
            </a:r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ko-KR" altLang="en-US" dirty="0" smtClean="0"/>
              <a:t>설치할 필요가 없음</a:t>
            </a:r>
            <a:r>
              <a:rPr lang="en-US" altLang="ko-KR" dirty="0" smtClean="0"/>
              <a:t>.</a:t>
            </a:r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-US" altLang="ko-KR" dirty="0" smtClean="0"/>
              <a:t>Curl, md5sum, </a:t>
            </a:r>
            <a:r>
              <a:rPr lang="en-US" altLang="ko-KR" dirty="0" err="1" smtClean="0"/>
              <a:t>wget</a:t>
            </a:r>
            <a:r>
              <a:rPr lang="en-US" altLang="ko-KR" dirty="0" smtClean="0"/>
              <a:t>, tail, </a:t>
            </a:r>
            <a:r>
              <a:rPr lang="en-US" altLang="ko-KR" dirty="0" err="1" smtClean="0"/>
              <a:t>sed</a:t>
            </a:r>
            <a:r>
              <a:rPr lang="en-US" altLang="ko-KR" dirty="0" smtClean="0"/>
              <a:t>, gawk </a:t>
            </a:r>
            <a:r>
              <a:rPr lang="ko-KR" altLang="en-US" dirty="0" smtClean="0"/>
              <a:t>등등</a:t>
            </a:r>
            <a:endParaRPr lang="en-US" altLang="ko-KR" dirty="0" smtClean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ko-KR" altLang="en-US" dirty="0" smtClean="0"/>
              <a:t>단점</a:t>
            </a:r>
            <a:endParaRPr lang="en-US" altLang="ko-KR" dirty="0"/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-US" altLang="ko-KR" dirty="0" smtClean="0"/>
              <a:t>32-bit</a:t>
            </a:r>
            <a:r>
              <a:rPr lang="ko-KR" altLang="en-US" dirty="0" smtClean="0"/>
              <a:t> 제약</a:t>
            </a:r>
            <a:endParaRPr lang="en-US" altLang="ko-KR" dirty="0"/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ko-KR" altLang="en-US" dirty="0" smtClean="0"/>
              <a:t>다국어 파일 처리는 한계</a:t>
            </a:r>
            <a:r>
              <a:rPr lang="en-US" altLang="ko-KR" dirty="0" smtClean="0"/>
              <a:t>.</a:t>
            </a:r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ko-KR" altLang="en-US" dirty="0" smtClean="0"/>
              <a:t>개발이 중지된 상태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456282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b="0" dirty="0"/>
              <a:t>Windows </a:t>
            </a:r>
            <a:r>
              <a:rPr lang="en-US" b="0" dirty="0" smtClean="0"/>
              <a:t>2000/2003 </a:t>
            </a:r>
            <a:r>
              <a:rPr lang="en-US" b="0" dirty="0"/>
              <a:t>Resource Kit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" y="1342344"/>
            <a:ext cx="75914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766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b="0" dirty="0"/>
              <a:t>Windows 2000/2003 Resource Kit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11" y="1194007"/>
            <a:ext cx="5494212" cy="376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689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b="0" dirty="0" smtClean="0"/>
              <a:t>Signcode.exe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66" y="1052838"/>
            <a:ext cx="6453051" cy="402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614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b="0" dirty="0" smtClean="0"/>
              <a:t>Tcping.exe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37" y="1063378"/>
            <a:ext cx="64008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241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743358"/>
            <a:ext cx="8229600" cy="17603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 algn="ctr" rtl="0">
              <a:buClr>
                <a:schemeClr val="dk1"/>
              </a:buClr>
              <a:buSzPct val="166666"/>
            </a:pPr>
            <a:r>
              <a:rPr lang="en-US" altLang="ko-KR" sz="9600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799533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2274</Words>
  <Application>Microsoft Office PowerPoint</Application>
  <PresentationFormat>화면 슬라이드 쇼(16:9)</PresentationFormat>
  <Paragraphs>294</Paragraphs>
  <Slides>107</Slides>
  <Notes>107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107</vt:i4>
      </vt:variant>
    </vt:vector>
  </HeadingPairs>
  <TitlesOfParts>
    <vt:vector size="108" baseType="lpstr">
      <vt:lpstr>simple-light</vt:lpstr>
      <vt:lpstr>쉘을 활용한  Windows Server 관리</vt:lpstr>
      <vt:lpstr>발표자</vt:lpstr>
      <vt:lpstr>쉘(Shell)?</vt:lpstr>
      <vt:lpstr>쉘? Shell? CLI?</vt:lpstr>
      <vt:lpstr>쉘? Shell? CLI?</vt:lpstr>
      <vt:lpstr>cmd</vt:lpstr>
      <vt:lpstr>PowerShell</vt:lpstr>
      <vt:lpstr>cygwin</vt:lpstr>
      <vt:lpstr>Shell 환경 - 장점</vt:lpstr>
      <vt:lpstr>Shell 환경 - 단점</vt:lpstr>
      <vt:lpstr>Shell 맛보기</vt:lpstr>
      <vt:lpstr>Hyper-V – Role 설치</vt:lpstr>
      <vt:lpstr>Hyper-V – Role 설치</vt:lpstr>
      <vt:lpstr>Hyper-V – VHDX 디스크 생성</vt:lpstr>
      <vt:lpstr>Hyper-V – VHDX 디스크 생성</vt:lpstr>
      <vt:lpstr>Hyper-V – VHDX 디스크 생성</vt:lpstr>
      <vt:lpstr>Hyper-V – VHDX 디스크 생성</vt:lpstr>
      <vt:lpstr>Hyper-V – Virtual Switch 생성</vt:lpstr>
      <vt:lpstr>Hyper-V – Virtual Switch 생성</vt:lpstr>
      <vt:lpstr>Hyper-V – VM 생성</vt:lpstr>
      <vt:lpstr>Hyper-V – VM 생성</vt:lpstr>
      <vt:lpstr>Hyper-V – VM 생성</vt:lpstr>
      <vt:lpstr>Hyper-V – VM 실행</vt:lpstr>
      <vt:lpstr>Hyper-V – VM 네트워크 설정</vt:lpstr>
      <vt:lpstr>Hyper-V – VM 네트워크 설정</vt:lpstr>
      <vt:lpstr>Hyper-V – VM 네트워크 설정</vt:lpstr>
      <vt:lpstr>Hyper-V – VM 네트워크 설정</vt:lpstr>
      <vt:lpstr>Hyper-V – VM 네트워크 설정</vt:lpstr>
      <vt:lpstr>Hyper-V – VM 네트워크 설정</vt:lpstr>
      <vt:lpstr>LAB 환경</vt:lpstr>
      <vt:lpstr>기타 설정</vt:lpstr>
      <vt:lpstr>License Activation</vt:lpstr>
      <vt:lpstr>License Activation</vt:lpstr>
      <vt:lpstr>License Activation</vt:lpstr>
      <vt:lpstr>Time Zone 변경</vt:lpstr>
      <vt:lpstr>Time Zone 변경</vt:lpstr>
      <vt:lpstr>Time Zone 변경</vt:lpstr>
      <vt:lpstr>Hostname 변경</vt:lpstr>
      <vt:lpstr>Hostname 변경</vt:lpstr>
      <vt:lpstr>Hostname 변경</vt:lpstr>
      <vt:lpstr>Remote Desktop 활성화</vt:lpstr>
      <vt:lpstr>Remote Desktop 활성화</vt:lpstr>
      <vt:lpstr>Remote Desktop 활성화</vt:lpstr>
      <vt:lpstr>Remote Management 활성화</vt:lpstr>
      <vt:lpstr>Remote Management 활성화</vt:lpstr>
      <vt:lpstr> Remote Management 활성화</vt:lpstr>
      <vt:lpstr>Remote Management 활성화</vt:lpstr>
      <vt:lpstr>Remote Management 활성화</vt:lpstr>
      <vt:lpstr>Remote Management 활성화</vt:lpstr>
      <vt:lpstr>sconfig</vt:lpstr>
      <vt:lpstr>LAB 환경</vt:lpstr>
      <vt:lpstr>PowerShell을 이용한 원격작업</vt:lpstr>
      <vt:lpstr>원격작업 준비</vt:lpstr>
      <vt:lpstr>원격작업 준비</vt:lpstr>
      <vt:lpstr>원격작업 준비</vt:lpstr>
      <vt:lpstr>원격작업 준비</vt:lpstr>
      <vt:lpstr>원격서버 연결 테스트</vt:lpstr>
      <vt:lpstr>원격서버 연결 테스트</vt:lpstr>
      <vt:lpstr>원격서버 연결 테스트</vt:lpstr>
      <vt:lpstr>Active Directory 설치</vt:lpstr>
      <vt:lpstr>Active Directory 설치</vt:lpstr>
      <vt:lpstr>Active Directory 설치</vt:lpstr>
      <vt:lpstr>Active Directory 설치</vt:lpstr>
      <vt:lpstr>Active Directory 설치</vt:lpstr>
      <vt:lpstr>Active Directory 2nd DC 설치</vt:lpstr>
      <vt:lpstr>Active Directory 2nd DC 설치</vt:lpstr>
      <vt:lpstr>Active Directory 2nd DC 설치</vt:lpstr>
      <vt:lpstr>Active Directory 2nd DC 설치</vt:lpstr>
      <vt:lpstr>Active Directory 2nd DC 설치</vt:lpstr>
      <vt:lpstr>Active Directory 에 서버 추가</vt:lpstr>
      <vt:lpstr>Active Directory 에 서버 추가</vt:lpstr>
      <vt:lpstr>Active Directory 에 서버 추가</vt:lpstr>
      <vt:lpstr>Telnet 설치</vt:lpstr>
      <vt:lpstr>Telnet 설치</vt:lpstr>
      <vt:lpstr>Telnet 설치</vt:lpstr>
      <vt:lpstr>Unattended Application 설치 </vt:lpstr>
      <vt:lpstr>7zip 설치</vt:lpstr>
      <vt:lpstr>7zip 설치</vt:lpstr>
      <vt:lpstr>7zip 설치</vt:lpstr>
      <vt:lpstr>SQL Server 2012 설치</vt:lpstr>
      <vt:lpstr>SQL Server 2012 설치</vt:lpstr>
      <vt:lpstr>SQL Server 2012 설치</vt:lpstr>
      <vt:lpstr>SQL Server 2012 설치</vt:lpstr>
      <vt:lpstr>SQL Server 2012 설치</vt:lpstr>
      <vt:lpstr>SQL Server 2012 설치</vt:lpstr>
      <vt:lpstr>SQL Server 2012 설치</vt:lpstr>
      <vt:lpstr>SQL Server 2012 설치</vt:lpstr>
      <vt:lpstr>Productive Tools for Shell</vt:lpstr>
      <vt:lpstr>Sysinternal Suite</vt:lpstr>
      <vt:lpstr>Sysinternal Suite</vt:lpstr>
      <vt:lpstr>Sysinternal Suite</vt:lpstr>
      <vt:lpstr>Sysinternal Suite</vt:lpstr>
      <vt:lpstr>Sysinternal Suite</vt:lpstr>
      <vt:lpstr>Native Win32 ports of some GNU utilities</vt:lpstr>
      <vt:lpstr>Windows 2000/2003 Resource Kit</vt:lpstr>
      <vt:lpstr>Windows 2000/2003 Resource Kit</vt:lpstr>
      <vt:lpstr>Signcode.exe</vt:lpstr>
      <vt:lpstr>Tcping.exe</vt:lpstr>
      <vt:lpstr>PowerPoint 프레젠테이션</vt:lpstr>
      <vt:lpstr>요약</vt:lpstr>
      <vt:lpstr>요약</vt:lpstr>
      <vt:lpstr>PowerPoint 프레젠테이션</vt:lpstr>
      <vt:lpstr>명령어/스크립트 다운로드</vt:lpstr>
      <vt:lpstr>참고자료</vt:lpstr>
      <vt:lpstr>참고자료</vt:lpstr>
      <vt:lpstr>참고자료</vt:lpstr>
      <vt:lpstr>참고자료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쉘을 활용한  Windows Server 관리</dc:title>
  <dc:creator>GiSeong Eom</dc:creator>
  <cp:lastModifiedBy>GiSeong</cp:lastModifiedBy>
  <cp:revision>136</cp:revision>
  <dcterms:modified xsi:type="dcterms:W3CDTF">2014-04-26T10:12:00Z</dcterms:modified>
</cp:coreProperties>
</file>