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6" r:id="rId9"/>
    <p:sldId id="287" r:id="rId10"/>
    <p:sldId id="264" r:id="rId11"/>
    <p:sldId id="318" r:id="rId12"/>
    <p:sldId id="319" r:id="rId13"/>
    <p:sldId id="321" r:id="rId14"/>
    <p:sldId id="326" r:id="rId15"/>
    <p:sldId id="327" r:id="rId16"/>
    <p:sldId id="328" r:id="rId17"/>
    <p:sldId id="325" r:id="rId18"/>
    <p:sldId id="320" r:id="rId19"/>
    <p:sldId id="322" r:id="rId20"/>
    <p:sldId id="323" r:id="rId21"/>
    <p:sldId id="324" r:id="rId22"/>
    <p:sldId id="332" r:id="rId23"/>
    <p:sldId id="334" r:id="rId24"/>
    <p:sldId id="333" r:id="rId25"/>
    <p:sldId id="336" r:id="rId26"/>
    <p:sldId id="339" r:id="rId27"/>
    <p:sldId id="337" r:id="rId28"/>
    <p:sldId id="338" r:id="rId29"/>
    <p:sldId id="284" r:id="rId30"/>
    <p:sldId id="279" r:id="rId31"/>
    <p:sldId id="288" r:id="rId32"/>
    <p:sldId id="266" r:id="rId33"/>
    <p:sldId id="267" r:id="rId34"/>
    <p:sldId id="292" r:id="rId35"/>
    <p:sldId id="290" r:id="rId36"/>
    <p:sldId id="291" r:id="rId37"/>
    <p:sldId id="297" r:id="rId38"/>
    <p:sldId id="296" r:id="rId39"/>
    <p:sldId id="295" r:id="rId40"/>
    <p:sldId id="298" r:id="rId41"/>
    <p:sldId id="300" r:id="rId42"/>
    <p:sldId id="301" r:id="rId43"/>
    <p:sldId id="305" r:id="rId44"/>
    <p:sldId id="304" r:id="rId45"/>
    <p:sldId id="311" r:id="rId46"/>
    <p:sldId id="312" r:id="rId47"/>
    <p:sldId id="313" r:id="rId48"/>
    <p:sldId id="314" r:id="rId49"/>
    <p:sldId id="303" r:id="rId50"/>
    <p:sldId id="308" r:id="rId51"/>
    <p:sldId id="340" r:id="rId52"/>
    <p:sldId id="302" r:id="rId53"/>
    <p:sldId id="307" r:id="rId54"/>
    <p:sldId id="341" r:id="rId55"/>
    <p:sldId id="342" r:id="rId56"/>
    <p:sldId id="343" r:id="rId57"/>
    <p:sldId id="344" r:id="rId58"/>
    <p:sldId id="345" r:id="rId59"/>
    <p:sldId id="306" r:id="rId60"/>
    <p:sldId id="347" r:id="rId61"/>
    <p:sldId id="348" r:id="rId62"/>
    <p:sldId id="349" r:id="rId63"/>
    <p:sldId id="351" r:id="rId64"/>
    <p:sldId id="352" r:id="rId65"/>
    <p:sldId id="356" r:id="rId66"/>
    <p:sldId id="357" r:id="rId67"/>
    <p:sldId id="358" r:id="rId68"/>
    <p:sldId id="359" r:id="rId69"/>
    <p:sldId id="361" r:id="rId70"/>
    <p:sldId id="362" r:id="rId71"/>
    <p:sldId id="363" r:id="rId72"/>
    <p:sldId id="315" r:id="rId73"/>
    <p:sldId id="364" r:id="rId74"/>
    <p:sldId id="365" r:id="rId75"/>
    <p:sldId id="366" r:id="rId76"/>
    <p:sldId id="317" r:id="rId77"/>
    <p:sldId id="368" r:id="rId78"/>
    <p:sldId id="369" r:id="rId79"/>
    <p:sldId id="371" r:id="rId80"/>
    <p:sldId id="373" r:id="rId81"/>
    <p:sldId id="374" r:id="rId82"/>
    <p:sldId id="372" r:id="rId83"/>
    <p:sldId id="375" r:id="rId84"/>
    <p:sldId id="377" r:id="rId85"/>
    <p:sldId id="376" r:id="rId86"/>
    <p:sldId id="378" r:id="rId87"/>
    <p:sldId id="370" r:id="rId88"/>
    <p:sldId id="381" r:id="rId89"/>
    <p:sldId id="382" r:id="rId90"/>
    <p:sldId id="383" r:id="rId91"/>
    <p:sldId id="384" r:id="rId92"/>
    <p:sldId id="385" r:id="rId93"/>
    <p:sldId id="386" r:id="rId94"/>
    <p:sldId id="389" r:id="rId95"/>
    <p:sldId id="388" r:id="rId96"/>
    <p:sldId id="390" r:id="rId97"/>
    <p:sldId id="330" r:id="rId98"/>
    <p:sldId id="391" r:id="rId99"/>
    <p:sldId id="380" r:id="rId100"/>
    <p:sldId id="331" r:id="rId101"/>
    <p:sldId id="274" r:id="rId10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60603" autoAdjust="0"/>
  </p:normalViewPr>
  <p:slideViewPr>
    <p:cSldViewPr snapToGrid="0">
      <p:cViewPr varScale="1">
        <p:scale>
          <a:sx n="110" d="100"/>
          <a:sy n="110" d="100"/>
        </p:scale>
        <p:origin x="126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8137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45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86951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76041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91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70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727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921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99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668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18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518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93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72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657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4927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801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321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256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699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263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879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62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679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24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162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43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6211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594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724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3537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708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844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629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695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60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35932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904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8989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9223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0147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380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8265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2446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9033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8467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55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1263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3772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1028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1468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286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17325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8814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2952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2222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256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6565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9849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7283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6788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1724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2097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9442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0252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852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4678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29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99392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0543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6203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10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2491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0921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6792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10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4799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6515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55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1368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6443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0158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42382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7793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9288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1144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2203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9501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859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891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32294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6746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29186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5392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3126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7152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78448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411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2290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81515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0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&#49528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&#49528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665351"/>
            <a:ext cx="7772400" cy="207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쉘을 활용한 </a:t>
            </a:r>
            <a:br>
              <a:rPr lang="en" dirty="0"/>
            </a:br>
            <a:r>
              <a:rPr lang="en" dirty="0"/>
              <a:t>Windows Server 관리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2014.04 엄기성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Shell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맛보기</a:t>
            </a:r>
            <a:endParaRPr lang="e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743358"/>
            <a:ext cx="8229600" cy="1760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algn="ctr" rtl="0">
              <a:buClr>
                <a:schemeClr val="dk1"/>
              </a:buClr>
              <a:buSzPct val="166666"/>
            </a:pPr>
            <a:r>
              <a:rPr lang="ko-KR" altLang="en-US" sz="9600" dirty="0" smtClean="0"/>
              <a:t>감사합니다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249463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Reference Example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 rtl="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1400" dirty="0" smtClean="0"/>
              <a:t>BlahBlah</a:t>
            </a:r>
            <a:br>
              <a:rPr lang="en" sz="1400" dirty="0" smtClean="0"/>
            </a:br>
            <a:r>
              <a:rPr lang="en" sz="1400" dirty="0" smtClean="0"/>
              <a:t>URL</a:t>
            </a:r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" sz="1400" dirty="0"/>
              <a:t>BlahBlah</a:t>
            </a:r>
            <a:br>
              <a:rPr lang="en" sz="1400" dirty="0"/>
            </a:br>
            <a:r>
              <a:rPr lang="en" sz="1400" dirty="0"/>
              <a:t>URL</a:t>
            </a:r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" sz="1400" dirty="0"/>
              <a:t>BlahBlah</a:t>
            </a:r>
            <a:br>
              <a:rPr lang="en" sz="1400" dirty="0"/>
            </a:br>
            <a:r>
              <a:rPr lang="en" sz="1400" dirty="0"/>
              <a:t>URL</a:t>
            </a:r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" sz="1400" dirty="0"/>
              <a:t>BlahBlah</a:t>
            </a:r>
            <a:br>
              <a:rPr lang="en" sz="1400" dirty="0"/>
            </a:br>
            <a:r>
              <a:rPr lang="en" sz="1400" dirty="0"/>
              <a:t>URL</a:t>
            </a:r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" sz="1400" dirty="0"/>
              <a:t>BlahBlah</a:t>
            </a:r>
            <a:br>
              <a:rPr lang="en" sz="1400" dirty="0"/>
            </a:br>
            <a:r>
              <a:rPr lang="en" sz="1400" dirty="0"/>
              <a:t>URL</a:t>
            </a:r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" sz="1400" dirty="0"/>
              <a:t>BlahBlah</a:t>
            </a:r>
            <a:br>
              <a:rPr lang="en" sz="1400" dirty="0"/>
            </a:br>
            <a:r>
              <a:rPr lang="en" sz="1400" dirty="0"/>
              <a:t>URL</a:t>
            </a:r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" sz="1400" dirty="0"/>
              <a:t>BlahBlah</a:t>
            </a:r>
            <a:br>
              <a:rPr lang="en" sz="1400" dirty="0"/>
            </a:br>
            <a:r>
              <a:rPr lang="en" sz="1400" dirty="0"/>
              <a:t>URL</a:t>
            </a:r>
          </a:p>
          <a:p>
            <a:pPr marL="425450" lvl="0" indent="-285750" rtl="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endParaRPr lang="en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Hyper-V</a:t>
            </a:r>
            <a:r>
              <a:rPr lang="ko-KR" altLang="en-US" dirty="0"/>
              <a:t> </a:t>
            </a:r>
            <a:r>
              <a:rPr lang="en-US" altLang="ko-KR" dirty="0" smtClean="0"/>
              <a:t>– Role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614487"/>
            <a:ext cx="7972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5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Role </a:t>
            </a:r>
            <a:r>
              <a:rPr lang="ko-KR" altLang="en-US" dirty="0"/>
              <a:t>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576387"/>
            <a:ext cx="7972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751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VHDX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디스크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생성</a:t>
            </a: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66912"/>
            <a:ext cx="7981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23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VHDX</a:t>
            </a:r>
            <a:r>
              <a:rPr lang="ko-KR" altLang="en-US" dirty="0"/>
              <a:t> 디스크 생성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3" y="1063378"/>
            <a:ext cx="7309400" cy="40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VHDX</a:t>
            </a:r>
            <a:r>
              <a:rPr lang="ko-KR" altLang="en-US" dirty="0"/>
              <a:t> 디스크 생성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338262"/>
            <a:ext cx="8010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93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VHDX</a:t>
            </a:r>
            <a:r>
              <a:rPr lang="ko-KR" altLang="en-US" dirty="0"/>
              <a:t> 디스크 생성</a:t>
            </a:r>
            <a:endParaRPr lang="en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동일한</a:t>
            </a:r>
            <a:r>
              <a:rPr lang="ko-KR" altLang="en-US" dirty="0" smtClean="0"/>
              <a:t> </a:t>
            </a:r>
            <a:r>
              <a:rPr lang="ko-KR" altLang="en-US" dirty="0" smtClean="0"/>
              <a:t>방법으로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총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.VHDX</a:t>
            </a:r>
            <a:r>
              <a:rPr lang="ko-KR" altLang="en-US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862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Virtual Switch</a:t>
            </a:r>
            <a:r>
              <a:rPr lang="ko-KR" altLang="en-US" dirty="0" smtClean="0"/>
              <a:t> </a:t>
            </a:r>
            <a:r>
              <a:rPr lang="ko-KR" altLang="en-US" dirty="0" smtClean="0"/>
              <a:t>생성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690687"/>
            <a:ext cx="7991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05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Virtual Switch</a:t>
            </a:r>
            <a:r>
              <a:rPr lang="ko-KR" altLang="en-US" dirty="0"/>
              <a:t> 생성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643062"/>
            <a:ext cx="8001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62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VM</a:t>
            </a:r>
            <a:r>
              <a:rPr lang="ko-KR" altLang="en-US" dirty="0" smtClean="0"/>
              <a:t> </a:t>
            </a:r>
            <a:r>
              <a:rPr lang="ko-KR" altLang="en-US" dirty="0"/>
              <a:t>생성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3" y="1731818"/>
            <a:ext cx="7888432" cy="16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836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발표자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2000.10 부터 IT Pro.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Tech. Support(?) at BLUEHOLE Studio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Likes</a:t>
            </a:r>
          </a:p>
          <a:p>
            <a:pPr marL="914400" lvl="1" indent="-4191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 dirty="0"/>
              <a:t>Aspera, DigitalOcean, Dropbox, Vagrant</a:t>
            </a:r>
          </a:p>
          <a:p>
            <a:pPr marL="914400" lvl="1" indent="-4191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ko-KR" altLang="en-US" sz="3000" dirty="0" smtClean="0"/>
              <a:t>無人</a:t>
            </a:r>
            <a:r>
              <a:rPr lang="en" sz="3000" dirty="0" smtClean="0"/>
              <a:t>설치</a:t>
            </a:r>
            <a:r>
              <a:rPr lang="en" sz="3000" dirty="0"/>
              <a:t>, PowerShell, Vim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Dislikes</a:t>
            </a:r>
          </a:p>
          <a:p>
            <a:pPr marL="914400" lvl="1" indent="-4191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ko-KR" altLang="en-US" sz="3000" dirty="0" smtClean="0"/>
              <a:t>有人</a:t>
            </a:r>
            <a:r>
              <a:rPr lang="en" sz="3000" dirty="0" smtClean="0"/>
              <a:t>설치</a:t>
            </a:r>
            <a:r>
              <a:rPr lang="en" sz="3000" dirty="0"/>
              <a:t>, 단순반복작업, 밤샘, BSOD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생성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5" y="1217407"/>
            <a:ext cx="7897091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18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생성</a:t>
            </a:r>
            <a:endParaRPr lang="en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동일한</a:t>
            </a:r>
            <a:r>
              <a:rPr lang="ko-KR" altLang="en-US" dirty="0" smtClean="0"/>
              <a:t> </a:t>
            </a:r>
            <a:r>
              <a:rPr lang="ko-KR" altLang="en-US" dirty="0" smtClean="0"/>
              <a:t>방법으로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총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STAR-DC-01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STAR-DC-02</a:t>
            </a:r>
            <a:endParaRPr lang="en-US" altLang="ko-KR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STAR-APP-01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STAR-APP-02</a:t>
            </a:r>
            <a:endParaRPr lang="en-US" altLang="ko-KR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9372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063378"/>
            <a:ext cx="7962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62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1" y="1063378"/>
            <a:ext cx="6429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56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8" y="1151572"/>
            <a:ext cx="6419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621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4" y="1324635"/>
            <a:ext cx="64389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71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9" y="1222329"/>
            <a:ext cx="7689780" cy="10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870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66" y="1063378"/>
            <a:ext cx="5028252" cy="37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391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</a:t>
            </a:r>
            <a:endParaRPr lang="en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동일한</a:t>
            </a:r>
            <a:r>
              <a:rPr lang="ko-KR" altLang="en-US" dirty="0" smtClean="0"/>
              <a:t> </a:t>
            </a:r>
            <a:r>
              <a:rPr lang="ko-KR" altLang="en-US" dirty="0" smtClean="0"/>
              <a:t>방법으로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모든</a:t>
            </a:r>
            <a:r>
              <a:rPr lang="ko-KR" altLang="en-US" dirty="0" smtClean="0"/>
              <a:t>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네트워크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STAR-DC-01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STAR-DC-02</a:t>
            </a:r>
            <a:endParaRPr lang="en-US" altLang="ko-KR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STAR-APP-01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STAR-APP-02</a:t>
            </a:r>
            <a:endParaRPr lang="en-US" altLang="ko-KR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8354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LAB </a:t>
            </a:r>
            <a:r>
              <a:rPr lang="ko-KR" altLang="en-US" dirty="0" smtClean="0">
                <a:solidFill>
                  <a:srgbClr val="00B050"/>
                </a:solidFill>
              </a:rPr>
              <a:t>환경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3" y="1176372"/>
            <a:ext cx="5482500" cy="39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656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쉘? Shell? CLI?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252525"/>
                </a:solidFill>
              </a:rPr>
              <a:t>셸(껍데기의 </a:t>
            </a:r>
            <a:r>
              <a:rPr lang="en" sz="2400" dirty="0">
                <a:solidFill>
                  <a:srgbClr val="0B0080"/>
                </a:solidFill>
              </a:rPr>
              <a:t>영어</a:t>
            </a:r>
            <a:r>
              <a:rPr lang="en" sz="2400" dirty="0">
                <a:solidFill>
                  <a:srgbClr val="252525"/>
                </a:solidFill>
              </a:rPr>
              <a:t> 단어)은 </a:t>
            </a:r>
            <a:r>
              <a:rPr lang="en" sz="2400" b="1" dirty="0">
                <a:solidFill>
                  <a:srgbClr val="FF0000"/>
                </a:solidFill>
              </a:rPr>
              <a:t>사용자와 운영 체제의 내부(커널) 사이의 인터페이스를 감싸는 층</a:t>
            </a:r>
            <a:r>
              <a:rPr lang="en" sz="2400" dirty="0">
                <a:solidFill>
                  <a:srgbClr val="252525"/>
                </a:solidFill>
              </a:rPr>
              <a:t>이기  </a:t>
            </a:r>
            <a:r>
              <a:rPr lang="en" sz="2400" dirty="0" smtClean="0">
                <a:solidFill>
                  <a:srgbClr val="252525"/>
                </a:solidFill>
              </a:rPr>
              <a:t>때문에 </a:t>
            </a:r>
            <a:r>
              <a:rPr lang="en" sz="2400" dirty="0">
                <a:solidFill>
                  <a:srgbClr val="252525"/>
                </a:solidFill>
              </a:rPr>
              <a:t>그러한 이름이 붙었다.</a:t>
            </a:r>
          </a:p>
          <a:p>
            <a:pPr marL="457200" indent="0">
              <a:buNone/>
            </a:pPr>
            <a:r>
              <a:rPr lang="en" sz="1100" dirty="0"/>
              <a:t>from 위키피디아 </a:t>
            </a:r>
            <a:r>
              <a:rPr lang="en" sz="1100" u="sng" dirty="0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http://ko.wikipedia.org/wiki/셸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ko-KR" dirty="0" smtClean="0"/>
              <a:t>Windows Server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에 설치했다</a:t>
            </a:r>
            <a:r>
              <a:rPr lang="en-US" altLang="ko-KR" dirty="0" smtClean="0"/>
              <a:t>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이제 해야 할 일은</a:t>
            </a:r>
            <a:r>
              <a:rPr lang="en-US" altLang="ko-KR" dirty="0" smtClean="0"/>
              <a:t>?</a:t>
            </a: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>
                <a:solidFill>
                  <a:srgbClr val="00B050"/>
                </a:solidFill>
              </a:rPr>
              <a:t>기타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설정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98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License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Activation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 smtClean="0"/>
              <a:t>C</a:t>
            </a:r>
            <a:r>
              <a:rPr lang="en" sz="3600" dirty="0"/>
              <a:t>:\Windows\System32\</a:t>
            </a:r>
            <a:r>
              <a:rPr lang="en" sz="3600" dirty="0">
                <a:solidFill>
                  <a:srgbClr val="FF0000"/>
                </a:solidFill>
              </a:rPr>
              <a:t>slmgr.vbs</a:t>
            </a:r>
          </a:p>
          <a:p>
            <a:endParaRPr lang="en" sz="3600" dirty="0">
              <a:solidFill>
                <a:srgbClr val="FF0000"/>
              </a:solidFill>
            </a:endParaRPr>
          </a:p>
          <a:p>
            <a:endParaRPr lang="en" sz="3600" dirty="0">
              <a:solidFill>
                <a:srgbClr val="FF0000"/>
              </a:solidFill>
            </a:endParaRPr>
          </a:p>
          <a:p>
            <a:endParaRPr lang="en" sz="3600" dirty="0">
              <a:solidFill>
                <a:srgbClr val="FF0000"/>
              </a:solidFill>
            </a:endParaRPr>
          </a:p>
          <a:p>
            <a:endParaRPr lang="e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92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License</a:t>
            </a:r>
            <a:r>
              <a:rPr lang="ko-KR" altLang="en-US" dirty="0" smtClean="0"/>
              <a:t> </a:t>
            </a:r>
            <a:r>
              <a:rPr lang="en-US" altLang="ko-KR" dirty="0"/>
              <a:t>Activation</a:t>
            </a:r>
            <a:endParaRPr lang="en"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6519" y="1063378"/>
            <a:ext cx="5373225" cy="3939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License</a:t>
            </a:r>
            <a:r>
              <a:rPr lang="ko-KR" altLang="en-US" dirty="0" smtClean="0"/>
              <a:t> </a:t>
            </a:r>
            <a:r>
              <a:rPr lang="en-US" altLang="ko-KR" dirty="0"/>
              <a:t>Activation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" y="1141130"/>
            <a:ext cx="8367591" cy="298673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Time Zone </a:t>
            </a:r>
            <a:r>
              <a:rPr lang="ko-KR" altLang="en-US" dirty="0" smtClean="0"/>
              <a:t>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62" y="992024"/>
            <a:ext cx="63817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38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Time </a:t>
            </a:r>
            <a:r>
              <a:rPr lang="en-US" altLang="ko-KR" dirty="0"/>
              <a:t>Zone </a:t>
            </a:r>
            <a:r>
              <a:rPr lang="ko-KR" altLang="en-US" dirty="0"/>
              <a:t>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1" y="1063378"/>
            <a:ext cx="6457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922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Time </a:t>
            </a:r>
            <a:r>
              <a:rPr lang="en-US" altLang="ko-KR" dirty="0"/>
              <a:t>Zone </a:t>
            </a:r>
            <a:r>
              <a:rPr lang="ko-KR" altLang="en-US" dirty="0"/>
              <a:t>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" y="1353021"/>
            <a:ext cx="6457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71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smtClean="0"/>
              <a:t>Hostname</a:t>
            </a:r>
            <a:r>
              <a:rPr lang="ko-KR" altLang="en-US" dirty="0" smtClean="0"/>
              <a:t> 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4" y="1690687"/>
            <a:ext cx="6438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73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Hostname</a:t>
            </a:r>
            <a:r>
              <a:rPr lang="ko-KR" altLang="en-US" dirty="0" smtClean="0"/>
              <a:t> 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3" y="1200150"/>
            <a:ext cx="6457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742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Hostname</a:t>
            </a:r>
            <a:r>
              <a:rPr lang="ko-KR" altLang="en-US" dirty="0" smtClean="0"/>
              <a:t> </a:t>
            </a:r>
            <a:r>
              <a:rPr lang="ko-KR" altLang="en-US" dirty="0"/>
              <a:t>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1" y="1330860"/>
            <a:ext cx="7235586" cy="14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95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쉘? Shell? CLI?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252525"/>
                </a:solidFill>
              </a:rPr>
              <a:t>셸은 일반적으로 명령 줄과 그래픽 형의 두 종류로 분류된다. </a:t>
            </a:r>
            <a:r>
              <a:rPr lang="en" sz="2400" b="1" dirty="0">
                <a:solidFill>
                  <a:srgbClr val="FF0000"/>
                </a:solidFill>
              </a:rPr>
              <a:t>명령 줄 셸은 운영 체제 상에서 명령 줄 인터페이스(CLI)를 제공</a:t>
            </a:r>
            <a:r>
              <a:rPr lang="en" sz="2400" dirty="0">
                <a:solidFill>
                  <a:srgbClr val="252525"/>
                </a:solidFill>
              </a:rPr>
              <a:t>하는 반면에, 그래픽 셸은 </a:t>
            </a:r>
            <a:r>
              <a:rPr lang="en" sz="2400" dirty="0">
                <a:solidFill>
                  <a:srgbClr val="0B0080"/>
                </a:solidFill>
              </a:rPr>
              <a:t>그래픽 사용자 인터페이스</a:t>
            </a:r>
            <a:r>
              <a:rPr lang="en" sz="2400" dirty="0">
                <a:solidFill>
                  <a:srgbClr val="252525"/>
                </a:solidFill>
              </a:rPr>
              <a:t>(GUI)를 제공한다.</a:t>
            </a:r>
          </a:p>
          <a:p>
            <a:pPr marL="457200" lvl="0" indent="0" rtl="0">
              <a:buNone/>
            </a:pPr>
            <a:r>
              <a:rPr lang="en" sz="1100" dirty="0"/>
              <a:t>from 위키피디아 </a:t>
            </a:r>
            <a:r>
              <a:rPr lang="en" sz="1100" u="sng" dirty="0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http://ko.wikipedia.org/wiki/셸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Remote Desktop </a:t>
            </a:r>
            <a:r>
              <a:rPr lang="ko-KR" altLang="en-US" dirty="0" smtClean="0"/>
              <a:t>활성화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7" y="1219011"/>
            <a:ext cx="635406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88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Desktop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8" y="1395248"/>
            <a:ext cx="637311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2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Desktop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6" y="1333500"/>
            <a:ext cx="6391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16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3378"/>
            <a:ext cx="7914531" cy="33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14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</a:t>
            </a:r>
            <a:r>
              <a:rPr lang="en-US" altLang="ko-KR" dirty="0" smtClean="0"/>
              <a:t>Management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
</a:t>
            </a:r>
          </a:p>
          <a:p>
            <a:endParaRPr lang="en" dirty="0"/>
          </a:p>
          <a:p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4" y="1200150"/>
            <a:ext cx="71913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530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/>
            </a:r>
            <a:br>
              <a:rPr lang="en" dirty="0" smtClean="0"/>
            </a:br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3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lvl="0" indent="0"/>
            <a:r>
              <a:rPr lang="en" sz="4000" dirty="0" smtClean="0"/>
              <a:t>KB2667402</a:t>
            </a:r>
            <a:r>
              <a:rPr lang="en" sz="4000" dirty="0"/>
              <a:t>의 </a:t>
            </a:r>
            <a:r>
              <a:rPr lang="en" sz="4000" dirty="0" smtClean="0"/>
              <a:t>추억</a:t>
            </a:r>
          </a:p>
        </p:txBody>
      </p:sp>
    </p:spTree>
    <p:extLst>
      <p:ext uri="{BB962C8B-B14F-4D97-AF65-F5344CB8AC3E}">
        <p14:creationId xmlns:p14="http://schemas.microsoft.com/office/powerpoint/2010/main" val="27013633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Remote </a:t>
            </a:r>
            <a:r>
              <a:rPr lang="en" dirty="0"/>
              <a:t>Desktop을 사용할 수 없는 서버의</a:t>
            </a:r>
          </a:p>
          <a:p>
            <a:pPr lvl="0" rtl="0">
              <a:buNone/>
            </a:pPr>
            <a:r>
              <a:rPr lang="en" dirty="0"/>
              <a:t>Remote Desktop Service를 고쳐야 한다면?</a:t>
            </a:r>
          </a:p>
          <a:p>
            <a:pPr lvl="0">
              <a:buNone/>
            </a:pPr>
            <a:r>
              <a:rPr lang="en" dirty="0"/>
              <a:t>물론 서버의 콘솔은 접근 불가능한 상태임.</a:t>
            </a:r>
          </a:p>
        </p:txBody>
      </p:sp>
    </p:spTree>
    <p:extLst>
      <p:ext uri="{BB962C8B-B14F-4D97-AF65-F5344CB8AC3E}">
        <p14:creationId xmlns:p14="http://schemas.microsoft.com/office/powerpoint/2010/main" val="3172800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159172"/>
            <a:ext cx="7417661" cy="27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765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2550" y="1154100"/>
            <a:ext cx="8174249" cy="20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68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 smtClean="0"/>
              <a:t>sconfig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03" y="1063378"/>
            <a:ext cx="5838476" cy="39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61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cmd</a:t>
            </a:r>
            <a:endParaRPr lang="en" dirty="0"/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62037" y="1063375"/>
            <a:ext cx="7019925" cy="3733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LAB </a:t>
            </a:r>
            <a:r>
              <a:rPr lang="ko-KR" altLang="en-US" dirty="0" smtClean="0">
                <a:solidFill>
                  <a:srgbClr val="00B050"/>
                </a:solidFill>
              </a:rPr>
              <a:t>환경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3" y="1176372"/>
            <a:ext cx="5482500" cy="39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758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서버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콘솔이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대부분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PowerShell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00B050"/>
                </a:solidFill>
              </a:rPr>
              <a:t>PowerShell</a:t>
            </a:r>
            <a:r>
              <a:rPr lang="ko-KR" altLang="en-US" dirty="0" smtClean="0">
                <a:solidFill>
                  <a:srgbClr val="00B050"/>
                </a:solidFill>
              </a:rPr>
              <a:t>을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이용한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원격작업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28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원격작업 준비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148517"/>
            <a:ext cx="7943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2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원격작업 준비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25338"/>
            <a:ext cx="8186058" cy="30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71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원격작업 준비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6" y="1222470"/>
            <a:ext cx="7854043" cy="8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7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원격작업 준비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" y="1232535"/>
            <a:ext cx="7972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17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</a:t>
            </a:r>
            <a:r>
              <a:rPr lang="ko-KR" altLang="en-US" dirty="0" smtClean="0"/>
              <a:t>서버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연결</a:t>
            </a:r>
            <a:r>
              <a:rPr lang="ko-KR" altLang="en-US" dirty="0" smtClean="0"/>
              <a:t> </a:t>
            </a:r>
            <a:r>
              <a:rPr lang="ko-KR" altLang="en-US" dirty="0" smtClean="0"/>
              <a:t>테스트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381125"/>
            <a:ext cx="7896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4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</a:t>
            </a:r>
            <a:r>
              <a:rPr lang="ko-KR" altLang="en-US" dirty="0" smtClean="0"/>
              <a:t>서버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연결</a:t>
            </a:r>
            <a:r>
              <a:rPr lang="ko-KR" altLang="en-US" dirty="0" smtClean="0"/>
              <a:t> </a:t>
            </a:r>
            <a:r>
              <a:rPr lang="ko-KR" altLang="en-US" dirty="0" smtClean="0"/>
              <a:t>테스트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063378"/>
            <a:ext cx="7943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1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</a:t>
            </a:r>
            <a:r>
              <a:rPr lang="ko-KR" altLang="en-US" dirty="0" smtClean="0"/>
              <a:t>서버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연결</a:t>
            </a:r>
            <a:r>
              <a:rPr lang="ko-KR" altLang="en-US" dirty="0" smtClean="0"/>
              <a:t> </a:t>
            </a:r>
            <a:r>
              <a:rPr lang="ko-KR" altLang="en-US" dirty="0" smtClean="0"/>
              <a:t>테스트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4" y="1776412"/>
            <a:ext cx="6943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15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638300"/>
            <a:ext cx="7905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81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PowerShell</a:t>
            </a:r>
            <a:endParaRPr lang="en" dirty="0"/>
          </a:p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62037" y="1063375"/>
            <a:ext cx="7019925" cy="3733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063378"/>
            <a:ext cx="79819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822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971550"/>
            <a:ext cx="7943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366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9" y="1063378"/>
            <a:ext cx="7245122" cy="3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30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269818"/>
            <a:ext cx="6800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1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063378"/>
            <a:ext cx="7787096" cy="39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96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" y="989511"/>
            <a:ext cx="63341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30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990600"/>
            <a:ext cx="79533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08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00" y="1281112"/>
            <a:ext cx="7648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947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8" y="1416776"/>
            <a:ext cx="6010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04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에 서버 추가</a:t>
            </a:r>
            <a:endParaRPr lang="en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도메인에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가입할</a:t>
            </a:r>
            <a:r>
              <a:rPr lang="ko-KR" altLang="en-US" dirty="0" smtClean="0"/>
              <a:t> </a:t>
            </a:r>
            <a:r>
              <a:rPr lang="ko-KR" altLang="en-US" dirty="0" smtClean="0"/>
              <a:t>서버가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다수</a:t>
            </a:r>
            <a:r>
              <a:rPr lang="en-US" altLang="ko-KR" dirty="0" smtClean="0"/>
              <a:t>…</a:t>
            </a:r>
            <a:endParaRPr lang="en-US" altLang="ko-KR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한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대씩</a:t>
            </a:r>
            <a:r>
              <a:rPr lang="ko-KR" altLang="en-US" dirty="0" smtClean="0"/>
              <a:t> </a:t>
            </a:r>
            <a:r>
              <a:rPr lang="ko-KR" altLang="en-US" dirty="0" smtClean="0"/>
              <a:t>처리하는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노가다는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싫어요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47946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cygwin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57312" y="1063375"/>
            <a:ext cx="6429375" cy="3429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에 서버 추가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25608"/>
            <a:ext cx="7934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2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에 서버 추가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2" y="1439771"/>
            <a:ext cx="6877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23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Telnet</a:t>
            </a:r>
            <a:r>
              <a:rPr lang="ko-KR" altLang="en-US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257982"/>
            <a:ext cx="7972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089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Telnet</a:t>
            </a:r>
            <a:r>
              <a:rPr lang="ko-KR" altLang="en-US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308327"/>
            <a:ext cx="7934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9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Telnet</a:t>
            </a:r>
            <a:r>
              <a:rPr lang="ko-KR" altLang="en-US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126944"/>
            <a:ext cx="79438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422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ko-KR" dirty="0" smtClean="0"/>
              <a:t>Setup.exe </a:t>
            </a:r>
            <a:r>
              <a:rPr lang="ko-KR" altLang="en-US" dirty="0" smtClean="0"/>
              <a:t>클릭</a:t>
            </a:r>
            <a:r>
              <a:rPr lang="ko-KR" altLang="en-US" dirty="0" smtClean="0"/>
              <a:t> </a:t>
            </a:r>
            <a:r>
              <a:rPr lang="ko-KR" altLang="en-US" dirty="0" smtClean="0"/>
              <a:t>노가다는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싫어요</a:t>
            </a:r>
            <a:r>
              <a:rPr lang="en-US" altLang="ko-KR" dirty="0" smtClean="0"/>
              <a:t>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00B050"/>
                </a:solidFill>
              </a:rPr>
              <a:t>Unattended Application </a:t>
            </a:r>
            <a:r>
              <a:rPr lang="ko-KR" altLang="en-US" dirty="0" smtClean="0">
                <a:solidFill>
                  <a:srgbClr val="00B050"/>
                </a:solidFill>
              </a:rPr>
              <a:t>설치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128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7zip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857375"/>
            <a:ext cx="7962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264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7zip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63378"/>
            <a:ext cx="7924800" cy="38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452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7zip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57" y="1133046"/>
            <a:ext cx="7258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01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</a:t>
            </a:r>
            <a:r>
              <a:rPr lang="en-US" dirty="0" smtClean="0"/>
              <a:t>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" y="984068"/>
            <a:ext cx="4719076" cy="40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2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같은 일을 더 빨리 할 수 있다. (시간 절약)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반복할 때 실수를 줄인다. (실수 예방)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잘난 척(?) 할 수 있다 :-)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>
                <a:solidFill>
                  <a:srgbClr val="00B050"/>
                </a:solidFill>
              </a:rPr>
              <a:t>Shell</a:t>
            </a:r>
            <a:r>
              <a:rPr lang="ko-KR" altLang="en-US" dirty="0" smtClean="0">
                <a:solidFill>
                  <a:srgbClr val="00B050"/>
                </a:solidFill>
              </a:rPr>
              <a:t> 환경 </a:t>
            </a:r>
            <a:r>
              <a:rPr lang="en-US" altLang="ko-KR" dirty="0" smtClean="0">
                <a:solidFill>
                  <a:srgbClr val="00B050"/>
                </a:solidFill>
              </a:rPr>
              <a:t>-</a:t>
            </a:r>
            <a:r>
              <a:rPr lang="en" dirty="0" smtClean="0">
                <a:solidFill>
                  <a:srgbClr val="00B050"/>
                </a:solidFill>
              </a:rPr>
              <a:t> 장점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62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</a:t>
            </a:r>
            <a:r>
              <a:rPr lang="en-US" dirty="0" smtClean="0"/>
              <a:t>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" y="984068"/>
            <a:ext cx="4719076" cy="40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0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</a:t>
            </a:r>
            <a:r>
              <a:rPr lang="en-US" dirty="0" smtClean="0"/>
              <a:t>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" y="984068"/>
            <a:ext cx="4719076" cy="40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7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</a:t>
            </a:r>
            <a:r>
              <a:rPr lang="en-US" dirty="0" smtClean="0"/>
              <a:t>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4" y="1072087"/>
            <a:ext cx="7172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</a:t>
            </a:r>
            <a:r>
              <a:rPr lang="en-US" dirty="0" smtClean="0"/>
              <a:t>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6" y="1203823"/>
            <a:ext cx="69437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6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</a:t>
            </a:r>
            <a:r>
              <a:rPr lang="en-US" dirty="0" smtClean="0"/>
              <a:t>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8" y="1029476"/>
            <a:ext cx="61817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6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</a:t>
            </a:r>
            <a:r>
              <a:rPr lang="en-US" dirty="0" smtClean="0"/>
              <a:t>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3378"/>
            <a:ext cx="64484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105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</a:t>
            </a:r>
            <a:r>
              <a:rPr lang="en-US" dirty="0" smtClean="0"/>
              <a:t>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5" y="1063378"/>
            <a:ext cx="5221775" cy="39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235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세상에는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좋은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도구들이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많이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00B050"/>
                </a:solidFill>
              </a:rPr>
              <a:t>Productive Tools for Shell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414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8" y="1063378"/>
            <a:ext cx="6191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80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49" y="1063378"/>
            <a:ext cx="4288570" cy="37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226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학습 시간이 상대적으로 많이 필요하다</a:t>
            </a:r>
            <a:r>
              <a:rPr lang="en-US" altLang="ko-KR" dirty="0" smtClean="0"/>
              <a:t>.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타이핑을 많이 하게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손목 아파요</a:t>
            </a:r>
            <a:r>
              <a:rPr lang="en-US" altLang="ko-KR" dirty="0" smtClean="0"/>
              <a:t>~)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Shell</a:t>
            </a:r>
            <a:r>
              <a:rPr lang="ko-KR" altLang="en-US" dirty="0">
                <a:solidFill>
                  <a:srgbClr val="00B050"/>
                </a:solidFill>
              </a:rPr>
              <a:t> 환경 </a:t>
            </a:r>
            <a:r>
              <a:rPr lang="en-US" altLang="ko-KR" dirty="0">
                <a:solidFill>
                  <a:srgbClr val="00B050"/>
                </a:solidFill>
              </a:rPr>
              <a:t>-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단</a:t>
            </a:r>
            <a:r>
              <a:rPr lang="en" dirty="0" smtClean="0">
                <a:solidFill>
                  <a:srgbClr val="00B050"/>
                </a:solidFill>
              </a:rPr>
              <a:t>점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966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3" y="1099145"/>
            <a:ext cx="6134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8" y="1063378"/>
            <a:ext cx="5097508" cy="3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91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2" y="1063378"/>
            <a:ext cx="4343945" cy="38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61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b="0" dirty="0"/>
              <a:t>Native Win32 ports of some GNU utilities</a:t>
            </a:r>
            <a:endParaRPr lang="en" sz="3200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ko-KR" altLang="en-US" dirty="0" smtClean="0"/>
              <a:t>간편하게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도구를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사용할</a:t>
            </a:r>
            <a:r>
              <a:rPr lang="ko-KR" altLang="en-US" dirty="0" smtClean="0"/>
              <a:t> </a:t>
            </a:r>
            <a:r>
              <a:rPr lang="ko-KR" altLang="en-US" dirty="0" smtClean="0"/>
              <a:t>수</a:t>
            </a:r>
            <a:r>
              <a:rPr lang="ko-KR" altLang="en-US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ko-KR" altLang="en-US" dirty="0" smtClean="0"/>
              <a:t>설치할</a:t>
            </a:r>
            <a:r>
              <a:rPr lang="ko-KR" altLang="en-US" dirty="0" smtClean="0"/>
              <a:t> </a:t>
            </a:r>
            <a:r>
              <a:rPr lang="ko-KR" altLang="en-US" dirty="0" smtClean="0"/>
              <a:t>필요가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Curl, md5sum, 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, tail, 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, gawk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단점</a:t>
            </a:r>
            <a:endParaRPr lang="en-US" altLang="ko-KR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32-bit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제약</a:t>
            </a:r>
            <a:endParaRPr lang="en-US" altLang="ko-KR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ko-KR" altLang="en-US" dirty="0" smtClean="0"/>
              <a:t>다국어</a:t>
            </a:r>
            <a:r>
              <a:rPr lang="ko-KR" altLang="en-US" dirty="0" smtClean="0"/>
              <a:t> </a:t>
            </a:r>
            <a:r>
              <a:rPr lang="ko-KR" altLang="en-US" dirty="0" smtClean="0"/>
              <a:t>파일</a:t>
            </a:r>
            <a:r>
              <a:rPr lang="ko-KR" altLang="en-US" dirty="0" smtClean="0"/>
              <a:t> </a:t>
            </a:r>
            <a:r>
              <a:rPr lang="ko-KR" altLang="en-US" dirty="0" smtClean="0"/>
              <a:t>처리는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한계</a:t>
            </a:r>
            <a:r>
              <a:rPr lang="en-US" altLang="ko-KR" dirty="0" smtClean="0"/>
              <a:t>.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ko-KR" altLang="en-US" dirty="0" smtClean="0"/>
              <a:t>개발이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중지된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56282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Windows </a:t>
            </a:r>
            <a:r>
              <a:rPr lang="en-US" b="0" dirty="0" smtClean="0"/>
              <a:t>2000/2003 </a:t>
            </a:r>
            <a:r>
              <a:rPr lang="en-US" b="0" dirty="0"/>
              <a:t>Resource Kit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" y="1342344"/>
            <a:ext cx="7591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66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Windows 2000/2003 Resource Kit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11" y="1194007"/>
            <a:ext cx="5494212" cy="37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8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 smtClean="0"/>
              <a:t>Signcode.exe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6" y="1052838"/>
            <a:ext cx="6453051" cy="40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61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>
                <a:solidFill>
                  <a:srgbClr val="00B050"/>
                </a:solidFill>
              </a:rPr>
              <a:t>요약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102351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>
                <a:solidFill>
                  <a:srgbClr val="00B050"/>
                </a:solidFill>
              </a:rPr>
              <a:t>요약</a:t>
            </a:r>
            <a:endParaRPr lang="en" dirty="0"/>
          </a:p>
        </p:txBody>
      </p:sp>
      <p:sp>
        <p:nvSpPr>
          <p:cNvPr id="5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743358"/>
            <a:ext cx="8229600" cy="1760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algn="ctr" rtl="0">
              <a:buClr>
                <a:schemeClr val="dk1"/>
              </a:buClr>
              <a:buSzPct val="166666"/>
            </a:pPr>
            <a:r>
              <a:rPr lang="en-US" altLang="ko-KR" sz="8000" dirty="0" smtClean="0"/>
              <a:t>Shell</a:t>
            </a:r>
            <a:r>
              <a:rPr lang="ko-KR" altLang="en-US" sz="8000" dirty="0" smtClean="0"/>
              <a:t> </a:t>
            </a:r>
            <a:r>
              <a:rPr lang="en-US" altLang="ko-KR" sz="8000" dirty="0"/>
              <a:t>=</a:t>
            </a:r>
            <a:r>
              <a:rPr lang="en-US" altLang="ko-KR" sz="8000" dirty="0" smtClean="0"/>
              <a:t>=</a:t>
            </a:r>
            <a:r>
              <a:rPr lang="ko-KR" altLang="en-US" sz="8000" dirty="0" smtClean="0"/>
              <a:t> </a:t>
            </a:r>
            <a:r>
              <a:rPr lang="ko-KR" altLang="en-US" sz="8000" dirty="0" smtClean="0"/>
              <a:t>즐거움</a:t>
            </a:r>
            <a:r>
              <a:rPr lang="en-US" altLang="ko-KR" sz="8000" dirty="0" smtClean="0"/>
              <a:t>!!</a:t>
            </a:r>
            <a:endParaRPr lang="en-US" altLang="ko-KR" sz="8000" dirty="0" smtClean="0"/>
          </a:p>
        </p:txBody>
      </p:sp>
    </p:spTree>
    <p:extLst>
      <p:ext uri="{BB962C8B-B14F-4D97-AF65-F5344CB8AC3E}">
        <p14:creationId xmlns:p14="http://schemas.microsoft.com/office/powerpoint/2010/main" val="4128551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Title</a:t>
            </a:r>
            <a:endParaRPr lang="en" dirty="0"/>
          </a:p>
        </p:txBody>
      </p:sp>
      <p:sp>
        <p:nvSpPr>
          <p:cNvPr id="5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743358"/>
            <a:ext cx="8229600" cy="1760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algn="ctr" rtl="0">
              <a:buClr>
                <a:schemeClr val="dk1"/>
              </a:buClr>
              <a:buSzPct val="166666"/>
            </a:pPr>
            <a:r>
              <a:rPr lang="en-US" altLang="ko-KR" sz="9600" dirty="0" err="1" smtClean="0"/>
              <a:t>BigMsg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17465384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625</Words>
  <Application>Microsoft Office PowerPoint</Application>
  <PresentationFormat>On-screen Show (16:9)</PresentationFormat>
  <Paragraphs>174</Paragraphs>
  <Slides>101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Malgun Gothic</vt:lpstr>
      <vt:lpstr>Malgun Gothic</vt:lpstr>
      <vt:lpstr>Arial</vt:lpstr>
      <vt:lpstr>Courier New</vt:lpstr>
      <vt:lpstr>Wingdings</vt:lpstr>
      <vt:lpstr>simple-light</vt:lpstr>
      <vt:lpstr>쉘을 활용한  Windows Server 관리</vt:lpstr>
      <vt:lpstr>발표자</vt:lpstr>
      <vt:lpstr>쉘? Shell? CLI?</vt:lpstr>
      <vt:lpstr>쉘? Shell? CLI?</vt:lpstr>
      <vt:lpstr>cmd</vt:lpstr>
      <vt:lpstr>PowerShell</vt:lpstr>
      <vt:lpstr>cygwin</vt:lpstr>
      <vt:lpstr>Shell 환경 - 장점</vt:lpstr>
      <vt:lpstr>Shell 환경 - 단점</vt:lpstr>
      <vt:lpstr>Shell 맛보기</vt:lpstr>
      <vt:lpstr>Hyper-V – Role 설치</vt:lpstr>
      <vt:lpstr>Hyper-V – Role 설치</vt:lpstr>
      <vt:lpstr>Hyper-V – VHDX 디스크 생성</vt:lpstr>
      <vt:lpstr>Hyper-V – VHDX 디스크 생성</vt:lpstr>
      <vt:lpstr>Hyper-V – VHDX 디스크 생성</vt:lpstr>
      <vt:lpstr>Hyper-V – VHDX 디스크 생성</vt:lpstr>
      <vt:lpstr>Hyper-V – Virtual Switch 생성</vt:lpstr>
      <vt:lpstr>Hyper-V – Virtual Switch 생성</vt:lpstr>
      <vt:lpstr>Hyper-V – VM 생성</vt:lpstr>
      <vt:lpstr>Hyper-V – VM 생성</vt:lpstr>
      <vt:lpstr>Hyper-V – VM 생성</vt:lpstr>
      <vt:lpstr>Hyper-V – VM 실행</vt:lpstr>
      <vt:lpstr>Hyper-V – VM 네트워크 설정</vt:lpstr>
      <vt:lpstr>Hyper-V – VM 네트워크 설정</vt:lpstr>
      <vt:lpstr>Hyper-V – VM 네트워크 설정</vt:lpstr>
      <vt:lpstr>Hyper-V – VM 네트워크 설정</vt:lpstr>
      <vt:lpstr>Hyper-V – VM 네트워크 설정</vt:lpstr>
      <vt:lpstr>Hyper-V – VM 네트워크 설정</vt:lpstr>
      <vt:lpstr>LAB 환경</vt:lpstr>
      <vt:lpstr>기타 설정</vt:lpstr>
      <vt:lpstr>License Activation</vt:lpstr>
      <vt:lpstr>License Activation</vt:lpstr>
      <vt:lpstr>License Activation</vt:lpstr>
      <vt:lpstr>Time Zone 변경</vt:lpstr>
      <vt:lpstr>Time Zone 변경</vt:lpstr>
      <vt:lpstr>Time Zone 변경</vt:lpstr>
      <vt:lpstr>Hostname 변경</vt:lpstr>
      <vt:lpstr>Hostname 변경</vt:lpstr>
      <vt:lpstr>Hostname 변경</vt:lpstr>
      <vt:lpstr>Remote Desktop 활성화</vt:lpstr>
      <vt:lpstr>Remote Desktop 활성화</vt:lpstr>
      <vt:lpstr>Remote Desktop 활성화</vt:lpstr>
      <vt:lpstr>Remote Management 활성화</vt:lpstr>
      <vt:lpstr>Remote Management 활성화</vt:lpstr>
      <vt:lpstr> Remote Management 활성화</vt:lpstr>
      <vt:lpstr>Remote Management 활성화</vt:lpstr>
      <vt:lpstr>Remote Management 활성화</vt:lpstr>
      <vt:lpstr>Remote Management 활성화</vt:lpstr>
      <vt:lpstr>sconfig</vt:lpstr>
      <vt:lpstr>LAB 환경</vt:lpstr>
      <vt:lpstr>PowerShell을 이용한 원격작업</vt:lpstr>
      <vt:lpstr>원격작업 준비</vt:lpstr>
      <vt:lpstr>원격작업 준비</vt:lpstr>
      <vt:lpstr>원격작업 준비</vt:lpstr>
      <vt:lpstr>원격작업 준비</vt:lpstr>
      <vt:lpstr>원격서버 연결 테스트</vt:lpstr>
      <vt:lpstr>원격서버 연결 테스트</vt:lpstr>
      <vt:lpstr>원격서버 연결 테스트</vt:lpstr>
      <vt:lpstr>Active Directory 설치</vt:lpstr>
      <vt:lpstr>Active Directory 설치</vt:lpstr>
      <vt:lpstr>Active Directory 설치</vt:lpstr>
      <vt:lpstr>Active Directory 설치</vt:lpstr>
      <vt:lpstr>Active Directory 설치</vt:lpstr>
      <vt:lpstr>Active Directory 2nd DC 설치</vt:lpstr>
      <vt:lpstr>Active Directory 2nd DC 설치</vt:lpstr>
      <vt:lpstr>Active Directory 2nd DC 설치</vt:lpstr>
      <vt:lpstr>Active Directory 2nd DC 설치</vt:lpstr>
      <vt:lpstr>Active Directory 2nd DC 설치</vt:lpstr>
      <vt:lpstr>Active Directory 에 서버 추가</vt:lpstr>
      <vt:lpstr>Active Directory 에 서버 추가</vt:lpstr>
      <vt:lpstr>Active Directory 에 서버 추가</vt:lpstr>
      <vt:lpstr>Telnet 설치</vt:lpstr>
      <vt:lpstr>Telnet 설치</vt:lpstr>
      <vt:lpstr>Telnet 설치</vt:lpstr>
      <vt:lpstr>Unattended Application 설치 </vt:lpstr>
      <vt:lpstr>7zip 설치</vt:lpstr>
      <vt:lpstr>7zip 설치</vt:lpstr>
      <vt:lpstr>7zip 설치</vt:lpstr>
      <vt:lpstr>SQL Server 2012 설치</vt:lpstr>
      <vt:lpstr>SQL Server 2012 설치</vt:lpstr>
      <vt:lpstr>SQL Server 2012 설치</vt:lpstr>
      <vt:lpstr>SQL Server 2012 설치</vt:lpstr>
      <vt:lpstr>SQL Server 2012 설치</vt:lpstr>
      <vt:lpstr>SQL Server 2012 설치</vt:lpstr>
      <vt:lpstr>SQL Server 2012 설치</vt:lpstr>
      <vt:lpstr>SQL Server 2012 설치</vt:lpstr>
      <vt:lpstr>Productive Tools for Shell</vt:lpstr>
      <vt:lpstr>Sysinternal Suite</vt:lpstr>
      <vt:lpstr>Sysinternal Suite</vt:lpstr>
      <vt:lpstr>Sysinternal Suite</vt:lpstr>
      <vt:lpstr>Sysinternal Suite</vt:lpstr>
      <vt:lpstr>Sysinternal Suite</vt:lpstr>
      <vt:lpstr>Native Win32 ports of some GNU utilities</vt:lpstr>
      <vt:lpstr>Windows 2000/2003 Resource Kit</vt:lpstr>
      <vt:lpstr>Windows 2000/2003 Resource Kit</vt:lpstr>
      <vt:lpstr>Signcode.exe</vt:lpstr>
      <vt:lpstr>요약</vt:lpstr>
      <vt:lpstr>요약</vt:lpstr>
      <vt:lpstr>Title</vt:lpstr>
      <vt:lpstr>PowerPoint Presentation</vt:lpstr>
      <vt:lpstr>Reference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쉘을 활용한  Windows Server 관리</dc:title>
  <cp:lastModifiedBy>GiSeong Eom</cp:lastModifiedBy>
  <cp:revision>97</cp:revision>
  <dcterms:modified xsi:type="dcterms:W3CDTF">2014-04-25T11:57:12Z</dcterms:modified>
</cp:coreProperties>
</file>