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68" r:id="rId4"/>
    <p:sldId id="272" r:id="rId5"/>
    <p:sldId id="270" r:id="rId6"/>
    <p:sldId id="277" r:id="rId7"/>
    <p:sldId id="271" r:id="rId8"/>
    <p:sldId id="294" r:id="rId9"/>
    <p:sldId id="275" r:id="rId10"/>
    <p:sldId id="276" r:id="rId11"/>
    <p:sldId id="295" r:id="rId12"/>
    <p:sldId id="296" r:id="rId13"/>
    <p:sldId id="279" r:id="rId14"/>
    <p:sldId id="298" r:id="rId15"/>
    <p:sldId id="281" r:id="rId16"/>
    <p:sldId id="282" r:id="rId17"/>
    <p:sldId id="283" r:id="rId18"/>
    <p:sldId id="284" r:id="rId19"/>
    <p:sldId id="337" r:id="rId20"/>
    <p:sldId id="334" r:id="rId21"/>
    <p:sldId id="336" r:id="rId22"/>
    <p:sldId id="335" r:id="rId23"/>
    <p:sldId id="338" r:id="rId24"/>
    <p:sldId id="285" r:id="rId25"/>
    <p:sldId id="290" r:id="rId26"/>
    <p:sldId id="289" r:id="rId27"/>
    <p:sldId id="291" r:id="rId28"/>
    <p:sldId id="314" r:id="rId29"/>
    <p:sldId id="315" r:id="rId30"/>
    <p:sldId id="320" r:id="rId31"/>
    <p:sldId id="297" r:id="rId32"/>
    <p:sldId id="299" r:id="rId33"/>
    <p:sldId id="321" r:id="rId34"/>
    <p:sldId id="341" r:id="rId35"/>
    <p:sldId id="342" r:id="rId36"/>
    <p:sldId id="323" r:id="rId37"/>
    <p:sldId id="326" r:id="rId38"/>
    <p:sldId id="339" r:id="rId39"/>
    <p:sldId id="319" r:id="rId40"/>
    <p:sldId id="331" r:id="rId41"/>
    <p:sldId id="325" r:id="rId42"/>
    <p:sldId id="329" r:id="rId43"/>
    <p:sldId id="340" r:id="rId44"/>
    <p:sldId id="302" r:id="rId45"/>
    <p:sldId id="343" r:id="rId46"/>
    <p:sldId id="328" r:id="rId47"/>
    <p:sldId id="318" r:id="rId48"/>
    <p:sldId id="332" r:id="rId49"/>
    <p:sldId id="330" r:id="rId50"/>
    <p:sldId id="305" r:id="rId51"/>
    <p:sldId id="344" r:id="rId52"/>
    <p:sldId id="309" r:id="rId53"/>
    <p:sldId id="311" r:id="rId54"/>
    <p:sldId id="312" r:id="rId55"/>
    <p:sldId id="313" r:id="rId56"/>
    <p:sldId id="310" r:id="rId57"/>
    <p:sldId id="259" r:id="rId58"/>
    <p:sldId id="333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776A05-D8B3-47F0-964E-339339BFACD3}">
          <p14:sldIdLst>
            <p14:sldId id="256"/>
          </p14:sldIdLst>
        </p14:section>
        <p14:section name="For.Our.Sponsor" id="{A6DC8250-B41A-416D-BEA9-1E761C0DEE78}">
          <p14:sldIdLst>
            <p14:sldId id="258"/>
            <p14:sldId id="268"/>
            <p14:sldId id="272"/>
          </p14:sldIdLst>
        </p14:section>
        <p14:section name="What.I.talk" id="{E74E2BB2-35B1-46CE-8F10-8D5F1841B0F8}">
          <p14:sldIdLst>
            <p14:sldId id="270"/>
            <p14:sldId id="277"/>
            <p14:sldId id="271"/>
            <p14:sldId id="294"/>
            <p14:sldId id="275"/>
            <p14:sldId id="276"/>
            <p14:sldId id="295"/>
            <p14:sldId id="296"/>
            <p14:sldId id="279"/>
            <p14:sldId id="298"/>
            <p14:sldId id="281"/>
            <p14:sldId id="282"/>
            <p14:sldId id="283"/>
            <p14:sldId id="284"/>
            <p14:sldId id="337"/>
            <p14:sldId id="334"/>
            <p14:sldId id="336"/>
            <p14:sldId id="335"/>
            <p14:sldId id="338"/>
            <p14:sldId id="285"/>
            <p14:sldId id="290"/>
            <p14:sldId id="289"/>
            <p14:sldId id="291"/>
            <p14:sldId id="314"/>
            <p14:sldId id="315"/>
            <p14:sldId id="320"/>
            <p14:sldId id="297"/>
            <p14:sldId id="299"/>
            <p14:sldId id="321"/>
            <p14:sldId id="341"/>
            <p14:sldId id="342"/>
            <p14:sldId id="323"/>
            <p14:sldId id="326"/>
            <p14:sldId id="339"/>
            <p14:sldId id="319"/>
            <p14:sldId id="331"/>
            <p14:sldId id="325"/>
            <p14:sldId id="329"/>
            <p14:sldId id="340"/>
            <p14:sldId id="302"/>
            <p14:sldId id="343"/>
            <p14:sldId id="328"/>
            <p14:sldId id="318"/>
            <p14:sldId id="332"/>
            <p14:sldId id="330"/>
            <p14:sldId id="305"/>
            <p14:sldId id="344"/>
            <p14:sldId id="309"/>
            <p14:sldId id="311"/>
            <p14:sldId id="312"/>
            <p14:sldId id="313"/>
            <p14:sldId id="310"/>
            <p14:sldId id="259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71765" autoAdjust="0"/>
  </p:normalViewPr>
  <p:slideViewPr>
    <p:cSldViewPr>
      <p:cViewPr varScale="1">
        <p:scale>
          <a:sx n="55" d="100"/>
          <a:sy n="55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6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8B133-014B-4F99-9901-18104FA4E98A}" type="datetimeFigureOut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7562-80B2-487D-9D9B-EA6BCD04D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6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엄기성입니다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제목처럼 </a:t>
            </a:r>
            <a:r>
              <a:rPr lang="en-US" altLang="ko-KR" baseline="0" dirty="0" smtClean="0"/>
              <a:t>Windows Server 2012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DHCP Server Role</a:t>
            </a:r>
            <a:r>
              <a:rPr lang="ko-KR" altLang="en-US" baseline="0" dirty="0" smtClean="0"/>
              <a:t>이 기존 버전</a:t>
            </a:r>
            <a:r>
              <a:rPr lang="en-US" altLang="ko-KR" baseline="0" dirty="0" smtClean="0"/>
              <a:t>(Windows Server 2008 R2)</a:t>
            </a:r>
            <a:r>
              <a:rPr lang="ko-KR" altLang="en-US" baseline="0" dirty="0" smtClean="0"/>
              <a:t>에 비교해서 변화된 내용을 소개합니다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</a:t>
            </a:r>
            <a:r>
              <a:rPr lang="en-US" altLang="ko-KR" baseline="0" dirty="0" smtClean="0"/>
              <a:t>RTM((release to manufacturing)</a:t>
            </a:r>
            <a:r>
              <a:rPr lang="ko-KR" altLang="en-US" baseline="0" dirty="0" smtClean="0"/>
              <a:t> 이 아닌 </a:t>
            </a:r>
            <a:r>
              <a:rPr lang="en-US" altLang="ko-KR" baseline="0" dirty="0" smtClean="0"/>
              <a:t>Beta</a:t>
            </a:r>
            <a:r>
              <a:rPr lang="ko-KR" altLang="en-US" baseline="0" dirty="0" smtClean="0"/>
              <a:t> 버전이므로 너무 상세하게 살펴보지는 않습니다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그 전에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 우리의 물주님을 위해서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0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DHCP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장점으로는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가장 기본이 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배포 및 장비의 네트워크 설정을 자동으로 구성 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전 사람들 자리에 가서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입력하는 </a:t>
            </a:r>
            <a:r>
              <a:rPr lang="ko-KR" altLang="en-US" dirty="0" err="1" smtClean="0"/>
              <a:t>노가다를</a:t>
            </a:r>
            <a:r>
              <a:rPr lang="ko-KR" altLang="en-US" dirty="0" smtClean="0"/>
              <a:t> 싫어합니다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할당 및 정보를 중앙 </a:t>
            </a:r>
            <a:r>
              <a:rPr lang="en-US" altLang="ko-KR" dirty="0" smtClean="0"/>
              <a:t>(DHCP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관리할 수 있도록 도와줍니다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baseline="0" dirty="0" smtClean="0"/>
              <a:t> 으로 할당된 수백 대의 서버 관리하다 보면 아마 몸으로 느낄 수 있을 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참고로 </a:t>
            </a:r>
            <a:r>
              <a:rPr lang="en-US" altLang="ko-KR" baseline="0" dirty="0" smtClean="0"/>
              <a:t>500</a:t>
            </a:r>
            <a:r>
              <a:rPr lang="ko-KR" altLang="en-US" baseline="0" dirty="0" smtClean="0"/>
              <a:t>대 이상이라고 </a:t>
            </a:r>
            <a:r>
              <a:rPr lang="ko-KR" altLang="en-US" baseline="0" dirty="0" err="1" smtClean="0"/>
              <a:t>말씀드렸죠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 다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서버의 콘솔에서 통계를 보기 때문에 가능한 것입니다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인프라는 </a:t>
            </a:r>
            <a:r>
              <a:rPr lang="en-US" altLang="ko-KR" baseline="0" dirty="0" smtClean="0"/>
              <a:t>WDS</a:t>
            </a:r>
            <a:r>
              <a:rPr lang="ko-KR" altLang="en-US" baseline="0" dirty="0" smtClean="0"/>
              <a:t>와 같은 무인설치 환경의 기본이 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Windows </a:t>
            </a:r>
            <a:r>
              <a:rPr lang="ko-KR" altLang="en-US" baseline="0" dirty="0" smtClean="0"/>
              <a:t>뿐만 아니라 </a:t>
            </a:r>
            <a:r>
              <a:rPr lang="en-US" altLang="ko-KR" baseline="0" dirty="0" smtClean="0"/>
              <a:t>Linux(</a:t>
            </a:r>
            <a:r>
              <a:rPr lang="en-US" altLang="ko-KR" baseline="0" dirty="0" err="1" smtClean="0"/>
              <a:t>ubuntu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CentOS</a:t>
            </a:r>
            <a:r>
              <a:rPr lang="en-US" altLang="ko-KR" baseline="0" dirty="0" smtClean="0"/>
              <a:t>), </a:t>
            </a:r>
            <a:r>
              <a:rPr lang="en-US" altLang="ko-KR" baseline="0" dirty="0" err="1" smtClean="0"/>
              <a:t>vSphere</a:t>
            </a:r>
            <a:r>
              <a:rPr lang="ko-KR" altLang="en-US" baseline="0" dirty="0" smtClean="0"/>
              <a:t> 등의 다른 플랫폼도 포함해서 </a:t>
            </a:r>
            <a:r>
              <a:rPr lang="en-US" altLang="ko-KR" baseline="0" dirty="0" smtClean="0"/>
              <a:t>PXE</a:t>
            </a:r>
            <a:r>
              <a:rPr lang="ko-KR" altLang="en-US" baseline="0" dirty="0" smtClean="0"/>
              <a:t> 설치환경을 만들려면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가 필수입니다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DHCP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장점으로는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가장 기본이 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배포 및 장비의 네트워크 설정을 자동으로 구성 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전 사람들 자리에 가서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입력하는 </a:t>
            </a:r>
            <a:r>
              <a:rPr lang="ko-KR" altLang="en-US" dirty="0" err="1" smtClean="0"/>
              <a:t>노가다를</a:t>
            </a:r>
            <a:r>
              <a:rPr lang="ko-KR" altLang="en-US" dirty="0" smtClean="0"/>
              <a:t> 싫어합니다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할당 및 정보를 중앙 </a:t>
            </a:r>
            <a:r>
              <a:rPr lang="en-US" altLang="ko-KR" dirty="0" smtClean="0"/>
              <a:t>(DHCP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관리할 수 있도록 도와줍니다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baseline="0" dirty="0" smtClean="0"/>
              <a:t> 으로 할당된 수백 대의 서버 관리하다 보면 아마 몸으로 느낄 수 있을 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참고로 </a:t>
            </a:r>
            <a:r>
              <a:rPr lang="en-US" altLang="ko-KR" baseline="0" dirty="0" smtClean="0"/>
              <a:t>500</a:t>
            </a:r>
            <a:r>
              <a:rPr lang="ko-KR" altLang="en-US" baseline="0" dirty="0" smtClean="0"/>
              <a:t>대 이상이라고 </a:t>
            </a:r>
            <a:r>
              <a:rPr lang="ko-KR" altLang="en-US" baseline="0" dirty="0" err="1" smtClean="0"/>
              <a:t>말씀드렸죠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 다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서버의 콘솔에서 통계를 보기 때문에 가능한 것입니다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클라이언트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 한정할 필요는 없습니다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인프라는 </a:t>
            </a:r>
            <a:r>
              <a:rPr lang="en-US" altLang="ko-KR" baseline="0" dirty="0" smtClean="0"/>
              <a:t>WDS</a:t>
            </a:r>
            <a:r>
              <a:rPr lang="ko-KR" altLang="en-US" baseline="0" dirty="0" smtClean="0"/>
              <a:t>와 같은 무인설치 환경의 기본이 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Windows </a:t>
            </a:r>
            <a:r>
              <a:rPr lang="ko-KR" altLang="en-US" baseline="0" dirty="0" smtClean="0"/>
              <a:t>뿐만 아니라 </a:t>
            </a:r>
            <a:r>
              <a:rPr lang="en-US" altLang="ko-KR" baseline="0" dirty="0" smtClean="0"/>
              <a:t>Linux(</a:t>
            </a:r>
            <a:r>
              <a:rPr lang="en-US" altLang="ko-KR" baseline="0" dirty="0" err="1" smtClean="0"/>
              <a:t>ubuntu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CentOS</a:t>
            </a:r>
            <a:r>
              <a:rPr lang="en-US" altLang="ko-KR" baseline="0" dirty="0" smtClean="0"/>
              <a:t>), </a:t>
            </a:r>
            <a:r>
              <a:rPr lang="en-US" altLang="ko-KR" baseline="0" dirty="0" err="1" smtClean="0"/>
              <a:t>vSphere</a:t>
            </a:r>
            <a:r>
              <a:rPr lang="ko-KR" altLang="en-US" baseline="0" dirty="0" smtClean="0"/>
              <a:t> 등의 다른 플랫폼도 포함해서 </a:t>
            </a:r>
            <a:r>
              <a:rPr lang="en-US" altLang="ko-KR" baseline="0" dirty="0" smtClean="0"/>
              <a:t>PXE</a:t>
            </a:r>
            <a:r>
              <a:rPr lang="ko-KR" altLang="en-US" baseline="0" dirty="0" smtClean="0"/>
              <a:t> 설치환경을 만들려면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가 필수입니다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가장 기본이 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배포 및 장비의 네트워크 설정을 자동으로 구성 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전 사람들 자리에 가서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입력하는 노가다를 싫어합니다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할당 및 정보를 중앙 </a:t>
            </a:r>
            <a:r>
              <a:rPr lang="en-US" altLang="ko-KR" dirty="0" smtClean="0"/>
              <a:t>(DHCP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관리할 수 있도록 도와줍니다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baseline="0" dirty="0" smtClean="0"/>
              <a:t> 으로 할당된 수백 대의 서버 관리하다 보면 아마 몸으로 느낄 수 있을 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참고로 </a:t>
            </a:r>
            <a:r>
              <a:rPr lang="en-US" altLang="ko-KR" baseline="0" dirty="0" smtClean="0"/>
              <a:t>500</a:t>
            </a:r>
            <a:r>
              <a:rPr lang="ko-KR" altLang="en-US" baseline="0" dirty="0" smtClean="0"/>
              <a:t>대 이상이라고 말씀드렸죠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 다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서버의 콘솔에서 통계를 보기 때문에 가능한 것입니다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인프라는 </a:t>
            </a:r>
            <a:r>
              <a:rPr lang="en-US" altLang="ko-KR" baseline="0" dirty="0" smtClean="0"/>
              <a:t>WDS</a:t>
            </a:r>
            <a:r>
              <a:rPr lang="ko-KR" altLang="en-US" baseline="0" dirty="0" smtClean="0"/>
              <a:t>와 같은 무인설치 환경의 기본이 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Windows </a:t>
            </a:r>
            <a:r>
              <a:rPr lang="ko-KR" altLang="en-US" baseline="0" dirty="0" smtClean="0"/>
              <a:t>뿐만 아니라 </a:t>
            </a:r>
            <a:r>
              <a:rPr lang="en-US" altLang="ko-KR" baseline="0" dirty="0" smtClean="0"/>
              <a:t>Linux(</a:t>
            </a:r>
            <a:r>
              <a:rPr lang="en-US" altLang="ko-KR" baseline="0" dirty="0" err="1" smtClean="0"/>
              <a:t>ubuntu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CentOS</a:t>
            </a:r>
            <a:r>
              <a:rPr lang="en-US" altLang="ko-KR" baseline="0" dirty="0" smtClean="0"/>
              <a:t>), </a:t>
            </a:r>
            <a:r>
              <a:rPr lang="en-US" altLang="ko-KR" baseline="0" dirty="0" err="1" smtClean="0"/>
              <a:t>vSphere</a:t>
            </a:r>
            <a:r>
              <a:rPr lang="ko-KR" altLang="en-US" baseline="0" dirty="0" smtClean="0"/>
              <a:t> 등의 다른 플랫폼도 포함해서 </a:t>
            </a:r>
            <a:r>
              <a:rPr lang="en-US" altLang="ko-KR" baseline="0" dirty="0" smtClean="0"/>
              <a:t>PXE</a:t>
            </a:r>
            <a:r>
              <a:rPr lang="ko-KR" altLang="en-US" baseline="0" dirty="0" smtClean="0"/>
              <a:t> 설치환경을 만들려면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인프라가 필수입니다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어쨌든 이제 </a:t>
            </a:r>
            <a:r>
              <a:rPr lang="en-US" altLang="ko-KR" dirty="0" smtClean="0"/>
              <a:t>WS2012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베타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나왔습니다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DHCP</a:t>
            </a:r>
            <a:r>
              <a:rPr lang="ko-KR" altLang="en-US" baseline="0" dirty="0" smtClean="0"/>
              <a:t> 서버에도 변화가 생겼는데요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WS2012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DHCP Server</a:t>
            </a:r>
            <a:r>
              <a:rPr lang="ko-KR" altLang="en-US" dirty="0" smtClean="0"/>
              <a:t>는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바뀐 부분이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 모두 마음에 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DHCP</a:t>
            </a:r>
            <a:r>
              <a:rPr lang="en-US" altLang="ko-KR" baseline="0" dirty="0" smtClean="0"/>
              <a:t> Server Failover DHCP </a:t>
            </a:r>
            <a:r>
              <a:rPr lang="ko-KR" altLang="en-US" baseline="0" dirty="0" smtClean="0"/>
              <a:t>서버에 문제가 생겼을 때에도 사용자들은 아무런 인지없이 계속 인터넷 사용이 가능합니다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Unix/Linux</a:t>
            </a:r>
            <a:r>
              <a:rPr lang="ko-KR" altLang="en-US" baseline="0" smtClean="0"/>
              <a:t> 등 오픈소스 </a:t>
            </a:r>
            <a:r>
              <a:rPr lang="en-US" altLang="ko-KR" smtClean="0"/>
              <a:t>ISC</a:t>
            </a:r>
            <a:r>
              <a:rPr lang="en-US" altLang="ko-KR" baseline="0" smtClean="0"/>
              <a:t> DHCPD</a:t>
            </a:r>
            <a:r>
              <a:rPr lang="ko-KR" altLang="en-US" baseline="0" smtClean="0"/>
              <a:t> 에서는 몇 년 전에 구현된 기능인데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 이제 </a:t>
            </a:r>
            <a:r>
              <a:rPr lang="en-US" altLang="ko-KR" baseline="0" smtClean="0"/>
              <a:t>Windows Server</a:t>
            </a:r>
            <a:r>
              <a:rPr lang="ko-KR" altLang="en-US" baseline="0" smtClean="0"/>
              <a:t> 에서 제공이 되니까 좋군요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/>
            </a:r>
            <a:br>
              <a:rPr lang="en-US" altLang="ko-KR" baseline="0" smtClean="0"/>
            </a:br>
            <a:r>
              <a:rPr lang="ko-KR" altLang="en-US" baseline="0" smtClean="0"/>
              <a:t>현재는 </a:t>
            </a:r>
            <a:r>
              <a:rPr lang="en-US" altLang="ko-KR" baseline="0" smtClean="0"/>
              <a:t>3</a:t>
            </a:r>
            <a:r>
              <a:rPr lang="en-US" altLang="ko-KR" baseline="30000" smtClean="0"/>
              <a:t>rd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파티 </a:t>
            </a:r>
            <a:r>
              <a:rPr lang="en-US" altLang="ko-KR" baseline="0" smtClean="0"/>
              <a:t>DHCP</a:t>
            </a:r>
            <a:r>
              <a:rPr lang="ko-KR" altLang="en-US" baseline="0" smtClean="0"/>
              <a:t> 서버와는 안될 것 같습니다만 </a:t>
            </a:r>
            <a:r>
              <a:rPr lang="en-US" altLang="ko-KR" baseline="0" smtClean="0"/>
              <a:t>rfc</a:t>
            </a:r>
            <a:r>
              <a:rPr lang="ko-KR" altLang="en-US" baseline="0" smtClean="0"/>
              <a:t> 표준을 따른 구현이니까 미래에는 가능하지 않을까 기대해 봅니다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Policy-based IP Assignment</a:t>
            </a:r>
            <a:br>
              <a:rPr lang="en-US" altLang="ko-KR" dirty="0" smtClean="0"/>
            </a:b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마지막으로 </a:t>
            </a:r>
            <a:r>
              <a:rPr lang="en-US" altLang="ko-KR" dirty="0" smtClean="0"/>
              <a:t>PowerShell</a:t>
            </a:r>
            <a:r>
              <a:rPr lang="ko-KR" altLang="en-US" dirty="0" smtClean="0"/>
              <a:t> 지원</a:t>
            </a:r>
            <a:r>
              <a:rPr lang="en-US" altLang="ko-KR" dirty="0" smtClean="0"/>
              <a:t>.</a:t>
            </a:r>
            <a:r>
              <a:rPr lang="ko-KR" altLang="en-US" dirty="0" smtClean="0"/>
              <a:t> 당연한 얘기지만 </a:t>
            </a:r>
            <a:r>
              <a:rPr lang="en-US" altLang="ko-KR" dirty="0" smtClean="0"/>
              <a:t>PS</a:t>
            </a:r>
            <a:r>
              <a:rPr lang="en-US" altLang="ko-KR" baseline="0" dirty="0" smtClean="0"/>
              <a:t> </a:t>
            </a:r>
            <a:r>
              <a:rPr lang="en-US" altLang="ko-KR" dirty="0" err="1" smtClean="0"/>
              <a:t>cmdlet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있는 제품의 관리가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배 편하지요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구글에서 </a:t>
            </a:r>
            <a:r>
              <a:rPr lang="en-US" altLang="ko-KR" baseline="0" dirty="0" err="1" smtClean="0"/>
              <a:t>Powershell</a:t>
            </a:r>
            <a:r>
              <a:rPr lang="en-US" altLang="ko-KR" baseline="0" dirty="0" smtClean="0"/>
              <a:t> DHCP support</a:t>
            </a:r>
            <a:r>
              <a:rPr lang="ko-KR" altLang="en-US" baseline="0" dirty="0" smtClean="0"/>
              <a:t> 라고 검색해보세요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그러면 각각의 기능에 대해서 좀 더 살펴보지요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DHCP Server Failover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표준을 준수해서 구현한 내용입니다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오늘 밥과 장소를 제공해주신 </a:t>
            </a:r>
            <a:r>
              <a:rPr lang="en-US" altLang="ko-KR" dirty="0" smtClean="0"/>
              <a:t>Microsoft Korea </a:t>
            </a:r>
            <a:r>
              <a:rPr lang="ko-KR" altLang="en-US" dirty="0" smtClean="0"/>
              <a:t>관계자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*은비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백**</a:t>
            </a:r>
            <a:r>
              <a:rPr lang="en-US" altLang="ko-KR" dirty="0" smtClean="0"/>
              <a:t>)</a:t>
            </a:r>
            <a:r>
              <a:rPr lang="ko-KR" altLang="en-US" dirty="0" smtClean="0"/>
              <a:t>님들에게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55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RFC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오픈소스 환경에서 사용하는 </a:t>
            </a:r>
            <a:r>
              <a:rPr lang="en-US" altLang="ko-KR" dirty="0" smtClean="0"/>
              <a:t>ISC DHCP Daemon</a:t>
            </a:r>
            <a:r>
              <a:rPr lang="ko-KR" altLang="en-US" dirty="0" smtClean="0"/>
              <a:t>에서는 이미 제공되고 있는 기능입니다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Unix/Linux</a:t>
            </a:r>
            <a:r>
              <a:rPr lang="ko-KR" altLang="en-US" baseline="0" dirty="0" smtClean="0"/>
              <a:t> 등 오픈소스 </a:t>
            </a:r>
            <a:r>
              <a:rPr lang="en-US" altLang="ko-KR" dirty="0" smtClean="0"/>
              <a:t>ISC</a:t>
            </a:r>
            <a:r>
              <a:rPr lang="en-US" altLang="ko-KR" baseline="0" dirty="0" smtClean="0"/>
              <a:t> DHCPD</a:t>
            </a:r>
            <a:r>
              <a:rPr lang="ko-KR" altLang="en-US" baseline="0" dirty="0" smtClean="0"/>
              <a:t> 에서는 몇 년 전에 구현된 기능인데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이제 </a:t>
            </a:r>
            <a:r>
              <a:rPr lang="en-US" altLang="ko-KR" baseline="0" dirty="0" smtClean="0"/>
              <a:t>Windows Server</a:t>
            </a:r>
            <a:r>
              <a:rPr lang="ko-KR" altLang="en-US" baseline="0" dirty="0" smtClean="0"/>
              <a:t> 에서 제공이 되니까 좋군요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현재는 </a:t>
            </a:r>
            <a:r>
              <a:rPr lang="en-US" altLang="ko-KR" baseline="0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파티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서버와는 안될 것 같습니다만 </a:t>
            </a:r>
            <a:r>
              <a:rPr lang="en-US" altLang="ko-KR" baseline="0" dirty="0" err="1" smtClean="0"/>
              <a:t>rfc</a:t>
            </a:r>
            <a:r>
              <a:rPr lang="ko-KR" altLang="en-US" baseline="0" dirty="0" smtClean="0"/>
              <a:t> 표준을 따른 구현이니까 미래에는 가능하지 않을까 기대해 봅니다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예제화면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WS2012</a:t>
            </a:r>
            <a:r>
              <a:rPr lang="ko-KR" altLang="en-US" dirty="0" smtClean="0"/>
              <a:t> 가 왔습니다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왜 </a:t>
            </a:r>
            <a:r>
              <a:rPr lang="en-US" altLang="ko-KR" dirty="0" smtClean="0"/>
              <a:t>WS2012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DHCP Server Failover </a:t>
            </a:r>
            <a:r>
              <a:rPr lang="ko-KR" altLang="en-US" dirty="0" smtClean="0"/>
              <a:t>기능을 좋아할까요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그건 단순함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간결함때문입니다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왜 </a:t>
            </a:r>
            <a:r>
              <a:rPr lang="en-US" altLang="ko-KR" dirty="0" smtClean="0"/>
              <a:t>WS2012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DHCP Server Failover </a:t>
            </a:r>
            <a:r>
              <a:rPr lang="ko-KR" altLang="en-US" dirty="0" smtClean="0"/>
              <a:t>기능을 좋아할까요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그건 단순함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간결함 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예전 버전에서는 </a:t>
            </a:r>
            <a:r>
              <a:rPr lang="en-US" altLang="ko-KR" dirty="0" smtClean="0"/>
              <a:t>DHCP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고가용성을</a:t>
            </a:r>
            <a:r>
              <a:rPr lang="ko-KR" altLang="en-US" dirty="0" smtClean="0"/>
              <a:t> 위해서 이런 기술들이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지금도 제공되고 </a:t>
            </a:r>
            <a:r>
              <a:rPr lang="ko-KR" altLang="en-US" dirty="0" err="1" smtClean="0"/>
              <a:t>있구요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예전 버전</a:t>
            </a:r>
            <a:r>
              <a:rPr lang="en-US" altLang="ko-KR" dirty="0" smtClean="0"/>
              <a:t>(WS2008R2)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DHCP</a:t>
            </a:r>
            <a:r>
              <a:rPr lang="ko-KR" altLang="en-US" dirty="0" smtClean="0"/>
              <a:t> 이중화 기술들</a:t>
            </a:r>
            <a:r>
              <a:rPr lang="en-US" altLang="ko-KR" dirty="0" smtClean="0"/>
              <a:t>..</a:t>
            </a:r>
            <a:r>
              <a:rPr lang="ko-KR" altLang="en-US" dirty="0" smtClean="0"/>
              <a:t> 별로 심플하지 못했습니다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쉽게 구현할 수 없었고 자주 사용되지도 않았습니다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Split Scope, </a:t>
            </a:r>
            <a:r>
              <a:rPr lang="ko-KR" altLang="en-US" dirty="0" smtClean="0"/>
              <a:t>복수대의 </a:t>
            </a:r>
            <a:r>
              <a:rPr lang="en-US" altLang="ko-KR" dirty="0" smtClean="0"/>
              <a:t>DHCP</a:t>
            </a:r>
            <a:r>
              <a:rPr lang="ko-KR" altLang="en-US" dirty="0" smtClean="0"/>
              <a:t> 서버가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 나눠서</a:t>
            </a:r>
            <a:r>
              <a:rPr lang="ko-KR" altLang="en-US" baseline="0" dirty="0" smtClean="0"/>
              <a:t> 서비스하는데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이건 뭐 그냥 </a:t>
            </a:r>
            <a:r>
              <a:rPr lang="ko-KR" altLang="en-US" baseline="0" dirty="0" err="1" smtClean="0"/>
              <a:t>위험분산하는</a:t>
            </a:r>
            <a:r>
              <a:rPr lang="ko-KR" altLang="en-US" baseline="0" dirty="0" smtClean="0"/>
              <a:t> 수준입니다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즉 장애가 발생한 </a:t>
            </a:r>
            <a:r>
              <a:rPr lang="ko-KR" altLang="en-US" baseline="0" dirty="0" err="1" smtClean="0"/>
              <a:t>서버쪽의</a:t>
            </a:r>
            <a:r>
              <a:rPr lang="ko-KR" altLang="en-US" baseline="0" dirty="0" smtClean="0"/>
              <a:t> 클라이언트는 그냥 *장애*입니다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 smtClean="0"/>
          </a:p>
          <a:p>
            <a:r>
              <a:rPr lang="ko-KR" altLang="en-US" baseline="0" dirty="0" smtClean="0"/>
              <a:t>그냥 </a:t>
            </a:r>
            <a:r>
              <a:rPr lang="ko-KR" altLang="en-US" baseline="0" dirty="0" err="1" smtClean="0"/>
              <a:t>위험분산하는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수준이구요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DHCP</a:t>
            </a:r>
            <a:r>
              <a:rPr lang="ko-KR" altLang="en-US" dirty="0" smtClean="0"/>
              <a:t> 서버를 </a:t>
            </a:r>
            <a:r>
              <a:rPr lang="en-US" altLang="ko-KR" dirty="0" smtClean="0"/>
              <a:t>Windows Failover cluster</a:t>
            </a:r>
            <a:r>
              <a:rPr lang="ko-KR" altLang="en-US" dirty="0" smtClean="0"/>
              <a:t>에 올렸을 때 </a:t>
            </a:r>
            <a:r>
              <a:rPr lang="ko-KR" altLang="en-US" dirty="0" err="1" smtClean="0"/>
              <a:t>고가용성</a:t>
            </a:r>
            <a:r>
              <a:rPr lang="ko-KR" altLang="en-US" baseline="0" dirty="0" smtClean="0"/>
              <a:t> 구현은 가능합니다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공유 스토리지가 일단 단일 장애 지점으로 위험부담이 커지고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구현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운영이 복잡해집니다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 </a:t>
            </a:r>
            <a:r>
              <a:rPr lang="en-US" altLang="ko-KR" baseline="0" dirty="0" smtClean="0"/>
              <a:t>Cluster-aware </a:t>
            </a:r>
            <a:r>
              <a:rPr lang="ko-KR" altLang="en-US" baseline="0" dirty="0" smtClean="0"/>
              <a:t>란 단어를 모르고 살고 싶습니다</a:t>
            </a:r>
            <a:r>
              <a:rPr lang="en-US" altLang="ko-KR" baseline="0" dirty="0" smtClean="0"/>
              <a:t>!!!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*좋아요* 앞으로도 잘 </a:t>
            </a:r>
            <a:r>
              <a:rPr lang="ko-KR" altLang="en-US" dirty="0" err="1" smtClean="0"/>
              <a:t>부탁드립니다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>
                <a:sym typeface="Wingdings" pitchFamily="2" charset="2"/>
              </a:rPr>
              <a:t>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55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데모할 때 </a:t>
            </a:r>
            <a:r>
              <a:rPr lang="en-US" altLang="ko-KR" dirty="0" err="1" smtClean="0"/>
              <a:t>netsh</a:t>
            </a:r>
            <a:r>
              <a:rPr lang="en-US" altLang="ko-KR" dirty="0" smtClean="0"/>
              <a:t> DHCP</a:t>
            </a:r>
            <a:r>
              <a:rPr lang="en-US" altLang="ko-KR" baseline="0" dirty="0" smtClean="0"/>
              <a:t> Server </a:t>
            </a:r>
            <a:r>
              <a:rPr lang="ko-KR" altLang="en-US" baseline="0" dirty="0" smtClean="0"/>
              <a:t>명령 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 </a:t>
            </a:r>
            <a:r>
              <a:rPr lang="en-US" altLang="ko-KR" baseline="0" smtClean="0"/>
              <a:t>DFS-R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데모환경입니다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참고로 </a:t>
            </a:r>
            <a:r>
              <a:rPr lang="en-US" altLang="ko-KR" dirty="0" smtClean="0"/>
              <a:t>star </a:t>
            </a:r>
            <a:r>
              <a:rPr lang="ko-KR" altLang="en-US" dirty="0" smtClean="0"/>
              <a:t>도메인은 제가 항상 사용하는 테스트 도메인이고 이 노트북은 </a:t>
            </a:r>
            <a:r>
              <a:rPr lang="en-US" altLang="ko-KR" dirty="0" smtClean="0"/>
              <a:t>WS2008 </a:t>
            </a:r>
            <a:r>
              <a:rPr lang="ko-KR" altLang="en-US" dirty="0" smtClean="0"/>
              <a:t>런치행사때에도 사용한 노트북입니다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그때에 비해 달라진 것은 </a:t>
            </a:r>
            <a:r>
              <a:rPr lang="en-US" altLang="ko-KR" dirty="0" smtClean="0"/>
              <a:t>SSD</a:t>
            </a:r>
            <a:r>
              <a:rPr lang="ko-KR" altLang="en-US" dirty="0" smtClean="0"/>
              <a:t>로 디스크가 업그레이드되었고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7 </a:t>
            </a:r>
            <a:r>
              <a:rPr lang="ko-KR" altLang="en-US" baseline="0" dirty="0" smtClean="0"/>
              <a:t>으로 업그레이드되었지요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아마도 </a:t>
            </a:r>
            <a:r>
              <a:rPr lang="en-US" altLang="ko-KR" baseline="0" dirty="0" smtClean="0"/>
              <a:t>Windows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으로도 그대로 갈 것 같습니다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DHCP Server Failover</a:t>
            </a:r>
            <a:r>
              <a:rPr lang="ko-KR" altLang="en-US" dirty="0" smtClean="0"/>
              <a:t> 기능도 한계가 있습니다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(Beta</a:t>
            </a:r>
            <a:r>
              <a:rPr lang="ko-KR" altLang="en-US" baseline="0" dirty="0" smtClean="0"/>
              <a:t> 기준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그래도 현재까지 구현된 부분만으로도 아주 좋다고 생각합니다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그러면 각각의 기능에 대해서 좀 더 살펴보지요</a:t>
            </a:r>
            <a:r>
              <a:rPr lang="en-US" altLang="ko-KR" dirty="0" smtClean="0"/>
              <a:t>. 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Policy-based</a:t>
            </a:r>
            <a:r>
              <a:rPr lang="en-US" altLang="ko-KR" baseline="0" dirty="0" smtClean="0"/>
              <a:t> IP Assignment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환경에서 사용하는 </a:t>
            </a:r>
            <a:r>
              <a:rPr lang="en-US" altLang="ko-KR" dirty="0" smtClean="0"/>
              <a:t>ISC DHCP Daemon</a:t>
            </a:r>
            <a:r>
              <a:rPr lang="ko-KR" altLang="en-US" dirty="0" smtClean="0"/>
              <a:t>에서는 이미 제공되고 있는 기능입니다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환경에서 사용하는 </a:t>
            </a:r>
            <a:r>
              <a:rPr lang="en-US" altLang="ko-KR" dirty="0" smtClean="0"/>
              <a:t>ISC DHCP Daemon</a:t>
            </a:r>
            <a:r>
              <a:rPr lang="ko-KR" altLang="en-US" dirty="0" smtClean="0"/>
              <a:t>에서는 이미 제공되고 있는 기능입니다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Policy </a:t>
            </a:r>
            <a:r>
              <a:rPr lang="ko-KR" altLang="en-US" dirty="0" smtClean="0"/>
              <a:t>를 만드는 기준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개의 기준으로 클라이언트 단일 또는 </a:t>
            </a:r>
            <a:r>
              <a:rPr lang="ko-KR" altLang="en-US" dirty="0" err="1" smtClean="0"/>
              <a:t>복수개를</a:t>
            </a:r>
            <a:r>
              <a:rPr lang="ko-KR" altLang="en-US" dirty="0" smtClean="0"/>
              <a:t> 구분합니다</a:t>
            </a:r>
            <a:r>
              <a:rPr lang="en-US" altLang="ko-KR" dirty="0" smtClean="0"/>
              <a:t>)</a:t>
            </a:r>
          </a:p>
          <a:p>
            <a:r>
              <a:rPr lang="en-US" altLang="ko-KR" baseline="0" dirty="0" smtClean="0"/>
              <a:t>RFC</a:t>
            </a:r>
            <a:r>
              <a:rPr lang="ko-KR" altLang="en-US" baseline="0" dirty="0" smtClean="0"/>
              <a:t>에서 정리되어 있는 표준에 따라 클라이언트에서 기본 제공 또는 설정을 통해서 구분할 수 있는데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위조 가능성이 늘 있다는 것 </a:t>
            </a:r>
            <a:r>
              <a:rPr lang="ko-KR" altLang="en-US" baseline="0" dirty="0" err="1" smtClean="0"/>
              <a:t>유의하시구요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 보다는 </a:t>
            </a:r>
            <a:r>
              <a:rPr lang="en-US" altLang="ko-KR" baseline="0" dirty="0" smtClean="0"/>
              <a:t>Mobile </a:t>
            </a:r>
            <a:r>
              <a:rPr lang="ko-KR" altLang="en-US" baseline="0" dirty="0" smtClean="0"/>
              <a:t>디바이스들 정리할 때 도움이 될 것으로 보입니다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Policy </a:t>
            </a:r>
            <a:r>
              <a:rPr lang="ko-KR" altLang="en-US" dirty="0" smtClean="0"/>
              <a:t>를 만드는 기준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앞에서 정의한 정책을 </a:t>
            </a:r>
            <a:r>
              <a:rPr lang="en-US" altLang="ko-KR" dirty="0" smtClean="0"/>
              <a:t>And / OR</a:t>
            </a:r>
            <a:r>
              <a:rPr lang="ko-KR" altLang="en-US" dirty="0" smtClean="0"/>
              <a:t> 연산자 이용해서 좀 더 복잡한 적용 정책을 만들</a:t>
            </a:r>
            <a:r>
              <a:rPr lang="ko-KR" altLang="en-US" baseline="0" dirty="0" smtClean="0"/>
              <a:t> 수 있습니다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Policy </a:t>
            </a:r>
            <a:r>
              <a:rPr lang="ko-KR" altLang="en-US" dirty="0" smtClean="0"/>
              <a:t>를 만드는 기준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앞에서 정의한 정책을 </a:t>
            </a:r>
            <a:r>
              <a:rPr lang="en-US" altLang="ko-KR" dirty="0" smtClean="0"/>
              <a:t>And / OR</a:t>
            </a:r>
            <a:r>
              <a:rPr lang="ko-KR" altLang="en-US" dirty="0" smtClean="0"/>
              <a:t> 연산자 이용해서 좀 더 복잡한 적용 정책을 만들</a:t>
            </a:r>
            <a:r>
              <a:rPr lang="ko-KR" altLang="en-US" baseline="0" dirty="0" smtClean="0"/>
              <a:t> 수 있습니다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데모를 보면 감이 올 것입니다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본론으로 돌아와서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데모환경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이런 류의 정책은 유연하다는 이면 뒤에 복잡도가 급격하게 늘어날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항상 심플한 구성을 유지하도록 노력해야 합니다</a:t>
            </a:r>
            <a:r>
              <a:rPr lang="en-US" altLang="ko-KR" dirty="0" smtClean="0"/>
              <a:t>…..</a:t>
            </a:r>
            <a:r>
              <a:rPr lang="ko-KR" altLang="en-US" dirty="0" smtClean="0"/>
              <a:t> </a:t>
            </a:r>
            <a:r>
              <a:rPr lang="en-US" altLang="ko-KR" dirty="0" smtClean="0"/>
              <a:t>Keep</a:t>
            </a:r>
            <a:r>
              <a:rPr lang="en-US" altLang="ko-KR" baseline="0" dirty="0" smtClean="0"/>
              <a:t> It Simple, Simple…~~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이런 류의 정책은 유연하다는 이면 뒤에 복잡도가 급격하게 늘어날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항상 심플한 구성을 유지하도록 노력해야 합니다</a:t>
            </a:r>
            <a:r>
              <a:rPr lang="en-US" altLang="ko-KR" dirty="0" smtClean="0"/>
              <a:t>…..</a:t>
            </a:r>
            <a:r>
              <a:rPr lang="ko-KR" altLang="en-US" dirty="0" smtClean="0"/>
              <a:t> </a:t>
            </a:r>
            <a:r>
              <a:rPr lang="en-US" altLang="ko-KR" dirty="0" smtClean="0"/>
              <a:t>Keep</a:t>
            </a:r>
            <a:r>
              <a:rPr lang="en-US" altLang="ko-KR" baseline="0" dirty="0" smtClean="0"/>
              <a:t> It Simple, Simple…~~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게임회사에서 일해보시는 분들은 이해하겠지만 </a:t>
            </a:r>
            <a:r>
              <a:rPr lang="en-US" altLang="ko-KR" dirty="0" smtClean="0"/>
              <a:t>Do</a:t>
            </a:r>
            <a:r>
              <a:rPr lang="en-US" altLang="ko-KR" baseline="0" dirty="0" smtClean="0"/>
              <a:t> not trust from Client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dirty="0" err="1" smtClean="0"/>
              <a:t>Powershell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지원에 대해서 살펴봅시다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Cmdlet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이상 추가되었습니다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Cmdlet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이상 추가되었습니다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히히히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말보다 직접 보는 것이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데모환경입니다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err="1" smtClean="0"/>
              <a:t>netsh</a:t>
            </a:r>
            <a:r>
              <a:rPr lang="en-US" altLang="ko-KR" dirty="0" smtClean="0"/>
              <a:t> DHCP</a:t>
            </a:r>
            <a:r>
              <a:rPr lang="en-US" altLang="ko-KR" baseline="0" dirty="0" smtClean="0"/>
              <a:t> server </a:t>
            </a:r>
            <a:r>
              <a:rPr lang="ko-KR" altLang="en-US" baseline="0" dirty="0" smtClean="0"/>
              <a:t>명령을 잊어도 될 것 같네요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DHCP Server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PowerShell </a:t>
            </a:r>
            <a:r>
              <a:rPr lang="ko-KR" altLang="en-US" baseline="0" dirty="0" smtClean="0"/>
              <a:t>지원은 훌륭합니다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현재 버전 </a:t>
            </a:r>
            <a:r>
              <a:rPr lang="en-US" altLang="ko-KR" baseline="0" dirty="0" smtClean="0"/>
              <a:t>(WS 2008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R2)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DHCP</a:t>
            </a:r>
            <a:r>
              <a:rPr lang="ko-KR" altLang="en-US" baseline="0" dirty="0" smtClean="0"/>
              <a:t> 서버에 대해서도 사용할 수 있으므로 바로 사용하실 것을 권장합니다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간단히 저를 소개하면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전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년부터 </a:t>
            </a:r>
            <a:r>
              <a:rPr lang="en-US" altLang="ko-KR" baseline="0" dirty="0" smtClean="0"/>
              <a:t>IT Pro</a:t>
            </a:r>
            <a:r>
              <a:rPr lang="ko-KR" altLang="en-US" baseline="0" dirty="0" smtClean="0"/>
              <a:t>로  일하고 있는데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 벌써 </a:t>
            </a:r>
            <a:r>
              <a:rPr lang="en-US" altLang="ko-KR" b="1" baseline="0" dirty="0" smtClean="0"/>
              <a:t>12</a:t>
            </a:r>
            <a:r>
              <a:rPr lang="ko-KR" altLang="en-US" b="1" baseline="0" dirty="0" smtClean="0"/>
              <a:t>년이 지났습니다</a:t>
            </a:r>
            <a:r>
              <a:rPr lang="en-US" altLang="ko-KR" b="1" baseline="0" dirty="0" smtClean="0"/>
              <a:t>!</a:t>
            </a:r>
            <a:r>
              <a:rPr lang="ko-KR" altLang="en-US" b="1" baseline="0" dirty="0" smtClean="0"/>
              <a:t>   </a:t>
            </a:r>
            <a:endParaRPr lang="en-US" altLang="ko-KR" b="1" baseline="0" dirty="0" smtClean="0"/>
          </a:p>
          <a:p>
            <a:r>
              <a:rPr lang="ko-KR" altLang="en-US" b="0" baseline="0" dirty="0" smtClean="0"/>
              <a:t>현재 게임개발사 </a:t>
            </a:r>
            <a:r>
              <a:rPr lang="ko-KR" altLang="en-US" b="0" baseline="0" dirty="0" err="1" smtClean="0"/>
              <a:t>블루홀</a:t>
            </a:r>
            <a:r>
              <a:rPr lang="ko-KR" altLang="en-US" b="0" baseline="0" dirty="0" smtClean="0"/>
              <a:t> 스튜디오에서 인프라 운영을 맡고 있습니다</a:t>
            </a:r>
            <a:r>
              <a:rPr lang="en-US" altLang="ko-KR" b="0" baseline="0" dirty="0" smtClean="0"/>
              <a:t>.</a:t>
            </a:r>
            <a:endParaRPr lang="ko-KR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</a:t>
            </a:r>
            <a:r>
              <a:rPr lang="en-US" altLang="ko-KR" dirty="0" smtClean="0"/>
              <a:t>~</a:t>
            </a:r>
            <a:r>
              <a:rPr lang="ko-KR" altLang="en-US" dirty="0" smtClean="0"/>
              <a:t> 결론입니다</a:t>
            </a:r>
            <a:r>
              <a:rPr lang="en-US" altLang="ko-KR" dirty="0" smtClean="0"/>
              <a:t>. DHCP Server for WS2012</a:t>
            </a:r>
            <a:r>
              <a:rPr lang="ko-KR" altLang="en-US" dirty="0" smtClean="0"/>
              <a:t>의 변화된 부분은 무조건 좋은 것입니다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좋아요</a:t>
            </a:r>
            <a:r>
              <a:rPr lang="en-US" altLang="ko-KR" dirty="0" smtClean="0"/>
              <a:t>~</a:t>
            </a:r>
            <a:r>
              <a:rPr lang="ko-KR" altLang="en-US" dirty="0" smtClean="0"/>
              <a:t> 그러니까</a:t>
            </a:r>
            <a:r>
              <a:rPr lang="en-US" altLang="ko-KR" dirty="0" smtClean="0"/>
              <a:t>…DHCP</a:t>
            </a:r>
            <a:r>
              <a:rPr lang="ko-KR" altLang="en-US" baseline="0" dirty="0" smtClean="0"/>
              <a:t> 인프라를 사용하신다면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다음과 같이 하시면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*좋아요*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너무 좋아요* </a:t>
            </a:r>
            <a:r>
              <a:rPr lang="en-US" altLang="ko-KR" baseline="0" smtClean="0">
                <a:sym typeface="Wingdings" pitchFamily="2" charset="2"/>
              </a:rPr>
              <a:t>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556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DHCP</a:t>
            </a:r>
            <a:r>
              <a:rPr lang="ko-KR" altLang="en-US" dirty="0" smtClean="0"/>
              <a:t>를 발표 주제로 선정했는지 궁금할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물론 재미로 선택할 수도 있습니다만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DHCP</a:t>
            </a:r>
            <a:r>
              <a:rPr lang="ko-KR" altLang="en-US" dirty="0" smtClean="0"/>
              <a:t> 인프라는 은 저에게 굉장히 중요하기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특히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대 이상의 </a:t>
            </a:r>
            <a:r>
              <a:rPr lang="en-US" altLang="ko-KR" dirty="0" smtClean="0"/>
              <a:t>Device / 300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이상의</a:t>
            </a:r>
            <a:r>
              <a:rPr lang="ko-KR" altLang="en-US" dirty="0" smtClean="0"/>
              <a:t> 직원이 있는 제 근무환경에서는</a:t>
            </a:r>
            <a:r>
              <a:rPr lang="ko-KR" altLang="en-US" baseline="0" dirty="0" smtClean="0"/>
              <a:t> 필수불가결한 인프라입니다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7562-80B2-487D-9D9B-EA6BCD04D4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1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DC3-3018-4156-9B90-68DD863D11ED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D78-0918-418D-80AF-DF3B05645232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4D48-32EA-4217-AA4F-21287FA31614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1CC-9E7B-411C-98D4-E1E458CB2E03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119-5DC6-4395-A23C-0BB7BB39C8FA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DE75-7457-4C3A-9028-578B13AFE8D8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B186-7F56-4EBE-8777-C2952ECAFC30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71E0-2938-4500-B588-33FB37DCBE3A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A7BF-1C51-4C5D-B1B9-31481058348C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BD1B-3F73-470C-8469-F1FD1CDDF2AD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816-4A7C-43EF-837C-607B487ADB85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486B-D761-468C-8146-1280C94C6D7B}" type="datetime1">
              <a:rPr lang="ko-KR" altLang="en-US" smtClean="0"/>
              <a:t>2012-05-10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dboa.com/geek/dhcp-failover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mandriva.com/~aginies/doc/pxe/ch04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microsoft.com/kb/266675" TargetMode="External"/><Relationship Id="rId3" Type="http://schemas.openxmlformats.org/officeDocument/2006/relationships/hyperlink" Target="http://technet.microsoft.com/en-us/library/hh831385.aspx" TargetMode="External"/><Relationship Id="rId7" Type="http://schemas.openxmlformats.org/officeDocument/2006/relationships/hyperlink" Target="http://terrytlslau.tls1.cc/2012/04/configuring-dhcp-failover-in-windows.html" TargetMode="External"/><Relationship Id="rId2" Type="http://schemas.openxmlformats.org/officeDocument/2006/relationships/hyperlink" Target="http://technet.microsoft.com/en-us/library/hh831825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mvps.com/blogs/richardsiddaway/archive/2011/09/23/powershell-3-and-dhcp-2-scopes.aspx" TargetMode="External"/><Relationship Id="rId5" Type="http://schemas.openxmlformats.org/officeDocument/2006/relationships/hyperlink" Target="http://msmvps.com/blogs/richardsiddaway/archive/2011/09/20/powershell-and-dhcp-1-servers.aspx" TargetMode="External"/><Relationship Id="rId4" Type="http://schemas.openxmlformats.org/officeDocument/2006/relationships/hyperlink" Target="http://technet.microsoft.com/en-us/library/hh831538.aspx" TargetMode="External"/><Relationship Id="rId9" Type="http://schemas.openxmlformats.org/officeDocument/2006/relationships/hyperlink" Target="http://technet.microsoft.com/en-us/library/cc958901.aspx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microsoft.com/kb/169289/EN-US" TargetMode="External"/><Relationship Id="rId3" Type="http://schemas.openxmlformats.org/officeDocument/2006/relationships/hyperlink" Target="http://xeraph.com/5295980" TargetMode="External"/><Relationship Id="rId7" Type="http://schemas.openxmlformats.org/officeDocument/2006/relationships/hyperlink" Target="http://opensource.apple.com/source/bootp/bootp-198.1/Documentation/BSDP.doc" TargetMode="External"/><Relationship Id="rId2" Type="http://schemas.openxmlformats.org/officeDocument/2006/relationships/hyperlink" Target="http://www.madboa.com/geek/dhcp-failo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oot_Service_Discovery_Protocol" TargetMode="External"/><Relationship Id="rId5" Type="http://schemas.openxmlformats.org/officeDocument/2006/relationships/hyperlink" Target="http://www.iana.org/assignments/bootp-dhcp-parameters/bootp-dhcp-parameters.xml" TargetMode="External"/><Relationship Id="rId4" Type="http://schemas.openxmlformats.org/officeDocument/2006/relationships/hyperlink" Target="http://www.networksorcery.com/enp/protocol/bootp/options.htm" TargetMode="External"/><Relationship Id="rId9" Type="http://schemas.openxmlformats.org/officeDocument/2006/relationships/hyperlink" Target="http://blogs.msdn.com/b/anto_rocks/archive/2005/02/25/380231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3024335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DHCP Server for Windows Server 2012</a:t>
            </a:r>
            <a:br>
              <a:rPr lang="en-US" altLang="ko-KR" sz="6000" dirty="0" smtClean="0"/>
            </a:br>
            <a:endParaRPr lang="ko-KR" alt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2012.05</a:t>
            </a:r>
          </a:p>
          <a:p>
            <a:r>
              <a:rPr lang="ko-KR" altLang="en-US" dirty="0" smtClean="0"/>
              <a:t>엄기성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Automatic IP Config.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Centralized IP Mgmt.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PXE-based Infra.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Automatic IP Config.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Centralized IP Mgmt.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PXE-based Infra.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Automatic IP Config.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</a:t>
            </a:r>
            <a:r>
              <a:rPr lang="en-US" altLang="ko-KR" sz="6000" dirty="0" smtClean="0"/>
              <a:t>Centralized IP Mgmt.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PXE-based Infra.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OK. WS2012</a:t>
            </a:r>
            <a:r>
              <a:rPr lang="en-US" altLang="ko-KR" sz="6000" dirty="0"/>
              <a:t> </a:t>
            </a:r>
            <a:r>
              <a:rPr lang="en-US" altLang="ko-KR" sz="6000" dirty="0" smtClean="0"/>
              <a:t>comes.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3 </a:t>
            </a:r>
            <a:r>
              <a:rPr lang="en-US" altLang="ko-KR" sz="6000" dirty="0" smtClean="0">
                <a:solidFill>
                  <a:srgbClr val="00B050"/>
                </a:solidFill>
              </a:rPr>
              <a:t>Cool</a:t>
            </a:r>
            <a:r>
              <a:rPr lang="en-US" altLang="ko-KR" sz="6000" dirty="0" smtClean="0"/>
              <a:t> changes</a:t>
            </a:r>
          </a:p>
          <a:p>
            <a:pPr marL="0" indent="0">
              <a:buNone/>
            </a:pPr>
            <a:r>
              <a:rPr lang="en-US" altLang="ko-KR" sz="6000" dirty="0"/>
              <a:t> </a:t>
            </a:r>
            <a:r>
              <a:rPr lang="en-US" altLang="ko-KR" sz="6000" dirty="0" smtClean="0"/>
              <a:t> </a:t>
            </a:r>
            <a:r>
              <a:rPr lang="en-US" altLang="ko-KR" sz="6000" dirty="0"/>
              <a:t> </a:t>
            </a:r>
            <a:r>
              <a:rPr lang="en-US" altLang="ko-KR" sz="6000" dirty="0" smtClean="0"/>
              <a:t>in DHCP Server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DHCP Server Failover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Policy-based assign.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PowerShell support.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DHCP Server Failover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Policy-based assign.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PowerShell support.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DHCP Server Failover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</a:t>
            </a:r>
            <a:r>
              <a:rPr lang="en-US" altLang="ko-KR" sz="6000" dirty="0" smtClean="0"/>
              <a:t>Policy-based assign.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PowerShell support.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Details on</a:t>
            </a:r>
          </a:p>
          <a:p>
            <a:pPr marL="0" indent="0">
              <a:buNone/>
            </a:pPr>
            <a:r>
              <a:rPr lang="en-US" altLang="ko-KR" sz="6000" dirty="0" smtClean="0"/>
              <a:t>  </a:t>
            </a:r>
            <a:r>
              <a:rPr lang="en-US" altLang="ko-KR" sz="6000" dirty="0" smtClean="0">
                <a:solidFill>
                  <a:srgbClr val="00B050"/>
                </a:solidFill>
              </a:rPr>
              <a:t>DHCP Server Failover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RFC-Based feature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wrap="square" anchor="ctr">
            <a:norm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Page is blank intentionally.</a:t>
            </a:r>
            <a:endParaRPr lang="ko-KR" altLang="ko-KR" dirty="0" smtClean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16" y="757317"/>
            <a:ext cx="7098568" cy="53433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94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7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Already in ISC DHCP 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548680"/>
            <a:ext cx="56483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1767" y="5517232"/>
            <a:ext cx="5560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dirty="0" smtClean="0"/>
              <a:t>Failover with ISC DHCP</a:t>
            </a:r>
            <a:br>
              <a:rPr lang="en-US" altLang="ko-KR" sz="1400" dirty="0" smtClean="0"/>
            </a:br>
            <a:r>
              <a:rPr lang="en-US" altLang="ko-KR" sz="1400" dirty="0">
                <a:hlinkClick r:id="rId4"/>
              </a:rPr>
              <a:t>http://www.madboa.com/geek/dhcp-failover/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  Paul </a:t>
            </a:r>
            <a:r>
              <a:rPr lang="en-US" altLang="ko-KR" sz="1400" dirty="0"/>
              <a:t>Heinlein &lt;heinlein@madboa.com&gt;</a:t>
            </a:r>
          </a:p>
          <a:p>
            <a:pPr lvl="1"/>
            <a:r>
              <a:rPr lang="en-US" altLang="ko-KR" sz="1400" dirty="0" smtClean="0"/>
              <a:t>  Initial </a:t>
            </a:r>
            <a:r>
              <a:rPr lang="en-US" altLang="ko-KR" sz="1400" dirty="0"/>
              <a:t>publication: November 6, </a:t>
            </a:r>
            <a:r>
              <a:rPr lang="en-US" altLang="ko-KR" sz="1400" dirty="0" smtClean="0"/>
              <a:t>2005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326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Now in WS2012 </a:t>
            </a:r>
            <a:r>
              <a:rPr lang="en-US" altLang="ko-KR" sz="6000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altLang="ko-KR" sz="6000" dirty="0" smtClean="0"/>
              <a:t> 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I love its</a:t>
            </a:r>
            <a:r>
              <a:rPr lang="en-US" altLang="ko-KR" sz="6000" dirty="0" smtClean="0">
                <a:solidFill>
                  <a:schemeClr val="bg1"/>
                </a:solidFill>
              </a:rPr>
              <a:t> Simplicity.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I love its </a:t>
            </a:r>
            <a:r>
              <a:rPr lang="en-US" altLang="ko-KR" sz="6000" dirty="0" smtClean="0">
                <a:solidFill>
                  <a:srgbClr val="00B050"/>
                </a:solidFill>
              </a:rPr>
              <a:t>Simplicity.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Split Scope</a:t>
            </a:r>
          </a:p>
          <a:p>
            <a:pPr marL="0" indent="0">
              <a:buNone/>
            </a:pPr>
            <a:r>
              <a:rPr lang="en-US" altLang="ko-KR" sz="6000" dirty="0" smtClean="0"/>
              <a:t>  Failover cluster</a:t>
            </a:r>
          </a:p>
          <a:p>
            <a:pPr marL="0" indent="0">
              <a:buNone/>
            </a:pPr>
            <a:endParaRPr lang="en-US" altLang="ko-KR" sz="6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strike="sngStrike" dirty="0" smtClean="0"/>
              <a:t>  Split Scope</a:t>
            </a:r>
          </a:p>
          <a:p>
            <a:pPr marL="0" indent="0">
              <a:buNone/>
            </a:pPr>
            <a:r>
              <a:rPr lang="en-US" altLang="ko-KR" sz="6000" strike="sngStrike" dirty="0" smtClean="0"/>
              <a:t>  Failover cluster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FF0000"/>
                </a:solidFill>
              </a:rPr>
              <a:t>  Not simple !!!!</a:t>
            </a:r>
            <a:endParaRPr lang="en-US" altLang="ko-KR" sz="6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Split Scope</a:t>
            </a:r>
          </a:p>
          <a:p>
            <a:pPr marL="0" indent="0">
              <a:buNone/>
            </a:pPr>
            <a:endParaRPr lang="en-US" altLang="ko-KR" sz="6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6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6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6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2090639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Two </a:t>
            </a:r>
            <a:r>
              <a:rPr lang="en-US" altLang="ko-KR" sz="2800" dirty="0"/>
              <a:t>DHCP servers back each other up by each hosting part of the IP address range of a scope. </a:t>
            </a:r>
            <a:r>
              <a:rPr lang="en-US" altLang="ko-KR" sz="2800" b="1" dirty="0">
                <a:solidFill>
                  <a:srgbClr val="FF0000"/>
                </a:solidFill>
              </a:rPr>
              <a:t>Split scope deployment does not provide IP address continuity and is unusable in scenarios where the scope is already running at high utilization of address space</a:t>
            </a:r>
            <a:r>
              <a:rPr lang="en-US" altLang="ko-KR" sz="2800" dirty="0"/>
              <a:t>, which is very common with Internet Protocol version 4 (IPv4).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Understand and Troubleshoot DHCP Failover in Windows Server 8 Beta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 </a:t>
            </a:r>
            <a:r>
              <a:rPr lang="en-US" altLang="ko-KR" sz="6000" dirty="0" smtClean="0"/>
              <a:t> Failover cluster</a:t>
            </a:r>
          </a:p>
          <a:p>
            <a:pPr marL="0" indent="0">
              <a:buNone/>
            </a:pPr>
            <a:endParaRPr lang="en-US" altLang="ko-KR" sz="6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6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6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6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700808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By </a:t>
            </a:r>
            <a:r>
              <a:rPr lang="en-US" altLang="ko-KR" sz="2800" dirty="0"/>
              <a:t>using clustering support for DHCP, administrators can implement DHCP server failover for a single site, achieving greater fault tolerance. The clustering deployment uses a single shared storage. This makes the storage a </a:t>
            </a:r>
            <a:r>
              <a:rPr lang="en-US" altLang="ko-KR" sz="2800" b="1" dirty="0">
                <a:solidFill>
                  <a:srgbClr val="FF0000"/>
                </a:solidFill>
              </a:rPr>
              <a:t>single point of failure</a:t>
            </a:r>
            <a:r>
              <a:rPr lang="en-US" altLang="ko-KR" sz="2800" dirty="0"/>
              <a:t>, and requires additional investment in redundancy for storage. In addition, </a:t>
            </a:r>
            <a:r>
              <a:rPr lang="en-US" altLang="ko-KR" sz="2800" b="1" dirty="0">
                <a:solidFill>
                  <a:srgbClr val="FF0000"/>
                </a:solidFill>
              </a:rPr>
              <a:t>clustering involves relatively complex setup and maintenance.</a:t>
            </a:r>
            <a:r>
              <a:rPr lang="en-US" altLang="ko-KR" sz="2800" dirty="0"/>
              <a:t> </a:t>
            </a:r>
            <a:endParaRPr lang="en-US" altLang="ko-KR" sz="2800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Understand and Troubleshoot DHCP Failover in Windows Server 8 Beta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8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wrap="square" anchor="ctr">
            <a:norm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Page is blank intentionally.</a:t>
            </a:r>
            <a:endParaRPr lang="ko-KR" altLang="ko-KR" dirty="0" smtClean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2" y="1052737"/>
            <a:ext cx="8486656" cy="47525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Demo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PowerShell support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52736"/>
            <a:ext cx="5058481" cy="405821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LAB</a:t>
            </a:r>
          </a:p>
          <a:p>
            <a:pPr marL="0" indent="0">
              <a:buNone/>
            </a:pPr>
            <a:endParaRPr lang="en-US" altLang="ko-KR" sz="6000" dirty="0"/>
          </a:p>
          <a:p>
            <a:pPr marL="0" indent="0">
              <a:buNone/>
            </a:pP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8330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Limit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FF0000"/>
                </a:solidFill>
              </a:rPr>
              <a:t>  IPv4 Scope only.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rgbClr val="FF0000"/>
                </a:solidFill>
              </a:rPr>
              <a:t> </a:t>
            </a:r>
            <a:r>
              <a:rPr lang="en-US" altLang="ko-KR" sz="6000" dirty="0" smtClean="0">
                <a:solidFill>
                  <a:srgbClr val="FF0000"/>
                </a:solidFill>
              </a:rPr>
              <a:t> Max 2 DHCP Servers.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Details on</a:t>
            </a:r>
          </a:p>
          <a:p>
            <a:pPr marL="0" indent="0">
              <a:buNone/>
            </a:pPr>
            <a:r>
              <a:rPr lang="en-US" altLang="ko-KR" sz="6000" dirty="0" smtClean="0"/>
              <a:t>  </a:t>
            </a:r>
            <a:r>
              <a:rPr lang="en-US" altLang="ko-KR" sz="6000" dirty="0" smtClean="0">
                <a:solidFill>
                  <a:srgbClr val="00B050"/>
                </a:solidFill>
              </a:rPr>
              <a:t>Policy-based assign.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Already in ISC DHCP 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 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04664"/>
            <a:ext cx="650557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9695" y="5624364"/>
            <a:ext cx="6466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dirty="0"/>
              <a:t>HOWTO setup a PXE 2.x server under Linux</a:t>
            </a:r>
            <a:br>
              <a:rPr lang="en-US" altLang="ko-KR" sz="1400" dirty="0"/>
            </a:br>
            <a:r>
              <a:rPr lang="en-US" altLang="ko-KR" sz="1400" dirty="0">
                <a:hlinkClick r:id="rId4"/>
              </a:rPr>
              <a:t>http://people.mandriva.com/~aginies/doc/pxe/ch04.html#id2522426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  First public version: </a:t>
            </a:r>
            <a:r>
              <a:rPr lang="en-US" altLang="ko-KR" sz="1400" dirty="0"/>
              <a:t>19 </a:t>
            </a:r>
            <a:r>
              <a:rPr lang="en-US" altLang="ko-KR" sz="1400" dirty="0" err="1"/>
              <a:t>Febuary</a:t>
            </a:r>
            <a:r>
              <a:rPr lang="en-US" altLang="ko-KR" sz="1400" dirty="0"/>
              <a:t> 2002</a:t>
            </a:r>
          </a:p>
        </p:txBody>
      </p:sp>
    </p:spTree>
    <p:extLst>
      <p:ext uri="{BB962C8B-B14F-4D97-AF65-F5344CB8AC3E}">
        <p14:creationId xmlns:p14="http://schemas.microsoft.com/office/powerpoint/2010/main" val="33509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6000" dirty="0" smtClean="0"/>
              <a:t>  5 Info from client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 Vendor Class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 User Class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 MAC Address</a:t>
            </a:r>
            <a:endParaRPr lang="en-US" altLang="ko-KR" sz="6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Client Identifier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 Relay Agent Info.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6000" dirty="0" smtClean="0"/>
              <a:t>  2 Operator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 AND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 OR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</a:rPr>
              <a:t> MAC Address</a:t>
            </a:r>
            <a:endParaRPr lang="en-US" altLang="ko-KR" sz="6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Client Identifier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</a:rPr>
              <a:t> Relay Agent Info.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6000" dirty="0" smtClean="0"/>
              <a:t>  DHCP Request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 </a:t>
            </a:r>
            <a:r>
              <a:rPr lang="en-US" altLang="ko-KR" sz="6000" dirty="0" smtClean="0">
                <a:solidFill>
                  <a:schemeClr val="bg1"/>
                </a:solidFill>
              </a:rPr>
              <a:t>AND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OR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MAC Address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Client Identifier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</a:rPr>
              <a:t> Relay Agent Info.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457325"/>
            <a:ext cx="52482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Demo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PowerShell support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This Page is blank intentionally.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52736"/>
            <a:ext cx="5058481" cy="405821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LAB</a:t>
            </a:r>
          </a:p>
          <a:p>
            <a:pPr marL="0" indent="0">
              <a:buNone/>
            </a:pPr>
            <a:endParaRPr lang="en-US" altLang="ko-KR" sz="6000" dirty="0"/>
          </a:p>
          <a:p>
            <a:pPr marL="0" indent="0">
              <a:buNone/>
            </a:pP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5972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</a:t>
            </a:r>
          </a:p>
          <a:p>
            <a:pPr marL="0" indent="0">
              <a:buNone/>
            </a:pPr>
            <a:r>
              <a:rPr lang="ko-KR" altLang="en-US" sz="6000" dirty="0"/>
              <a:t> 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>Note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Keep It Simple !!!</a:t>
            </a:r>
          </a:p>
          <a:p>
            <a:pPr marL="0" indent="0">
              <a:buNone/>
            </a:pPr>
            <a:endParaRPr lang="en-US" altLang="ko-KR" sz="6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</a:t>
            </a:r>
          </a:p>
          <a:p>
            <a:pPr marL="0" indent="0">
              <a:buNone/>
            </a:pPr>
            <a:r>
              <a:rPr lang="ko-KR" altLang="en-US" sz="6000" dirty="0"/>
              <a:t> 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>Note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FF0000"/>
                </a:solidFill>
              </a:rPr>
              <a:t>  Keep It Simple !!!</a:t>
            </a:r>
          </a:p>
          <a:p>
            <a:pPr marL="0" indent="0">
              <a:buNone/>
            </a:pPr>
            <a:endParaRPr lang="en-US" altLang="ko-KR" sz="6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</a:t>
            </a:r>
          </a:p>
          <a:p>
            <a:pPr marL="0" indent="0">
              <a:buNone/>
            </a:pPr>
            <a:r>
              <a:rPr lang="ko-KR" altLang="en-US" sz="6000" dirty="0"/>
              <a:t> 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>Note</a:t>
            </a:r>
          </a:p>
          <a:p>
            <a:pPr marL="0" indent="0">
              <a:buNone/>
            </a:pPr>
            <a:r>
              <a:rPr lang="en-US" altLang="ko-KR" sz="6000" dirty="0" smtClean="0"/>
              <a:t>  Keep It Simple !!!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FF0000"/>
                </a:solidFill>
              </a:rPr>
              <a:t>  Do not trust Client 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Details on</a:t>
            </a:r>
          </a:p>
          <a:p>
            <a:pPr marL="0" indent="0">
              <a:buNone/>
            </a:pPr>
            <a:r>
              <a:rPr lang="en-US" altLang="ko-KR" sz="6000" dirty="0" smtClean="0"/>
              <a:t>  </a:t>
            </a:r>
            <a:r>
              <a:rPr lang="en-US" altLang="ko-KR" sz="6000" dirty="0" smtClean="0">
                <a:solidFill>
                  <a:srgbClr val="00B050"/>
                </a:solidFill>
              </a:rPr>
              <a:t>PowerShell support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</a:t>
            </a:r>
          </a:p>
          <a:p>
            <a:pPr marL="0" indent="0">
              <a:buNone/>
            </a:pPr>
            <a:r>
              <a:rPr lang="ko-KR" altLang="en-US" sz="6000" dirty="0"/>
              <a:t> 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>100+cmdlet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_</a:t>
            </a:r>
          </a:p>
          <a:p>
            <a:pPr marL="0" indent="0">
              <a:buNone/>
            </a:pPr>
            <a:endParaRPr lang="en-US" altLang="ko-KR" sz="6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</a:t>
            </a:r>
          </a:p>
          <a:p>
            <a:pPr marL="0" indent="0">
              <a:buNone/>
            </a:pPr>
            <a:r>
              <a:rPr lang="ko-KR" altLang="en-US" sz="6000" dirty="0"/>
              <a:t> 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>100+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_</a:t>
            </a:r>
          </a:p>
          <a:p>
            <a:pPr marL="0" indent="0">
              <a:buNone/>
            </a:pPr>
            <a:endParaRPr lang="en-US" altLang="ko-KR" sz="6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52736"/>
            <a:ext cx="5459932" cy="45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7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Demo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PowerShell support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52736"/>
            <a:ext cx="5058481" cy="405821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 smtClean="0"/>
              <a:t>  LAB</a:t>
            </a:r>
          </a:p>
          <a:p>
            <a:pPr marL="0" indent="0">
              <a:buNone/>
            </a:pPr>
            <a:endParaRPr lang="en-US" altLang="ko-KR" sz="6000" dirty="0"/>
          </a:p>
          <a:p>
            <a:pPr marL="0" indent="0">
              <a:buNone/>
            </a:pP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5972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</a:t>
            </a:r>
          </a:p>
          <a:p>
            <a:pPr marL="0" indent="0">
              <a:buNone/>
            </a:pPr>
            <a:r>
              <a:rPr lang="ko-KR" altLang="en-US" sz="6000" dirty="0"/>
              <a:t> 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>Good Bye~</a:t>
            </a:r>
            <a:br>
              <a:rPr lang="en-US" altLang="ko-KR" sz="6000" dirty="0" smtClean="0"/>
            </a:br>
            <a:r>
              <a:rPr lang="en-US" altLang="ko-KR" sz="6000" dirty="0" smtClean="0">
                <a:solidFill>
                  <a:srgbClr val="FF0000"/>
                </a:solidFill>
              </a:rPr>
              <a:t>  “Netsh DHCP Server”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 _</a:t>
            </a:r>
          </a:p>
          <a:p>
            <a:pPr marL="0" indent="0">
              <a:buNone/>
            </a:pPr>
            <a:endParaRPr lang="en-US" altLang="ko-KR" sz="6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r>
              <a:rPr lang="en-US" altLang="ko-KR" sz="4000" dirty="0" smtClean="0"/>
              <a:t>I am</a:t>
            </a:r>
          </a:p>
          <a:p>
            <a:pPr lvl="1"/>
            <a:r>
              <a:rPr lang="en-US" altLang="ko-KR" sz="3600" dirty="0" smtClean="0"/>
              <a:t> IT Pro. (Since 2000)</a:t>
            </a:r>
          </a:p>
          <a:p>
            <a:pPr lvl="1"/>
            <a:r>
              <a:rPr lang="en-US" altLang="ko-KR" sz="3600" dirty="0" smtClean="0"/>
              <a:t> IT Admin. at Bluehole Studio.</a:t>
            </a:r>
          </a:p>
          <a:p>
            <a:r>
              <a:rPr lang="en-US" altLang="ko-KR" sz="4000" dirty="0" smtClean="0"/>
              <a:t>Like</a:t>
            </a:r>
          </a:p>
          <a:p>
            <a:pPr lvl="1"/>
            <a:r>
              <a:rPr lang="en-US" altLang="ko-KR" sz="3600" dirty="0" smtClean="0"/>
              <a:t> WDS, AD, GPO, VMware, Vim</a:t>
            </a:r>
          </a:p>
          <a:p>
            <a:r>
              <a:rPr lang="en-US" altLang="ko-KR" sz="4000" dirty="0" smtClean="0"/>
              <a:t>Dislike</a:t>
            </a:r>
          </a:p>
          <a:p>
            <a:pPr lvl="1"/>
            <a:r>
              <a:rPr lang="en-US" altLang="ko-KR" sz="3600" dirty="0" smtClean="0"/>
              <a:t> BSOD, Attended Installation</a:t>
            </a:r>
          </a:p>
          <a:p>
            <a:endParaRPr lang="en-US" altLang="ko-KR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Conclusion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wrap="square" anchor="ctr">
            <a:norm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Page is blank intentionally.</a:t>
            </a:r>
            <a:endParaRPr lang="ko-KR" altLang="ko-KR" dirty="0" smtClean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2" y="1052737"/>
            <a:ext cx="8486656" cy="47525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Install WS2012.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chemeClr val="bg1"/>
                </a:solidFill>
              </a:rPr>
              <a:t> Install RSAT for DHCP.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</a:rPr>
              <a:t>Play with PS 3.0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</a:rPr>
              <a:t>When RTM ready, use DHCP Server Failover.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Install WS2012.</a:t>
            </a:r>
          </a:p>
          <a:p>
            <a:pPr marL="0" indent="0">
              <a:buNone/>
            </a:pPr>
            <a:r>
              <a:rPr lang="en-US" altLang="ko-KR" sz="6000" dirty="0" smtClean="0">
                <a:solidFill>
                  <a:srgbClr val="00B050"/>
                </a:solidFill>
              </a:rPr>
              <a:t> Install RSAT for DHCP.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</a:rPr>
              <a:t>Play with PS 3.0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</a:rPr>
              <a:t>When RTM ready, use DHCP Server Failover.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Install WS2012.</a:t>
            </a:r>
          </a:p>
          <a:p>
            <a:pPr marL="0" indent="0">
              <a:buNone/>
            </a:pPr>
            <a:r>
              <a:rPr lang="en-US" altLang="ko-KR" sz="6000" dirty="0" smtClean="0"/>
              <a:t> Install RSAT for DHCP.</a:t>
            </a:r>
          </a:p>
          <a:p>
            <a:pPr marL="0" indent="0">
              <a:buNone/>
            </a:pPr>
            <a:r>
              <a:rPr lang="en-US" altLang="ko-KR" sz="6000" dirty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Play with PS 3.0</a:t>
            </a:r>
            <a:r>
              <a:rPr lang="ko-KR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en-US" altLang="ko-KR" sz="6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</a:rPr>
              <a:t>When RTM ready, use DHCP Server Failover.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Install WS2012.</a:t>
            </a:r>
          </a:p>
          <a:p>
            <a:pPr marL="0" indent="0">
              <a:buNone/>
            </a:pPr>
            <a:r>
              <a:rPr lang="en-US" altLang="ko-KR" sz="6000" dirty="0" smtClean="0"/>
              <a:t> Install RSAT for DHCP.</a:t>
            </a:r>
          </a:p>
          <a:p>
            <a:pPr marL="0" indent="0">
              <a:buNone/>
            </a:pPr>
            <a:r>
              <a:rPr lang="en-US" altLang="ko-KR" sz="6000" dirty="0"/>
              <a:t> </a:t>
            </a:r>
            <a:r>
              <a:rPr lang="en-US" altLang="ko-KR" sz="6000" dirty="0" smtClean="0"/>
              <a:t>Play with PS 3.0</a:t>
            </a:r>
            <a:r>
              <a:rPr lang="ko-KR" altLang="en-US" sz="6000" dirty="0" smtClean="0"/>
              <a:t> </a:t>
            </a:r>
            <a:r>
              <a:rPr lang="en-US" altLang="ko-KR" sz="6000" dirty="0" smtClean="0">
                <a:sym typeface="Wingdings" pitchFamily="2" charset="2"/>
              </a:rPr>
              <a:t></a:t>
            </a:r>
            <a:endParaRPr lang="en-US" altLang="ko-KR" sz="6000" dirty="0" smtClean="0"/>
          </a:p>
          <a:p>
            <a:pPr marL="0" indent="0">
              <a:buNone/>
            </a:pPr>
            <a:r>
              <a:rPr lang="en-US" altLang="ko-KR" sz="6000" dirty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When RTM ready, use DHCP Server Failover</a:t>
            </a:r>
            <a:r>
              <a:rPr lang="ko-KR" altLang="en-US" sz="6000" dirty="0" smtClean="0">
                <a:solidFill>
                  <a:srgbClr val="00B050"/>
                </a:solidFill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</a:rPr>
              <a:t>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Thank you.</a:t>
            </a:r>
          </a:p>
          <a:p>
            <a:pPr marL="0" indent="0">
              <a:buNone/>
            </a:pPr>
            <a:r>
              <a:rPr lang="en-US" altLang="ko-KR" sz="6000" dirty="0" smtClean="0"/>
              <a:t> 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6000" dirty="0" smtClean="0"/>
              <a:t>Resources</a:t>
            </a:r>
            <a:endParaRPr lang="ko-KR" alt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Dynamic Host Configuration Protocol (DHCP) overview</a:t>
            </a:r>
          </a:p>
          <a:p>
            <a:pPr marL="0" indent="0">
              <a:buNone/>
            </a:pPr>
            <a:r>
              <a:rPr lang="en-US" altLang="ko-KR" sz="1000" dirty="0">
                <a:hlinkClick r:id="rId2"/>
              </a:rPr>
              <a:t>http://</a:t>
            </a:r>
            <a:r>
              <a:rPr lang="en-US" altLang="ko-KR" sz="1000" dirty="0" smtClean="0">
                <a:hlinkClick r:id="rId2"/>
              </a:rPr>
              <a:t>technet.microsoft.com/en-us/library/hh831825.aspx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Step-by-Step: Configure DHCP for Failover</a:t>
            </a:r>
          </a:p>
          <a:p>
            <a:pPr marL="0" indent="0">
              <a:buNone/>
            </a:pPr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technet.microsoft.com/en-us/library/hh831385.aspx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Step-by-Step: Configure DHCP Using Policy-based Assignment</a:t>
            </a:r>
          </a:p>
          <a:p>
            <a:pPr marL="0" indent="0">
              <a:buNone/>
            </a:pPr>
            <a:r>
              <a:rPr lang="en-US" altLang="ko-KR" sz="1000" dirty="0">
                <a:hlinkClick r:id="rId4"/>
              </a:rPr>
              <a:t>http://</a:t>
            </a:r>
            <a:r>
              <a:rPr lang="en-US" altLang="ko-KR" sz="1000" dirty="0" smtClean="0">
                <a:hlinkClick r:id="rId4"/>
              </a:rPr>
              <a:t>technet.microsoft.com/en-us/library/hh831538.aspx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PowerShell and DHCP: 1 – servers</a:t>
            </a:r>
          </a:p>
          <a:p>
            <a:pPr marL="0" indent="0">
              <a:buNone/>
            </a:pPr>
            <a:r>
              <a:rPr lang="en-US" altLang="ko-KR" sz="1000" dirty="0">
                <a:hlinkClick r:id="rId5"/>
              </a:rPr>
              <a:t>http://</a:t>
            </a:r>
            <a:r>
              <a:rPr lang="en-US" altLang="ko-KR" sz="1000" dirty="0" smtClean="0">
                <a:hlinkClick r:id="rId5"/>
              </a:rPr>
              <a:t>msmvps.com/blogs/richardsiddaway/archive/2011/09/20/powershell-and-dhcp-1-servers.aspx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PowerShell 3 and DHCP 2: scopes</a:t>
            </a:r>
          </a:p>
          <a:p>
            <a:pPr marL="0" indent="0">
              <a:buNone/>
            </a:pPr>
            <a:r>
              <a:rPr lang="en-US" altLang="ko-KR" sz="1000" dirty="0">
                <a:hlinkClick r:id="rId6"/>
              </a:rPr>
              <a:t>http://</a:t>
            </a:r>
            <a:r>
              <a:rPr lang="en-US" altLang="ko-KR" sz="1000" dirty="0" smtClean="0">
                <a:hlinkClick r:id="rId6"/>
              </a:rPr>
              <a:t>msmvps.com/blogs/richardsiddaway/archive/2011/09/23/powershell-3-and-dhcp-2-scopes.aspx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Configuring DHCP failover in Windows Server 8 beta</a:t>
            </a:r>
          </a:p>
          <a:p>
            <a:pPr marL="0" indent="0">
              <a:buNone/>
            </a:pPr>
            <a:r>
              <a:rPr lang="en-US" altLang="ko-KR" sz="1000" dirty="0">
                <a:hlinkClick r:id="rId7"/>
              </a:rPr>
              <a:t>http://</a:t>
            </a:r>
            <a:r>
              <a:rPr lang="en-US" altLang="ko-KR" sz="1000" dirty="0" smtClean="0">
                <a:hlinkClick r:id="rId7"/>
              </a:rPr>
              <a:t>terrytlslau.tls1.cc/2012/04/configuring-dhcp-failover-in-windows.html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Microsoft DHCP Vendor and User Classes</a:t>
            </a:r>
          </a:p>
          <a:p>
            <a:pPr marL="0" indent="0">
              <a:buNone/>
            </a:pPr>
            <a:r>
              <a:rPr lang="en-US" altLang="ko-KR" sz="1000" dirty="0">
                <a:hlinkClick r:id="rId8"/>
              </a:rPr>
              <a:t>http://</a:t>
            </a:r>
            <a:r>
              <a:rPr lang="en-US" altLang="ko-KR" sz="1000" dirty="0" smtClean="0">
                <a:hlinkClick r:id="rId8"/>
              </a:rPr>
              <a:t>support.microsoft.com/kb/266675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Option Classes</a:t>
            </a:r>
          </a:p>
          <a:p>
            <a:pPr marL="0" indent="0">
              <a:buNone/>
            </a:pPr>
            <a:r>
              <a:rPr lang="en-US" altLang="ko-KR" sz="1000" dirty="0">
                <a:hlinkClick r:id="rId9"/>
              </a:rPr>
              <a:t>http://</a:t>
            </a:r>
            <a:r>
              <a:rPr lang="en-US" altLang="ko-KR" sz="1000" dirty="0" smtClean="0">
                <a:hlinkClick r:id="rId9"/>
              </a:rPr>
              <a:t>technet.microsoft.com/en-us/library/cc958901.aspx</a:t>
            </a:r>
            <a:r>
              <a:rPr lang="ko-KR" altLang="en-US" sz="1000" dirty="0" smtClean="0"/>
              <a:t> </a:t>
            </a:r>
            <a:endParaRPr lang="en-US" altLang="ko-KR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6000" dirty="0" smtClean="0"/>
              <a:t>Resources</a:t>
            </a:r>
            <a:endParaRPr lang="ko-KR" alt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Failover </a:t>
            </a:r>
            <a:r>
              <a:rPr lang="en-US" altLang="ko-KR" sz="1000" dirty="0"/>
              <a:t>with ISC DHCP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>
                <a:hlinkClick r:id="rId2"/>
              </a:rPr>
              <a:t>http://www.madboa.com/geek/dhcp-failover/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/>
              <a:t>iPhone DHCP</a:t>
            </a:r>
          </a:p>
          <a:p>
            <a:pPr marL="0" indent="0">
              <a:buNone/>
            </a:pPr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xeraph.com/5295980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BOOTP / DHCP options</a:t>
            </a:r>
          </a:p>
          <a:p>
            <a:pPr marL="0" indent="0">
              <a:buNone/>
            </a:pPr>
            <a:r>
              <a:rPr lang="en-US" altLang="ko-KR" sz="1000" dirty="0">
                <a:hlinkClick r:id="rId4"/>
              </a:rPr>
              <a:t>http://</a:t>
            </a:r>
            <a:r>
              <a:rPr lang="en-US" altLang="ko-KR" sz="1000" dirty="0" smtClean="0">
                <a:hlinkClick r:id="rId4"/>
              </a:rPr>
              <a:t>www.networksorcery.com/enp/protocol/bootp/options.htm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Dynamic Host Configuration Protocol (DHCP) and Bootstrap Protocol (BOOTP) Parameters</a:t>
            </a:r>
          </a:p>
          <a:p>
            <a:pPr marL="0" indent="0">
              <a:buNone/>
            </a:pPr>
            <a:r>
              <a:rPr lang="en-US" altLang="ko-KR" sz="1000" dirty="0">
                <a:hlinkClick r:id="rId5"/>
              </a:rPr>
              <a:t>http://</a:t>
            </a:r>
            <a:r>
              <a:rPr lang="en-US" altLang="ko-KR" sz="1000" dirty="0" smtClean="0">
                <a:hlinkClick r:id="rId5"/>
              </a:rPr>
              <a:t>www.iana.org/assignments/bootp-dhcp-parameters/bootp-dhcp-parameters.xml#options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Contents of DHCP Vendor Class Identifier</a:t>
            </a:r>
          </a:p>
          <a:p>
            <a:pPr marL="0" indent="0">
              <a:buNone/>
            </a:pPr>
            <a:r>
              <a:rPr lang="en-US" altLang="ko-KR" sz="1000" dirty="0">
                <a:hlinkClick r:id="rId6"/>
              </a:rPr>
              <a:t>http://</a:t>
            </a:r>
            <a:r>
              <a:rPr lang="en-US" altLang="ko-KR" sz="1000" dirty="0" smtClean="0">
                <a:hlinkClick r:id="rId6"/>
              </a:rPr>
              <a:t>en.wikipedia.org/wiki/Boot_Service_Discovery_Protocol#Contents_of_DHCP_Vendor_Class_Identifier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smtClean="0">
                <a:hlinkClick r:id="rId7"/>
              </a:rPr>
              <a:t>http</a:t>
            </a:r>
            <a:r>
              <a:rPr lang="en-US" altLang="ko-KR" sz="1000" dirty="0">
                <a:hlinkClick r:id="rId7"/>
              </a:rPr>
              <a:t>://</a:t>
            </a:r>
            <a:r>
              <a:rPr lang="en-US" altLang="ko-KR" sz="1000" dirty="0" smtClean="0">
                <a:hlinkClick r:id="rId7"/>
              </a:rPr>
              <a:t>opensource.apple.com/source/bootp/bootp-198.1/Documentation/BSDP.doc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DHCP Basics</a:t>
            </a:r>
          </a:p>
          <a:p>
            <a:pPr marL="0" indent="0">
              <a:buNone/>
            </a:pPr>
            <a:r>
              <a:rPr lang="en-US" altLang="ko-KR" sz="1000" dirty="0" smtClean="0">
                <a:hlinkClick r:id="rId8"/>
              </a:rPr>
              <a:t>http</a:t>
            </a:r>
            <a:r>
              <a:rPr lang="en-US" altLang="ko-KR" sz="1000" dirty="0">
                <a:hlinkClick r:id="rId8"/>
              </a:rPr>
              <a:t>://</a:t>
            </a:r>
            <a:r>
              <a:rPr lang="en-US" altLang="ko-KR" sz="1000" dirty="0" smtClean="0">
                <a:hlinkClick r:id="rId8"/>
              </a:rPr>
              <a:t>support.microsoft.com/kb/169289/EN-US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All about DHCP vendor classes and user </a:t>
            </a:r>
            <a:r>
              <a:rPr lang="en-US" altLang="ko-KR" sz="1000" dirty="0" smtClean="0"/>
              <a:t>classes</a:t>
            </a:r>
            <a:br>
              <a:rPr lang="en-US" altLang="ko-KR" sz="1000" dirty="0" smtClean="0"/>
            </a:br>
            <a:r>
              <a:rPr lang="en-US" altLang="ko-KR" sz="1000" dirty="0">
                <a:hlinkClick r:id="rId9"/>
              </a:rPr>
              <a:t>http://</a:t>
            </a:r>
            <a:r>
              <a:rPr lang="en-US" altLang="ko-KR" sz="1000" dirty="0" smtClean="0">
                <a:hlinkClick r:id="rId9"/>
              </a:rPr>
              <a:t>blogs.msdn.com/b/anto_rocks/archive/2005/02/25/380231.aspx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DHCP, Why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DHCP, </a:t>
            </a:r>
            <a:r>
              <a:rPr lang="en-US" altLang="ko-KR" sz="6000" dirty="0" smtClean="0">
                <a:solidFill>
                  <a:srgbClr val="00B050"/>
                </a:solidFill>
              </a:rPr>
              <a:t>Important 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DHCP, </a:t>
            </a:r>
            <a:r>
              <a:rPr lang="en-US" altLang="ko-KR" sz="6000" dirty="0" smtClean="0">
                <a:solidFill>
                  <a:srgbClr val="00B050"/>
                </a:solidFill>
              </a:rPr>
              <a:t>Important 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3945865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500+ Devices</a:t>
            </a:r>
          </a:p>
          <a:p>
            <a:r>
              <a:rPr lang="en-US" sz="6000" dirty="0" smtClean="0"/>
              <a:t>300+ Employees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77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 smtClean="0"/>
              <a:t>  DHCP provides…..</a:t>
            </a:r>
            <a:endParaRPr lang="en-US" altLang="ko-KR" sz="6000" dirty="0" smtClean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1836</Words>
  <Application>Microsoft Office PowerPoint</Application>
  <PresentationFormat>On-screen Show (4:3)</PresentationFormat>
  <Paragraphs>410</Paragraphs>
  <Slides>58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테마</vt:lpstr>
      <vt:lpstr>DHCP Server for Windows Server 2012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Resources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2012 의 DHCP Role 변화 </dc:title>
  <dc:creator>Microsoft Corporation</dc:creator>
  <cp:lastModifiedBy>GiSeong Eom</cp:lastModifiedBy>
  <cp:revision>184</cp:revision>
  <dcterms:created xsi:type="dcterms:W3CDTF">2006-10-05T04:04:58Z</dcterms:created>
  <dcterms:modified xsi:type="dcterms:W3CDTF">2012-05-10T06:43:23Z</dcterms:modified>
</cp:coreProperties>
</file>