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36"/>
  </p:notesMasterIdLst>
  <p:handoutMasterIdLst>
    <p:handoutMasterId r:id="rId37"/>
  </p:handoutMasterIdLst>
  <p:sldIdLst>
    <p:sldId id="309" r:id="rId6"/>
    <p:sldId id="257" r:id="rId7"/>
    <p:sldId id="300" r:id="rId8"/>
    <p:sldId id="301" r:id="rId9"/>
    <p:sldId id="311" r:id="rId10"/>
    <p:sldId id="310" r:id="rId11"/>
    <p:sldId id="302" r:id="rId12"/>
    <p:sldId id="313" r:id="rId13"/>
    <p:sldId id="315" r:id="rId14"/>
    <p:sldId id="312" r:id="rId15"/>
    <p:sldId id="316" r:id="rId16"/>
    <p:sldId id="318" r:id="rId17"/>
    <p:sldId id="319" r:id="rId18"/>
    <p:sldId id="317" r:id="rId19"/>
    <p:sldId id="320" r:id="rId20"/>
    <p:sldId id="266" r:id="rId21"/>
    <p:sldId id="321" r:id="rId22"/>
    <p:sldId id="324" r:id="rId23"/>
    <p:sldId id="322" r:id="rId24"/>
    <p:sldId id="323" r:id="rId25"/>
    <p:sldId id="326" r:id="rId26"/>
    <p:sldId id="325" r:id="rId27"/>
    <p:sldId id="330" r:id="rId28"/>
    <p:sldId id="327" r:id="rId29"/>
    <p:sldId id="328" r:id="rId30"/>
    <p:sldId id="329" r:id="rId31"/>
    <p:sldId id="304" r:id="rId32"/>
    <p:sldId id="303" r:id="rId33"/>
    <p:sldId id="331" r:id="rId34"/>
    <p:sldId id="271" r:id="rId35"/>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0C0C0"/>
    <a:srgbClr val="0099FF"/>
    <a:srgbClr val="FF3300"/>
    <a:srgbClr val="9F9F9F"/>
    <a:srgbClr val="F6AE1E"/>
    <a:srgbClr val="FF0066"/>
    <a:srgbClr val="000000"/>
    <a:srgbClr val="F3AF35"/>
    <a:srgbClr val="9C42E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485" autoAdjust="0"/>
    <p:restoredTop sz="72372" autoAdjust="0"/>
  </p:normalViewPr>
  <p:slideViewPr>
    <p:cSldViewPr>
      <p:cViewPr varScale="1">
        <p:scale>
          <a:sx n="78" d="100"/>
          <a:sy n="78" d="100"/>
        </p:scale>
        <p:origin x="-1044" y="-90"/>
      </p:cViewPr>
      <p:guideLst>
        <p:guide orient="horz" pos="144"/>
        <p:guide orient="horz" pos="912"/>
        <p:guide orient="horz" pos="1484"/>
        <p:guide orient="horz" pos="1200"/>
        <p:guide orient="horz" pos="2736"/>
        <p:guide orient="horz" pos="4319"/>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660"/>
    </p:cViewPr>
  </p:sorterViewPr>
  <p:notesViewPr>
    <p:cSldViewPr showGuides="1">
      <p:cViewPr varScale="1">
        <p:scale>
          <a:sx n="85" d="100"/>
          <a:sy n="85" d="100"/>
        </p:scale>
        <p:origin x="-3244" y="-103"/>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9C8C51-A51B-4CFF-AC88-F96DCD6F52CF}" type="doc">
      <dgm:prSet loTypeId="urn:microsoft.com/office/officeart/2005/8/layout/hProcess9" loCatId="process" qsTypeId="urn:microsoft.com/office/officeart/2005/8/quickstyle/simple4" qsCatId="simple" csTypeId="urn:microsoft.com/office/officeart/2005/8/colors/accent1_5" csCatId="accent1" phldr="1"/>
      <dgm:spPr/>
    </dgm:pt>
    <dgm:pt modelId="{CC36E06B-B72C-4461-A006-E5E5CA9FA330}">
      <dgm:prSet phldrT="[Text]"/>
      <dgm:spPr/>
      <dgm:t>
        <a:bodyPr/>
        <a:lstStyle/>
        <a:p>
          <a:r>
            <a:rPr lang="ko-KR" altLang="en-US" dirty="0" smtClean="0"/>
            <a:t>가벼워진 </a:t>
          </a:r>
          <a:r>
            <a:rPr lang="en-US" altLang="ko-KR" dirty="0" smtClean="0"/>
            <a:t>OS</a:t>
          </a:r>
          <a:endParaRPr lang="en-US" dirty="0"/>
        </a:p>
      </dgm:t>
    </dgm:pt>
    <dgm:pt modelId="{EB9710E1-B046-441F-9EFA-93DB85262E6B}" type="parTrans" cxnId="{E7514712-0FDA-46EB-86CA-CCABA51901FF}">
      <dgm:prSet/>
      <dgm:spPr/>
      <dgm:t>
        <a:bodyPr/>
        <a:lstStyle/>
        <a:p>
          <a:endParaRPr lang="en-US"/>
        </a:p>
      </dgm:t>
    </dgm:pt>
    <dgm:pt modelId="{9EA05E97-BD9A-4760-9AD0-FB694D74D931}" type="sibTrans" cxnId="{E7514712-0FDA-46EB-86CA-CCABA51901FF}">
      <dgm:prSet/>
      <dgm:spPr/>
      <dgm:t>
        <a:bodyPr/>
        <a:lstStyle/>
        <a:p>
          <a:endParaRPr lang="en-US"/>
        </a:p>
      </dgm:t>
    </dgm:pt>
    <dgm:pt modelId="{124771D0-3315-43C1-BFC8-F6C2021EE20E}">
      <dgm:prSet phldrT="[Text]"/>
      <dgm:spPr/>
      <dgm:t>
        <a:bodyPr/>
        <a:lstStyle/>
        <a:p>
          <a:r>
            <a:rPr lang="ko-KR" altLang="en-US" dirty="0" smtClean="0"/>
            <a:t>보안 업데이트 감소</a:t>
          </a:r>
          <a:endParaRPr lang="en-US" dirty="0"/>
        </a:p>
      </dgm:t>
    </dgm:pt>
    <dgm:pt modelId="{8B90312C-18C6-4490-AE6E-9E2A16970D56}" type="parTrans" cxnId="{BA2CB5CC-202C-40C1-8F69-A7C97A1C9BBA}">
      <dgm:prSet/>
      <dgm:spPr/>
      <dgm:t>
        <a:bodyPr/>
        <a:lstStyle/>
        <a:p>
          <a:endParaRPr lang="en-US"/>
        </a:p>
      </dgm:t>
    </dgm:pt>
    <dgm:pt modelId="{EB0C0156-75D3-4C76-9A0E-EA158AA94DB0}" type="sibTrans" cxnId="{BA2CB5CC-202C-40C1-8F69-A7C97A1C9BBA}">
      <dgm:prSet/>
      <dgm:spPr/>
      <dgm:t>
        <a:bodyPr/>
        <a:lstStyle/>
        <a:p>
          <a:endParaRPr lang="en-US"/>
        </a:p>
      </dgm:t>
    </dgm:pt>
    <dgm:pt modelId="{628E0B1A-1B1E-41B8-9E47-F02ECC715BED}">
      <dgm:prSet phldrT="[Text]"/>
      <dgm:spPr/>
      <dgm:t>
        <a:bodyPr/>
        <a:lstStyle/>
        <a:p>
          <a:r>
            <a:rPr lang="ko-KR" altLang="en-US" b="1" dirty="0" smtClean="0">
              <a:solidFill>
                <a:srgbClr val="FFFF00"/>
              </a:solidFill>
            </a:rPr>
            <a:t>가용성 증가</a:t>
          </a:r>
          <a:endParaRPr lang="en-US" b="1" dirty="0">
            <a:solidFill>
              <a:srgbClr val="FFFF00"/>
            </a:solidFill>
          </a:endParaRPr>
        </a:p>
      </dgm:t>
    </dgm:pt>
    <dgm:pt modelId="{1565ECEA-5DDD-4605-B460-3E66F350847A}" type="parTrans" cxnId="{4012C21A-B73F-4D3F-9325-3A2BD7E0281E}">
      <dgm:prSet/>
      <dgm:spPr/>
      <dgm:t>
        <a:bodyPr/>
        <a:lstStyle/>
        <a:p>
          <a:endParaRPr lang="en-US"/>
        </a:p>
      </dgm:t>
    </dgm:pt>
    <dgm:pt modelId="{73B9DDBD-D5A3-4DD4-A08E-C9C1BF4E3F87}" type="sibTrans" cxnId="{4012C21A-B73F-4D3F-9325-3A2BD7E0281E}">
      <dgm:prSet/>
      <dgm:spPr/>
      <dgm:t>
        <a:bodyPr/>
        <a:lstStyle/>
        <a:p>
          <a:endParaRPr lang="en-US"/>
        </a:p>
      </dgm:t>
    </dgm:pt>
    <dgm:pt modelId="{66036430-F0F5-429F-B4D3-9654A35EDAE8}" type="pres">
      <dgm:prSet presAssocID="{C79C8C51-A51B-4CFF-AC88-F96DCD6F52CF}" presName="CompostProcess" presStyleCnt="0">
        <dgm:presLayoutVars>
          <dgm:dir/>
          <dgm:resizeHandles val="exact"/>
        </dgm:presLayoutVars>
      </dgm:prSet>
      <dgm:spPr/>
    </dgm:pt>
    <dgm:pt modelId="{4F387907-D3EF-48CF-81A7-2DF650477D0D}" type="pres">
      <dgm:prSet presAssocID="{C79C8C51-A51B-4CFF-AC88-F96DCD6F52CF}" presName="arrow" presStyleLbl="bgShp" presStyleIdx="0" presStyleCnt="1"/>
      <dgm:spPr/>
    </dgm:pt>
    <dgm:pt modelId="{4613A584-5152-4A56-A379-F7A883ACF3A2}" type="pres">
      <dgm:prSet presAssocID="{C79C8C51-A51B-4CFF-AC88-F96DCD6F52CF}" presName="linearProcess" presStyleCnt="0"/>
      <dgm:spPr/>
    </dgm:pt>
    <dgm:pt modelId="{F21EB588-20F0-4FB2-98CF-18898B63C7C1}" type="pres">
      <dgm:prSet presAssocID="{CC36E06B-B72C-4461-A006-E5E5CA9FA330}" presName="textNode" presStyleLbl="node1" presStyleIdx="0" presStyleCnt="3">
        <dgm:presLayoutVars>
          <dgm:bulletEnabled val="1"/>
        </dgm:presLayoutVars>
      </dgm:prSet>
      <dgm:spPr/>
      <dgm:t>
        <a:bodyPr/>
        <a:lstStyle/>
        <a:p>
          <a:endParaRPr lang="en-US"/>
        </a:p>
      </dgm:t>
    </dgm:pt>
    <dgm:pt modelId="{56D8AD27-9FC1-42C1-94BD-2638C55297BC}" type="pres">
      <dgm:prSet presAssocID="{9EA05E97-BD9A-4760-9AD0-FB694D74D931}" presName="sibTrans" presStyleCnt="0"/>
      <dgm:spPr/>
    </dgm:pt>
    <dgm:pt modelId="{2EEC01ED-E668-4B09-9308-F2278AE1E9DB}" type="pres">
      <dgm:prSet presAssocID="{124771D0-3315-43C1-BFC8-F6C2021EE20E}" presName="textNode" presStyleLbl="node1" presStyleIdx="1" presStyleCnt="3">
        <dgm:presLayoutVars>
          <dgm:bulletEnabled val="1"/>
        </dgm:presLayoutVars>
      </dgm:prSet>
      <dgm:spPr/>
      <dgm:t>
        <a:bodyPr/>
        <a:lstStyle/>
        <a:p>
          <a:endParaRPr lang="en-US"/>
        </a:p>
      </dgm:t>
    </dgm:pt>
    <dgm:pt modelId="{7F5A0CA5-2AB0-46DC-B716-5E5D034866E2}" type="pres">
      <dgm:prSet presAssocID="{EB0C0156-75D3-4C76-9A0E-EA158AA94DB0}" presName="sibTrans" presStyleCnt="0"/>
      <dgm:spPr/>
    </dgm:pt>
    <dgm:pt modelId="{672999C7-E3DA-4BA3-84E9-F18153234601}" type="pres">
      <dgm:prSet presAssocID="{628E0B1A-1B1E-41B8-9E47-F02ECC715BED}" presName="textNode" presStyleLbl="node1" presStyleIdx="2" presStyleCnt="3">
        <dgm:presLayoutVars>
          <dgm:bulletEnabled val="1"/>
        </dgm:presLayoutVars>
      </dgm:prSet>
      <dgm:spPr/>
      <dgm:t>
        <a:bodyPr/>
        <a:lstStyle/>
        <a:p>
          <a:endParaRPr lang="en-US"/>
        </a:p>
      </dgm:t>
    </dgm:pt>
  </dgm:ptLst>
  <dgm:cxnLst>
    <dgm:cxn modelId="{BA2CB5CC-202C-40C1-8F69-A7C97A1C9BBA}" srcId="{C79C8C51-A51B-4CFF-AC88-F96DCD6F52CF}" destId="{124771D0-3315-43C1-BFC8-F6C2021EE20E}" srcOrd="1" destOrd="0" parTransId="{8B90312C-18C6-4490-AE6E-9E2A16970D56}" sibTransId="{EB0C0156-75D3-4C76-9A0E-EA158AA94DB0}"/>
    <dgm:cxn modelId="{92300C14-C0D8-487D-91FC-BE615EEC00A5}" type="presOf" srcId="{124771D0-3315-43C1-BFC8-F6C2021EE20E}" destId="{2EEC01ED-E668-4B09-9308-F2278AE1E9DB}" srcOrd="0" destOrd="0" presId="urn:microsoft.com/office/officeart/2005/8/layout/hProcess9"/>
    <dgm:cxn modelId="{4012C21A-B73F-4D3F-9325-3A2BD7E0281E}" srcId="{C79C8C51-A51B-4CFF-AC88-F96DCD6F52CF}" destId="{628E0B1A-1B1E-41B8-9E47-F02ECC715BED}" srcOrd="2" destOrd="0" parTransId="{1565ECEA-5DDD-4605-B460-3E66F350847A}" sibTransId="{73B9DDBD-D5A3-4DD4-A08E-C9C1BF4E3F87}"/>
    <dgm:cxn modelId="{19549338-6E16-4092-9534-4C086A6527B3}" type="presOf" srcId="{628E0B1A-1B1E-41B8-9E47-F02ECC715BED}" destId="{672999C7-E3DA-4BA3-84E9-F18153234601}" srcOrd="0" destOrd="0" presId="urn:microsoft.com/office/officeart/2005/8/layout/hProcess9"/>
    <dgm:cxn modelId="{E6D564C3-C3AF-4AAB-A1E4-40B7B752E57D}" type="presOf" srcId="{C79C8C51-A51B-4CFF-AC88-F96DCD6F52CF}" destId="{66036430-F0F5-429F-B4D3-9654A35EDAE8}" srcOrd="0" destOrd="0" presId="urn:microsoft.com/office/officeart/2005/8/layout/hProcess9"/>
    <dgm:cxn modelId="{E7514712-0FDA-46EB-86CA-CCABA51901FF}" srcId="{C79C8C51-A51B-4CFF-AC88-F96DCD6F52CF}" destId="{CC36E06B-B72C-4461-A006-E5E5CA9FA330}" srcOrd="0" destOrd="0" parTransId="{EB9710E1-B046-441F-9EFA-93DB85262E6B}" sibTransId="{9EA05E97-BD9A-4760-9AD0-FB694D74D931}"/>
    <dgm:cxn modelId="{DA97B9F8-88AD-4DFE-B7E5-E6B11EB30A48}" type="presOf" srcId="{CC36E06B-B72C-4461-A006-E5E5CA9FA330}" destId="{F21EB588-20F0-4FB2-98CF-18898B63C7C1}" srcOrd="0" destOrd="0" presId="urn:microsoft.com/office/officeart/2005/8/layout/hProcess9"/>
    <dgm:cxn modelId="{D05DD710-3ED1-4AA2-8348-95A0ED7056BE}" type="presParOf" srcId="{66036430-F0F5-429F-B4D3-9654A35EDAE8}" destId="{4F387907-D3EF-48CF-81A7-2DF650477D0D}" srcOrd="0" destOrd="0" presId="urn:microsoft.com/office/officeart/2005/8/layout/hProcess9"/>
    <dgm:cxn modelId="{F4EF55CF-6FB8-4FA1-AE97-9EF4660ADE80}" type="presParOf" srcId="{66036430-F0F5-429F-B4D3-9654A35EDAE8}" destId="{4613A584-5152-4A56-A379-F7A883ACF3A2}" srcOrd="1" destOrd="0" presId="urn:microsoft.com/office/officeart/2005/8/layout/hProcess9"/>
    <dgm:cxn modelId="{C6503F2A-DD8F-49E4-A288-9DDAB08E21B9}" type="presParOf" srcId="{4613A584-5152-4A56-A379-F7A883ACF3A2}" destId="{F21EB588-20F0-4FB2-98CF-18898B63C7C1}" srcOrd="0" destOrd="0" presId="urn:microsoft.com/office/officeart/2005/8/layout/hProcess9"/>
    <dgm:cxn modelId="{FC9E20CD-E7FF-4BC3-B895-705D9E9218BC}" type="presParOf" srcId="{4613A584-5152-4A56-A379-F7A883ACF3A2}" destId="{56D8AD27-9FC1-42C1-94BD-2638C55297BC}" srcOrd="1" destOrd="0" presId="urn:microsoft.com/office/officeart/2005/8/layout/hProcess9"/>
    <dgm:cxn modelId="{7BABC88A-28A8-4D20-B420-28E0AF052DD9}" type="presParOf" srcId="{4613A584-5152-4A56-A379-F7A883ACF3A2}" destId="{2EEC01ED-E668-4B09-9308-F2278AE1E9DB}" srcOrd="2" destOrd="0" presId="urn:microsoft.com/office/officeart/2005/8/layout/hProcess9"/>
    <dgm:cxn modelId="{C99FEA02-DCD4-43D1-A927-0A40D0D618D6}" type="presParOf" srcId="{4613A584-5152-4A56-A379-F7A883ACF3A2}" destId="{7F5A0CA5-2AB0-46DC-B716-5E5D034866E2}" srcOrd="3" destOrd="0" presId="urn:microsoft.com/office/officeart/2005/8/layout/hProcess9"/>
    <dgm:cxn modelId="{C11D5C75-62E2-4734-9BCB-DDE303A2F07B}" type="presParOf" srcId="{4613A584-5152-4A56-A379-F7A883ACF3A2}" destId="{672999C7-E3DA-4BA3-84E9-F18153234601}" srcOrd="4"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3/7/2008</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3/7/2008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3/7/2008 3:59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3/7/2008 3:59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8B263312-38AA-4E1E-B2B5-0F8F122B24FE}" type="slidenum">
              <a:rPr lang="en-US" smtClean="0"/>
              <a:pPr/>
              <a:t>26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3/7/2008 3:59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3/7/2008 3:59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3/7/2008 3:59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8032750" cy="1523495"/>
          </a:xfrm>
        </p:spPr>
        <p:txBody>
          <a:bodyPr>
            <a:noAutofit/>
          </a:bodyPr>
          <a:lstStyle>
            <a:lvl1pPr>
              <a:lnSpc>
                <a:spcPct val="90000"/>
              </a:lnSpc>
              <a:defRPr sz="54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730249" y="4344988"/>
            <a:ext cx="8032751" cy="461665"/>
          </a:xfrm>
        </p:spPr>
        <p:txBody>
          <a:bodyPr>
            <a:noAutofit/>
          </a:bodyPr>
          <a:lstStyle>
            <a:lvl1pPr marL="0" indent="0" algn="l">
              <a:lnSpc>
                <a:spcPct val="90000"/>
              </a:lnSpc>
              <a:spcBef>
                <a:spcPts val="0"/>
              </a:spcBef>
              <a:buNone/>
              <a:defRPr b="1">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smtClean="0"/>
              <a:t>마스터 부제목 스타일 편집</a:t>
            </a:r>
            <a:endParaRPr lang="en-US" dirty="0"/>
          </a:p>
        </p:txBody>
      </p:sp>
      <p:pic>
        <p:nvPicPr>
          <p:cNvPr id="4" name="Picture 3" descr="LOGO-BAR.png"/>
          <p:cNvPicPr>
            <a:picLocks noChangeAspect="1"/>
          </p:cNvPicPr>
          <p:nvPr userDrawn="1"/>
        </p:nvPicPr>
        <p:blipFill>
          <a:blip r:embed="rId3"/>
          <a:stretch>
            <a:fillRect/>
          </a:stretch>
        </p:blipFill>
        <p:spPr>
          <a:xfrm>
            <a:off x="0" y="6268641"/>
            <a:ext cx="9144000" cy="589359"/>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2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3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WALKIN 4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ko-KR" altLang="en-US" smtClean="0"/>
              <a:t>마스터 제목 스타일 편집</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ko-KR" altLang="en-US" smtClean="0"/>
              <a:t>마스터 제목 스타일 편집</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ko-KR" altLang="en-US" smtClean="0"/>
              <a:t>마스터 텍스트 스타일을 편집합니다</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smtClean="0"/>
              <a:t>마스터 부제목 스타일 편집</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flip="none" rotWithShape="1">
                  <a:gsLst>
                    <a:gs pos="38000">
                      <a:srgbClr val="C0C0C0"/>
                    </a:gs>
                    <a:gs pos="65000">
                      <a:srgbClr val="FFFFFF"/>
                    </a:gs>
                  </a:gsLst>
                  <a:lin ang="16200000" scaled="1"/>
                  <a:tileRect/>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pic>
        <p:nvPicPr>
          <p:cNvPr id="5" name="Picture 4" descr="LOGO-BAR.png"/>
          <p:cNvPicPr>
            <a:picLocks noChangeAspect="1"/>
          </p:cNvPicPr>
          <p:nvPr userDrawn="1"/>
        </p:nvPicPr>
        <p:blipFill>
          <a:blip r:embed="rId3"/>
          <a:stretch>
            <a:fillRect/>
          </a:stretch>
        </p:blipFill>
        <p:spPr>
          <a:xfrm>
            <a:off x="0" y="6268641"/>
            <a:ext cx="9144000" cy="589359"/>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ko-KR" altLang="en-US" smtClean="0"/>
              <a:t>마스터 텍스트 스타일을 편집합니다</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1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5.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22" r:id="rId10"/>
    <p:sldLayoutId id="2147483723" r:id="rId11"/>
    <p:sldLayoutId id="2147483724" r:id="rId12"/>
    <p:sldLayoutId id="2147483703" r:id="rId13"/>
    <p:sldLayoutId id="2147483704" r:id="rId14"/>
  </p:sldLayoutIdLst>
  <p:transition>
    <p:fade/>
  </p:transition>
  <p:txStyles>
    <p:titleStyle>
      <a:lvl1pPr algn="l" defTabSz="914363" rtl="0" eaLnBrk="1" latinLnBrk="1" hangingPunct="1">
        <a:lnSpc>
          <a:spcPct val="90000"/>
        </a:lnSpc>
        <a:spcBef>
          <a:spcPct val="0"/>
        </a:spcBef>
        <a:buNone/>
        <a:defRPr lang="en-US" sz="4800" b="0" kern="1200" cap="none" spc="-150"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1" hangingPunct="1">
        <a:lnSpc>
          <a:spcPct val="90000"/>
        </a:lnSpc>
        <a:spcBef>
          <a:spcPct val="20000"/>
        </a:spcBef>
        <a:buSzPct val="80000"/>
        <a:buFontTx/>
        <a:buBlip>
          <a:blip r:embed="rId17"/>
        </a:buBlip>
        <a:defRPr sz="3200" kern="1200">
          <a:solidFill>
            <a:schemeClr val="tx1"/>
          </a:solidFill>
          <a:latin typeface="+mn-lt"/>
          <a:ea typeface="+mn-ea"/>
          <a:cs typeface="+mn-cs"/>
        </a:defRPr>
      </a:lvl1pPr>
      <a:lvl2pPr marL="914400" indent="-396875" algn="l" defTabSz="914363" rtl="0" eaLnBrk="1" latinLnBrk="1" hangingPunct="1">
        <a:lnSpc>
          <a:spcPct val="90000"/>
        </a:lnSpc>
        <a:spcBef>
          <a:spcPct val="20000"/>
        </a:spcBef>
        <a:buSzPct val="80000"/>
        <a:buFontTx/>
        <a:buBlip>
          <a:blip r:embed="rId17"/>
        </a:buBlip>
        <a:defRPr sz="2800" kern="1200">
          <a:solidFill>
            <a:schemeClr val="tx1"/>
          </a:solidFill>
          <a:latin typeface="+mn-lt"/>
          <a:ea typeface="+mn-ea"/>
          <a:cs typeface="+mn-cs"/>
        </a:defRPr>
      </a:lvl2pPr>
      <a:lvl3pPr marL="1258888" indent="-344488" algn="l" defTabSz="914363" rtl="0" eaLnBrk="1" latinLnBrk="1" hangingPunct="1">
        <a:lnSpc>
          <a:spcPct val="90000"/>
        </a:lnSpc>
        <a:spcBef>
          <a:spcPct val="20000"/>
        </a:spcBef>
        <a:buSzPct val="80000"/>
        <a:buFontTx/>
        <a:buBlip>
          <a:blip r:embed="rId17"/>
        </a:buBlip>
        <a:defRPr sz="2400" kern="1200">
          <a:solidFill>
            <a:schemeClr val="tx1"/>
          </a:solidFill>
          <a:latin typeface="+mn-lt"/>
          <a:ea typeface="+mn-ea"/>
          <a:cs typeface="+mn-cs"/>
        </a:defRPr>
      </a:lvl3pPr>
      <a:lvl4pPr marL="1604963" indent="-346075" algn="l" defTabSz="914363" rtl="0" eaLnBrk="1" latinLnBrk="1" hangingPunct="1">
        <a:lnSpc>
          <a:spcPct val="90000"/>
        </a:lnSpc>
        <a:spcBef>
          <a:spcPct val="20000"/>
        </a:spcBef>
        <a:buSzPct val="80000"/>
        <a:buFontTx/>
        <a:buBlip>
          <a:blip r:embed="rId17"/>
        </a:buBlip>
        <a:defRPr sz="2400" kern="1200">
          <a:solidFill>
            <a:schemeClr val="tx1"/>
          </a:solidFill>
          <a:latin typeface="+mn-lt"/>
          <a:ea typeface="+mn-ea"/>
          <a:cs typeface="+mn-cs"/>
        </a:defRPr>
      </a:lvl4pPr>
      <a:lvl5pPr marL="1941513" indent="-336550" algn="l" defTabSz="914363" rtl="0" eaLnBrk="1" latinLnBrk="1" hangingPunct="1">
        <a:lnSpc>
          <a:spcPct val="90000"/>
        </a:lnSpc>
        <a:spcBef>
          <a:spcPct val="20000"/>
        </a:spcBef>
        <a:buSzPct val="80000"/>
        <a:buFontTx/>
        <a:buBlip>
          <a:blip r:embed="rId17"/>
        </a:buBlip>
        <a:defRPr sz="2400" kern="1200">
          <a:solidFill>
            <a:schemeClr val="tx1"/>
          </a:solidFill>
          <a:latin typeface="+mn-lt"/>
          <a:ea typeface="+mn-ea"/>
          <a:cs typeface="+mn-cs"/>
        </a:defRPr>
      </a:lvl5pPr>
      <a:lvl6pPr marL="2514499"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1" hangingPunct="1">
        <a:defRPr sz="1800" kern="1200">
          <a:solidFill>
            <a:schemeClr val="tx1"/>
          </a:solidFill>
          <a:latin typeface="+mn-lt"/>
          <a:ea typeface="+mn-ea"/>
          <a:cs typeface="+mn-cs"/>
        </a:defRPr>
      </a:lvl1pPr>
      <a:lvl2pPr marL="457182" algn="l" defTabSz="914363" rtl="0" eaLnBrk="1" latinLnBrk="1" hangingPunct="1">
        <a:defRPr sz="1800" kern="1200">
          <a:solidFill>
            <a:schemeClr val="tx1"/>
          </a:solidFill>
          <a:latin typeface="+mn-lt"/>
          <a:ea typeface="+mn-ea"/>
          <a:cs typeface="+mn-cs"/>
        </a:defRPr>
      </a:lvl2pPr>
      <a:lvl3pPr marL="914363" algn="l" defTabSz="914363" rtl="0" eaLnBrk="1" latinLnBrk="1" hangingPunct="1">
        <a:defRPr sz="1800" kern="1200">
          <a:solidFill>
            <a:schemeClr val="tx1"/>
          </a:solidFill>
          <a:latin typeface="+mn-lt"/>
          <a:ea typeface="+mn-ea"/>
          <a:cs typeface="+mn-cs"/>
        </a:defRPr>
      </a:lvl3pPr>
      <a:lvl4pPr marL="1371545" algn="l" defTabSz="914363" rtl="0" eaLnBrk="1" latinLnBrk="1" hangingPunct="1">
        <a:defRPr sz="1800" kern="1200">
          <a:solidFill>
            <a:schemeClr val="tx1"/>
          </a:solidFill>
          <a:latin typeface="+mn-lt"/>
          <a:ea typeface="+mn-ea"/>
          <a:cs typeface="+mn-cs"/>
        </a:defRPr>
      </a:lvl4pPr>
      <a:lvl5pPr marL="1828727" algn="l" defTabSz="914363" rtl="0" eaLnBrk="1" latinLnBrk="1" hangingPunct="1">
        <a:defRPr sz="1800" kern="1200">
          <a:solidFill>
            <a:schemeClr val="tx1"/>
          </a:solidFill>
          <a:latin typeface="+mn-lt"/>
          <a:ea typeface="+mn-ea"/>
          <a:cs typeface="+mn-cs"/>
        </a:defRPr>
      </a:lvl5pPr>
      <a:lvl6pPr marL="2285909" algn="l" defTabSz="914363" rtl="0" eaLnBrk="1" latinLnBrk="1" hangingPunct="1">
        <a:defRPr sz="1800" kern="1200">
          <a:solidFill>
            <a:schemeClr val="tx1"/>
          </a:solidFill>
          <a:latin typeface="+mn-lt"/>
          <a:ea typeface="+mn-ea"/>
          <a:cs typeface="+mn-cs"/>
        </a:defRPr>
      </a:lvl6pPr>
      <a:lvl7pPr marL="2743090" algn="l" defTabSz="914363" rtl="0" eaLnBrk="1" latinLnBrk="1" hangingPunct="1">
        <a:defRPr sz="1800" kern="1200">
          <a:solidFill>
            <a:schemeClr val="tx1"/>
          </a:solidFill>
          <a:latin typeface="+mn-lt"/>
          <a:ea typeface="+mn-ea"/>
          <a:cs typeface="+mn-cs"/>
        </a:defRPr>
      </a:lvl7pPr>
      <a:lvl8pPr marL="3200272" algn="l" defTabSz="914363" rtl="0" eaLnBrk="1" latinLnBrk="1" hangingPunct="1">
        <a:defRPr sz="1800" kern="1200">
          <a:solidFill>
            <a:schemeClr val="tx1"/>
          </a:solidFill>
          <a:latin typeface="+mn-lt"/>
          <a:ea typeface="+mn-ea"/>
          <a:cs typeface="+mn-cs"/>
        </a:defRPr>
      </a:lvl8pPr>
      <a:lvl9pPr marL="3657454" algn="l" defTabSz="914363"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ysadminstudy.googlegroups.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windowsmvp.spaces.live.com/blog/cns!80195647FE07388F!485.entry"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hyperlink" Target="http://blogs.technet.com/server_core/"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30188"/>
            <a:ext cx="8382000" cy="664797"/>
          </a:xfrm>
        </p:spPr>
        <p:txBody>
          <a:bodyPr/>
          <a:lstStyle/>
          <a:p>
            <a:r>
              <a:rPr lang="ko-KR" altLang="en-US" dirty="0" smtClean="0">
                <a:latin typeface="+mn-ea"/>
              </a:rPr>
              <a:t>업데이트 감소</a:t>
            </a:r>
            <a:endParaRPr lang="en-US" dirty="0">
              <a:latin typeface="+mn-ea"/>
            </a:endParaRPr>
          </a:p>
        </p:txBody>
      </p:sp>
      <p:sp>
        <p:nvSpPr>
          <p:cNvPr id="6" name="Text Placeholder 5"/>
          <p:cNvSpPr>
            <a:spLocks noGrp="1"/>
          </p:cNvSpPr>
          <p:nvPr>
            <p:ph type="body" sz="quarter" idx="10"/>
          </p:nvPr>
        </p:nvSpPr>
        <p:spPr>
          <a:xfrm>
            <a:off x="551656" y="1905000"/>
            <a:ext cx="8040688" cy="2754600"/>
          </a:xfrm>
        </p:spPr>
        <p:txBody>
          <a:bodyPr/>
          <a:lstStyle/>
          <a:p>
            <a:r>
              <a:rPr lang="en-US" altLang="ko-KR" b="0" dirty="0" smtClean="0">
                <a:latin typeface="맑은 고딕" pitchFamily="50" charset="-127"/>
                <a:ea typeface="맑은 고딕" pitchFamily="50" charset="-127"/>
              </a:rPr>
              <a:t>  Estimates indicate that using Windows core installation option can reduce the number of patches you need to apply to your server by as much as </a:t>
            </a:r>
            <a:r>
              <a:rPr lang="en-US" altLang="ko-KR" dirty="0" smtClean="0">
                <a:solidFill>
                  <a:srgbClr val="FF0000"/>
                </a:solidFill>
                <a:latin typeface="맑은 고딕" pitchFamily="50" charset="-127"/>
                <a:ea typeface="맑은 고딕" pitchFamily="50" charset="-127"/>
              </a:rPr>
              <a:t>50 percent compared with full installations of Windows Server 2008</a:t>
            </a:r>
          </a:p>
          <a:p>
            <a:pPr algn="ctr"/>
            <a:endParaRPr lang="en-US" altLang="ko-KR" sz="2000" b="0" dirty="0" smtClean="0">
              <a:latin typeface="맑은 고딕" pitchFamily="50" charset="-127"/>
              <a:ea typeface="맑은 고딕" pitchFamily="50" charset="-127"/>
            </a:endParaRPr>
          </a:p>
          <a:p>
            <a:pPr algn="ctr"/>
            <a:r>
              <a:rPr lang="en-US" altLang="ko-KR" sz="2000" b="0" dirty="0" smtClean="0">
                <a:latin typeface="맑은 고딕" pitchFamily="50" charset="-127"/>
                <a:ea typeface="맑은 고딕" pitchFamily="50" charset="-127"/>
              </a:rPr>
              <a:t>“Introducing Windows Server 2008” by Mitch Tulloch, Microsoft</a:t>
            </a:r>
            <a:endParaRPr lang="en-US" sz="2000" b="0" dirty="0" smtClean="0">
              <a:latin typeface="맑은 고딕" pitchFamily="50" charset="-127"/>
              <a:ea typeface="맑은 고딕" pitchFamily="50" charset="-127"/>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보</a:t>
            </a:r>
            <a:r>
              <a:rPr lang="ko-KR" altLang="en-US" dirty="0"/>
              <a:t>안 </a:t>
            </a:r>
            <a:r>
              <a:rPr lang="ko-KR" altLang="en-US" dirty="0" smtClean="0"/>
              <a:t>강화</a:t>
            </a:r>
            <a:endParaRPr lang="ko-KR" altLang="en-US" dirty="0"/>
          </a:p>
        </p:txBody>
      </p:sp>
      <p:sp>
        <p:nvSpPr>
          <p:cNvPr id="3" name="내용 개체 틀 2"/>
          <p:cNvSpPr>
            <a:spLocks noGrp="1"/>
          </p:cNvSpPr>
          <p:nvPr>
            <p:ph idx="1"/>
          </p:nvPr>
        </p:nvSpPr>
        <p:spPr>
          <a:xfrm>
            <a:off x="381000" y="1412875"/>
            <a:ext cx="8382000" cy="443198"/>
          </a:xfrm>
        </p:spPr>
        <p:txBody>
          <a:bodyPr/>
          <a:lstStyle/>
          <a:p>
            <a:r>
              <a:rPr lang="ko-KR" altLang="en-US" dirty="0" smtClean="0"/>
              <a:t>공격 범위가 감소하다 </a:t>
            </a:r>
            <a:r>
              <a:rPr lang="en-US" altLang="ko-KR" dirty="0" smtClean="0"/>
              <a:t>By design</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가용성 증가</a:t>
            </a:r>
            <a:endParaRPr lang="en-US" dirty="0"/>
          </a:p>
        </p:txBody>
      </p:sp>
      <p:graphicFrame>
        <p:nvGraphicFramePr>
          <p:cNvPr id="3" name="Diagram 2"/>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altLang="ko-KR" smtClean="0"/>
              <a:t>Agenda</a:t>
            </a:r>
            <a:endParaRPr lang="ko-KR" altLang="en-US" dirty="0"/>
          </a:p>
        </p:txBody>
      </p:sp>
      <p:sp>
        <p:nvSpPr>
          <p:cNvPr id="3" name="내용 개체 틀 2"/>
          <p:cNvSpPr>
            <a:spLocks noGrp="1"/>
          </p:cNvSpPr>
          <p:nvPr>
            <p:ph idx="1"/>
          </p:nvPr>
        </p:nvSpPr>
        <p:spPr>
          <a:xfrm>
            <a:off x="381000" y="1412875"/>
            <a:ext cx="8382000" cy="2068259"/>
          </a:xfrm>
        </p:spPr>
        <p:txBody>
          <a:bodyPr/>
          <a:lstStyle/>
          <a:p>
            <a:r>
              <a:rPr lang="ko-KR" altLang="en-US" dirty="0" smtClean="0">
                <a:latin typeface="+mn-ea"/>
              </a:rPr>
              <a:t>서버 코어의 소개</a:t>
            </a:r>
            <a:endParaRPr lang="en-US" altLang="ko-KR" dirty="0" smtClean="0">
              <a:latin typeface="+mn-ea"/>
            </a:endParaRPr>
          </a:p>
          <a:p>
            <a:r>
              <a:rPr lang="ko-KR" altLang="en-US" dirty="0" smtClean="0">
                <a:latin typeface="+mn-ea"/>
              </a:rPr>
              <a:t>서버 코어의 장점</a:t>
            </a:r>
            <a:endParaRPr lang="en-US" altLang="ko-KR" dirty="0" smtClean="0">
              <a:latin typeface="+mn-ea"/>
            </a:endParaRPr>
          </a:p>
          <a:p>
            <a:r>
              <a:rPr lang="ko-KR" altLang="en-US" dirty="0" smtClean="0">
                <a:solidFill>
                  <a:srgbClr val="FFFF00"/>
                </a:solidFill>
                <a:latin typeface="+mn-ea"/>
              </a:rPr>
              <a:t>서버 코어의 관리</a:t>
            </a:r>
            <a:endParaRPr lang="en-US" altLang="ko-KR" dirty="0" smtClean="0">
              <a:solidFill>
                <a:srgbClr val="FFFF00"/>
              </a:solidFill>
              <a:latin typeface="+mn-ea"/>
            </a:endParaRPr>
          </a:p>
          <a:p>
            <a:r>
              <a:rPr lang="ko-KR" altLang="en-US" dirty="0" smtClean="0">
                <a:latin typeface="+mn-ea"/>
              </a:rPr>
              <a:t>서버 코어의 가능성</a:t>
            </a:r>
            <a:endParaRPr lang="en-US" altLang="ko-KR" dirty="0" smtClean="0">
              <a:latin typeface="+mn-ea"/>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altLang="ko-KR" smtClean="0"/>
              <a:t>1</a:t>
            </a:r>
            <a:r>
              <a:rPr altLang="ko-KR" baseline="30000" smtClean="0"/>
              <a:t>st</a:t>
            </a:r>
            <a:r>
              <a:rPr altLang="ko-KR" smtClean="0"/>
              <a:t> </a:t>
            </a:r>
            <a:r>
              <a:rPr lang="ko-KR" altLang="en-US" dirty="0" smtClean="0"/>
              <a:t>작업</a:t>
            </a:r>
            <a:endParaRPr lang="ko-KR" altLang="en-US" dirty="0"/>
          </a:p>
        </p:txBody>
      </p:sp>
      <p:sp>
        <p:nvSpPr>
          <p:cNvPr id="3" name="내용 개체 틀 2"/>
          <p:cNvSpPr>
            <a:spLocks noGrp="1"/>
          </p:cNvSpPr>
          <p:nvPr>
            <p:ph idx="1"/>
          </p:nvPr>
        </p:nvSpPr>
        <p:spPr>
          <a:xfrm>
            <a:off x="381000" y="1412875"/>
            <a:ext cx="8382000" cy="2609945"/>
          </a:xfrm>
        </p:spPr>
        <p:txBody>
          <a:bodyPr/>
          <a:lstStyle/>
          <a:p>
            <a:r>
              <a:rPr lang="en-US" altLang="ko-KR" dirty="0" smtClean="0"/>
              <a:t>Administrator </a:t>
            </a:r>
            <a:r>
              <a:rPr lang="ko-KR" altLang="en-US" dirty="0" smtClean="0"/>
              <a:t>관리자 계정의 암호 변경</a:t>
            </a:r>
            <a:endParaRPr lang="en-US" altLang="ko-KR" dirty="0" smtClean="0"/>
          </a:p>
          <a:p>
            <a:r>
              <a:rPr lang="ko-KR" altLang="en-US" dirty="0" smtClean="0"/>
              <a:t>네트워크 설정</a:t>
            </a:r>
            <a:endParaRPr lang="en-US" altLang="ko-KR" dirty="0" smtClean="0"/>
          </a:p>
          <a:p>
            <a:r>
              <a:rPr lang="ko-KR" altLang="en-US" dirty="0" smtClean="0"/>
              <a:t>도메인 가입 또는 도메인 컨트롤러 구성</a:t>
            </a:r>
            <a:endParaRPr lang="en-US" altLang="ko-KR" dirty="0" smtClean="0"/>
          </a:p>
          <a:p>
            <a:r>
              <a:rPr lang="en-US" altLang="ko-KR" dirty="0" smtClean="0"/>
              <a:t>Windows </a:t>
            </a:r>
            <a:r>
              <a:rPr lang="ko-KR" altLang="en-US" dirty="0" smtClean="0"/>
              <a:t>정품인증</a:t>
            </a:r>
            <a:endParaRPr lang="en-US" altLang="ko-KR" dirty="0" smtClean="0"/>
          </a:p>
          <a:p>
            <a:r>
              <a:rPr lang="en-US" altLang="ko-KR" dirty="0" smtClean="0"/>
              <a:t>Windows </a:t>
            </a:r>
            <a:r>
              <a:rPr lang="ko-KR" altLang="en-US" dirty="0" smtClean="0"/>
              <a:t>방화벽 설정</a:t>
            </a:r>
            <a:endParaRPr lang="en-US" altLang="ko-KR" dirty="0" smtClean="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altLang="ko-KR" smtClean="0"/>
              <a:t>Oclist / Ocsetup / SCRegEdit.wsf</a:t>
            </a:r>
            <a:endParaRPr lang="ko-KR" altLang="en-US" dirty="0"/>
          </a:p>
        </p:txBody>
      </p:sp>
      <p:sp>
        <p:nvSpPr>
          <p:cNvPr id="3" name="내용 개체 틀 2"/>
          <p:cNvSpPr>
            <a:spLocks noGrp="1"/>
          </p:cNvSpPr>
          <p:nvPr>
            <p:ph idx="1"/>
          </p:nvPr>
        </p:nvSpPr>
        <p:spPr>
          <a:xfrm>
            <a:off x="381000" y="1412875"/>
            <a:ext cx="8382000" cy="1526572"/>
          </a:xfrm>
        </p:spPr>
        <p:txBody>
          <a:bodyPr/>
          <a:lstStyle/>
          <a:p>
            <a:r>
              <a:rPr lang="ko-KR" altLang="en-US" dirty="0" smtClean="0"/>
              <a:t>역할</a:t>
            </a:r>
            <a:r>
              <a:rPr lang="en-US" altLang="ko-KR" dirty="0" smtClean="0"/>
              <a:t>,</a:t>
            </a:r>
            <a:r>
              <a:rPr lang="ko-KR" altLang="en-US" dirty="0" smtClean="0"/>
              <a:t> 기능의 추가 및 삭제</a:t>
            </a:r>
            <a:endParaRPr lang="en-US" altLang="ko-KR" dirty="0" smtClean="0"/>
          </a:p>
          <a:p>
            <a:r>
              <a:rPr lang="en-US" altLang="ko-KR" dirty="0" smtClean="0"/>
              <a:t>Active Directory</a:t>
            </a:r>
            <a:r>
              <a:rPr lang="ko-KR" altLang="en-US" dirty="0" smtClean="0"/>
              <a:t> 설치는 </a:t>
            </a:r>
            <a:r>
              <a:rPr lang="en-US" altLang="ko-KR" dirty="0" err="1" smtClean="0"/>
              <a:t>Dcpromo</a:t>
            </a:r>
            <a:r>
              <a:rPr lang="ko-KR" altLang="en-US" dirty="0" smtClean="0"/>
              <a:t>를 사용</a:t>
            </a:r>
            <a:endParaRPr lang="en-US" altLang="ko-KR" dirty="0" smtClean="0"/>
          </a:p>
          <a:p>
            <a:r>
              <a:rPr lang="ko-KR" altLang="en-US" dirty="0" smtClean="0"/>
              <a:t>서버 코어에서만 사용가능</a:t>
            </a:r>
            <a:endParaRPr lang="en-US" altLang="ko-KR" dirty="0" smtClean="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solidFill>
                  <a:schemeClr val="tx1"/>
                </a:solidFill>
                <a:latin typeface="Segoe Light" pitchFamily="34" charset="0"/>
              </a:rPr>
              <a:t>{</a:t>
            </a:r>
            <a:r>
              <a:rPr spc="-300" smtClean="0">
                <a:solidFill>
                  <a:schemeClr val="tx1"/>
                </a:solidFill>
                <a:latin typeface="Segoe Light" pitchFamily="34" charset="0"/>
              </a:rPr>
              <a:t> </a:t>
            </a:r>
            <a:r>
              <a:rPr altLang="ko-KR" b="1" smtClean="0">
                <a:solidFill>
                  <a:srgbClr val="FF0000"/>
                </a:solidFill>
              </a:rPr>
              <a:t>D</a:t>
            </a:r>
            <a:r>
              <a:rPr b="1" smtClean="0">
                <a:solidFill>
                  <a:srgbClr val="FF0000"/>
                </a:solidFill>
              </a:rPr>
              <a:t>NS </a:t>
            </a:r>
            <a:r>
              <a:rPr lang="ko-KR" altLang="en-US" b="1" dirty="0" smtClean="0">
                <a:solidFill>
                  <a:srgbClr val="FF0000"/>
                </a:solidFill>
              </a:rPr>
              <a:t>서버를 설치</a:t>
            </a:r>
            <a:r>
              <a:rPr b="1" smtClean="0">
                <a:solidFill>
                  <a:srgbClr val="0099FF"/>
                </a:solidFill>
              </a:rPr>
              <a:t> </a:t>
            </a:r>
            <a:r>
              <a:rPr smtClean="0">
                <a:solidFill>
                  <a:schemeClr val="tx1"/>
                </a:solidFill>
                <a:latin typeface="Segoe Light" pitchFamily="34" charset="0"/>
              </a:rPr>
              <a:t>}</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28596" y="214290"/>
            <a:ext cx="8382000" cy="664797"/>
          </a:xfrm>
        </p:spPr>
        <p:txBody>
          <a:bodyPr/>
          <a:lstStyle/>
          <a:p>
            <a:r>
              <a:rPr lang="ko-KR" altLang="en-US" dirty="0" smtClean="0"/>
              <a:t>관리 방법 </a:t>
            </a:r>
            <a:r>
              <a:rPr altLang="ko-KR" smtClean="0"/>
              <a:t>(1/7)</a:t>
            </a:r>
            <a:r>
              <a:rPr lang="ko-KR" altLang="en-US" dirty="0" smtClean="0"/>
              <a:t> </a:t>
            </a:r>
            <a:r>
              <a:rPr lang="en-US" altLang="ko-KR" dirty="0" smtClean="0"/>
              <a:t>–</a:t>
            </a:r>
            <a:r>
              <a:rPr lang="ko-KR" altLang="en-US" dirty="0" smtClean="0"/>
              <a:t> 콘솔 </a:t>
            </a:r>
            <a:endParaRPr lang="ko-KR" altLang="en-US" dirty="0"/>
          </a:p>
        </p:txBody>
      </p:sp>
      <p:sp>
        <p:nvSpPr>
          <p:cNvPr id="3" name="내용 개체 틀 2"/>
          <p:cNvSpPr>
            <a:spLocks noGrp="1"/>
          </p:cNvSpPr>
          <p:nvPr>
            <p:ph idx="1"/>
          </p:nvPr>
        </p:nvSpPr>
        <p:spPr>
          <a:xfrm>
            <a:off x="381000" y="1412875"/>
            <a:ext cx="8382000" cy="984885"/>
          </a:xfrm>
        </p:spPr>
        <p:txBody>
          <a:bodyPr/>
          <a:lstStyle/>
          <a:p>
            <a:r>
              <a:rPr lang="ko-KR" altLang="en-US" dirty="0" smtClean="0"/>
              <a:t>명령어를 직접 입력해서 관리</a:t>
            </a:r>
            <a:endParaRPr lang="en-US" altLang="ko-KR" dirty="0" smtClean="0"/>
          </a:p>
          <a:p>
            <a:r>
              <a:rPr lang="ko-KR" altLang="en-US" dirty="0" smtClean="0"/>
              <a:t>제어판 </a:t>
            </a:r>
            <a:r>
              <a:rPr lang="en-US" altLang="ko-KR" dirty="0" smtClean="0"/>
              <a:t>(timedate.cpl, intl.cpl)</a:t>
            </a:r>
            <a:r>
              <a:rPr lang="ko-KR" altLang="en-US" dirty="0" smtClean="0"/>
              <a:t> 사용 가능</a:t>
            </a:r>
            <a:endParaRPr lang="en-US" altLang="ko-KR" dirty="0" smtClean="0"/>
          </a:p>
        </p:txBody>
      </p:sp>
      <p:pic>
        <p:nvPicPr>
          <p:cNvPr id="1026" name="Picture 2"/>
          <p:cNvPicPr>
            <a:picLocks noChangeAspect="1" noChangeArrowheads="1"/>
          </p:cNvPicPr>
          <p:nvPr/>
        </p:nvPicPr>
        <p:blipFill>
          <a:blip r:embed="rId2"/>
          <a:srcRect/>
          <a:stretch>
            <a:fillRect/>
          </a:stretch>
        </p:blipFill>
        <p:spPr bwMode="auto">
          <a:xfrm>
            <a:off x="785786" y="2428868"/>
            <a:ext cx="5410211" cy="398286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28596" y="214290"/>
            <a:ext cx="8382000" cy="664797"/>
          </a:xfrm>
        </p:spPr>
        <p:txBody>
          <a:bodyPr/>
          <a:lstStyle/>
          <a:p>
            <a:r>
              <a:rPr lang="ko-KR" altLang="en-US" dirty="0" smtClean="0"/>
              <a:t>관리 방법 </a:t>
            </a:r>
            <a:r>
              <a:rPr altLang="ko-KR" smtClean="0"/>
              <a:t>(2/7)</a:t>
            </a:r>
            <a:r>
              <a:rPr lang="ko-KR" altLang="en-US" dirty="0" smtClean="0"/>
              <a:t> </a:t>
            </a:r>
            <a:r>
              <a:rPr lang="en-US" altLang="ko-KR" dirty="0" smtClean="0"/>
              <a:t>–</a:t>
            </a:r>
            <a:r>
              <a:rPr lang="ko-KR" altLang="en-US" dirty="0" smtClean="0"/>
              <a:t> 원</a:t>
            </a:r>
            <a:r>
              <a:rPr lang="ko-KR" altLang="en-US" dirty="0"/>
              <a:t>격 </a:t>
            </a:r>
            <a:r>
              <a:rPr lang="ko-KR" altLang="en-US" dirty="0" err="1" smtClean="0"/>
              <a:t>데스크탑</a:t>
            </a:r>
            <a:endParaRPr lang="ko-KR" altLang="en-US" dirty="0"/>
          </a:p>
        </p:txBody>
      </p:sp>
      <p:sp>
        <p:nvSpPr>
          <p:cNvPr id="3" name="내용 개체 틀 2"/>
          <p:cNvSpPr>
            <a:spLocks noGrp="1"/>
          </p:cNvSpPr>
          <p:nvPr>
            <p:ph idx="1"/>
          </p:nvPr>
        </p:nvSpPr>
        <p:spPr>
          <a:xfrm>
            <a:off x="381000" y="1412875"/>
            <a:ext cx="8382000" cy="984885"/>
          </a:xfrm>
        </p:spPr>
        <p:txBody>
          <a:bodyPr/>
          <a:lstStyle/>
          <a:p>
            <a:r>
              <a:rPr lang="ko-KR" altLang="en-US" dirty="0" smtClean="0"/>
              <a:t>콘솔과 동일하게 작업 가능</a:t>
            </a:r>
            <a:endParaRPr lang="en-US" altLang="ko-KR" dirty="0" smtClean="0"/>
          </a:p>
          <a:p>
            <a:r>
              <a:rPr lang="en-US" altLang="ko-KR" dirty="0" smtClean="0"/>
              <a:t>SCRegEdit.wsf</a:t>
            </a:r>
            <a:r>
              <a:rPr lang="ko-KR" altLang="en-US" dirty="0" smtClean="0"/>
              <a:t>를 이용해서 미리 설정</a:t>
            </a:r>
            <a:endParaRPr lang="en-US" altLang="ko-KR" dirty="0" smtClean="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28596" y="214290"/>
            <a:ext cx="8382000" cy="664797"/>
          </a:xfrm>
        </p:spPr>
        <p:txBody>
          <a:bodyPr/>
          <a:lstStyle/>
          <a:p>
            <a:r>
              <a:rPr lang="ko-KR" altLang="en-US" dirty="0" smtClean="0"/>
              <a:t>관리 방법 </a:t>
            </a:r>
            <a:r>
              <a:rPr altLang="ko-KR" smtClean="0"/>
              <a:t>(3/7)</a:t>
            </a:r>
            <a:r>
              <a:rPr lang="ko-KR" altLang="en-US" dirty="0" smtClean="0"/>
              <a:t> </a:t>
            </a:r>
            <a:r>
              <a:rPr lang="en-US" altLang="ko-KR" dirty="0" smtClean="0"/>
              <a:t>–</a:t>
            </a:r>
            <a:r>
              <a:rPr lang="ko-KR" altLang="en-US" dirty="0"/>
              <a:t> </a:t>
            </a:r>
            <a:r>
              <a:rPr altLang="ko-KR" smtClean="0"/>
              <a:t>MMC</a:t>
            </a:r>
            <a:endParaRPr lang="ko-KR" altLang="en-US" dirty="0"/>
          </a:p>
        </p:txBody>
      </p:sp>
      <p:sp>
        <p:nvSpPr>
          <p:cNvPr id="3" name="내용 개체 틀 2"/>
          <p:cNvSpPr>
            <a:spLocks noGrp="1"/>
          </p:cNvSpPr>
          <p:nvPr>
            <p:ph idx="1"/>
          </p:nvPr>
        </p:nvSpPr>
        <p:spPr>
          <a:xfrm>
            <a:off x="381000" y="1412875"/>
            <a:ext cx="8382000" cy="984885"/>
          </a:xfrm>
        </p:spPr>
        <p:txBody>
          <a:bodyPr/>
          <a:lstStyle/>
          <a:p>
            <a:r>
              <a:rPr lang="ko-KR" altLang="en-US" dirty="0" smtClean="0"/>
              <a:t>다른 </a:t>
            </a:r>
            <a:r>
              <a:rPr lang="en-US" altLang="ko-KR" dirty="0" smtClean="0"/>
              <a:t>Vista / 2008 </a:t>
            </a:r>
            <a:r>
              <a:rPr lang="ko-KR" altLang="en-US" dirty="0" smtClean="0"/>
              <a:t>장비에서 원격 관리 </a:t>
            </a:r>
            <a:endParaRPr lang="en-US" altLang="ko-KR" dirty="0" smtClean="0"/>
          </a:p>
          <a:p>
            <a:r>
              <a:rPr lang="en-US" altLang="ko-KR" dirty="0" smtClean="0"/>
              <a:t>RPC</a:t>
            </a:r>
            <a:r>
              <a:rPr lang="ko-KR" altLang="en-US" dirty="0" smtClean="0"/>
              <a:t> 통신이 방화벽에서 허용되어야 한다</a:t>
            </a:r>
            <a:r>
              <a:rPr lang="en-US" altLang="ko-KR" dirty="0" smtClean="0"/>
              <a:t>.</a:t>
            </a:r>
          </a:p>
        </p:txBody>
      </p:sp>
      <p:pic>
        <p:nvPicPr>
          <p:cNvPr id="2050" name="Picture 2"/>
          <p:cNvPicPr>
            <a:picLocks noChangeAspect="1" noChangeArrowheads="1"/>
          </p:cNvPicPr>
          <p:nvPr/>
        </p:nvPicPr>
        <p:blipFill>
          <a:blip r:embed="rId2"/>
          <a:srcRect/>
          <a:stretch>
            <a:fillRect/>
          </a:stretch>
        </p:blipFill>
        <p:spPr bwMode="auto">
          <a:xfrm>
            <a:off x="785786" y="2428868"/>
            <a:ext cx="5500700" cy="4139629"/>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ko-KR" altLang="en-US" dirty="0" smtClean="0">
                <a:latin typeface="+mj-ea"/>
                <a:ea typeface="+mj-ea"/>
              </a:rPr>
              <a:t>새로운 서버 관리 패러다임</a:t>
            </a:r>
            <a:r>
              <a:rPr lang="en-US" dirty="0" smtClean="0"/>
              <a:t/>
            </a:r>
            <a:br>
              <a:rPr lang="en-US" dirty="0" smtClean="0"/>
            </a:br>
            <a:r>
              <a:rPr sz="4800" smtClean="0">
                <a:solidFill>
                  <a:schemeClr val="tx1"/>
                </a:solidFill>
                <a:latin typeface="Segoe Light" pitchFamily="34" charset="0"/>
              </a:rPr>
              <a:t>{</a:t>
            </a:r>
            <a:r>
              <a:rPr sz="4800" spc="-300" smtClean="0">
                <a:solidFill>
                  <a:schemeClr val="tx1"/>
                </a:solidFill>
                <a:latin typeface="Segoe Light" pitchFamily="34" charset="0"/>
              </a:rPr>
              <a:t> </a:t>
            </a:r>
            <a:r>
              <a:rPr sz="4000" b="1" smtClean="0">
                <a:solidFill>
                  <a:srgbClr val="FF3300"/>
                </a:solidFill>
              </a:rPr>
              <a:t>Windows Server 2008 </a:t>
            </a:r>
            <a:r>
              <a:rPr lang="ko-KR" altLang="en-US" sz="4000" b="1" dirty="0" smtClean="0">
                <a:solidFill>
                  <a:srgbClr val="FF3300"/>
                </a:solidFill>
              </a:rPr>
              <a:t>서버 코어</a:t>
            </a:r>
            <a:r>
              <a:rPr sz="4800" b="1" spc="-300" smtClean="0">
                <a:solidFill>
                  <a:srgbClr val="FF3300"/>
                </a:solidFill>
              </a:rPr>
              <a:t> </a:t>
            </a:r>
            <a:r>
              <a:rPr sz="4800" smtClean="0">
                <a:solidFill>
                  <a:schemeClr val="tx1"/>
                </a:solidFill>
                <a:latin typeface="Segoe Light" pitchFamily="34" charset="0"/>
              </a:rPr>
              <a:t>}</a:t>
            </a:r>
            <a:endParaRPr lang="en-US" dirty="0">
              <a:solidFill>
                <a:schemeClr val="tx1"/>
              </a:solidFill>
              <a:latin typeface="Segoe Light" pitchFamily="34" charset="0"/>
            </a:endParaRPr>
          </a:p>
        </p:txBody>
      </p:sp>
      <p:sp>
        <p:nvSpPr>
          <p:cNvPr id="3" name="Subtitle 2"/>
          <p:cNvSpPr>
            <a:spLocks noGrp="1"/>
          </p:cNvSpPr>
          <p:nvPr>
            <p:ph type="subTitle" idx="1"/>
          </p:nvPr>
        </p:nvSpPr>
        <p:spPr/>
        <p:txBody>
          <a:bodyPr/>
          <a:lstStyle/>
          <a:p>
            <a:r>
              <a:rPr lang="ko-KR" altLang="en-US" dirty="0" smtClean="0">
                <a:latin typeface="+mn-ea"/>
              </a:rPr>
              <a:t>엄기성</a:t>
            </a:r>
            <a:endParaRPr lang="en-US" dirty="0" smtClean="0">
              <a:latin typeface="+mn-ea"/>
            </a:endParaRPr>
          </a:p>
          <a:p>
            <a:pPr marL="1031875" indent="-234950"/>
            <a:r>
              <a:rPr lang="en-US" sz="2800" b="0" dirty="0" smtClean="0">
                <a:latin typeface="+mn-ea"/>
                <a:hlinkClick r:id="rId3"/>
              </a:rPr>
              <a:t>http://sysadminstudy.googlegroups.com</a:t>
            </a:r>
            <a:r>
              <a:rPr lang="en-US" sz="2800" b="0" dirty="0" smtClean="0">
                <a:latin typeface="+mn-ea"/>
              </a:rPr>
              <a:t> </a:t>
            </a:r>
          </a:p>
          <a:p>
            <a:pPr marL="1031875" indent="-234950"/>
            <a:r>
              <a:rPr lang="en-US" sz="2800" b="0" dirty="0" smtClean="0">
                <a:latin typeface="+mn-ea"/>
              </a:rPr>
              <a:t>Windows Server 2008 Pioneers</a:t>
            </a:r>
          </a:p>
          <a:p>
            <a:pPr marL="1031875" indent="-234950"/>
            <a:r>
              <a:rPr lang="en-US" sz="2800" b="0" dirty="0" smtClean="0">
                <a:latin typeface="+mn-ea"/>
              </a:rPr>
              <a:t>NCSOFT </a:t>
            </a:r>
            <a:r>
              <a:rPr lang="ko-KR" altLang="en-US" sz="2800" b="0" dirty="0" err="1" smtClean="0">
                <a:latin typeface="+mn-ea"/>
              </a:rPr>
              <a:t>서비스운영팀</a:t>
            </a:r>
            <a:endParaRPr lang="en-US" sz="2800" b="0" dirty="0">
              <a:latin typeface="+mn-ea"/>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28596" y="214290"/>
            <a:ext cx="8382000" cy="664797"/>
          </a:xfrm>
        </p:spPr>
        <p:txBody>
          <a:bodyPr/>
          <a:lstStyle/>
          <a:p>
            <a:r>
              <a:rPr lang="ko-KR" altLang="en-US" dirty="0" smtClean="0"/>
              <a:t>관리 방법 </a:t>
            </a:r>
            <a:r>
              <a:rPr altLang="ko-KR" smtClean="0"/>
              <a:t>(4/7)</a:t>
            </a:r>
            <a:r>
              <a:rPr lang="ko-KR" altLang="en-US" dirty="0" smtClean="0"/>
              <a:t> </a:t>
            </a:r>
            <a:r>
              <a:rPr lang="en-US" altLang="ko-KR" dirty="0" smtClean="0"/>
              <a:t>–</a:t>
            </a:r>
            <a:r>
              <a:rPr lang="ko-KR" altLang="en-US" dirty="0"/>
              <a:t> </a:t>
            </a:r>
            <a:r>
              <a:rPr altLang="ko-KR" smtClean="0"/>
              <a:t>WinRS</a:t>
            </a:r>
            <a:endParaRPr lang="ko-KR" altLang="en-US" dirty="0"/>
          </a:p>
        </p:txBody>
      </p:sp>
      <p:sp>
        <p:nvSpPr>
          <p:cNvPr id="3" name="내용 개체 틀 2"/>
          <p:cNvSpPr>
            <a:spLocks noGrp="1"/>
          </p:cNvSpPr>
          <p:nvPr>
            <p:ph idx="1"/>
          </p:nvPr>
        </p:nvSpPr>
        <p:spPr>
          <a:xfrm>
            <a:off x="381000" y="1412875"/>
            <a:ext cx="8382000" cy="984885"/>
          </a:xfrm>
        </p:spPr>
        <p:txBody>
          <a:bodyPr/>
          <a:lstStyle/>
          <a:p>
            <a:r>
              <a:rPr lang="en-US" altLang="ko-KR" dirty="0" err="1" smtClean="0"/>
              <a:t>WinRS</a:t>
            </a:r>
            <a:r>
              <a:rPr lang="en-US" altLang="ko-KR" dirty="0" smtClean="0"/>
              <a:t> (Windows Remote Shell)</a:t>
            </a:r>
          </a:p>
          <a:p>
            <a:r>
              <a:rPr lang="ko-KR" altLang="en-US" dirty="0" smtClean="0"/>
              <a:t>기존 명령어 도구를 원격으로 실행가능</a:t>
            </a:r>
            <a:endParaRPr lang="en-US" altLang="ko-KR" dirty="0" smtClean="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28596" y="214290"/>
            <a:ext cx="8382000" cy="664797"/>
          </a:xfrm>
        </p:spPr>
        <p:txBody>
          <a:bodyPr/>
          <a:lstStyle/>
          <a:p>
            <a:r>
              <a:rPr lang="ko-KR" altLang="en-US" dirty="0" smtClean="0"/>
              <a:t>관리 방법 </a:t>
            </a:r>
            <a:r>
              <a:rPr altLang="ko-KR" smtClean="0"/>
              <a:t>(5/7)</a:t>
            </a:r>
            <a:r>
              <a:rPr lang="ko-KR" altLang="en-US" dirty="0" smtClean="0"/>
              <a:t> </a:t>
            </a:r>
            <a:r>
              <a:rPr lang="en-US" altLang="ko-KR" dirty="0" smtClean="0"/>
              <a:t>–</a:t>
            </a:r>
            <a:r>
              <a:rPr lang="ko-KR" altLang="en-US" dirty="0"/>
              <a:t> </a:t>
            </a:r>
            <a:r>
              <a:rPr altLang="ko-KR" smtClean="0"/>
              <a:t>WMIC</a:t>
            </a:r>
            <a:endParaRPr lang="ko-KR" altLang="en-US" dirty="0"/>
          </a:p>
        </p:txBody>
      </p:sp>
      <p:sp>
        <p:nvSpPr>
          <p:cNvPr id="3" name="내용 개체 틀 2"/>
          <p:cNvSpPr>
            <a:spLocks noGrp="1"/>
          </p:cNvSpPr>
          <p:nvPr>
            <p:ph idx="1"/>
          </p:nvPr>
        </p:nvSpPr>
        <p:spPr>
          <a:xfrm>
            <a:off x="381000" y="1412875"/>
            <a:ext cx="8382000" cy="1526572"/>
          </a:xfrm>
        </p:spPr>
        <p:txBody>
          <a:bodyPr/>
          <a:lstStyle/>
          <a:p>
            <a:r>
              <a:rPr lang="en-US" altLang="ko-KR" dirty="0" smtClean="0"/>
              <a:t>WMI</a:t>
            </a:r>
            <a:r>
              <a:rPr lang="ko-KR" altLang="en-US" dirty="0" smtClean="0"/>
              <a:t> 접근 유틸리티</a:t>
            </a:r>
            <a:endParaRPr lang="en-US" altLang="ko-KR" dirty="0" smtClean="0"/>
          </a:p>
          <a:p>
            <a:r>
              <a:rPr lang="en-US" altLang="ko-KR" dirty="0" smtClean="0"/>
              <a:t>Windows XP/2003/Vista</a:t>
            </a:r>
            <a:r>
              <a:rPr lang="ko-KR" altLang="en-US" dirty="0" smtClean="0"/>
              <a:t> 에서도 사용가능</a:t>
            </a:r>
            <a:endParaRPr lang="en-US" altLang="ko-KR" dirty="0" smtClean="0"/>
          </a:p>
          <a:p>
            <a:r>
              <a:rPr lang="ko-KR" altLang="en-US" dirty="0" smtClean="0"/>
              <a:t>서버 코어에서 가장 유용한 도구</a:t>
            </a:r>
            <a:endParaRPr lang="en-US" altLang="ko-KR" dirty="0" smtClean="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28596" y="214290"/>
            <a:ext cx="8382000" cy="664797"/>
          </a:xfrm>
        </p:spPr>
        <p:txBody>
          <a:bodyPr/>
          <a:lstStyle/>
          <a:p>
            <a:r>
              <a:rPr lang="ko-KR" altLang="en-US" dirty="0" smtClean="0"/>
              <a:t>관리 방법 </a:t>
            </a:r>
            <a:r>
              <a:rPr altLang="ko-KR" smtClean="0"/>
              <a:t>(6/7)</a:t>
            </a:r>
            <a:r>
              <a:rPr lang="ko-KR" altLang="en-US" dirty="0" smtClean="0"/>
              <a:t> </a:t>
            </a:r>
            <a:r>
              <a:rPr lang="en-US" altLang="ko-KR" dirty="0" smtClean="0"/>
              <a:t>–</a:t>
            </a:r>
            <a:r>
              <a:rPr lang="ko-KR" altLang="en-US" dirty="0"/>
              <a:t> </a:t>
            </a:r>
            <a:r>
              <a:rPr lang="ko-KR" altLang="en-US" dirty="0" smtClean="0"/>
              <a:t>스크립트 언어</a:t>
            </a:r>
            <a:endParaRPr lang="ko-KR" altLang="en-US" dirty="0"/>
          </a:p>
        </p:txBody>
      </p:sp>
      <p:sp>
        <p:nvSpPr>
          <p:cNvPr id="3" name="내용 개체 틀 2"/>
          <p:cNvSpPr>
            <a:spLocks noGrp="1"/>
          </p:cNvSpPr>
          <p:nvPr>
            <p:ph idx="1"/>
          </p:nvPr>
        </p:nvSpPr>
        <p:spPr>
          <a:xfrm>
            <a:off x="381000" y="1412875"/>
            <a:ext cx="8382000" cy="2068259"/>
          </a:xfrm>
        </p:spPr>
        <p:txBody>
          <a:bodyPr/>
          <a:lstStyle/>
          <a:p>
            <a:r>
              <a:rPr lang="en-US" altLang="ko-KR" dirty="0" smtClean="0"/>
              <a:t>NT CMD</a:t>
            </a:r>
            <a:r>
              <a:rPr lang="ko-KR" altLang="en-US" dirty="0" smtClean="0"/>
              <a:t> </a:t>
            </a:r>
            <a:r>
              <a:rPr lang="en-US" altLang="ko-KR" dirty="0" smtClean="0"/>
              <a:t>(</a:t>
            </a:r>
            <a:r>
              <a:rPr lang="ko-KR" altLang="en-US" dirty="0" smtClean="0"/>
              <a:t>배치파일</a:t>
            </a:r>
            <a:r>
              <a:rPr lang="en-US" altLang="ko-KR" dirty="0" smtClean="0"/>
              <a:t>)</a:t>
            </a:r>
            <a:r>
              <a:rPr lang="ko-KR" altLang="en-US" dirty="0" smtClean="0"/>
              <a:t>는 여전히 지원됨</a:t>
            </a:r>
            <a:endParaRPr lang="en-US" altLang="ko-KR" dirty="0" smtClean="0"/>
          </a:p>
          <a:p>
            <a:r>
              <a:rPr lang="en-US" altLang="ko-KR" dirty="0" smtClean="0"/>
              <a:t>Windows Script Host 5.7 </a:t>
            </a:r>
            <a:r>
              <a:rPr lang="ko-KR" altLang="en-US" dirty="0" smtClean="0"/>
              <a:t>제공됨</a:t>
            </a:r>
            <a:endParaRPr lang="en-US" altLang="ko-KR" dirty="0" smtClean="0"/>
          </a:p>
          <a:p>
            <a:r>
              <a:rPr lang="en-US" altLang="ko-KR" dirty="0" err="1" smtClean="0"/>
              <a:t>PowerShell</a:t>
            </a:r>
            <a:r>
              <a:rPr lang="ko-KR" altLang="en-US" dirty="0" smtClean="0"/>
              <a:t> 사용 불가</a:t>
            </a:r>
            <a:endParaRPr lang="en-US" altLang="ko-KR" dirty="0" smtClean="0"/>
          </a:p>
          <a:p>
            <a:r>
              <a:rPr lang="en-US" altLang="ko-KR" dirty="0" err="1" smtClean="0"/>
              <a:t>ActivePerl</a:t>
            </a:r>
            <a:r>
              <a:rPr lang="en-US" altLang="ko-KR" dirty="0" smtClean="0"/>
              <a:t>, Python </a:t>
            </a:r>
            <a:r>
              <a:rPr lang="ko-KR" altLang="en-US" dirty="0" smtClean="0"/>
              <a:t>사용 가능</a:t>
            </a:r>
            <a:endParaRPr lang="en-US" altLang="ko-KR" dirty="0" smtClean="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28596" y="214290"/>
            <a:ext cx="8382000" cy="664797"/>
          </a:xfrm>
        </p:spPr>
        <p:txBody>
          <a:bodyPr/>
          <a:lstStyle/>
          <a:p>
            <a:r>
              <a:rPr lang="ko-KR" altLang="en-US" dirty="0" smtClean="0"/>
              <a:t>관리 방법 </a:t>
            </a:r>
            <a:r>
              <a:rPr altLang="ko-KR" smtClean="0"/>
              <a:t>(7/7)</a:t>
            </a:r>
            <a:r>
              <a:rPr lang="ko-KR" altLang="en-US" dirty="0" smtClean="0"/>
              <a:t> </a:t>
            </a:r>
            <a:r>
              <a:rPr lang="en-US" altLang="ko-KR" dirty="0" smtClean="0"/>
              <a:t>–</a:t>
            </a:r>
            <a:r>
              <a:rPr lang="ko-KR" altLang="en-US" dirty="0" smtClean="0"/>
              <a:t> 그룹 정책</a:t>
            </a:r>
            <a:r>
              <a:rPr altLang="ko-KR" smtClean="0"/>
              <a:t>(GPO)</a:t>
            </a:r>
            <a:endParaRPr lang="ko-KR" altLang="en-US" dirty="0"/>
          </a:p>
        </p:txBody>
      </p:sp>
      <p:sp>
        <p:nvSpPr>
          <p:cNvPr id="3" name="내용 개체 틀 2"/>
          <p:cNvSpPr>
            <a:spLocks noGrp="1"/>
          </p:cNvSpPr>
          <p:nvPr>
            <p:ph idx="1"/>
          </p:nvPr>
        </p:nvSpPr>
        <p:spPr>
          <a:xfrm>
            <a:off x="381000" y="1412875"/>
            <a:ext cx="8382000" cy="984885"/>
          </a:xfrm>
        </p:spPr>
        <p:txBody>
          <a:bodyPr/>
          <a:lstStyle/>
          <a:p>
            <a:r>
              <a:rPr lang="ko-KR" altLang="en-US" dirty="0" smtClean="0"/>
              <a:t>관리 부담이 가장 적으며</a:t>
            </a:r>
            <a:r>
              <a:rPr lang="en-US" altLang="ko-KR" dirty="0" smtClean="0"/>
              <a:t>,</a:t>
            </a:r>
            <a:r>
              <a:rPr lang="ko-KR" altLang="en-US" dirty="0" smtClean="0"/>
              <a:t> 세련된 방법</a:t>
            </a:r>
            <a:endParaRPr lang="en-US" altLang="ko-KR" dirty="0" smtClean="0"/>
          </a:p>
          <a:p>
            <a:r>
              <a:rPr lang="en-US" altLang="ko-KR" dirty="0" smtClean="0"/>
              <a:t>Vista/WS 2008</a:t>
            </a:r>
            <a:r>
              <a:rPr lang="ko-KR" altLang="en-US" dirty="0" smtClean="0"/>
              <a:t>에서 </a:t>
            </a:r>
            <a:r>
              <a:rPr lang="en-US" altLang="ko-KR" dirty="0" smtClean="0"/>
              <a:t>GPMC</a:t>
            </a:r>
            <a:r>
              <a:rPr lang="ko-KR" altLang="en-US" dirty="0" smtClean="0"/>
              <a:t> 사용을 권장함</a:t>
            </a:r>
            <a:endParaRPr lang="en-US" altLang="ko-KR" dirty="0" smtClean="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solidFill>
                  <a:schemeClr val="tx1"/>
                </a:solidFill>
                <a:latin typeface="Segoe Light" pitchFamily="34" charset="0"/>
              </a:rPr>
              <a:t>{</a:t>
            </a:r>
            <a:r>
              <a:rPr lang="ko-KR" altLang="en-US" dirty="0" smtClean="0">
                <a:solidFill>
                  <a:schemeClr val="tx1"/>
                </a:solidFill>
                <a:latin typeface="Segoe Light" pitchFamily="34" charset="0"/>
              </a:rPr>
              <a:t> </a:t>
            </a:r>
            <a:r>
              <a:rPr b="1" smtClean="0">
                <a:solidFill>
                  <a:srgbClr val="FF0000"/>
                </a:solidFill>
              </a:rPr>
              <a:t>WMIC</a:t>
            </a:r>
            <a:r>
              <a:rPr lang="ko-KR" altLang="en-US" b="1" dirty="0" smtClean="0">
                <a:solidFill>
                  <a:srgbClr val="FF0000"/>
                </a:solidFill>
              </a:rPr>
              <a:t> </a:t>
            </a:r>
            <a:r>
              <a:rPr altLang="ko-KR" b="1" smtClean="0">
                <a:solidFill>
                  <a:srgbClr val="FF0000"/>
                </a:solidFill>
              </a:rPr>
              <a:t>100%</a:t>
            </a:r>
            <a:r>
              <a:rPr lang="ko-KR" altLang="en-US" b="1" dirty="0" smtClean="0">
                <a:solidFill>
                  <a:srgbClr val="FF0000"/>
                </a:solidFill>
              </a:rPr>
              <a:t> 활용 </a:t>
            </a:r>
            <a:r>
              <a:rPr smtClean="0">
                <a:solidFill>
                  <a:schemeClr val="tx1"/>
                </a:solidFill>
                <a:latin typeface="Segoe Light" pitchFamily="34" charset="0"/>
              </a:rPr>
              <a:t>}</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altLang="ko-KR" smtClean="0"/>
              <a:t>Agenda</a:t>
            </a:r>
            <a:endParaRPr lang="ko-KR" altLang="en-US" dirty="0"/>
          </a:p>
        </p:txBody>
      </p:sp>
      <p:sp>
        <p:nvSpPr>
          <p:cNvPr id="3" name="내용 개체 틀 2"/>
          <p:cNvSpPr>
            <a:spLocks noGrp="1"/>
          </p:cNvSpPr>
          <p:nvPr>
            <p:ph idx="1"/>
          </p:nvPr>
        </p:nvSpPr>
        <p:spPr>
          <a:xfrm>
            <a:off x="381000" y="1412875"/>
            <a:ext cx="8382000" cy="2068259"/>
          </a:xfrm>
        </p:spPr>
        <p:txBody>
          <a:bodyPr/>
          <a:lstStyle/>
          <a:p>
            <a:r>
              <a:rPr lang="ko-KR" altLang="en-US" dirty="0" smtClean="0">
                <a:latin typeface="+mn-ea"/>
              </a:rPr>
              <a:t>서버 코어의 소개</a:t>
            </a:r>
            <a:endParaRPr lang="en-US" altLang="ko-KR" dirty="0" smtClean="0">
              <a:latin typeface="+mn-ea"/>
            </a:endParaRPr>
          </a:p>
          <a:p>
            <a:r>
              <a:rPr lang="ko-KR" altLang="en-US" dirty="0" smtClean="0">
                <a:latin typeface="+mn-ea"/>
              </a:rPr>
              <a:t>서버 코어의 장점</a:t>
            </a:r>
            <a:endParaRPr lang="en-US" altLang="ko-KR" dirty="0" smtClean="0">
              <a:latin typeface="+mn-ea"/>
            </a:endParaRPr>
          </a:p>
          <a:p>
            <a:r>
              <a:rPr lang="ko-KR" altLang="en-US" dirty="0" smtClean="0">
                <a:latin typeface="+mn-ea"/>
              </a:rPr>
              <a:t>서버 코어의 관리</a:t>
            </a:r>
            <a:endParaRPr lang="en-US" altLang="ko-KR" dirty="0" smtClean="0">
              <a:latin typeface="+mn-ea"/>
            </a:endParaRPr>
          </a:p>
          <a:p>
            <a:r>
              <a:rPr lang="ko-KR" altLang="en-US" dirty="0" smtClean="0">
                <a:solidFill>
                  <a:srgbClr val="FFFF00"/>
                </a:solidFill>
                <a:latin typeface="+mn-ea"/>
              </a:rPr>
              <a:t>서버 코어의 가능성</a:t>
            </a:r>
            <a:endParaRPr lang="en-US" altLang="ko-KR" dirty="0" smtClean="0">
              <a:solidFill>
                <a:srgbClr val="FFFF00"/>
              </a:solidFill>
              <a:latin typeface="+mn-ea"/>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서버 코어와 </a:t>
            </a:r>
            <a:r>
              <a:rPr altLang="ko-KR" smtClean="0"/>
              <a:t>*NIX</a:t>
            </a:r>
            <a:r>
              <a:rPr lang="ko-KR" altLang="en-US" dirty="0" smtClean="0"/>
              <a:t> 응용 프로그램</a:t>
            </a:r>
            <a:endParaRPr lang="ko-KR" altLang="en-US" dirty="0"/>
          </a:p>
        </p:txBody>
      </p:sp>
      <p:sp>
        <p:nvSpPr>
          <p:cNvPr id="3" name="내용 개체 틀 2"/>
          <p:cNvSpPr>
            <a:spLocks noGrp="1"/>
          </p:cNvSpPr>
          <p:nvPr>
            <p:ph idx="1"/>
          </p:nvPr>
        </p:nvSpPr>
        <p:spPr>
          <a:xfrm>
            <a:off x="381000" y="1412875"/>
            <a:ext cx="8382000" cy="2954655"/>
          </a:xfrm>
        </p:spPr>
        <p:txBody>
          <a:bodyPr/>
          <a:lstStyle/>
          <a:p>
            <a:r>
              <a:rPr lang="en-US" altLang="ko-KR" dirty="0" smtClean="0">
                <a:latin typeface="+mn-ea"/>
              </a:rPr>
              <a:t>Windows </a:t>
            </a:r>
            <a:r>
              <a:rPr lang="ko-KR" altLang="en-US" dirty="0" smtClean="0">
                <a:latin typeface="+mn-ea"/>
              </a:rPr>
              <a:t>인프라와 연동하기 쉽다</a:t>
            </a:r>
            <a:r>
              <a:rPr lang="en-US" altLang="ko-KR" dirty="0" smtClean="0">
                <a:latin typeface="+mn-ea"/>
              </a:rPr>
              <a:t>.</a:t>
            </a:r>
          </a:p>
          <a:p>
            <a:r>
              <a:rPr lang="en-US" altLang="ko-KR" dirty="0" smtClean="0">
                <a:latin typeface="+mn-ea"/>
              </a:rPr>
              <a:t>Windows</a:t>
            </a:r>
            <a:r>
              <a:rPr lang="ko-KR" altLang="en-US" dirty="0" smtClean="0">
                <a:latin typeface="+mn-ea"/>
              </a:rPr>
              <a:t>로 </a:t>
            </a:r>
            <a:r>
              <a:rPr lang="ko-KR" altLang="en-US" dirty="0" err="1" smtClean="0">
                <a:latin typeface="+mn-ea"/>
              </a:rPr>
              <a:t>포팅된</a:t>
            </a:r>
            <a:r>
              <a:rPr lang="ko-KR" altLang="en-US" dirty="0" smtClean="0">
                <a:latin typeface="+mn-ea"/>
              </a:rPr>
              <a:t> 오픈 소스 프로그램 증가</a:t>
            </a:r>
            <a:endParaRPr lang="en-US" altLang="ko-KR" dirty="0" smtClean="0">
              <a:latin typeface="+mn-ea"/>
            </a:endParaRPr>
          </a:p>
          <a:p>
            <a:r>
              <a:rPr lang="en-US" altLang="ko-KR" dirty="0" smtClean="0">
                <a:latin typeface="+mn-ea"/>
              </a:rPr>
              <a:t>JRE, Tomcat</a:t>
            </a:r>
            <a:r>
              <a:rPr lang="ko-KR" altLang="en-US" dirty="0" smtClean="0">
                <a:latin typeface="+mn-ea"/>
              </a:rPr>
              <a:t>이 서버 코어에서 설치</a:t>
            </a:r>
            <a:r>
              <a:rPr lang="en-US" altLang="ko-KR" dirty="0" smtClean="0">
                <a:latin typeface="+mn-ea"/>
              </a:rPr>
              <a:t>,</a:t>
            </a:r>
            <a:r>
              <a:rPr lang="ko-KR" altLang="en-US" dirty="0" smtClean="0">
                <a:latin typeface="+mn-ea"/>
              </a:rPr>
              <a:t> 동작함</a:t>
            </a:r>
            <a:endParaRPr lang="en-US" altLang="ko-KR" dirty="0" smtClean="0">
              <a:latin typeface="+mn-ea"/>
            </a:endParaRPr>
          </a:p>
          <a:p>
            <a:r>
              <a:rPr lang="ko-KR" altLang="en-US" dirty="0" smtClean="0"/>
              <a:t>서버 코어</a:t>
            </a:r>
            <a:r>
              <a:rPr lang="fr-FR" dirty="0" smtClean="0"/>
              <a:t>+IIS7+PHP+MySQL</a:t>
            </a:r>
            <a:r>
              <a:rPr lang="ko-KR" altLang="en-US" dirty="0" smtClean="0"/>
              <a:t>구현</a:t>
            </a:r>
            <a:r>
              <a:rPr lang="en-US" altLang="ko-KR" dirty="0" smtClean="0"/>
              <a:t/>
            </a:r>
            <a:br>
              <a:rPr lang="en-US" altLang="ko-KR" dirty="0" smtClean="0"/>
            </a:br>
            <a:r>
              <a:rPr lang="en-US" altLang="ko-KR" dirty="0" smtClean="0">
                <a:hlinkClick r:id="rId3"/>
              </a:rPr>
              <a:t>http://windowsmvp.spaces.live.com/blog/cns!80195647FE07388F!485.entry</a:t>
            </a:r>
            <a:endParaRPr lang="en-US" altLang="ko-KR" dirty="0" smtClean="0">
              <a:latin typeface="+mn-ea"/>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세션 요약</a:t>
            </a:r>
            <a:endParaRPr lang="ko-KR" altLang="en-US" dirty="0"/>
          </a:p>
        </p:txBody>
      </p:sp>
      <p:sp>
        <p:nvSpPr>
          <p:cNvPr id="3" name="내용 개체 틀 2"/>
          <p:cNvSpPr>
            <a:spLocks noGrp="1"/>
          </p:cNvSpPr>
          <p:nvPr>
            <p:ph idx="1"/>
          </p:nvPr>
        </p:nvSpPr>
        <p:spPr>
          <a:xfrm>
            <a:off x="381000" y="1412875"/>
            <a:ext cx="8382000" cy="2609945"/>
          </a:xfrm>
        </p:spPr>
        <p:txBody>
          <a:bodyPr/>
          <a:lstStyle/>
          <a:p>
            <a:r>
              <a:rPr lang="ko-KR" altLang="en-US" dirty="0" smtClean="0"/>
              <a:t>서버 코어는 </a:t>
            </a:r>
            <a:r>
              <a:rPr lang="en-US" altLang="ko-KR" dirty="0" smtClean="0"/>
              <a:t>WS2008</a:t>
            </a:r>
            <a:r>
              <a:rPr lang="ko-KR" altLang="en-US" dirty="0" smtClean="0"/>
              <a:t>의 새로운 설치 옵션</a:t>
            </a:r>
            <a:r>
              <a:rPr lang="en-US" altLang="ko-KR" dirty="0" smtClean="0"/>
              <a:t>.</a:t>
            </a:r>
          </a:p>
          <a:p>
            <a:r>
              <a:rPr lang="ko-KR" altLang="en-US" dirty="0" smtClean="0"/>
              <a:t>이전 버전에 비해 가장 혁신적인 변화</a:t>
            </a:r>
            <a:r>
              <a:rPr lang="en-US" altLang="ko-KR" dirty="0" smtClean="0"/>
              <a:t>.</a:t>
            </a:r>
          </a:p>
          <a:p>
            <a:r>
              <a:rPr lang="ko-KR" altLang="en-US" dirty="0" smtClean="0"/>
              <a:t>가볍고</a:t>
            </a:r>
            <a:r>
              <a:rPr lang="en-US" altLang="ko-KR" dirty="0" smtClean="0"/>
              <a:t>,</a:t>
            </a:r>
            <a:r>
              <a:rPr lang="ko-KR" altLang="en-US" dirty="0" smtClean="0"/>
              <a:t> 보안이 강화되었으며 가용성 증가</a:t>
            </a:r>
            <a:r>
              <a:rPr lang="en-US" altLang="ko-KR" dirty="0" smtClean="0"/>
              <a:t>.</a:t>
            </a:r>
          </a:p>
          <a:p>
            <a:r>
              <a:rPr lang="en-US" altLang="ko-KR" dirty="0" smtClean="0"/>
              <a:t>GUI</a:t>
            </a:r>
            <a:r>
              <a:rPr lang="ko-KR" altLang="en-US" dirty="0" smtClean="0"/>
              <a:t>가 없는 대신</a:t>
            </a:r>
            <a:r>
              <a:rPr lang="en-US" altLang="ko-KR" dirty="0" smtClean="0"/>
              <a:t>,</a:t>
            </a:r>
            <a:r>
              <a:rPr lang="ko-KR" altLang="en-US" dirty="0" smtClean="0"/>
              <a:t> 다양한 관리 방안이 가능</a:t>
            </a:r>
            <a:r>
              <a:rPr lang="en-US" altLang="ko-KR" dirty="0" smtClean="0"/>
              <a:t>.</a:t>
            </a:r>
          </a:p>
          <a:p>
            <a:r>
              <a:rPr lang="ko-KR" altLang="en-US" dirty="0" err="1" smtClean="0"/>
              <a:t>오픈소스</a:t>
            </a:r>
            <a:r>
              <a:rPr lang="ko-KR" altLang="en-US" dirty="0" smtClean="0"/>
              <a:t> 응용 프로그램 플랫폼으로 가능성</a:t>
            </a:r>
            <a:r>
              <a:rPr lang="en-US" altLang="ko-KR" dirty="0" smtClean="0"/>
              <a:t>.</a:t>
            </a:r>
            <a:endParaRPr lang="ko-KR" alt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참고 자료</a:t>
            </a:r>
            <a:endParaRPr lang="ko-KR" altLang="en-US" dirty="0"/>
          </a:p>
        </p:txBody>
      </p:sp>
      <p:sp>
        <p:nvSpPr>
          <p:cNvPr id="3" name="내용 개체 틀 2"/>
          <p:cNvSpPr>
            <a:spLocks noGrp="1"/>
          </p:cNvSpPr>
          <p:nvPr>
            <p:ph idx="1"/>
          </p:nvPr>
        </p:nvSpPr>
        <p:spPr>
          <a:xfrm>
            <a:off x="381000" y="1412875"/>
            <a:ext cx="8382000" cy="3964162"/>
          </a:xfrm>
        </p:spPr>
        <p:txBody>
          <a:bodyPr/>
          <a:lstStyle/>
          <a:p>
            <a:r>
              <a:rPr lang="en-US" altLang="ko-KR" sz="3600" dirty="0" smtClean="0"/>
              <a:t>Book</a:t>
            </a:r>
          </a:p>
          <a:p>
            <a:pPr lvl="1"/>
            <a:r>
              <a:rPr lang="en-US" altLang="ko-KR" sz="2000" dirty="0" smtClean="0"/>
              <a:t>Introducing Windows Server 2008 - Mitch Tulloch, Microsoft</a:t>
            </a:r>
          </a:p>
          <a:p>
            <a:r>
              <a:rPr lang="en-US" altLang="ko-KR" sz="3600" dirty="0" smtClean="0"/>
              <a:t>Presentation</a:t>
            </a:r>
          </a:p>
          <a:p>
            <a:pPr lvl="1"/>
            <a:r>
              <a:rPr lang="en-US" altLang="ko-KR" sz="2000" dirty="0" smtClean="0"/>
              <a:t>The New Server Core Installation Option in Windows </a:t>
            </a:r>
            <a:br>
              <a:rPr lang="en-US" altLang="ko-KR" sz="2000" dirty="0" smtClean="0"/>
            </a:br>
            <a:r>
              <a:rPr lang="en-US" altLang="ko-KR" sz="2000" dirty="0" smtClean="0"/>
              <a:t>Server 2008 - Andrew Mason, Microsoft</a:t>
            </a:r>
          </a:p>
          <a:p>
            <a:pPr lvl="1"/>
            <a:r>
              <a:rPr lang="en-US" altLang="ko-KR" sz="2000" dirty="0" smtClean="0"/>
              <a:t>Server Management – Dennis Chung, Microsoft</a:t>
            </a:r>
          </a:p>
          <a:p>
            <a:pPr lvl="1"/>
            <a:r>
              <a:rPr lang="en-US" altLang="ko-KR" sz="2000" dirty="0" smtClean="0"/>
              <a:t>Command Microsoft Windows from C: Level ...and</a:t>
            </a:r>
            <a:br>
              <a:rPr lang="en-US" altLang="ko-KR" sz="2000" dirty="0" smtClean="0"/>
            </a:br>
            <a:r>
              <a:rPr lang="en-US" altLang="ko-KR" sz="2000" dirty="0" smtClean="0"/>
              <a:t>Get Ready for Server Core! - Mark </a:t>
            </a:r>
            <a:r>
              <a:rPr lang="en-US" altLang="ko-KR" sz="2000" dirty="0" err="1" smtClean="0"/>
              <a:t>Minasi</a:t>
            </a:r>
            <a:r>
              <a:rPr lang="en-US" altLang="ko-KR" sz="2000" dirty="0" smtClean="0"/>
              <a:t> (</a:t>
            </a:r>
            <a:r>
              <a:rPr lang="en-US" altLang="ko-KR" sz="2000" dirty="0" err="1" smtClean="0"/>
              <a:t>TechEd</a:t>
            </a:r>
            <a:r>
              <a:rPr lang="en-US" altLang="ko-KR" sz="2000" dirty="0" smtClean="0"/>
              <a:t> 2007)</a:t>
            </a:r>
          </a:p>
          <a:p>
            <a:r>
              <a:rPr lang="en-US" altLang="ko-KR" sz="3600" dirty="0" smtClean="0">
                <a:latin typeface="+mj-ea"/>
                <a:ea typeface="+mj-ea"/>
              </a:rPr>
              <a:t>Web</a:t>
            </a:r>
          </a:p>
          <a:p>
            <a:pPr lvl="1"/>
            <a:r>
              <a:rPr lang="en-US" altLang="ko-KR" sz="2000" dirty="0" smtClean="0"/>
              <a:t>Server Core Blog - </a:t>
            </a:r>
            <a:r>
              <a:rPr lang="en-US" altLang="ko-KR" sz="2000" dirty="0" smtClean="0">
                <a:hlinkClick r:id="rId2"/>
              </a:rPr>
              <a:t>http://blogs.technet.com/server_core/</a:t>
            </a:r>
            <a:r>
              <a:rPr lang="en-US" altLang="ko-KR" sz="2000" dirty="0" smtClean="0"/>
              <a:t>  </a:t>
            </a:r>
            <a:endParaRPr lang="ko-KR" altLang="en-US" sz="3600"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감사합니다</a:t>
            </a:r>
            <a:r>
              <a:rPr altLang="ko-KR" smtClean="0"/>
              <a:t>!!!</a:t>
            </a:r>
            <a:endParaRPr lang="ko-KR" altLang="en-US" dirty="0"/>
          </a:p>
        </p:txBody>
      </p:sp>
      <p:sp>
        <p:nvSpPr>
          <p:cNvPr id="6" name="TextBox 5"/>
          <p:cNvSpPr txBox="1"/>
          <p:nvPr/>
        </p:nvSpPr>
        <p:spPr>
          <a:xfrm>
            <a:off x="821505" y="2336393"/>
            <a:ext cx="7500990" cy="2185214"/>
          </a:xfrm>
          <a:prstGeom prst="rect">
            <a:avLst/>
          </a:prstGeom>
          <a:noFill/>
        </p:spPr>
        <p:txBody>
          <a:bodyPr wrap="square" rtlCol="0">
            <a:spAutoFit/>
          </a:bodyPr>
          <a:lstStyle/>
          <a:p>
            <a:pPr marL="0" lvl="1" algn="ctr"/>
            <a:r>
              <a:rPr lang="en-US" altLang="ko-KR" sz="3200" i="1" dirty="0" smtClean="0">
                <a:latin typeface="+mn-ea"/>
              </a:rPr>
              <a:t>System Administration is not a job. </a:t>
            </a:r>
          </a:p>
          <a:p>
            <a:pPr marL="0" lvl="1" algn="ctr"/>
            <a:r>
              <a:rPr lang="en-US" altLang="ko-KR" sz="3200" i="1" dirty="0" smtClean="0">
                <a:latin typeface="+mn-ea"/>
              </a:rPr>
              <a:t>It’s a </a:t>
            </a:r>
            <a:r>
              <a:rPr lang="en-US" altLang="ko-KR" sz="3200" b="1" i="1" dirty="0" smtClean="0">
                <a:solidFill>
                  <a:srgbClr val="FFFF00"/>
                </a:solidFill>
                <a:latin typeface="+mn-ea"/>
              </a:rPr>
              <a:t>Lifestyle</a:t>
            </a:r>
            <a:r>
              <a:rPr lang="en-US" altLang="ko-KR" sz="3200" i="1" dirty="0" smtClean="0">
                <a:latin typeface="+mn-ea"/>
              </a:rPr>
              <a:t>.</a:t>
            </a:r>
          </a:p>
          <a:p>
            <a:pPr marL="0" lvl="1" algn="ctr"/>
            <a:endParaRPr lang="en-US" altLang="ko-KR" sz="3200" dirty="0" smtClean="0">
              <a:latin typeface="+mn-ea"/>
            </a:endParaRPr>
          </a:p>
          <a:p>
            <a:pPr marL="0" lvl="1" algn="ctr"/>
            <a:r>
              <a:rPr lang="en-US" altLang="ko-KR" dirty="0" smtClean="0">
                <a:latin typeface="+mn-ea"/>
              </a:rPr>
              <a:t>Time Management for System Administrators </a:t>
            </a:r>
          </a:p>
          <a:p>
            <a:pPr marL="0" lvl="1" algn="ctr"/>
            <a:r>
              <a:rPr lang="en-US" altLang="ko-KR" dirty="0" smtClean="0">
                <a:latin typeface="+mn-ea"/>
              </a:rPr>
              <a:t>By Thomas. </a:t>
            </a:r>
            <a:r>
              <a:rPr lang="ko-KR" altLang="en-US" dirty="0" smtClean="0">
                <a:latin typeface="+mn-ea"/>
              </a:rPr>
              <a:t> </a:t>
            </a:r>
            <a:r>
              <a:rPr lang="en-US" altLang="ko-KR" dirty="0" smtClean="0">
                <a:latin typeface="+mn-ea"/>
              </a:rPr>
              <a:t>A </a:t>
            </a:r>
            <a:r>
              <a:rPr lang="ko-KR" altLang="en-US" dirty="0" smtClean="0">
                <a:latin typeface="+mn-ea"/>
              </a:rPr>
              <a:t> </a:t>
            </a:r>
            <a:r>
              <a:rPr lang="en-US" altLang="ko-KR" dirty="0" err="1" smtClean="0">
                <a:latin typeface="+mn-ea"/>
              </a:rPr>
              <a:t>Limoncelli</a:t>
            </a:r>
            <a:r>
              <a:rPr lang="ko-KR" altLang="en-US" dirty="0" smtClean="0">
                <a:latin typeface="+mn-ea"/>
              </a:rPr>
              <a:t> </a:t>
            </a:r>
            <a:endParaRPr lang="en-US" altLang="ko-KR" dirty="0" smtClean="0">
              <a:latin typeface="+mn-ea"/>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30188"/>
            <a:ext cx="8382000" cy="664797"/>
          </a:xfrm>
        </p:spPr>
        <p:txBody>
          <a:bodyPr/>
          <a:lstStyle/>
          <a:p>
            <a:r>
              <a:rPr lang="ko-KR" altLang="en-US" dirty="0" smtClean="0">
                <a:latin typeface="+mn-ea"/>
              </a:rPr>
              <a:t>시간 관리 서적에서</a:t>
            </a:r>
            <a:r>
              <a:rPr lang="en-US" altLang="ko-KR" dirty="0" smtClean="0">
                <a:latin typeface="+mn-ea"/>
              </a:rPr>
              <a:t>…</a:t>
            </a:r>
            <a:r>
              <a:rPr altLang="ko-KR" smtClean="0">
                <a:latin typeface="+mn-ea"/>
              </a:rPr>
              <a:t>.</a:t>
            </a:r>
            <a:endParaRPr lang="en-US" dirty="0">
              <a:latin typeface="+mn-ea"/>
            </a:endParaRPr>
          </a:p>
        </p:txBody>
      </p:sp>
      <p:sp>
        <p:nvSpPr>
          <p:cNvPr id="6" name="Text Placeholder 5"/>
          <p:cNvSpPr>
            <a:spLocks noGrp="1"/>
          </p:cNvSpPr>
          <p:nvPr>
            <p:ph type="body" sz="quarter" idx="10"/>
          </p:nvPr>
        </p:nvSpPr>
        <p:spPr>
          <a:xfrm>
            <a:off x="551656" y="1905000"/>
            <a:ext cx="8040688" cy="4262705"/>
          </a:xfrm>
        </p:spPr>
        <p:txBody>
          <a:bodyPr/>
          <a:lstStyle/>
          <a:p>
            <a:r>
              <a:rPr lang="ko-KR" altLang="en-US" b="0" dirty="0" smtClean="0">
                <a:latin typeface="맑은 고딕" pitchFamily="50" charset="-127"/>
                <a:ea typeface="맑은 고딕" pitchFamily="50" charset="-127"/>
              </a:rPr>
              <a:t>  시간낭비 요인이란 투자 시간에 비해 이익이 적은 활동들을 의미한다</a:t>
            </a:r>
            <a:r>
              <a:rPr lang="en-US" altLang="ko-KR" b="0" dirty="0" smtClean="0">
                <a:latin typeface="맑은 고딕" pitchFamily="50" charset="-127"/>
                <a:ea typeface="맑은 고딕" pitchFamily="50" charset="-127"/>
              </a:rPr>
              <a:t>.</a:t>
            </a:r>
            <a:r>
              <a:rPr lang="ko-KR" altLang="en-US" b="0" dirty="0" smtClean="0">
                <a:latin typeface="맑은 고딕" pitchFamily="50" charset="-127"/>
                <a:ea typeface="맑은 고딕" pitchFamily="50" charset="-127"/>
              </a:rPr>
              <a:t> 이런 활동을 보다 효율적으로 수행하려 하기 보다는 </a:t>
            </a:r>
            <a:r>
              <a:rPr lang="ko-KR" altLang="en-US" dirty="0" smtClean="0">
                <a:solidFill>
                  <a:srgbClr val="FF0000"/>
                </a:solidFill>
                <a:latin typeface="맑은 고딕" pitchFamily="50" charset="-127"/>
                <a:ea typeface="맑은 고딕" pitchFamily="50" charset="-127"/>
              </a:rPr>
              <a:t>차라리 제거하는 편이 좋다</a:t>
            </a:r>
            <a:r>
              <a:rPr lang="en-US" altLang="ko-KR" dirty="0" smtClean="0">
                <a:solidFill>
                  <a:srgbClr val="FF0000"/>
                </a:solidFill>
                <a:latin typeface="맑은 고딕" pitchFamily="50" charset="-127"/>
                <a:ea typeface="맑은 고딕" pitchFamily="50" charset="-127"/>
              </a:rPr>
              <a:t>.</a:t>
            </a:r>
          </a:p>
          <a:p>
            <a:endParaRPr lang="en-US" b="0" dirty="0" smtClean="0">
              <a:latin typeface="맑은 고딕" pitchFamily="50" charset="-127"/>
              <a:ea typeface="맑은 고딕" pitchFamily="50" charset="-127"/>
            </a:endParaRPr>
          </a:p>
          <a:p>
            <a:r>
              <a:rPr lang="ko-KR" altLang="en-US" b="0" dirty="0" smtClean="0">
                <a:latin typeface="맑은 고딕" pitchFamily="50" charset="-127"/>
                <a:ea typeface="맑은 고딕" pitchFamily="50" charset="-127"/>
              </a:rPr>
              <a:t>  시스템 관리자를 위한 근본적인 시간관리 기법은 </a:t>
            </a:r>
            <a:r>
              <a:rPr lang="ko-KR" altLang="en-US" dirty="0" smtClean="0">
                <a:solidFill>
                  <a:srgbClr val="FF0000"/>
                </a:solidFill>
                <a:latin typeface="맑은 고딕" pitchFamily="50" charset="-127"/>
                <a:ea typeface="맑은 고딕" pitchFamily="50" charset="-127"/>
              </a:rPr>
              <a:t>우수한 성능을 가진 </a:t>
            </a:r>
            <a:r>
              <a:rPr lang="en-US" altLang="ko-KR" dirty="0" smtClean="0">
                <a:solidFill>
                  <a:srgbClr val="FF0000"/>
                </a:solidFill>
                <a:latin typeface="맑은 고딕" pitchFamily="50" charset="-127"/>
                <a:ea typeface="맑은 고딕" pitchFamily="50" charset="-127"/>
              </a:rPr>
              <a:t>IT</a:t>
            </a:r>
            <a:r>
              <a:rPr lang="ko-KR" altLang="en-US" dirty="0" smtClean="0">
                <a:solidFill>
                  <a:srgbClr val="FF0000"/>
                </a:solidFill>
                <a:latin typeface="맑은 고딕" pitchFamily="50" charset="-127"/>
                <a:ea typeface="맑은 고딕" pitchFamily="50" charset="-127"/>
              </a:rPr>
              <a:t> 기반체제인 것이다</a:t>
            </a:r>
            <a:r>
              <a:rPr lang="en-US" altLang="ko-KR" dirty="0" smtClean="0">
                <a:solidFill>
                  <a:srgbClr val="FF0000"/>
                </a:solidFill>
                <a:latin typeface="맑은 고딕" pitchFamily="50" charset="-127"/>
                <a:ea typeface="맑은 고딕" pitchFamily="50" charset="-127"/>
              </a:rPr>
              <a:t>.</a:t>
            </a:r>
            <a:r>
              <a:rPr lang="en-US" altLang="ko-KR" dirty="0" smtClean="0">
                <a:latin typeface="맑은 고딕" pitchFamily="50" charset="-127"/>
                <a:ea typeface="맑은 고딕" pitchFamily="50" charset="-127"/>
              </a:rPr>
              <a:t/>
            </a:r>
            <a:br>
              <a:rPr lang="en-US" altLang="ko-KR" dirty="0" smtClean="0">
                <a:latin typeface="맑은 고딕" pitchFamily="50" charset="-127"/>
                <a:ea typeface="맑은 고딕" pitchFamily="50" charset="-127"/>
              </a:rPr>
            </a:br>
            <a:endParaRPr lang="en-US" altLang="ko-KR" dirty="0" smtClean="0">
              <a:latin typeface="맑은 고딕" pitchFamily="50" charset="-127"/>
              <a:ea typeface="맑은 고딕" pitchFamily="50" charset="-127"/>
            </a:endParaRPr>
          </a:p>
          <a:p>
            <a:pPr algn="ctr"/>
            <a:r>
              <a:rPr lang="en-US" altLang="ko-KR" sz="2000" b="0" dirty="0" smtClean="0">
                <a:latin typeface="맑은 고딕" pitchFamily="50" charset="-127"/>
                <a:ea typeface="맑은 고딕" pitchFamily="50" charset="-127"/>
              </a:rPr>
              <a:t>“</a:t>
            </a:r>
            <a:r>
              <a:rPr lang="ko-KR" altLang="en-US" sz="2000" b="0" dirty="0" smtClean="0">
                <a:latin typeface="맑은 고딕" pitchFamily="50" charset="-127"/>
                <a:ea typeface="맑은 고딕" pitchFamily="50" charset="-127"/>
              </a:rPr>
              <a:t>시스템관리자를 위한 시간관리 전략</a:t>
            </a:r>
            <a:r>
              <a:rPr lang="en-US" altLang="ko-KR" sz="2000" b="0" dirty="0" smtClean="0">
                <a:latin typeface="맑은 고딕" pitchFamily="50" charset="-127"/>
                <a:ea typeface="맑은 고딕" pitchFamily="50" charset="-127"/>
              </a:rPr>
              <a:t>”</a:t>
            </a:r>
            <a:r>
              <a:rPr lang="ko-KR" altLang="en-US" sz="2000" b="0" dirty="0" smtClean="0">
                <a:latin typeface="맑은 고딕" pitchFamily="50" charset="-127"/>
                <a:ea typeface="맑은 고딕" pitchFamily="50" charset="-127"/>
              </a:rPr>
              <a:t> </a:t>
            </a:r>
            <a:r>
              <a:rPr lang="en-US" altLang="ko-KR" sz="2000" b="0" dirty="0" smtClean="0">
                <a:latin typeface="맑은 고딕" pitchFamily="50" charset="-127"/>
                <a:ea typeface="맑은 고딕" pitchFamily="50" charset="-127"/>
              </a:rPr>
              <a:t>by Thomas A. </a:t>
            </a:r>
            <a:r>
              <a:rPr lang="en-US" altLang="ko-KR" sz="2000" b="0" dirty="0" err="1" smtClean="0">
                <a:latin typeface="맑은 고딕" pitchFamily="50" charset="-127"/>
                <a:ea typeface="맑은 고딕" pitchFamily="50" charset="-127"/>
              </a:rPr>
              <a:t>Limoncelli</a:t>
            </a:r>
            <a:endParaRPr lang="en-US" sz="2000" b="0" dirty="0" smtClean="0">
              <a:latin typeface="맑은 고딕" pitchFamily="50" charset="-127"/>
              <a:ea typeface="맑은 고딕" pitchFamily="50" charset="-127"/>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rcRect/>
          <a:stretch>
            <a:fillRect/>
          </a:stretch>
        </p:blipFill>
        <p:spPr bwMode="black">
          <a:xfrm>
            <a:off x="1602053" y="2787386"/>
            <a:ext cx="5939896" cy="1283229"/>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latin typeface="Segoe" pitchFamily="34" charset="0"/>
                <a:cs typeface="Arial" charset="0"/>
              </a:rPr>
              <a:t>© </a:t>
            </a:r>
            <a:r>
              <a:rPr lang="en-US" sz="700" dirty="0" smtClean="0">
                <a:latin typeface="Segoe" pitchFamily="34" charset="0"/>
                <a:cs typeface="Arial" charset="0"/>
              </a:rPr>
              <a:t>2007 Microsoft </a:t>
            </a:r>
            <a:r>
              <a:rPr lang="en-US" sz="700" dirty="0">
                <a:latin typeface="Segoe"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latin typeface="Segoe"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latin typeface="Segoe" pitchFamily="34" charset="0"/>
                <a:cs typeface="Arial" charset="0"/>
              </a:rPr>
            </a:br>
            <a:r>
              <a:rPr lang="en-US" sz="700" dirty="0">
                <a:latin typeface="Segoe" pitchFamily="34" charset="0"/>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altLang="ko-KR" smtClean="0"/>
              <a:t>Agenda</a:t>
            </a:r>
            <a:endParaRPr lang="ko-KR" altLang="en-US" dirty="0"/>
          </a:p>
        </p:txBody>
      </p:sp>
      <p:sp>
        <p:nvSpPr>
          <p:cNvPr id="3" name="내용 개체 틀 2"/>
          <p:cNvSpPr>
            <a:spLocks noGrp="1"/>
          </p:cNvSpPr>
          <p:nvPr>
            <p:ph idx="1"/>
          </p:nvPr>
        </p:nvSpPr>
        <p:spPr>
          <a:xfrm>
            <a:off x="381000" y="1412875"/>
            <a:ext cx="8382000" cy="2068259"/>
          </a:xfrm>
        </p:spPr>
        <p:txBody>
          <a:bodyPr/>
          <a:lstStyle/>
          <a:p>
            <a:r>
              <a:rPr lang="ko-KR" altLang="en-US" dirty="0" smtClean="0">
                <a:solidFill>
                  <a:srgbClr val="FFFF00"/>
                </a:solidFill>
                <a:latin typeface="+mn-ea"/>
              </a:rPr>
              <a:t>서버 코어의 소개</a:t>
            </a:r>
            <a:endParaRPr lang="en-US" altLang="ko-KR" dirty="0" smtClean="0">
              <a:solidFill>
                <a:srgbClr val="FFFF00"/>
              </a:solidFill>
              <a:latin typeface="+mn-ea"/>
            </a:endParaRPr>
          </a:p>
          <a:p>
            <a:r>
              <a:rPr lang="ko-KR" altLang="en-US" dirty="0" smtClean="0">
                <a:latin typeface="+mn-ea"/>
              </a:rPr>
              <a:t>서버 코어의 장점</a:t>
            </a:r>
            <a:endParaRPr lang="en-US" altLang="ko-KR" dirty="0" smtClean="0">
              <a:latin typeface="+mn-ea"/>
            </a:endParaRPr>
          </a:p>
          <a:p>
            <a:r>
              <a:rPr lang="ko-KR" altLang="en-US" dirty="0" smtClean="0">
                <a:latin typeface="+mn-ea"/>
              </a:rPr>
              <a:t>서버 코어의 관리</a:t>
            </a:r>
            <a:endParaRPr lang="en-US" altLang="ko-KR" dirty="0" smtClean="0">
              <a:latin typeface="+mn-ea"/>
            </a:endParaRPr>
          </a:p>
          <a:p>
            <a:r>
              <a:rPr lang="ko-KR" altLang="en-US" dirty="0" smtClean="0">
                <a:latin typeface="+mn-ea"/>
              </a:rPr>
              <a:t>서버 코어의 가능성</a:t>
            </a:r>
            <a:endParaRPr lang="en-US" altLang="ko-KR" dirty="0" smtClean="0">
              <a:latin typeface="+mn-ea"/>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새로운 설치 옵션</a:t>
            </a:r>
            <a:endParaRPr lang="ko-KR" altLang="en-US" dirty="0"/>
          </a:p>
        </p:txBody>
      </p:sp>
      <p:pic>
        <p:nvPicPr>
          <p:cNvPr id="1027" name="Picture 3"/>
          <p:cNvPicPr>
            <a:picLocks noChangeAspect="1" noChangeArrowheads="1"/>
          </p:cNvPicPr>
          <p:nvPr/>
        </p:nvPicPr>
        <p:blipFill>
          <a:blip r:embed="rId3"/>
          <a:srcRect/>
          <a:stretch>
            <a:fillRect/>
          </a:stretch>
        </p:blipFill>
        <p:spPr bwMode="auto">
          <a:xfrm>
            <a:off x="1500188" y="1162050"/>
            <a:ext cx="6143625" cy="45339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smtClean="0"/>
              <a:t>데스크탑</a:t>
            </a:r>
            <a:endParaRPr lang="ko-KR" altLang="en-US" dirty="0"/>
          </a:p>
        </p:txBody>
      </p:sp>
      <p:pic>
        <p:nvPicPr>
          <p:cNvPr id="1026" name="Picture 2"/>
          <p:cNvPicPr>
            <a:picLocks noChangeAspect="1" noChangeArrowheads="1"/>
          </p:cNvPicPr>
          <p:nvPr/>
        </p:nvPicPr>
        <p:blipFill>
          <a:blip r:embed="rId3"/>
          <a:srcRect/>
          <a:stretch>
            <a:fillRect/>
          </a:stretch>
        </p:blipFill>
        <p:spPr bwMode="auto">
          <a:xfrm>
            <a:off x="988207" y="1000108"/>
            <a:ext cx="5734064" cy="4284401"/>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202521" y="1142984"/>
            <a:ext cx="6086491" cy="4568682"/>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1428728" y="1357298"/>
            <a:ext cx="6667520" cy="5000640"/>
          </a:xfrm>
          <a:prstGeom prst="rect">
            <a:avLst/>
          </a:prstGeom>
          <a:noFill/>
          <a:ln w="9525">
            <a:solidFill>
              <a:srgbClr val="FF0000"/>
            </a:solid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10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fade">
                                      <p:cBhvr>
                                        <p:cTn id="17" dur="10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smtClean="0"/>
              <a:t>아키텍</a:t>
            </a:r>
            <a:r>
              <a:rPr lang="ko-KR" altLang="en-US" dirty="0" err="1"/>
              <a:t>쳐</a:t>
            </a:r>
            <a:endParaRPr lang="ko-KR" altLang="en-US" dirty="0"/>
          </a:p>
        </p:txBody>
      </p:sp>
      <p:pic>
        <p:nvPicPr>
          <p:cNvPr id="9" name="Picture 27" descr="empty green rectangle"/>
          <p:cNvPicPr>
            <a:picLocks noChangeAspect="1" noChangeArrowheads="1"/>
          </p:cNvPicPr>
          <p:nvPr/>
        </p:nvPicPr>
        <p:blipFill>
          <a:blip r:embed="rId3"/>
          <a:srcRect/>
          <a:stretch>
            <a:fillRect/>
          </a:stretch>
        </p:blipFill>
        <p:spPr bwMode="auto">
          <a:xfrm>
            <a:off x="457200" y="4451350"/>
            <a:ext cx="8153400" cy="1644650"/>
          </a:xfrm>
          <a:prstGeom prst="rect">
            <a:avLst/>
          </a:prstGeom>
          <a:noFill/>
          <a:ln w="9525">
            <a:noFill/>
            <a:miter lim="800000"/>
            <a:headEnd/>
            <a:tailEnd/>
          </a:ln>
        </p:spPr>
      </p:pic>
      <p:pic>
        <p:nvPicPr>
          <p:cNvPr id="10" name="Picture 28" descr="empty red rectangle"/>
          <p:cNvPicPr>
            <a:picLocks noChangeAspect="1" noChangeArrowheads="1"/>
          </p:cNvPicPr>
          <p:nvPr/>
        </p:nvPicPr>
        <p:blipFill>
          <a:blip r:embed="rId4"/>
          <a:srcRect/>
          <a:stretch>
            <a:fillRect/>
          </a:stretch>
        </p:blipFill>
        <p:spPr bwMode="auto">
          <a:xfrm>
            <a:off x="5294313" y="2774950"/>
            <a:ext cx="3163887" cy="1708150"/>
          </a:xfrm>
          <a:prstGeom prst="rect">
            <a:avLst/>
          </a:prstGeom>
          <a:noFill/>
          <a:ln w="9525">
            <a:noFill/>
            <a:miter lim="800000"/>
            <a:headEnd/>
            <a:tailEnd/>
          </a:ln>
        </p:spPr>
      </p:pic>
      <p:pic>
        <p:nvPicPr>
          <p:cNvPr id="11" name="Picture 26" descr="empty blue rectangle"/>
          <p:cNvPicPr>
            <a:picLocks noChangeAspect="1" noChangeArrowheads="1"/>
          </p:cNvPicPr>
          <p:nvPr/>
        </p:nvPicPr>
        <p:blipFill>
          <a:blip r:embed="rId5"/>
          <a:srcRect/>
          <a:stretch>
            <a:fillRect/>
          </a:stretch>
        </p:blipFill>
        <p:spPr bwMode="auto">
          <a:xfrm>
            <a:off x="446088" y="1349375"/>
            <a:ext cx="8131175" cy="1470025"/>
          </a:xfrm>
          <a:prstGeom prst="rect">
            <a:avLst/>
          </a:prstGeom>
          <a:noFill/>
          <a:ln w="9525">
            <a:noFill/>
            <a:miter lim="800000"/>
            <a:headEnd/>
            <a:tailEnd/>
          </a:ln>
        </p:spPr>
      </p:pic>
      <p:pic>
        <p:nvPicPr>
          <p:cNvPr id="12" name="Picture 29" descr="empty red rectangle"/>
          <p:cNvPicPr>
            <a:picLocks noChangeAspect="1" noChangeArrowheads="1"/>
          </p:cNvPicPr>
          <p:nvPr/>
        </p:nvPicPr>
        <p:blipFill>
          <a:blip r:embed="rId4"/>
          <a:srcRect/>
          <a:stretch>
            <a:fillRect/>
          </a:stretch>
        </p:blipFill>
        <p:spPr bwMode="auto">
          <a:xfrm>
            <a:off x="533400" y="2768600"/>
            <a:ext cx="4735513" cy="1708150"/>
          </a:xfrm>
          <a:prstGeom prst="rect">
            <a:avLst/>
          </a:prstGeom>
          <a:noFill/>
          <a:ln w="9525">
            <a:noFill/>
            <a:miter lim="800000"/>
            <a:headEnd/>
            <a:tailEnd/>
          </a:ln>
        </p:spPr>
      </p:pic>
      <p:sp>
        <p:nvSpPr>
          <p:cNvPr id="13" name="Rectangle 5"/>
          <p:cNvSpPr>
            <a:spLocks noChangeArrowheads="1"/>
          </p:cNvSpPr>
          <p:nvPr/>
        </p:nvSpPr>
        <p:spPr bwMode="auto">
          <a:xfrm>
            <a:off x="914400" y="4343400"/>
            <a:ext cx="7285038" cy="1371600"/>
          </a:xfrm>
          <a:prstGeom prst="rect">
            <a:avLst/>
          </a:prstGeom>
          <a:noFill/>
          <a:ln w="9525">
            <a:noFill/>
            <a:miter lim="800000"/>
            <a:headEnd/>
            <a:tailEnd/>
          </a:ln>
        </p:spPr>
        <p:txBody>
          <a:bodyPr wrap="none" anchor="ctr"/>
          <a:lstStyle/>
          <a:p>
            <a:r>
              <a:rPr lang="en-US" b="1" dirty="0">
                <a:latin typeface="Calibri" pitchFamily="34" charset="0"/>
              </a:rPr>
              <a:t>Server Core </a:t>
            </a:r>
            <a:br>
              <a:rPr lang="en-US" b="1" dirty="0">
                <a:latin typeface="Calibri" pitchFamily="34" charset="0"/>
              </a:rPr>
            </a:br>
            <a:r>
              <a:rPr lang="en-US" dirty="0">
                <a:latin typeface="Calibri" pitchFamily="34" charset="0"/>
              </a:rPr>
              <a:t>Security, TCP/IP, File Systems, RPC,</a:t>
            </a:r>
            <a:br>
              <a:rPr lang="en-US" dirty="0">
                <a:latin typeface="Calibri" pitchFamily="34" charset="0"/>
              </a:rPr>
            </a:br>
            <a:r>
              <a:rPr lang="en-US" dirty="0">
                <a:latin typeface="Calibri" pitchFamily="34" charset="0"/>
              </a:rPr>
              <a:t>plus other Core Server Sub-Systems</a:t>
            </a:r>
            <a:endParaRPr lang="en-US" sz="1600" dirty="0">
              <a:latin typeface="Calibri" pitchFamily="34" charset="0"/>
            </a:endParaRPr>
          </a:p>
        </p:txBody>
      </p:sp>
      <p:sp>
        <p:nvSpPr>
          <p:cNvPr id="14" name="Rectangle 4"/>
          <p:cNvSpPr>
            <a:spLocks noChangeArrowheads="1"/>
          </p:cNvSpPr>
          <p:nvPr/>
        </p:nvSpPr>
        <p:spPr bwMode="auto">
          <a:xfrm>
            <a:off x="468313" y="2725738"/>
            <a:ext cx="4800600" cy="1985962"/>
          </a:xfrm>
          <a:prstGeom prst="rect">
            <a:avLst/>
          </a:prstGeom>
          <a:noFill/>
          <a:ln w="9525">
            <a:noFill/>
            <a:miter lim="800000"/>
            <a:headEnd/>
            <a:tailEnd/>
          </a:ln>
        </p:spPr>
        <p:txBody>
          <a:bodyPr wrap="none" anchorCtr="1"/>
          <a:lstStyle/>
          <a:p>
            <a:pPr algn="ctr"/>
            <a:endParaRPr lang="en-US" b="1">
              <a:solidFill>
                <a:srgbClr val="FFFF99"/>
              </a:solidFill>
              <a:latin typeface="Calibri" pitchFamily="34" charset="0"/>
            </a:endParaRPr>
          </a:p>
          <a:p>
            <a:pPr algn="ctr"/>
            <a:endParaRPr lang="en-US" b="1">
              <a:solidFill>
                <a:srgbClr val="FFFF99"/>
              </a:solidFill>
              <a:latin typeface="Calibri" pitchFamily="34" charset="0"/>
            </a:endParaRPr>
          </a:p>
        </p:txBody>
      </p:sp>
      <p:sp>
        <p:nvSpPr>
          <p:cNvPr id="15" name="Rectangle 6"/>
          <p:cNvSpPr>
            <a:spLocks noChangeArrowheads="1"/>
          </p:cNvSpPr>
          <p:nvPr/>
        </p:nvSpPr>
        <p:spPr bwMode="auto">
          <a:xfrm>
            <a:off x="1066800" y="3429000"/>
            <a:ext cx="762000" cy="685800"/>
          </a:xfrm>
          <a:prstGeom prst="rect">
            <a:avLst/>
          </a:prstGeom>
          <a:solidFill>
            <a:schemeClr val="bg2">
              <a:alpha val="50195"/>
            </a:schemeClr>
          </a:solidFill>
          <a:ln w="9525">
            <a:solidFill>
              <a:schemeClr val="tx1"/>
            </a:solidFill>
            <a:miter lim="800000"/>
            <a:headEnd/>
            <a:tailEnd/>
          </a:ln>
        </p:spPr>
        <p:txBody>
          <a:bodyPr wrap="none" anchor="ctr"/>
          <a:lstStyle/>
          <a:p>
            <a:pPr algn="ctr"/>
            <a:r>
              <a:rPr lang="en-US" dirty="0" smtClean="0">
                <a:latin typeface="Calibri" pitchFamily="34" charset="0"/>
              </a:rPr>
              <a:t>AD /</a:t>
            </a:r>
            <a:br>
              <a:rPr lang="en-US" dirty="0" smtClean="0">
                <a:latin typeface="Calibri" pitchFamily="34" charset="0"/>
              </a:rPr>
            </a:br>
            <a:r>
              <a:rPr lang="en-US" dirty="0" smtClean="0">
                <a:latin typeface="Calibri" pitchFamily="34" charset="0"/>
              </a:rPr>
              <a:t>DNS</a:t>
            </a:r>
            <a:endParaRPr lang="en-US" dirty="0">
              <a:latin typeface="Calibri" pitchFamily="34" charset="0"/>
            </a:endParaRPr>
          </a:p>
        </p:txBody>
      </p:sp>
      <p:sp>
        <p:nvSpPr>
          <p:cNvPr id="16" name="Rectangle 7"/>
          <p:cNvSpPr>
            <a:spLocks noChangeArrowheads="1"/>
          </p:cNvSpPr>
          <p:nvPr/>
        </p:nvSpPr>
        <p:spPr bwMode="auto">
          <a:xfrm>
            <a:off x="1828800" y="3429000"/>
            <a:ext cx="762000" cy="685800"/>
          </a:xfrm>
          <a:prstGeom prst="rect">
            <a:avLst/>
          </a:prstGeom>
          <a:solidFill>
            <a:schemeClr val="bg2">
              <a:alpha val="50195"/>
            </a:schemeClr>
          </a:solidFill>
          <a:ln w="9525">
            <a:solidFill>
              <a:schemeClr val="tx1"/>
            </a:solidFill>
            <a:miter lim="800000"/>
            <a:headEnd/>
            <a:tailEnd/>
          </a:ln>
        </p:spPr>
        <p:txBody>
          <a:bodyPr wrap="none" anchor="ctr"/>
          <a:lstStyle/>
          <a:p>
            <a:pPr algn="ctr"/>
            <a:r>
              <a:rPr lang="en-US" dirty="0">
                <a:latin typeface="Calibri" pitchFamily="34" charset="0"/>
              </a:rPr>
              <a:t>DHCP</a:t>
            </a:r>
          </a:p>
        </p:txBody>
      </p:sp>
      <p:sp>
        <p:nvSpPr>
          <p:cNvPr id="17" name="Rectangle 8"/>
          <p:cNvSpPr>
            <a:spLocks noChangeArrowheads="1"/>
          </p:cNvSpPr>
          <p:nvPr/>
        </p:nvSpPr>
        <p:spPr bwMode="auto">
          <a:xfrm>
            <a:off x="2590800" y="3429000"/>
            <a:ext cx="762000" cy="685800"/>
          </a:xfrm>
          <a:prstGeom prst="rect">
            <a:avLst/>
          </a:prstGeom>
          <a:solidFill>
            <a:schemeClr val="bg2">
              <a:alpha val="50195"/>
            </a:schemeClr>
          </a:solidFill>
          <a:ln w="9525">
            <a:solidFill>
              <a:schemeClr val="tx1"/>
            </a:solidFill>
            <a:miter lim="800000"/>
            <a:headEnd/>
            <a:tailEnd/>
          </a:ln>
        </p:spPr>
        <p:txBody>
          <a:bodyPr wrap="none" anchor="ctr"/>
          <a:lstStyle/>
          <a:p>
            <a:pPr algn="ctr"/>
            <a:r>
              <a:rPr lang="en-US">
                <a:latin typeface="Calibri" pitchFamily="34" charset="0"/>
              </a:rPr>
              <a:t>File</a:t>
            </a:r>
          </a:p>
        </p:txBody>
      </p:sp>
      <p:sp>
        <p:nvSpPr>
          <p:cNvPr id="18" name="Rectangle 9"/>
          <p:cNvSpPr>
            <a:spLocks noChangeArrowheads="1"/>
          </p:cNvSpPr>
          <p:nvPr/>
        </p:nvSpPr>
        <p:spPr bwMode="auto">
          <a:xfrm>
            <a:off x="3352800" y="3429000"/>
            <a:ext cx="685800" cy="685800"/>
          </a:xfrm>
          <a:prstGeom prst="rect">
            <a:avLst/>
          </a:prstGeom>
          <a:solidFill>
            <a:schemeClr val="bg2">
              <a:alpha val="50195"/>
            </a:schemeClr>
          </a:solidFill>
          <a:ln w="9525">
            <a:solidFill>
              <a:schemeClr val="tx1"/>
            </a:solidFill>
            <a:miter lim="800000"/>
            <a:headEnd/>
            <a:tailEnd/>
          </a:ln>
        </p:spPr>
        <p:txBody>
          <a:bodyPr wrap="none" anchor="ctr"/>
          <a:lstStyle/>
          <a:p>
            <a:pPr algn="ctr"/>
            <a:r>
              <a:rPr lang="en-US" dirty="0" err="1" smtClean="0">
                <a:latin typeface="Calibri" pitchFamily="34" charset="0"/>
              </a:rPr>
              <a:t>WSv</a:t>
            </a:r>
            <a:endParaRPr lang="en-US" dirty="0">
              <a:latin typeface="Calibri" pitchFamily="34" charset="0"/>
            </a:endParaRPr>
          </a:p>
        </p:txBody>
      </p:sp>
      <p:sp>
        <p:nvSpPr>
          <p:cNvPr id="19" name="Rectangle 10"/>
          <p:cNvSpPr>
            <a:spLocks noChangeArrowheads="1"/>
          </p:cNvSpPr>
          <p:nvPr/>
        </p:nvSpPr>
        <p:spPr bwMode="auto">
          <a:xfrm>
            <a:off x="5105400" y="2362200"/>
            <a:ext cx="3429000" cy="1981200"/>
          </a:xfrm>
          <a:prstGeom prst="rect">
            <a:avLst/>
          </a:prstGeom>
          <a:noFill/>
          <a:ln w="9525">
            <a:noFill/>
            <a:miter lim="800000"/>
            <a:headEnd/>
            <a:tailEnd/>
          </a:ln>
        </p:spPr>
        <p:txBody>
          <a:bodyPr wrap="none" anchor="ctr"/>
          <a:lstStyle/>
          <a:p>
            <a:pPr algn="ctr"/>
            <a:r>
              <a:rPr lang="en-US" b="1">
                <a:latin typeface="Calibri" pitchFamily="34" charset="0"/>
              </a:rPr>
              <a:t>Server</a:t>
            </a:r>
            <a:endParaRPr lang="en-US">
              <a:latin typeface="Calibri" pitchFamily="34" charset="0"/>
            </a:endParaRPr>
          </a:p>
          <a:p>
            <a:pPr algn="ctr"/>
            <a:r>
              <a:rPr lang="en-US">
                <a:latin typeface="Calibri" pitchFamily="34" charset="0"/>
              </a:rPr>
              <a:t>With WinFx, Shell, Tools, etc.</a:t>
            </a:r>
          </a:p>
        </p:txBody>
      </p:sp>
      <p:sp>
        <p:nvSpPr>
          <p:cNvPr id="20" name="Rectangle 2"/>
          <p:cNvSpPr>
            <a:spLocks noChangeArrowheads="1"/>
          </p:cNvSpPr>
          <p:nvPr/>
        </p:nvSpPr>
        <p:spPr bwMode="auto">
          <a:xfrm>
            <a:off x="2792413" y="1571612"/>
            <a:ext cx="3600450" cy="911238"/>
          </a:xfrm>
          <a:prstGeom prst="rect">
            <a:avLst/>
          </a:prstGeom>
          <a:noFill/>
          <a:ln w="9525">
            <a:noFill/>
            <a:prstDash val="lgDash"/>
            <a:miter lim="800000"/>
            <a:headEnd/>
            <a:tailEnd/>
          </a:ln>
        </p:spPr>
        <p:txBody>
          <a:bodyPr wrap="none" anchorCtr="1"/>
          <a:lstStyle/>
          <a:p>
            <a:pPr algn="ctr"/>
            <a:r>
              <a:rPr lang="en-US" b="1" dirty="0" smtClean="0">
                <a:latin typeface="Calibri" pitchFamily="34" charset="0"/>
              </a:rPr>
              <a:t>Server </a:t>
            </a:r>
            <a:r>
              <a:rPr lang="en-US" b="1" dirty="0">
                <a:latin typeface="Calibri" pitchFamily="34" charset="0"/>
              </a:rPr>
              <a:t>Roles</a:t>
            </a:r>
          </a:p>
        </p:txBody>
      </p:sp>
      <p:sp>
        <p:nvSpPr>
          <p:cNvPr id="21" name="Rectangle 11"/>
          <p:cNvSpPr>
            <a:spLocks noChangeArrowheads="1"/>
          </p:cNvSpPr>
          <p:nvPr/>
        </p:nvSpPr>
        <p:spPr bwMode="auto">
          <a:xfrm>
            <a:off x="2968625" y="1876425"/>
            <a:ext cx="685800" cy="685800"/>
          </a:xfrm>
          <a:prstGeom prst="rect">
            <a:avLst/>
          </a:prstGeom>
          <a:solidFill>
            <a:schemeClr val="bg2">
              <a:alpha val="50195"/>
            </a:schemeClr>
          </a:solidFill>
          <a:ln w="9525">
            <a:solidFill>
              <a:schemeClr val="tx1"/>
            </a:solidFill>
            <a:miter lim="800000"/>
            <a:headEnd/>
            <a:tailEnd/>
          </a:ln>
        </p:spPr>
        <p:txBody>
          <a:bodyPr wrap="none" anchor="ctr"/>
          <a:lstStyle/>
          <a:p>
            <a:pPr algn="ctr"/>
            <a:r>
              <a:rPr lang="en-US" dirty="0">
                <a:latin typeface="Calibri" pitchFamily="34" charset="0"/>
              </a:rPr>
              <a:t>TS</a:t>
            </a:r>
          </a:p>
        </p:txBody>
      </p:sp>
      <p:sp>
        <p:nvSpPr>
          <p:cNvPr id="22" name="Rectangle 12"/>
          <p:cNvSpPr>
            <a:spLocks noChangeArrowheads="1"/>
          </p:cNvSpPr>
          <p:nvPr/>
        </p:nvSpPr>
        <p:spPr bwMode="auto">
          <a:xfrm>
            <a:off x="3654425" y="1876425"/>
            <a:ext cx="685800" cy="685800"/>
          </a:xfrm>
          <a:prstGeom prst="rect">
            <a:avLst/>
          </a:prstGeom>
          <a:solidFill>
            <a:schemeClr val="bg2">
              <a:alpha val="50195"/>
            </a:schemeClr>
          </a:solidFill>
          <a:ln w="9525">
            <a:solidFill>
              <a:schemeClr val="tx1"/>
            </a:solidFill>
            <a:miter lim="800000"/>
            <a:headEnd/>
            <a:tailEnd/>
          </a:ln>
        </p:spPr>
        <p:txBody>
          <a:bodyPr wrap="none" anchor="ctr"/>
          <a:lstStyle/>
          <a:p>
            <a:pPr algn="ctr"/>
            <a:r>
              <a:rPr lang="en-US" dirty="0">
                <a:latin typeface="Calibri" pitchFamily="34" charset="0"/>
              </a:rPr>
              <a:t>IAS</a:t>
            </a:r>
          </a:p>
        </p:txBody>
      </p:sp>
      <p:sp>
        <p:nvSpPr>
          <p:cNvPr id="23" name="Rectangle 13"/>
          <p:cNvSpPr>
            <a:spLocks noChangeArrowheads="1"/>
          </p:cNvSpPr>
          <p:nvPr/>
        </p:nvSpPr>
        <p:spPr bwMode="auto">
          <a:xfrm>
            <a:off x="4340225" y="1876425"/>
            <a:ext cx="685800" cy="685800"/>
          </a:xfrm>
          <a:prstGeom prst="rect">
            <a:avLst/>
          </a:prstGeom>
          <a:solidFill>
            <a:schemeClr val="bg2">
              <a:alpha val="50195"/>
            </a:schemeClr>
          </a:solidFill>
          <a:ln w="9525">
            <a:solidFill>
              <a:schemeClr val="tx1"/>
            </a:solidFill>
            <a:miter lim="800000"/>
            <a:headEnd/>
            <a:tailEnd/>
          </a:ln>
        </p:spPr>
        <p:txBody>
          <a:bodyPr wrap="none" anchor="ctr"/>
          <a:lstStyle/>
          <a:p>
            <a:pPr algn="ctr"/>
            <a:r>
              <a:rPr lang="en-US" dirty="0">
                <a:latin typeface="Calibri" pitchFamily="34" charset="0"/>
              </a:rPr>
              <a:t>Web</a:t>
            </a:r>
            <a:br>
              <a:rPr lang="en-US" dirty="0">
                <a:latin typeface="Calibri" pitchFamily="34" charset="0"/>
              </a:rPr>
            </a:br>
            <a:r>
              <a:rPr lang="en-US" dirty="0">
                <a:latin typeface="Calibri" pitchFamily="34" charset="0"/>
              </a:rPr>
              <a:t>Server</a:t>
            </a:r>
          </a:p>
        </p:txBody>
      </p:sp>
      <p:sp>
        <p:nvSpPr>
          <p:cNvPr id="24" name="Rectangle 14"/>
          <p:cNvSpPr>
            <a:spLocks noChangeArrowheads="1"/>
          </p:cNvSpPr>
          <p:nvPr/>
        </p:nvSpPr>
        <p:spPr bwMode="auto">
          <a:xfrm>
            <a:off x="5026025" y="1876425"/>
            <a:ext cx="685800" cy="685800"/>
          </a:xfrm>
          <a:prstGeom prst="rect">
            <a:avLst/>
          </a:prstGeom>
          <a:solidFill>
            <a:schemeClr val="bg2">
              <a:alpha val="50195"/>
            </a:schemeClr>
          </a:solidFill>
          <a:ln w="9525">
            <a:solidFill>
              <a:schemeClr val="tx1"/>
            </a:solidFill>
            <a:miter lim="800000"/>
            <a:headEnd/>
            <a:tailEnd/>
          </a:ln>
        </p:spPr>
        <p:txBody>
          <a:bodyPr wrap="none" anchor="ctr"/>
          <a:lstStyle/>
          <a:p>
            <a:pPr algn="ctr"/>
            <a:r>
              <a:rPr lang="en-US" dirty="0">
                <a:latin typeface="Calibri" pitchFamily="34" charset="0"/>
              </a:rPr>
              <a:t>Share</a:t>
            </a:r>
            <a:br>
              <a:rPr lang="en-US" dirty="0">
                <a:latin typeface="Calibri" pitchFamily="34" charset="0"/>
              </a:rPr>
            </a:br>
            <a:r>
              <a:rPr lang="en-US" dirty="0">
                <a:latin typeface="Calibri" pitchFamily="34" charset="0"/>
              </a:rPr>
              <a:t>Point</a:t>
            </a:r>
          </a:p>
        </p:txBody>
      </p:sp>
      <p:sp>
        <p:nvSpPr>
          <p:cNvPr id="25" name="Rectangle 15"/>
          <p:cNvSpPr>
            <a:spLocks noChangeArrowheads="1"/>
          </p:cNvSpPr>
          <p:nvPr/>
        </p:nvSpPr>
        <p:spPr bwMode="auto">
          <a:xfrm>
            <a:off x="5711825" y="1876425"/>
            <a:ext cx="685800" cy="685800"/>
          </a:xfrm>
          <a:prstGeom prst="rect">
            <a:avLst/>
          </a:prstGeom>
          <a:solidFill>
            <a:schemeClr val="bg2">
              <a:alpha val="50195"/>
            </a:schemeClr>
          </a:solidFill>
          <a:ln w="9525">
            <a:solidFill>
              <a:schemeClr val="tx1"/>
            </a:solidFill>
            <a:miter lim="800000"/>
            <a:headEnd/>
            <a:tailEnd/>
          </a:ln>
        </p:spPr>
        <p:txBody>
          <a:bodyPr wrap="none" anchor="ctr"/>
          <a:lstStyle/>
          <a:p>
            <a:pPr algn="ctr"/>
            <a:r>
              <a:rPr lang="en-US" dirty="0">
                <a:latin typeface="Calibri" pitchFamily="34" charset="0"/>
              </a:rPr>
              <a:t>Etc…</a:t>
            </a:r>
          </a:p>
        </p:txBody>
      </p:sp>
      <p:grpSp>
        <p:nvGrpSpPr>
          <p:cNvPr id="26" name="Group 16"/>
          <p:cNvGrpSpPr>
            <a:grpSpLocks/>
          </p:cNvGrpSpPr>
          <p:nvPr/>
        </p:nvGrpSpPr>
        <p:grpSpPr bwMode="auto">
          <a:xfrm>
            <a:off x="6048375" y="4522788"/>
            <a:ext cx="1354138" cy="1219200"/>
            <a:chOff x="3810" y="3072"/>
            <a:chExt cx="853" cy="768"/>
          </a:xfrm>
        </p:grpSpPr>
        <p:sp>
          <p:nvSpPr>
            <p:cNvPr id="27" name="Oval 17"/>
            <p:cNvSpPr>
              <a:spLocks noChangeArrowheads="1"/>
            </p:cNvSpPr>
            <p:nvPr/>
          </p:nvSpPr>
          <p:spPr bwMode="auto">
            <a:xfrm>
              <a:off x="3840" y="3072"/>
              <a:ext cx="768" cy="768"/>
            </a:xfrm>
            <a:prstGeom prst="ellipse">
              <a:avLst/>
            </a:prstGeom>
            <a:noFill/>
            <a:ln w="165100">
              <a:solidFill>
                <a:srgbClr val="CC0000"/>
              </a:solidFill>
              <a:round/>
              <a:headEnd/>
              <a:tailEnd/>
            </a:ln>
          </p:spPr>
          <p:txBody>
            <a:bodyPr wrap="none" anchor="ctr"/>
            <a:lstStyle/>
            <a:p>
              <a:pPr algn="ctr" eaLnBrk="0" hangingPunct="0"/>
              <a:endParaRPr lang="en-US">
                <a:latin typeface="Tahoma" pitchFamily="34" charset="0"/>
              </a:endParaRPr>
            </a:p>
          </p:txBody>
        </p:sp>
        <p:sp>
          <p:nvSpPr>
            <p:cNvPr id="28" name="Line 18"/>
            <p:cNvSpPr>
              <a:spLocks noChangeShapeType="1"/>
            </p:cNvSpPr>
            <p:nvPr/>
          </p:nvSpPr>
          <p:spPr bwMode="auto">
            <a:xfrm flipH="1">
              <a:off x="3936" y="3151"/>
              <a:ext cx="576" cy="576"/>
            </a:xfrm>
            <a:prstGeom prst="line">
              <a:avLst/>
            </a:prstGeom>
            <a:noFill/>
            <a:ln w="165100">
              <a:solidFill>
                <a:srgbClr val="CC0000"/>
              </a:solidFill>
              <a:round/>
              <a:headEnd/>
              <a:tailEnd/>
            </a:ln>
          </p:spPr>
          <p:txBody>
            <a:bodyPr/>
            <a:lstStyle/>
            <a:p>
              <a:endParaRPr lang="en-US"/>
            </a:p>
          </p:txBody>
        </p:sp>
        <p:sp>
          <p:nvSpPr>
            <p:cNvPr id="29" name="Text Box 19"/>
            <p:cNvSpPr txBox="1">
              <a:spLocks noChangeArrowheads="1"/>
            </p:cNvSpPr>
            <p:nvPr/>
          </p:nvSpPr>
          <p:spPr bwMode="auto">
            <a:xfrm>
              <a:off x="3810" y="3073"/>
              <a:ext cx="853" cy="750"/>
            </a:xfrm>
            <a:prstGeom prst="rect">
              <a:avLst/>
            </a:prstGeom>
            <a:noFill/>
            <a:ln w="9525">
              <a:noFill/>
              <a:miter lim="800000"/>
              <a:headEnd/>
              <a:tailEnd/>
            </a:ln>
          </p:spPr>
          <p:txBody>
            <a:bodyPr wrap="none">
              <a:spAutoFit/>
            </a:bodyPr>
            <a:lstStyle/>
            <a:p>
              <a:pPr algn="ctr" eaLnBrk="0" hangingPunct="0"/>
              <a:r>
                <a:rPr lang="en-US">
                  <a:latin typeface="Tahoma" pitchFamily="34" charset="0"/>
                </a:rPr>
                <a:t>GUI, CLR, </a:t>
              </a:r>
              <a:br>
                <a:rPr lang="en-US">
                  <a:latin typeface="Tahoma" pitchFamily="34" charset="0"/>
                </a:rPr>
              </a:br>
              <a:r>
                <a:rPr lang="en-US">
                  <a:latin typeface="Tahoma" pitchFamily="34" charset="0"/>
                </a:rPr>
                <a:t>Shell, IE, </a:t>
              </a:r>
              <a:br>
                <a:rPr lang="en-US">
                  <a:latin typeface="Tahoma" pitchFamily="34" charset="0"/>
                </a:rPr>
              </a:br>
              <a:r>
                <a:rPr lang="en-US">
                  <a:latin typeface="Tahoma" pitchFamily="34" charset="0"/>
                </a:rPr>
                <a:t>Media, OE, </a:t>
              </a:r>
              <a:br>
                <a:rPr lang="en-US">
                  <a:latin typeface="Tahoma" pitchFamily="34" charset="0"/>
                </a:rPr>
              </a:br>
              <a:r>
                <a:rPr lang="en-US">
                  <a:latin typeface="Tahoma" pitchFamily="34" charset="0"/>
                </a:rPr>
                <a:t>Etc.</a:t>
              </a:r>
            </a:p>
          </p:txBody>
        </p:sp>
      </p:grpSp>
      <p:sp>
        <p:nvSpPr>
          <p:cNvPr id="30" name="Rectangle 4"/>
          <p:cNvSpPr>
            <a:spLocks noChangeArrowheads="1"/>
          </p:cNvSpPr>
          <p:nvPr/>
        </p:nvSpPr>
        <p:spPr bwMode="auto">
          <a:xfrm>
            <a:off x="468313" y="2711450"/>
            <a:ext cx="4800600" cy="1631950"/>
          </a:xfrm>
          <a:prstGeom prst="rect">
            <a:avLst/>
          </a:prstGeom>
          <a:noFill/>
          <a:ln w="9525">
            <a:noFill/>
            <a:miter lim="800000"/>
            <a:headEnd/>
            <a:tailEnd/>
          </a:ln>
        </p:spPr>
        <p:txBody>
          <a:bodyPr wrap="none" anchorCtr="1"/>
          <a:lstStyle/>
          <a:p>
            <a:pPr algn="ctr"/>
            <a:r>
              <a:rPr lang="en-US" b="1" dirty="0">
                <a:solidFill>
                  <a:srgbClr val="FFFF99"/>
                </a:solidFill>
                <a:latin typeface="Calibri" pitchFamily="34" charset="0"/>
              </a:rPr>
              <a:t/>
            </a:r>
            <a:br>
              <a:rPr lang="en-US" b="1" dirty="0">
                <a:solidFill>
                  <a:srgbClr val="FFFF99"/>
                </a:solidFill>
                <a:latin typeface="Calibri" pitchFamily="34" charset="0"/>
              </a:rPr>
            </a:br>
            <a:r>
              <a:rPr lang="en-US" b="1" dirty="0">
                <a:latin typeface="Calibri" pitchFamily="34" charset="0"/>
              </a:rPr>
              <a:t>Server Core Server Roles</a:t>
            </a:r>
          </a:p>
        </p:txBody>
      </p:sp>
      <p:sp>
        <p:nvSpPr>
          <p:cNvPr id="31" name="Rectangle 7"/>
          <p:cNvSpPr>
            <a:spLocks noChangeArrowheads="1"/>
          </p:cNvSpPr>
          <p:nvPr/>
        </p:nvSpPr>
        <p:spPr bwMode="auto">
          <a:xfrm>
            <a:off x="4041775" y="3429000"/>
            <a:ext cx="762000" cy="685800"/>
          </a:xfrm>
          <a:prstGeom prst="rect">
            <a:avLst/>
          </a:prstGeom>
          <a:solidFill>
            <a:schemeClr val="bg2">
              <a:alpha val="50195"/>
            </a:schemeClr>
          </a:solidFill>
          <a:ln w="9525">
            <a:solidFill>
              <a:schemeClr val="tx1"/>
            </a:solidFill>
            <a:miter lim="800000"/>
            <a:headEnd/>
            <a:tailEnd/>
          </a:ln>
        </p:spPr>
        <p:txBody>
          <a:bodyPr wrap="none" anchor="ctr"/>
          <a:lstStyle/>
          <a:p>
            <a:pPr algn="ctr"/>
            <a:r>
              <a:rPr lang="en-US" dirty="0">
                <a:latin typeface="Calibri" pitchFamily="34" charset="0"/>
              </a:rPr>
              <a:t>IIS 7</a:t>
            </a:r>
          </a:p>
        </p:txBody>
      </p:sp>
      <p:sp>
        <p:nvSpPr>
          <p:cNvPr id="34" name="TextBox 33"/>
          <p:cNvSpPr txBox="1"/>
          <p:nvPr/>
        </p:nvSpPr>
        <p:spPr>
          <a:xfrm>
            <a:off x="500034" y="6286520"/>
            <a:ext cx="8215370" cy="400110"/>
          </a:xfrm>
          <a:prstGeom prst="rect">
            <a:avLst/>
          </a:prstGeom>
          <a:noFill/>
        </p:spPr>
        <p:txBody>
          <a:bodyPr wrap="square" rtlCol="0">
            <a:spAutoFit/>
          </a:bodyPr>
          <a:lstStyle/>
          <a:p>
            <a:pPr lvl="1"/>
            <a:r>
              <a:rPr lang="ko-KR" altLang="en-US" sz="2000" dirty="0" smtClean="0">
                <a:latin typeface="+mn-ea"/>
              </a:rPr>
              <a:t>출처</a:t>
            </a:r>
            <a:r>
              <a:rPr lang="en-US" altLang="ko-KR" sz="2000" dirty="0" smtClean="0">
                <a:latin typeface="+mn-ea"/>
              </a:rPr>
              <a:t>:</a:t>
            </a:r>
            <a:r>
              <a:rPr lang="ko-KR" altLang="en-US" sz="2000" dirty="0" smtClean="0">
                <a:latin typeface="+mn-ea"/>
              </a:rPr>
              <a:t> </a:t>
            </a:r>
            <a:r>
              <a:rPr lang="en-US" altLang="ko-KR" sz="2000" dirty="0" smtClean="0">
                <a:latin typeface="+mn-ea"/>
              </a:rPr>
              <a:t>Server Management presentation by Dennis Chung</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altLang="ko-KR" smtClean="0"/>
              <a:t>Agenda</a:t>
            </a:r>
            <a:endParaRPr lang="ko-KR" altLang="en-US" dirty="0"/>
          </a:p>
        </p:txBody>
      </p:sp>
      <p:sp>
        <p:nvSpPr>
          <p:cNvPr id="3" name="내용 개체 틀 2"/>
          <p:cNvSpPr>
            <a:spLocks noGrp="1"/>
          </p:cNvSpPr>
          <p:nvPr>
            <p:ph idx="1"/>
          </p:nvPr>
        </p:nvSpPr>
        <p:spPr>
          <a:xfrm>
            <a:off x="381000" y="1412875"/>
            <a:ext cx="8382000" cy="2068259"/>
          </a:xfrm>
        </p:spPr>
        <p:txBody>
          <a:bodyPr/>
          <a:lstStyle/>
          <a:p>
            <a:r>
              <a:rPr lang="ko-KR" altLang="en-US" dirty="0" smtClean="0">
                <a:latin typeface="+mn-ea"/>
              </a:rPr>
              <a:t>서버 코어의 소개</a:t>
            </a:r>
            <a:endParaRPr lang="en-US" altLang="ko-KR" dirty="0" smtClean="0">
              <a:latin typeface="+mn-ea"/>
            </a:endParaRPr>
          </a:p>
          <a:p>
            <a:r>
              <a:rPr lang="ko-KR" altLang="en-US" dirty="0" smtClean="0">
                <a:solidFill>
                  <a:srgbClr val="FFFF00"/>
                </a:solidFill>
                <a:latin typeface="+mn-ea"/>
              </a:rPr>
              <a:t>서버 코어의 장점</a:t>
            </a:r>
            <a:endParaRPr lang="en-US" altLang="ko-KR" dirty="0" smtClean="0">
              <a:solidFill>
                <a:srgbClr val="FFFF00"/>
              </a:solidFill>
              <a:latin typeface="+mn-ea"/>
            </a:endParaRPr>
          </a:p>
          <a:p>
            <a:r>
              <a:rPr lang="ko-KR" altLang="en-US" dirty="0" smtClean="0">
                <a:latin typeface="+mn-ea"/>
              </a:rPr>
              <a:t>서버 코어의 관리</a:t>
            </a:r>
            <a:endParaRPr lang="en-US" altLang="ko-KR" dirty="0" smtClean="0">
              <a:latin typeface="+mn-ea"/>
            </a:endParaRPr>
          </a:p>
          <a:p>
            <a:r>
              <a:rPr lang="ko-KR" altLang="en-US" dirty="0" smtClean="0">
                <a:latin typeface="+mn-ea"/>
              </a:rPr>
              <a:t>서버 코어의 가능성</a:t>
            </a:r>
            <a:endParaRPr lang="en-US" altLang="ko-KR" dirty="0" smtClean="0">
              <a:latin typeface="+mn-ea"/>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가벼워졌다</a:t>
            </a:r>
            <a:r>
              <a:rPr altLang="ko-KR" smtClean="0"/>
              <a:t>.</a:t>
            </a:r>
            <a:endParaRPr lang="ko-KR" altLang="en-US" dirty="0"/>
          </a:p>
        </p:txBody>
      </p:sp>
      <p:sp>
        <p:nvSpPr>
          <p:cNvPr id="3" name="내용 개체 틀 2"/>
          <p:cNvSpPr>
            <a:spLocks noGrp="1"/>
          </p:cNvSpPr>
          <p:nvPr>
            <p:ph idx="1"/>
          </p:nvPr>
        </p:nvSpPr>
        <p:spPr>
          <a:xfrm>
            <a:off x="381000" y="1412875"/>
            <a:ext cx="8382000" cy="1526572"/>
          </a:xfrm>
        </p:spPr>
        <p:txBody>
          <a:bodyPr/>
          <a:lstStyle/>
          <a:p>
            <a:r>
              <a:rPr lang="ko-KR" altLang="en-US" dirty="0" smtClean="0"/>
              <a:t>디스크 </a:t>
            </a:r>
            <a:r>
              <a:rPr lang="en-US" altLang="ko-KR" dirty="0" smtClean="0"/>
              <a:t>6G (</a:t>
            </a:r>
            <a:r>
              <a:rPr lang="ko-KR" altLang="en-US" dirty="0" smtClean="0"/>
              <a:t>전체 설치</a:t>
            </a:r>
            <a:r>
              <a:rPr lang="en-US" altLang="ko-KR" dirty="0" smtClean="0"/>
              <a:t>) </a:t>
            </a:r>
            <a:r>
              <a:rPr lang="en-US" altLang="ko-KR" dirty="0" err="1" smtClean="0"/>
              <a:t>vs</a:t>
            </a:r>
            <a:r>
              <a:rPr lang="en-US" altLang="ko-KR" dirty="0" smtClean="0"/>
              <a:t> </a:t>
            </a:r>
            <a:r>
              <a:rPr lang="en-US" altLang="ko-KR" b="1" dirty="0" smtClean="0">
                <a:solidFill>
                  <a:srgbClr val="FFFF00"/>
                </a:solidFill>
              </a:rPr>
              <a:t>1.5G</a:t>
            </a:r>
            <a:r>
              <a:rPr lang="en-US" altLang="ko-KR" dirty="0" smtClean="0"/>
              <a:t> (</a:t>
            </a:r>
            <a:r>
              <a:rPr lang="ko-KR" altLang="en-US" dirty="0" smtClean="0"/>
              <a:t>서버 코어</a:t>
            </a:r>
            <a:r>
              <a:rPr lang="en-US" altLang="ko-KR" dirty="0" smtClean="0"/>
              <a:t>)</a:t>
            </a:r>
          </a:p>
          <a:p>
            <a:r>
              <a:rPr lang="ko-KR" altLang="en-US" dirty="0" smtClean="0"/>
              <a:t>실행된 </a:t>
            </a:r>
            <a:r>
              <a:rPr lang="en-US" altLang="ko-KR" dirty="0" smtClean="0"/>
              <a:t>NT </a:t>
            </a:r>
            <a:r>
              <a:rPr lang="ko-KR" altLang="en-US" dirty="0" smtClean="0"/>
              <a:t>서비스 </a:t>
            </a:r>
            <a:r>
              <a:rPr lang="en-US" altLang="ko-KR" dirty="0" smtClean="0"/>
              <a:t>51</a:t>
            </a:r>
            <a:r>
              <a:rPr lang="ko-KR" altLang="en-US" dirty="0" smtClean="0"/>
              <a:t>개 </a:t>
            </a:r>
            <a:r>
              <a:rPr lang="en-US" altLang="ko-KR" dirty="0" err="1" smtClean="0"/>
              <a:t>vs</a:t>
            </a:r>
            <a:r>
              <a:rPr lang="en-US" altLang="ko-KR" dirty="0" smtClean="0"/>
              <a:t> </a:t>
            </a:r>
            <a:r>
              <a:rPr lang="en-US" altLang="ko-KR" b="1" dirty="0" smtClean="0">
                <a:solidFill>
                  <a:srgbClr val="FFFF00"/>
                </a:solidFill>
              </a:rPr>
              <a:t>44</a:t>
            </a:r>
            <a:r>
              <a:rPr lang="ko-KR" altLang="en-US" dirty="0" smtClean="0"/>
              <a:t>개</a:t>
            </a:r>
            <a:endParaRPr lang="en-US" altLang="ko-KR" dirty="0" smtClean="0"/>
          </a:p>
          <a:p>
            <a:r>
              <a:rPr lang="en-US" altLang="ko-KR" dirty="0" smtClean="0"/>
              <a:t>(512MB</a:t>
            </a:r>
            <a:r>
              <a:rPr lang="ko-KR" altLang="en-US" dirty="0" smtClean="0"/>
              <a:t> 기준</a:t>
            </a:r>
            <a:r>
              <a:rPr lang="en-US" altLang="ko-KR" dirty="0" smtClean="0"/>
              <a:t>) Free </a:t>
            </a:r>
            <a:r>
              <a:rPr lang="ko-KR" altLang="en-US" dirty="0" smtClean="0"/>
              <a:t>메모리 </a:t>
            </a:r>
            <a:r>
              <a:rPr lang="en-US" altLang="ko-KR" dirty="0" smtClean="0"/>
              <a:t>87M </a:t>
            </a:r>
            <a:r>
              <a:rPr lang="en-US" altLang="ko-KR" dirty="0" err="1" smtClean="0"/>
              <a:t>vs</a:t>
            </a:r>
            <a:r>
              <a:rPr lang="en-US" altLang="ko-KR" dirty="0" smtClean="0"/>
              <a:t> </a:t>
            </a:r>
            <a:r>
              <a:rPr lang="en-US" altLang="ko-KR" b="1" dirty="0" smtClean="0">
                <a:solidFill>
                  <a:srgbClr val="FFFF00"/>
                </a:solidFill>
              </a:rPr>
              <a:t>212M</a:t>
            </a:r>
            <a:endParaRPr lang="ko-KR" altLang="en-US" dirty="0"/>
          </a:p>
        </p:txBody>
      </p:sp>
      <p:pic>
        <p:nvPicPr>
          <p:cNvPr id="10241" name="Picture 1"/>
          <p:cNvPicPr>
            <a:picLocks noChangeAspect="1" noChangeArrowheads="1"/>
          </p:cNvPicPr>
          <p:nvPr/>
        </p:nvPicPr>
        <p:blipFill>
          <a:blip r:embed="rId3"/>
          <a:srcRect/>
          <a:stretch>
            <a:fillRect/>
          </a:stretch>
        </p:blipFill>
        <p:spPr bwMode="auto">
          <a:xfrm>
            <a:off x="785786" y="3181370"/>
            <a:ext cx="2095500" cy="3105150"/>
          </a:xfrm>
          <a:prstGeom prst="rect">
            <a:avLst/>
          </a:prstGeom>
          <a:noFill/>
          <a:ln w="9525">
            <a:noFill/>
            <a:miter lim="800000"/>
            <a:headEnd/>
            <a:tailEnd/>
          </a:ln>
          <a:effectLst/>
        </p:spPr>
      </p:pic>
      <p:sp>
        <p:nvSpPr>
          <p:cNvPr id="6" name="오른쪽 화살표 5"/>
          <p:cNvSpPr/>
          <p:nvPr/>
        </p:nvSpPr>
        <p:spPr bwMode="auto">
          <a:xfrm>
            <a:off x="3214678" y="4055284"/>
            <a:ext cx="1857388" cy="1357322"/>
          </a:xfrm>
          <a:prstGeom prs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ko-KR" alt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10242" name="Picture 2"/>
          <p:cNvPicPr>
            <a:picLocks noChangeAspect="1" noChangeArrowheads="1"/>
          </p:cNvPicPr>
          <p:nvPr/>
        </p:nvPicPr>
        <p:blipFill>
          <a:blip r:embed="rId4"/>
          <a:srcRect/>
          <a:stretch>
            <a:fillRect/>
          </a:stretch>
        </p:blipFill>
        <p:spPr bwMode="auto">
          <a:xfrm>
            <a:off x="5357818" y="3181370"/>
            <a:ext cx="2076450" cy="309562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241"/>
                                        </p:tgtEl>
                                        <p:attrNameLst>
                                          <p:attrName>style.visibility</p:attrName>
                                        </p:attrNameLst>
                                      </p:cBhvr>
                                      <p:to>
                                        <p:strVal val="visible"/>
                                      </p:to>
                                    </p:set>
                                    <p:animEffect transition="in" filter="fade">
                                      <p:cBhvr>
                                        <p:cTn id="25" dur="1000"/>
                                        <p:tgtEl>
                                          <p:spTgt spid="1024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242"/>
                                        </p:tgtEl>
                                        <p:attrNameLst>
                                          <p:attrName>style.visibility</p:attrName>
                                        </p:attrNameLst>
                                      </p:cBhvr>
                                      <p:to>
                                        <p:strVal val="visible"/>
                                      </p:to>
                                    </p:set>
                                    <p:animEffect transition="in" filter="fade">
                                      <p:cBhvr>
                                        <p:cTn id="34" dur="10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theme/theme1.xml><?xml version="1.0" encoding="utf-8"?>
<a:theme xmlns:a="http://schemas.openxmlformats.org/drawingml/2006/main" name="2008LaunchWave_PresentationTemplate">
  <a:themeElements>
    <a:clrScheme name="Launch Wave colors">
      <a:dk1>
        <a:srgbClr val="000000"/>
      </a:dk1>
      <a:lt1>
        <a:srgbClr val="FFFFFF"/>
      </a:lt1>
      <a:dk2>
        <a:srgbClr val="4D4D4D"/>
      </a:dk2>
      <a:lt2>
        <a:srgbClr val="CCCCCC"/>
      </a:lt2>
      <a:accent1>
        <a:srgbClr val="0099FF"/>
      </a:accent1>
      <a:accent2>
        <a:srgbClr val="FF3300"/>
      </a:accent2>
      <a:accent3>
        <a:srgbClr val="B0B3B2"/>
      </a:accent3>
      <a:accent4>
        <a:srgbClr val="6EE094"/>
      </a:accent4>
      <a:accent5>
        <a:srgbClr val="F09D42"/>
      </a:accent5>
      <a:accent6>
        <a:srgbClr val="B092E6"/>
      </a:accent6>
      <a:hlink>
        <a:srgbClr val="0099FF"/>
      </a:hlink>
      <a:folHlink>
        <a:srgbClr val="BEBEBE"/>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1"/>
        </a:lnRef>
        <a:fillRef idx="3">
          <a:schemeClr val="accent1"/>
        </a:fillRef>
        <a:effectRef idx="3">
          <a:schemeClr val="accent1"/>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Topic xmlns="19eac92a-de6b-4e67-82dd-0654a16185e4"/>
    <Audience_x0020__x002f__x0020_Role xmlns="19eac92a-de6b-4e67-82dd-0654a16185e4"/>
    <Technology xmlns="19eac92a-de6b-4e67-82dd-0654a16185e4"/>
    <Best_x0020_Bets xmlns="19eac92a-de6b-4e67-82dd-0654a16185e4">Yes</Best_x0020_Bets>
    <Language xmlns="19eac92a-de6b-4e67-82dd-0654a16185e4" xsi:nil="true"/>
    <Format xmlns="19eac92a-de6b-4e67-82dd-0654a16185e4" xsi:nil="true"/>
    <Industry xmlns="19eac92a-de6b-4e67-82dd-0654a16185e4" xsi:nil="true"/>
    <Product xmlns="19eac92a-de6b-4e67-82dd-0654a16185e4"/>
    <Date_x0020_Published xmlns="19eac92a-de6b-4e67-82dd-0654a16185e4" xsi:nil="true"/>
    <Description0 xmlns="19eac92a-de6b-4e67-82dd-0654a16185e4" xsi:nil="true"/>
    <Expiration_x0020_Date0 xmlns="19eac92a-de6b-4e67-82dd-0654a16185e4" xsi:nil="true"/>
    <Content_x0020_Category xmlns="19eac92a-de6b-4e67-82dd-0654a16185e4" xsi:nil="true"/>
    <Customer_x0020_Campaign xmlns="19eac92a-de6b-4e67-82dd-0654a16185e4"/>
    <Customer_x0020_Segment xmlns="19eac92a-de6b-4e67-82dd-0654a16185e4"/>
    <URL xmlns="19eac92a-de6b-4e67-82dd-0654a16185e4">
      <Url xsi:nil="true"/>
      <Description xsi:nil="true"/>
    </URL>
    <Distribution xmlns="19eac92a-de6b-4e67-82dd-0654a16185e4" xsi:nil="true"/>
    <Scenarios xmlns="19eac92a-de6b-4e67-82dd-0654a16185e4"/>
    <Sales_x0020_Cycle xmlns="19eac92a-de6b-4e67-82dd-0654a16185e4"/>
    <ContentType0 xmlns="19eac92a-de6b-4e67-82dd-0654a16185e4"/>
    <Search_x0020_Keywords xmlns="19eac92a-de6b-4e67-82dd-0654a16185e4" xsi:nil="true"/>
    <Technical_x0020_Level xmlns="19eac92a-de6b-4e67-82dd-0654a16185e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F11AABFF2C5AB42B36B57B737E3C20E" ma:contentTypeVersion="22" ma:contentTypeDescription="Create a new document." ma:contentTypeScope="" ma:versionID="5144f97e4723fcd667a14eb56b9968ba">
  <xsd:schema xmlns:xsd="http://www.w3.org/2001/XMLSchema" xmlns:p="http://schemas.microsoft.com/office/2006/metadata/properties" xmlns:ns2="19eac92a-de6b-4e67-82dd-0654a16185e4" targetNamespace="http://schemas.microsoft.com/office/2006/metadata/properties" ma:root="true" ma:fieldsID="b030b4c9c4c5dcc1fe81c59ca5bbfa01" ns2:_="">
    <xsd:import namespace="19eac92a-de6b-4e67-82dd-0654a16185e4"/>
    <xsd:element name="properties">
      <xsd:complexType>
        <xsd:sequence>
          <xsd:element name="documentManagement">
            <xsd:complexType>
              <xsd:all>
                <xsd:element ref="ns2:URL" minOccurs="0"/>
                <xsd:element ref="ns2:Description0" minOccurs="0"/>
                <xsd:element ref="ns2:Date_x0020_Published" minOccurs="0"/>
                <xsd:element ref="ns2:Expiration_x0020_Date0" minOccurs="0"/>
                <xsd:element ref="ns2:Content_x0020_Category" minOccurs="0"/>
                <xsd:element ref="ns2:Topic" minOccurs="0"/>
                <xsd:element ref="ns2:ContentType0" minOccurs="0"/>
                <xsd:element ref="ns2:Format" minOccurs="0"/>
                <xsd:element ref="ns2:Search_x0020_Keywords" minOccurs="0"/>
                <xsd:element ref="ns2:Distribution" minOccurs="0"/>
                <xsd:element ref="ns2:Technical_x0020_Level" minOccurs="0"/>
                <xsd:element ref="ns2:Audience_x0020__x002f__x0020_Role" minOccurs="0"/>
                <xsd:element ref="ns2:Technology" minOccurs="0"/>
                <xsd:element ref="ns2:Scenarios" minOccurs="0"/>
                <xsd:element ref="ns2:Product" minOccurs="0"/>
                <xsd:element ref="ns2:Customer_x0020_Campaign" minOccurs="0"/>
                <xsd:element ref="ns2:Industry" minOccurs="0"/>
                <xsd:element ref="ns2:Customer_x0020_Segment" minOccurs="0"/>
                <xsd:element ref="ns2:Sales_x0020_Cycle" minOccurs="0"/>
                <xsd:element ref="ns2:Language" minOccurs="0"/>
                <xsd:element ref="ns2:Best_x0020_Bets" minOccurs="0"/>
              </xsd:all>
            </xsd:complexType>
          </xsd:element>
        </xsd:sequence>
      </xsd:complexType>
    </xsd:element>
  </xsd:schema>
  <xsd:schema xmlns:xsd="http://www.w3.org/2001/XMLSchema" xmlns:dms="http://schemas.microsoft.com/office/2006/documentManagement/types" targetNamespace="19eac92a-de6b-4e67-82dd-0654a16185e4" elementFormDefault="qualified">
    <xsd:import namespace="http://schemas.microsoft.com/office/2006/documentManagement/types"/>
    <xsd:element name="URL" ma:index="8" nillable="true" ma:displayName="URL" ma:default="" ma:description="(Description placeholder area!)" ma:format="Hyperlink" ma:internalName="URL">
      <xsd:complexType>
        <xsd:complexContent>
          <xsd:extension base="dms:URL">
            <xsd:sequence>
              <xsd:element name="Url" type="dms:ValidUrl" minOccurs="0" nillable="true"/>
              <xsd:element name="Description" type="xsd:string" nillable="true"/>
            </xsd:sequence>
          </xsd:extension>
        </xsd:complexContent>
      </xsd:complexType>
    </xsd:element>
    <xsd:element name="Description0" ma:index="9" nillable="true" ma:displayName="Description" ma:description="(Description placeholder area!)" ma:internalName="Description0">
      <xsd:simpleType>
        <xsd:restriction base="dms:Note"/>
      </xsd:simpleType>
    </xsd:element>
    <xsd:element name="Date_x0020_Published" ma:index="10" nillable="true" ma:displayName="Date Published" ma:description="(Description placeholder area!)" ma:format="DateOnly" ma:internalName="Date_x0020_Published">
      <xsd:simpleType>
        <xsd:restriction base="dms:DateTime"/>
      </xsd:simpleType>
    </xsd:element>
    <xsd:element name="Expiration_x0020_Date0" ma:index="11" nillable="true" ma:displayName="Expiration Date" ma:description="(Description placeholder area!)" ma:format="DateOnly" ma:internalName="Expiration_x0020_Date0">
      <xsd:simpleType>
        <xsd:restriction base="dms:DateTime"/>
      </xsd:simpleType>
    </xsd:element>
    <xsd:element name="Content_x0020_Category" ma:index="12" nillable="true" ma:displayName="Content Category" ma:description="(Description placeholder area!)" ma:format="Dropdown" ma:internalName="Content_x0020_Category">
      <xsd:simpleType>
        <xsd:restriction base="dms:Choice">
          <xsd:enumeration value="Technical"/>
          <xsd:enumeration value="Non-Technical"/>
        </xsd:restriction>
      </xsd:simpleType>
    </xsd:element>
    <xsd:element name="Topic" ma:index="13" nillable="true" ma:displayName="Topic" ma:description="(Description placeholder area!)" ma:internalName="Topic">
      <xsd:complexType>
        <xsd:complexContent>
          <xsd:extension base="dms:MultiChoice">
            <xsd:sequence>
              <xsd:element name="Value" maxOccurs="unbounded" minOccurs="0" nillable="true">
                <xsd:simpleType>
                  <xsd:restriction base="dms:Choice">
                    <xsd:enumeration value="All"/>
                    <xsd:enumeration value="Business Value"/>
                    <xsd:enumeration value="Deployment"/>
                    <xsd:enumeration value="Features &amp; Usability"/>
                    <xsd:enumeration value="Launch Wave"/>
                    <xsd:enumeration value="Pricing &amp; Licensing"/>
                    <xsd:enumeration value="Management &amp; Operations"/>
                    <xsd:enumeration value="Planning &amp; Architecture"/>
                    <xsd:enumeration value="Product Strategy &amp; Futures"/>
                    <xsd:enumeration value="Security"/>
                    <xsd:enumeration value="Selling Strategies"/>
                    <xsd:enumeration value="Solution Development"/>
                    <xsd:enumeration value="Support &amp; Troubleshooting"/>
                  </xsd:restriction>
                </xsd:simpleType>
              </xsd:element>
            </xsd:sequence>
          </xsd:extension>
        </xsd:complexContent>
      </xsd:complexType>
    </xsd:element>
    <xsd:element name="ContentType0" ma:index="14" nillable="true" ma:displayName="ContentType" ma:description="(Description placeholder area!)" ma:internalName="ContentType0">
      <xsd:complexType>
        <xsd:complexContent>
          <xsd:extension base="dms:MultiChoice">
            <xsd:sequence>
              <xsd:element name="Value" maxOccurs="unbounded" minOccurs="0" nillable="true">
                <xsd:simpleType>
                  <xsd:restriction base="dms:Choice">
                    <xsd:enumeration value="Sales Tools"/>
                    <xsd:enumeration value="Product Information"/>
                    <xsd:enumeration value="Industry Evidence"/>
                    <xsd:enumeration value="Customer/Partner Evidence"/>
                    <xsd:enumeration value="Internal Training"/>
                    <xsd:enumeration value="External Training"/>
                    <xsd:enumeration value="Marketing Materials"/>
                    <xsd:enumeration value="Technical Information"/>
                    <xsd:enumeration value="Compete Information"/>
                  </xsd:restriction>
                </xsd:simpleType>
              </xsd:element>
            </xsd:sequence>
          </xsd:extension>
        </xsd:complexContent>
      </xsd:complexType>
    </xsd:element>
    <xsd:element name="Format" ma:index="15" nillable="true" ma:displayName="Format" ma:description="(Description placeholder area!)" ma:format="Dropdown" ma:internalName="Format">
      <xsd:simpleType>
        <xsd:restriction base="dms:Choice">
          <xsd:enumeration value="Analyst Report"/>
          <xsd:enumeration value="Brochure"/>
          <xsd:enumeration value="Case Study"/>
          <xsd:enumeration value="Cookbook"/>
          <xsd:enumeration value="Course"/>
          <xsd:enumeration value="Datasheet"/>
          <xsd:enumeration value="Demo/Scripts"/>
          <xsd:enumeration value="Discussions Guide/Battlecard"/>
          <xsd:enumeration value="Drive Time"/>
          <xsd:enumeration value="Email Template"/>
          <xsd:enumeration value="Fact Sheet"/>
          <xsd:enumeration value="FAQ"/>
          <xsd:enumeration value="Industry/Market Research"/>
          <xsd:enumeration value="Job Aids"/>
          <xsd:enumeration value="Pitch Card/Talking Points"/>
          <xsd:enumeration value="Planning Documents"/>
          <xsd:enumeration value="Positioning/Messaging Framework"/>
          <xsd:enumeration value="Presentation"/>
          <xsd:enumeration value="Press Release/Announcement"/>
          <xsd:enumeration value="Product Guide"/>
          <xsd:enumeration value="Screenshots"/>
          <xsd:enumeration value="Technical Guide/Howto"/>
          <xsd:enumeration value="Toolkit"/>
          <xsd:enumeration value="Video"/>
          <xsd:enumeration value="Webcast"/>
          <xsd:enumeration value="Whitepaper"/>
        </xsd:restriction>
      </xsd:simpleType>
    </xsd:element>
    <xsd:element name="Search_x0020_Keywords" ma:index="16" nillable="true" ma:displayName="Search Keywords" ma:description="(Description placeholder area!)" ma:internalName="Search_x0020_Keywords">
      <xsd:simpleType>
        <xsd:restriction base="dms:Note"/>
      </xsd:simpleType>
    </xsd:element>
    <xsd:element name="Distribution" ma:index="17" nillable="true" ma:displayName="Distribution" ma:description="(Description placeholder area!)" ma:format="Dropdown" ma:internalName="Distribution">
      <xsd:simpleType>
        <xsd:restriction base="dms:Choice">
          <xsd:enumeration value="Microsoft Confidential"/>
          <xsd:enumeration value="Partner Ready"/>
          <xsd:enumeration value="Customer Ready"/>
        </xsd:restriction>
      </xsd:simpleType>
    </xsd:element>
    <xsd:element name="Technical_x0020_Level" ma:index="18" nillable="true" ma:displayName="Technical Level" ma:description="(Description placeholder area!)" ma:format="Dropdown" ma:internalName="Technical_x0020_Level">
      <xsd:simpleType>
        <xsd:restriction base="dms:Choice">
          <xsd:enumeration value="100"/>
          <xsd:enumeration value="200"/>
          <xsd:enumeration value="300"/>
          <xsd:enumeration value="400"/>
        </xsd:restriction>
      </xsd:simpleType>
    </xsd:element>
    <xsd:element name="Audience_x0020__x002f__x0020_Role" ma:index="19" nillable="true" ma:displayName="Audience / Role" ma:description="(Description placeholder area!)" ma:internalName="Audience_x0020__x002f__x0020_Role">
      <xsd:complexType>
        <xsd:complexContent>
          <xsd:extension base="dms:MultiChoice">
            <xsd:sequence>
              <xsd:element name="Value" maxOccurs="unbounded" minOccurs="0" nillable="true">
                <xsd:simpleType>
                  <xsd:restriction base="dms:Choice">
                    <xsd:enumeration value="Business Decision Maker"/>
                    <xsd:enumeration value="Technical Decision Maker"/>
                    <xsd:enumeration value="IT Manager/IT Professional"/>
                    <xsd:enumeration value="Developer"/>
                    <xsd:enumeration value="Partner"/>
                    <xsd:enumeration value="Microsoft Field"/>
                  </xsd:restriction>
                </xsd:simpleType>
              </xsd:element>
            </xsd:sequence>
          </xsd:extension>
        </xsd:complexContent>
      </xsd:complexType>
    </xsd:element>
    <xsd:element name="Technology" ma:index="20" nillable="true" ma:displayName="Technology" ma:description="(Description placeholder area!)" ma:internalName="Technology">
      <xsd:complexType>
        <xsd:complexContent>
          <xsd:extension base="dms:MultiChoice">
            <xsd:sequence>
              <xsd:element name="Value" maxOccurs="unbounded" minOccurs="0" nillable="true">
                <xsd:simpleType>
                  <xsd:restriction base="dms:Choice">
                    <xsd:enumeration value="Virtualization"/>
                    <xsd:enumeration value="Terminal Services (TS)"/>
                    <xsd:enumeration value="Active Directory Domain Services (AD DS)"/>
                    <xsd:enumeration value="Windows Sharepoint Services (WSS)"/>
                    <xsd:enumeration value="Internet Information Server (IIS)"/>
                    <xsd:enumeration value="Server Core"/>
                    <xsd:enumeration value="PowerShell"/>
                    <xsd:enumeration value="BitLocker"/>
                    <xsd:enumeration value="Network Access Protection (NAP)"/>
                    <xsd:enumeration value="Windows Deployment Services (WDS)"/>
                    <xsd:enumeration value="Rights Management Services (RMS)"/>
                    <xsd:enumeration value="Server Manager"/>
                  </xsd:restriction>
                </xsd:simpleType>
              </xsd:element>
            </xsd:sequence>
          </xsd:extension>
        </xsd:complexContent>
      </xsd:complexType>
    </xsd:element>
    <xsd:element name="Scenarios" ma:index="21" nillable="true" ma:displayName="Scenarios" ma:description="(Description placeholder area!)" ma:internalName="Scenarios">
      <xsd:complexType>
        <xsd:complexContent>
          <xsd:extension base="dms:MultiChoice">
            <xsd:sequence>
              <xsd:element name="Value" maxOccurs="unbounded" minOccurs="0" nillable="true">
                <xsd:simpleType>
                  <xsd:restriction base="dms:Choice">
                    <xsd:enumeration value="Windows Server Virtualization"/>
                    <xsd:enumeration value="Centralized Application Access"/>
                    <xsd:enumeration value="Windows Server and the Branch Office"/>
                    <xsd:enumeration value="Security and Policy Enforcement"/>
                    <xsd:enumeration value="Web and Application Platform"/>
                    <xsd:enumeration value="Server Management"/>
                    <xsd:enumeration value="High Availability"/>
                  </xsd:restriction>
                </xsd:simpleType>
              </xsd:element>
            </xsd:sequence>
          </xsd:extension>
        </xsd:complexContent>
      </xsd:complexType>
    </xsd:element>
    <xsd:element name="Product" ma:index="22" nillable="true" ma:displayName="Product" ma:description="(Description placeholder area!)" ma:internalName="Product">
      <xsd:complexType>
        <xsd:complexContent>
          <xsd:extension base="dms:MultiChoice">
            <xsd:sequence>
              <xsd:element name="Value" maxOccurs="unbounded" minOccurs="0" nillable="true">
                <xsd:simpleType>
                  <xsd:restriction base="dms:Choice">
                    <xsd:enumeration value="Windows Server 2008"/>
                    <xsd:enumeration value="Windows Server 2003"/>
                    <xsd:enumeration value="SQL Server 2008"/>
                    <xsd:enumeration value="SQL Server 2005"/>
                    <xsd:enumeration value="Visual Studio 2008"/>
                    <xsd:enumeration value="Visual Studio 2005"/>
                  </xsd:restriction>
                </xsd:simpleType>
              </xsd:element>
            </xsd:sequence>
          </xsd:extension>
        </xsd:complexContent>
      </xsd:complexType>
    </xsd:element>
    <xsd:element name="Customer_x0020_Campaign" ma:index="23" nillable="true" ma:displayName="Customer Campaign" ma:description="(Description placeholder area!)" ma:internalName="Customer_x0020_Campaign">
      <xsd:complexType>
        <xsd:complexContent>
          <xsd:extension base="dms:MultiChoice">
            <xsd:sequence>
              <xsd:element name="Value" maxOccurs="unbounded" minOccurs="0" nillable="true">
                <xsd:simpleType>
                  <xsd:restriction base="dms:Choice">
                    <xsd:enumeration value="Core I/O"/>
                    <xsd:enumeration value="APO"/>
                    <xsd:enumeration value="First Server"/>
                    <xsd:enumeration value="RDP"/>
                    <xsd:enumeration value="Right Server"/>
                  </xsd:restriction>
                </xsd:simpleType>
              </xsd:element>
            </xsd:sequence>
          </xsd:extension>
        </xsd:complexContent>
      </xsd:complexType>
    </xsd:element>
    <xsd:element name="Industry" ma:index="24" nillable="true" ma:displayName="Industry" ma:description="(Description placeholder area!)" ma:format="Dropdown" ma:internalName="Industry">
      <xsd:simpleType>
        <xsd:restriction base="dms:Choice">
          <xsd:enumeration value="All"/>
          <xsd:enumeration value="Manufacturing"/>
          <xsd:enumeration value="Financial Services"/>
          <xsd:enumeration value="Government / Public Sector"/>
          <xsd:enumeration value="Transportation"/>
          <xsd:enumeration value="Healthcare"/>
          <xsd:enumeration value="Education"/>
          <xsd:enumeration value="Communications"/>
          <xsd:enumeration value="High-Tech"/>
          <xsd:enumeration value="Retail &amp; Hospitality"/>
          <xsd:enumeration value="None"/>
        </xsd:restriction>
      </xsd:simpleType>
    </xsd:element>
    <xsd:element name="Customer_x0020_Segment" ma:index="25" nillable="true" ma:displayName="Customer Segment" ma:description="(Description placeholder area!)" ma:internalName="Customer_x0020_Segment">
      <xsd:complexType>
        <xsd:complexContent>
          <xsd:extension base="dms:MultiChoice">
            <xsd:sequence>
              <xsd:element name="Value" maxOccurs="unbounded" minOccurs="0" nillable="true">
                <xsd:simpleType>
                  <xsd:restriction base="dms:Choice">
                    <xsd:enumeration value="All"/>
                    <xsd:enumeration value="Enterprise"/>
                    <xsd:enumeration value="Medium Enterprise"/>
                    <xsd:enumeration value="Small Business"/>
                    <xsd:enumeration value="OEM"/>
                    <xsd:enumeration value="Academic"/>
                    <xsd:enumeration value="ISV"/>
                    <xsd:enumeration value="SI"/>
                  </xsd:restriction>
                </xsd:simpleType>
              </xsd:element>
            </xsd:sequence>
          </xsd:extension>
        </xsd:complexContent>
      </xsd:complexType>
    </xsd:element>
    <xsd:element name="Sales_x0020_Cycle" ma:index="26" nillable="true" ma:displayName="Sales Cycle" ma:description="(Description placeholder area!)" ma:internalName="Sales_x0020_Cycle">
      <xsd:complexType>
        <xsd:complexContent>
          <xsd:extension base="dms:MultiChoice">
            <xsd:sequence>
              <xsd:element name="Value" maxOccurs="unbounded" minOccurs="0" nillable="true">
                <xsd:simpleType>
                  <xsd:restriction base="dms:Choice">
                    <xsd:enumeration value="Demand Generation"/>
                    <xsd:enumeration value="Prospect"/>
                    <xsd:enumeration value="Qualify"/>
                    <xsd:enumeration value="Develop"/>
                    <xsd:enumeration value="Solution"/>
                    <xsd:enumeration value="Proof of Concept"/>
                  </xsd:restriction>
                </xsd:simpleType>
              </xsd:element>
            </xsd:sequence>
          </xsd:extension>
        </xsd:complexContent>
      </xsd:complexType>
    </xsd:element>
    <xsd:element name="Language" ma:index="27" nillable="true" ma:displayName="Language" ma:description="(Description placeholder area!)" ma:format="Dropdown" ma:internalName="Language">
      <xsd:simpleType>
        <xsd:restriction base="dms:Choice">
          <xsd:enumeration value="English"/>
          <xsd:enumeration value="German"/>
          <xsd:enumeration value="Spanish"/>
          <xsd:enumeration value="Simplified Chinese"/>
          <xsd:enumeration value="Japanese"/>
          <xsd:enumeration value="French"/>
          <xsd:enumeration value="Portuguese"/>
          <xsd:enumeration value="Other"/>
        </xsd:restriction>
      </xsd:simpleType>
    </xsd:element>
    <xsd:element name="Best_x0020_Bets" ma:index="28" nillable="true" ma:displayName="Best Bets" ma:default="Yes" ma:format="RadioButtons" ma:internalName="Best_x0020_Bets">
      <xsd:simpleType>
        <xsd:restriction base="dms:Choice">
          <xsd:enumeration value="Yes"/>
          <xsd:enumeration value="No"/>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9D3FA92-9314-4290-B9D0-1B0EA3AFF285}">
  <ds:schemaRefs>
    <ds:schemaRef ds:uri="http://schemas.microsoft.com/sharepoint/v3/contenttype/forms"/>
  </ds:schemaRefs>
</ds:datastoreItem>
</file>

<file path=customXml/itemProps2.xml><?xml version="1.0" encoding="utf-8"?>
<ds:datastoreItem xmlns:ds="http://schemas.openxmlformats.org/officeDocument/2006/customXml" ds:itemID="{B4881726-EDE7-4335-BFD0-53655A9B4C06}">
  <ds:schemaRefs>
    <ds:schemaRef ds:uri="http://schemas.microsoft.com/office/2006/metadata/properties"/>
    <ds:schemaRef ds:uri="19eac92a-de6b-4e67-82dd-0654a16185e4"/>
  </ds:schemaRefs>
</ds:datastoreItem>
</file>

<file path=customXml/itemProps3.xml><?xml version="1.0" encoding="utf-8"?>
<ds:datastoreItem xmlns:ds="http://schemas.openxmlformats.org/officeDocument/2006/customXml" ds:itemID="{5062BBEB-841C-4F22-8CC2-D58898DAAE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eac92a-de6b-4e67-82dd-0654a16185e4"/>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2008LaunchWave_PresentationTemplate</Template>
  <TotalTime>1552</TotalTime>
  <Words>1184</Words>
  <Application>Microsoft Office PowerPoint</Application>
  <PresentationFormat>화면 슬라이드 쇼(4:3)</PresentationFormat>
  <Paragraphs>161</Paragraphs>
  <Slides>30</Slides>
  <Notes>16</Notes>
  <HiddenSlides>0</HiddenSlides>
  <MMClips>0</MMClips>
  <ScaleCrop>false</ScaleCrop>
  <HeadingPairs>
    <vt:vector size="4" baseType="variant">
      <vt:variant>
        <vt:lpstr>테마</vt:lpstr>
      </vt:variant>
      <vt:variant>
        <vt:i4>2</vt:i4>
      </vt:variant>
      <vt:variant>
        <vt:lpstr>슬라이드 제목</vt:lpstr>
      </vt:variant>
      <vt:variant>
        <vt:i4>30</vt:i4>
      </vt:variant>
    </vt:vector>
  </HeadingPairs>
  <TitlesOfParts>
    <vt:vector size="32" baseType="lpstr">
      <vt:lpstr>2008LaunchWave_PresentationTemplate</vt:lpstr>
      <vt:lpstr>White with Courier font for code slides</vt:lpstr>
      <vt:lpstr>슬라이드 1</vt:lpstr>
      <vt:lpstr>새로운 서버 관리 패러다임 { Windows Server 2008 서버 코어 }</vt:lpstr>
      <vt:lpstr>시간 관리 서적에서….</vt:lpstr>
      <vt:lpstr>Agenda</vt:lpstr>
      <vt:lpstr>새로운 설치 옵션</vt:lpstr>
      <vt:lpstr>데스크탑</vt:lpstr>
      <vt:lpstr>아키텍쳐</vt:lpstr>
      <vt:lpstr>Agenda</vt:lpstr>
      <vt:lpstr>가벼워졌다.</vt:lpstr>
      <vt:lpstr>업데이트 감소</vt:lpstr>
      <vt:lpstr>보안 강화</vt:lpstr>
      <vt:lpstr>가용성 증가</vt:lpstr>
      <vt:lpstr>Agenda</vt:lpstr>
      <vt:lpstr>1st 작업</vt:lpstr>
      <vt:lpstr>Oclist / Ocsetup / SCRegEdit.wsf</vt:lpstr>
      <vt:lpstr>{ DNS 서버를 설치 }</vt:lpstr>
      <vt:lpstr>관리 방법 (1/7) – 콘솔 </vt:lpstr>
      <vt:lpstr>관리 방법 (2/7) – 원격 데스크탑</vt:lpstr>
      <vt:lpstr>관리 방법 (3/7) – MMC</vt:lpstr>
      <vt:lpstr>관리 방법 (4/7) – WinRS</vt:lpstr>
      <vt:lpstr>관리 방법 (5/7) – WMIC</vt:lpstr>
      <vt:lpstr>관리 방법 (6/7) – 스크립트 언어</vt:lpstr>
      <vt:lpstr>관리 방법 (7/7) – 그룹 정책(GPO)</vt:lpstr>
      <vt:lpstr>{ WMIC 100% 활용 }</vt:lpstr>
      <vt:lpstr>Agenda</vt:lpstr>
      <vt:lpstr>서버 코어와 *NIX 응용 프로그램</vt:lpstr>
      <vt:lpstr>세션 요약</vt:lpstr>
      <vt:lpstr>참고 자료</vt:lpstr>
      <vt:lpstr>감사합니다!!!</vt:lpstr>
      <vt:lpstr>슬라이드 30</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subject>Launch Wave 2008</dc:subject>
  <dc:creator>mspark</dc:creator>
  <cp:keywords>Launch of Windows Server 2008, Visual Studio 2008, SQL Server 2008</cp:keywords>
  <dc:description>Template: Opts Ideas_x000d_
Formatting: Alicia Thornber_x000d_
Event Date: February 27, 2008_x000d_
Event Location: Los Angeles, CA, USA_x000d_
Audience: External - IT Pros, Developers</dc:description>
  <cp:lastModifiedBy>Gi Seong Eom</cp:lastModifiedBy>
  <cp:revision>149</cp:revision>
  <dcterms:created xsi:type="dcterms:W3CDTF">2007-10-03T08:34:42Z</dcterms:created>
  <dcterms:modified xsi:type="dcterms:W3CDTF">2008-03-06T19:02:42Z</dcterms:modified>
</cp:coreProperties>
</file>