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4"/>
  </p:notesMasterIdLst>
  <p:sldIdLst>
    <p:sldId id="402" r:id="rId2"/>
    <p:sldId id="395" r:id="rId3"/>
    <p:sldId id="399" r:id="rId4"/>
    <p:sldId id="400" r:id="rId5"/>
    <p:sldId id="413" r:id="rId6"/>
    <p:sldId id="426" r:id="rId7"/>
    <p:sldId id="417" r:id="rId8"/>
    <p:sldId id="424" r:id="rId9"/>
    <p:sldId id="420" r:id="rId10"/>
    <p:sldId id="421" r:id="rId11"/>
    <p:sldId id="422" r:id="rId12"/>
    <p:sldId id="398" r:id="rId13"/>
    <p:sldId id="404" r:id="rId14"/>
    <p:sldId id="406" r:id="rId15"/>
    <p:sldId id="423" r:id="rId16"/>
    <p:sldId id="427" r:id="rId17"/>
    <p:sldId id="428" r:id="rId18"/>
    <p:sldId id="434" r:id="rId19"/>
    <p:sldId id="418" r:id="rId20"/>
    <p:sldId id="429" r:id="rId21"/>
    <p:sldId id="432" r:id="rId22"/>
    <p:sldId id="430" r:id="rId23"/>
    <p:sldId id="415" r:id="rId24"/>
    <p:sldId id="431" r:id="rId25"/>
    <p:sldId id="433" r:id="rId26"/>
    <p:sldId id="436" r:id="rId27"/>
    <p:sldId id="437" r:id="rId28"/>
    <p:sldId id="438" r:id="rId29"/>
    <p:sldId id="405" r:id="rId30"/>
    <p:sldId id="425" r:id="rId31"/>
    <p:sldId id="439" r:id="rId32"/>
    <p:sldId id="412" r:id="rId3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엄기성" initials="엄" lastIdx="1" clrIdx="0">
    <p:extLst>
      <p:ext uri="{19B8F6BF-5375-455C-9EA6-DF929625EA0E}">
        <p15:presenceInfo xmlns:p15="http://schemas.microsoft.com/office/powerpoint/2012/main" userId=" 엄기성"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57928" autoAdjust="0"/>
  </p:normalViewPr>
  <p:slideViewPr>
    <p:cSldViewPr snapToGrid="0">
      <p:cViewPr varScale="1">
        <p:scale>
          <a:sx n="66" d="100"/>
          <a:sy n="66" d="100"/>
        </p:scale>
        <p:origin x="1349" y="48"/>
      </p:cViewPr>
      <p:guideLst>
        <p:guide orient="horz" pos="1620"/>
        <p:guide pos="2880"/>
      </p:guideLst>
    </p:cSldViewPr>
  </p:slideViewPr>
  <p:notesTextViewPr>
    <p:cViewPr>
      <p:scale>
        <a:sx n="1" d="1"/>
        <a:sy n="1" d="1"/>
      </p:scale>
      <p:origin x="0" y="0"/>
    </p:cViewPr>
  </p:notesTextViewPr>
  <p:notesViewPr>
    <p:cSldViewPr snapToGrid="0">
      <p:cViewPr varScale="1">
        <p:scale>
          <a:sx n="123" d="100"/>
          <a:sy n="123" d="100"/>
        </p:scale>
        <p:origin x="412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634813750"/>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안녕하세요 </a:t>
            </a:r>
            <a:r>
              <a:rPr lang="en-US" altLang="ko-KR" dirty="0"/>
              <a:t>AWS</a:t>
            </a:r>
            <a:r>
              <a:rPr lang="ko-KR" altLang="en-US" dirty="0"/>
              <a:t> </a:t>
            </a:r>
            <a:r>
              <a:rPr lang="en-US" dirty="0"/>
              <a:t>CloudFormation </a:t>
            </a:r>
            <a:r>
              <a:rPr lang="en-US" dirty="0" err="1"/>
              <a:t>StackSet</a:t>
            </a:r>
            <a:r>
              <a:rPr lang="ko-KR" altLang="en-US" dirty="0"/>
              <a:t> 에 대해서 발표를 진행하게 된 엄기성이라고 합니다</a:t>
            </a:r>
            <a:r>
              <a:rPr lang="en-US" altLang="ko-KR" dirty="0"/>
              <a:t>.</a:t>
            </a:r>
            <a:endParaRPr lang="en-US" dirty="0"/>
          </a:p>
        </p:txBody>
      </p:sp>
    </p:spTree>
    <p:extLst>
      <p:ext uri="{BB962C8B-B14F-4D97-AF65-F5344CB8AC3E}">
        <p14:creationId xmlns:p14="http://schemas.microsoft.com/office/powerpoint/2010/main" val="118094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AzureRM</a:t>
            </a:r>
            <a:r>
              <a:rPr lang="en-US" altLang="ko-KR" dirty="0"/>
              <a:t> Template</a:t>
            </a:r>
            <a:r>
              <a:rPr lang="ko-KR" altLang="en-US" dirty="0"/>
              <a:t> 예제 코드 </a:t>
            </a:r>
            <a:r>
              <a:rPr lang="en-US" altLang="ko-KR" dirty="0"/>
              <a:t>–</a:t>
            </a:r>
            <a:r>
              <a:rPr lang="ko-KR" altLang="en-US" dirty="0"/>
              <a:t> </a:t>
            </a:r>
            <a:r>
              <a:rPr lang="en-US" altLang="ko-KR" dirty="0"/>
              <a:t>Azure Storage Account</a:t>
            </a:r>
            <a:r>
              <a:rPr lang="ko-KR" altLang="en-US" dirty="0"/>
              <a:t> 생성</a:t>
            </a:r>
            <a:endParaRPr lang="en-US" dirty="0"/>
          </a:p>
          <a:p>
            <a:endParaRPr lang="en-US" dirty="0"/>
          </a:p>
        </p:txBody>
      </p:sp>
    </p:spTree>
    <p:extLst>
      <p:ext uri="{BB962C8B-B14F-4D97-AF65-F5344CB8AC3E}">
        <p14:creationId xmlns:p14="http://schemas.microsoft.com/office/powerpoint/2010/main" val="1065835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HCL </a:t>
            </a:r>
            <a:r>
              <a:rPr lang="ko-KR" altLang="en-US" dirty="0"/>
              <a:t>예제 코드 </a:t>
            </a:r>
            <a:r>
              <a:rPr lang="en-US" altLang="ko-KR" dirty="0"/>
              <a:t>–</a:t>
            </a:r>
            <a:r>
              <a:rPr lang="ko-KR" altLang="en-US" dirty="0"/>
              <a:t> </a:t>
            </a:r>
            <a:r>
              <a:rPr lang="en-US" altLang="ko-KR"/>
              <a:t>AWS S3 </a:t>
            </a:r>
            <a:r>
              <a:rPr lang="en-US" altLang="ko-KR" dirty="0"/>
              <a:t>Bucket</a:t>
            </a:r>
            <a:r>
              <a:rPr lang="ko-KR" altLang="en-US" dirty="0"/>
              <a:t> 생성</a:t>
            </a:r>
            <a:endParaRPr lang="en-US" dirty="0"/>
          </a:p>
        </p:txBody>
      </p:sp>
    </p:spTree>
    <p:extLst>
      <p:ext uri="{BB962C8B-B14F-4D97-AF65-F5344CB8AC3E}">
        <p14:creationId xmlns:p14="http://schemas.microsoft.com/office/powerpoint/2010/main" val="3214418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ko-KR" altLang="en-US" dirty="0"/>
              <a:t>초간단 </a:t>
            </a:r>
            <a:r>
              <a:rPr lang="en-US" altLang="ko-KR" dirty="0" err="1"/>
              <a:t>cloudformation</a:t>
            </a:r>
            <a:r>
              <a:rPr lang="ko-KR" altLang="en-US" dirty="0"/>
              <a:t> 사용하는 데모</a:t>
            </a:r>
            <a:endParaRPr lang="en-US" altLang="ko-KR" dirty="0"/>
          </a:p>
          <a:p>
            <a:r>
              <a:rPr lang="en-US" dirty="0"/>
              <a:t>demo1-simple-cfn-stack.ps1 </a:t>
            </a:r>
            <a:r>
              <a:rPr lang="ko-KR" altLang="en-US" dirty="0"/>
              <a:t>사용</a:t>
            </a:r>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3/13/2019 11:25 AM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Segoe"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3594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err="1"/>
              <a:t>CodeDeploy</a:t>
            </a:r>
            <a:r>
              <a:rPr lang="ko-KR" altLang="en-US" dirty="0"/>
              <a:t> </a:t>
            </a:r>
            <a:r>
              <a:rPr lang="en-US" altLang="ko-KR" dirty="0"/>
              <a:t>Application</a:t>
            </a:r>
            <a:r>
              <a:rPr lang="ko-KR" altLang="en-US" dirty="0"/>
              <a:t>을 선택한 이유는 비용이 들지 않기 때문입니다</a:t>
            </a:r>
            <a:r>
              <a:rPr lang="en-US" altLang="ko-KR" dirty="0"/>
              <a:t>.</a:t>
            </a:r>
            <a:r>
              <a:rPr lang="ko-KR" altLang="en-US" dirty="0"/>
              <a:t> </a:t>
            </a:r>
            <a:endParaRPr lang="en-US" dirty="0"/>
          </a:p>
        </p:txBody>
      </p:sp>
    </p:spTree>
    <p:extLst>
      <p:ext uri="{BB962C8B-B14F-4D97-AF65-F5344CB8AC3E}">
        <p14:creationId xmlns:p14="http://schemas.microsoft.com/office/powerpoint/2010/main" val="338601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72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간단히 </a:t>
            </a:r>
            <a:r>
              <a:rPr lang="en-US" altLang="ko-KR" dirty="0"/>
              <a:t>CFN</a:t>
            </a:r>
            <a:r>
              <a:rPr lang="ko-KR" altLang="en-US" dirty="0"/>
              <a:t>이 무엇인지 맛을 봤습니다</a:t>
            </a:r>
            <a:r>
              <a:rPr lang="en-US" altLang="ko-KR" dirty="0"/>
              <a:t>.</a:t>
            </a:r>
            <a:r>
              <a:rPr lang="ko-KR" altLang="en-US" dirty="0"/>
              <a:t> 코드를 작성해서 </a:t>
            </a:r>
            <a:r>
              <a:rPr lang="en-US" altLang="ko-KR" dirty="0"/>
              <a:t>AWS</a:t>
            </a:r>
            <a:r>
              <a:rPr lang="ko-KR" altLang="en-US" dirty="0"/>
              <a:t> 리소스를 </a:t>
            </a:r>
            <a:r>
              <a:rPr lang="en-US" altLang="ko-KR" dirty="0"/>
              <a:t>stack</a:t>
            </a:r>
            <a:r>
              <a:rPr lang="ko-KR" altLang="en-US" dirty="0"/>
              <a:t> 단위로 생성</a:t>
            </a:r>
            <a:r>
              <a:rPr lang="en-US" altLang="ko-KR" dirty="0"/>
              <a:t>/</a:t>
            </a:r>
            <a:r>
              <a:rPr lang="ko-KR" altLang="en-US" dirty="0"/>
              <a:t>변경</a:t>
            </a:r>
            <a:r>
              <a:rPr lang="en-US" altLang="ko-KR" dirty="0"/>
              <a:t>/</a:t>
            </a:r>
            <a:r>
              <a:rPr lang="ko-KR" altLang="en-US" dirty="0"/>
              <a:t>삭제할 수 있는 서비스가 </a:t>
            </a:r>
            <a:r>
              <a:rPr lang="en-US" altLang="ko-KR" dirty="0"/>
              <a:t>CFN</a:t>
            </a:r>
            <a:r>
              <a:rPr lang="ko-KR" altLang="en-US" dirty="0"/>
              <a:t>이면</a:t>
            </a:r>
            <a:r>
              <a:rPr lang="en-US" altLang="ko-KR" dirty="0"/>
              <a:t>,</a:t>
            </a:r>
            <a:r>
              <a:rPr lang="ko-KR" altLang="en-US" dirty="0"/>
              <a:t> </a:t>
            </a:r>
            <a:r>
              <a:rPr lang="en-US" altLang="ko-KR" dirty="0"/>
              <a:t>CFN </a:t>
            </a:r>
            <a:r>
              <a:rPr lang="en-US" altLang="ko-KR" dirty="0" err="1"/>
              <a:t>StackSet</a:t>
            </a:r>
            <a:r>
              <a:rPr lang="ko-KR" altLang="en-US" dirty="0"/>
              <a:t>을 여러 개의 </a:t>
            </a:r>
            <a:r>
              <a:rPr lang="en-US" altLang="ko-KR" dirty="0"/>
              <a:t>Stack</a:t>
            </a:r>
            <a:r>
              <a:rPr lang="ko-KR" altLang="en-US" dirty="0"/>
              <a:t>을 묶어서 </a:t>
            </a:r>
            <a:r>
              <a:rPr lang="en-US" altLang="ko-KR" dirty="0"/>
              <a:t>Account / region</a:t>
            </a:r>
            <a:r>
              <a:rPr lang="ko-KR" altLang="en-US" dirty="0"/>
              <a:t>을 넘어서 적용할 수 있도록 하는 것입니다</a:t>
            </a:r>
            <a:r>
              <a:rPr lang="en-US" altLang="ko-KR" dirty="0"/>
              <a:t>.</a:t>
            </a:r>
          </a:p>
          <a:p>
            <a:endParaRPr lang="en-US" dirty="0"/>
          </a:p>
        </p:txBody>
      </p:sp>
    </p:spTree>
    <p:extLst>
      <p:ext uri="{BB962C8B-B14F-4D97-AF65-F5344CB8AC3E}">
        <p14:creationId xmlns:p14="http://schemas.microsoft.com/office/powerpoint/2010/main" val="1586390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err="1"/>
              <a:t>StackSet</a:t>
            </a:r>
            <a:r>
              <a:rPr lang="ko-KR" altLang="en-US" dirty="0"/>
              <a:t>은 </a:t>
            </a:r>
            <a:r>
              <a:rPr lang="en-US" altLang="ko-KR" dirty="0"/>
              <a:t>2017</a:t>
            </a:r>
            <a:r>
              <a:rPr lang="ko-KR" altLang="en-US" dirty="0"/>
              <a:t>년에 발표되었습니다</a:t>
            </a:r>
            <a:r>
              <a:rPr lang="en-US" altLang="ko-KR" dirty="0"/>
              <a:t>.</a:t>
            </a:r>
            <a:r>
              <a:rPr lang="ko-KR" altLang="en-US" dirty="0"/>
              <a:t> 제 생일 전날이라서</a:t>
            </a:r>
            <a:r>
              <a:rPr lang="en-US" altLang="ko-KR" dirty="0"/>
              <a:t>..</a:t>
            </a:r>
            <a:r>
              <a:rPr lang="ko-KR" altLang="en-US" dirty="0"/>
              <a:t> 기억을 하고 </a:t>
            </a:r>
            <a:r>
              <a:rPr lang="ko-KR" altLang="en-US" dirty="0" err="1"/>
              <a:t>있구요</a:t>
            </a:r>
            <a:r>
              <a:rPr lang="en-US" altLang="ko-KR" dirty="0"/>
              <a:t>.</a:t>
            </a:r>
            <a:endParaRPr lang="en-US" dirty="0"/>
          </a:p>
        </p:txBody>
      </p:sp>
    </p:spTree>
    <p:extLst>
      <p:ext uri="{BB962C8B-B14F-4D97-AF65-F5344CB8AC3E}">
        <p14:creationId xmlns:p14="http://schemas.microsoft.com/office/powerpoint/2010/main" val="1500701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CFN </a:t>
            </a:r>
            <a:r>
              <a:rPr lang="en-US" dirty="0" err="1"/>
              <a:t>StackSet</a:t>
            </a:r>
            <a:r>
              <a:rPr lang="ko-KR" altLang="en-US" dirty="0"/>
              <a:t>의 히스토리는 그렇게 길지 않습니다</a:t>
            </a:r>
            <a:r>
              <a:rPr lang="en-US" altLang="ko-KR" dirty="0"/>
              <a:t>.</a:t>
            </a:r>
            <a:r>
              <a:rPr lang="ko-KR" altLang="en-US" dirty="0"/>
              <a:t> 대략 </a:t>
            </a:r>
            <a:r>
              <a:rPr lang="en-US" altLang="ko-KR" dirty="0"/>
              <a:t>5</a:t>
            </a:r>
            <a:r>
              <a:rPr lang="ko-KR" altLang="en-US" dirty="0"/>
              <a:t>번 정도 업데이트가 있었는데요</a:t>
            </a:r>
            <a:r>
              <a:rPr lang="en-US" altLang="ko-KR" dirty="0"/>
              <a:t>.</a:t>
            </a:r>
            <a:r>
              <a:rPr lang="ko-KR" altLang="en-US" dirty="0"/>
              <a:t> 다른 </a:t>
            </a:r>
            <a:r>
              <a:rPr lang="en-US" altLang="ko-KR" dirty="0"/>
              <a:t>AWS</a:t>
            </a:r>
            <a:r>
              <a:rPr lang="ko-KR" altLang="en-US" dirty="0"/>
              <a:t> 서비스에 비하면 그렇게 </a:t>
            </a:r>
            <a:r>
              <a:rPr lang="ko-KR" altLang="en-US" dirty="0" err="1"/>
              <a:t>핫한</a:t>
            </a:r>
            <a:r>
              <a:rPr lang="ko-KR" altLang="en-US" dirty="0"/>
              <a:t> 서비스는 아닙니다</a:t>
            </a:r>
            <a:r>
              <a:rPr lang="en-US" altLang="ko-KR" dirty="0"/>
              <a:t>.</a:t>
            </a:r>
            <a:endParaRPr lang="en-US" dirty="0"/>
          </a:p>
        </p:txBody>
      </p:sp>
    </p:spTree>
    <p:extLst>
      <p:ext uri="{BB962C8B-B14F-4D97-AF65-F5344CB8AC3E}">
        <p14:creationId xmlns:p14="http://schemas.microsoft.com/office/powerpoint/2010/main" val="269412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err="1"/>
              <a:t>StackSet</a:t>
            </a:r>
            <a:r>
              <a:rPr lang="ko-KR" altLang="en-US" dirty="0"/>
              <a:t>의 구조를 그림으로 표현하면 </a:t>
            </a:r>
            <a:r>
              <a:rPr lang="en-US" altLang="ko-KR" dirty="0"/>
              <a:t>….</a:t>
            </a:r>
            <a:endParaRPr lang="en-US" dirty="0"/>
          </a:p>
        </p:txBody>
      </p:sp>
    </p:spTree>
    <p:extLst>
      <p:ext uri="{BB962C8B-B14F-4D97-AF65-F5344CB8AC3E}">
        <p14:creationId xmlns:p14="http://schemas.microsoft.com/office/powerpoint/2010/main" val="211500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CFN</a:t>
            </a:r>
            <a:r>
              <a:rPr lang="ko-KR" altLang="en-US" dirty="0"/>
              <a:t> </a:t>
            </a:r>
            <a:r>
              <a:rPr lang="en-US" altLang="ko-KR" dirty="0" err="1"/>
              <a:t>StackSet</a:t>
            </a:r>
            <a:r>
              <a:rPr lang="ko-KR" altLang="en-US" dirty="0"/>
              <a:t>의 구성요소는 간단합니다</a:t>
            </a:r>
            <a:r>
              <a:rPr lang="en-US" altLang="ko-KR" dirty="0"/>
              <a:t>.</a:t>
            </a:r>
          </a:p>
          <a:p>
            <a:r>
              <a:rPr lang="en-US" dirty="0"/>
              <a:t>Administrator, Target, Service Role 3</a:t>
            </a:r>
            <a:r>
              <a:rPr lang="ko-KR" altLang="en-US" dirty="0"/>
              <a:t>가지입니다</a:t>
            </a:r>
            <a:r>
              <a:rPr lang="en-US" altLang="ko-KR" dirty="0"/>
              <a:t>.</a:t>
            </a:r>
            <a:endParaRPr lang="en-US" dirty="0"/>
          </a:p>
        </p:txBody>
      </p:sp>
    </p:spTree>
    <p:extLst>
      <p:ext uri="{BB962C8B-B14F-4D97-AF65-F5344CB8AC3E}">
        <p14:creationId xmlns:p14="http://schemas.microsoft.com/office/powerpoint/2010/main" val="14958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현재 </a:t>
            </a:r>
            <a:r>
              <a:rPr lang="ko-KR" altLang="en-US" dirty="0" err="1"/>
              <a:t>판교역</a:t>
            </a:r>
            <a:r>
              <a:rPr lang="ko-KR" altLang="en-US" dirty="0"/>
              <a:t> 부근 </a:t>
            </a:r>
            <a:r>
              <a:rPr lang="en-US" altLang="ko-KR" dirty="0"/>
              <a:t>K</a:t>
            </a:r>
            <a:r>
              <a:rPr lang="ko-KR" altLang="en-US" dirty="0"/>
              <a:t>모 게임회사에서 근무하고 있으며</a:t>
            </a:r>
            <a:r>
              <a:rPr lang="en-US" altLang="ko-KR" dirty="0"/>
              <a:t>,</a:t>
            </a:r>
            <a:r>
              <a:rPr lang="ko-KR" altLang="en-US" dirty="0"/>
              <a:t> 인프라 운영 및 잡다한</a:t>
            </a:r>
            <a:r>
              <a:rPr lang="en-US" altLang="ko-KR" dirty="0"/>
              <a:t>(?)</a:t>
            </a:r>
            <a:r>
              <a:rPr lang="ko-KR" altLang="en-US" dirty="0"/>
              <a:t> 일을 하고 있습니다</a:t>
            </a:r>
            <a:r>
              <a:rPr lang="en-US" altLang="ko-KR" dirty="0"/>
              <a:t>.</a:t>
            </a:r>
            <a:endParaRPr lang="en-US" dirty="0"/>
          </a:p>
        </p:txBody>
      </p:sp>
    </p:spTree>
    <p:extLst>
      <p:ext uri="{BB962C8B-B14F-4D97-AF65-F5344CB8AC3E}">
        <p14:creationId xmlns:p14="http://schemas.microsoft.com/office/powerpoint/2010/main" val="1486541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599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Option</a:t>
            </a:r>
            <a:r>
              <a:rPr lang="ko-KR" altLang="en-US" dirty="0"/>
              <a:t>에 대한 설명</a:t>
            </a:r>
            <a:endParaRPr lang="en-US" dirty="0"/>
          </a:p>
        </p:txBody>
      </p:sp>
    </p:spTree>
    <p:extLst>
      <p:ext uri="{BB962C8B-B14F-4D97-AF65-F5344CB8AC3E}">
        <p14:creationId xmlns:p14="http://schemas.microsoft.com/office/powerpoint/2010/main" val="1138441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CFN </a:t>
            </a:r>
            <a:r>
              <a:rPr lang="en-US" dirty="0" err="1"/>
              <a:t>StackSet</a:t>
            </a:r>
            <a:r>
              <a:rPr lang="ko-KR" altLang="en-US" dirty="0"/>
              <a:t> 데모</a:t>
            </a:r>
            <a:endParaRPr lang="en-US" altLang="ko-KR" dirty="0"/>
          </a:p>
          <a:p>
            <a:r>
              <a:rPr lang="en-US" altLang="ko-KR" dirty="0"/>
              <a:t>(</a:t>
            </a:r>
            <a:r>
              <a:rPr lang="ko-KR" altLang="en-US" dirty="0"/>
              <a:t>남은 시간에 따라 </a:t>
            </a:r>
            <a:r>
              <a:rPr lang="en-US" altLang="ko-KR" dirty="0"/>
              <a:t>demo4</a:t>
            </a:r>
            <a:r>
              <a:rPr lang="ko-KR" altLang="en-US" dirty="0"/>
              <a:t>까지 진행</a:t>
            </a:r>
            <a:r>
              <a:rPr lang="en-US" altLang="ko-KR" dirty="0"/>
              <a:t>)</a:t>
            </a:r>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3/13/2019 11:25 AM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Segoe"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36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0642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337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endParaRPr lang="en-US" dirty="0"/>
          </a:p>
        </p:txBody>
      </p:sp>
    </p:spTree>
    <p:extLst>
      <p:ext uri="{BB962C8B-B14F-4D97-AF65-F5344CB8AC3E}">
        <p14:creationId xmlns:p14="http://schemas.microsoft.com/office/powerpoint/2010/main" val="4013562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2409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0443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끝으로 </a:t>
            </a:r>
            <a:r>
              <a:rPr lang="en-US" altLang="ko-KR" dirty="0"/>
              <a:t>CFN</a:t>
            </a:r>
            <a:r>
              <a:rPr lang="ko-KR" altLang="en-US" dirty="0"/>
              <a:t>과 함께 사용하면 좋은 </a:t>
            </a:r>
            <a:r>
              <a:rPr lang="en-US" altLang="ko-KR" dirty="0" err="1"/>
              <a:t>VSCode</a:t>
            </a:r>
            <a:r>
              <a:rPr lang="en-US" altLang="ko-KR" dirty="0"/>
              <a:t> extension</a:t>
            </a:r>
            <a:r>
              <a:rPr lang="ko-KR" altLang="en-US" dirty="0"/>
              <a:t> 에 대해 잘 정리한 블로그 링크가 있어서 공유합니다</a:t>
            </a:r>
            <a:r>
              <a:rPr lang="en-US" altLang="ko-KR" dirty="0"/>
              <a:t>.</a:t>
            </a:r>
          </a:p>
          <a:p>
            <a:r>
              <a:rPr lang="en-US"/>
              <a:t>https://hodgkins.io/up-your-cloudformation-game-with-vscode</a:t>
            </a:r>
          </a:p>
          <a:p>
            <a:endParaRPr lang="en-US" dirty="0"/>
          </a:p>
        </p:txBody>
      </p:sp>
    </p:spTree>
    <p:extLst>
      <p:ext uri="{BB962C8B-B14F-4D97-AF65-F5344CB8AC3E}">
        <p14:creationId xmlns:p14="http://schemas.microsoft.com/office/powerpoint/2010/main" val="423484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535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Disclaimer(</a:t>
            </a:r>
            <a:r>
              <a:rPr lang="ko-KR" altLang="en-US" dirty="0"/>
              <a:t>면책 사항</a:t>
            </a:r>
            <a:r>
              <a:rPr lang="en-US" altLang="ko-KR" dirty="0"/>
              <a:t>)</a:t>
            </a:r>
            <a:r>
              <a:rPr lang="ko-KR" altLang="en-US" dirty="0"/>
              <a:t> 표기 </a:t>
            </a:r>
            <a:r>
              <a:rPr lang="en-US" altLang="ko-KR" dirty="0"/>
              <a:t>-</a:t>
            </a:r>
            <a:r>
              <a:rPr lang="ko-KR" altLang="en-US" dirty="0"/>
              <a:t> 중요함</a:t>
            </a:r>
          </a:p>
          <a:p>
            <a:r>
              <a:rPr lang="ko-KR" altLang="en-US" dirty="0"/>
              <a:t>발표 내용과 회사와 무관하다는 점을 명시합니다</a:t>
            </a:r>
            <a:r>
              <a:rPr lang="en-US" altLang="ko-KR" dirty="0"/>
              <a:t>.</a:t>
            </a:r>
            <a:r>
              <a:rPr lang="ko-KR" altLang="en-US" dirty="0"/>
              <a:t> 회사와 커뮤니티 활동이 엮이는 것을 좋아하지 않기 때문입니다</a:t>
            </a:r>
            <a:r>
              <a:rPr lang="en-US" altLang="ko-KR" dirty="0"/>
              <a:t>.</a:t>
            </a:r>
          </a:p>
          <a:p>
            <a:endParaRPr lang="en-US" dirty="0"/>
          </a:p>
        </p:txBody>
      </p:sp>
    </p:spTree>
    <p:extLst>
      <p:ext uri="{BB962C8B-B14F-4D97-AF65-F5344CB8AC3E}">
        <p14:creationId xmlns:p14="http://schemas.microsoft.com/office/powerpoint/2010/main" val="238012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4992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8788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발표자료 </a:t>
            </a:r>
            <a:r>
              <a:rPr lang="en-US" altLang="ko-KR" dirty="0"/>
              <a:t>&amp;</a:t>
            </a:r>
            <a:r>
              <a:rPr lang="ko-KR" altLang="en-US" dirty="0"/>
              <a:t> 예제소스 다운로드 링크</a:t>
            </a:r>
            <a:endParaRPr lang="en-US" altLang="ko-KR" dirty="0"/>
          </a:p>
          <a:p>
            <a:r>
              <a:rPr lang="en-US" dirty="0"/>
              <a:t>https://github.com/giseongeom/presentations/tree/master/2019/2019.03.12-AWS-pangyo</a:t>
            </a:r>
          </a:p>
          <a:p>
            <a:endParaRPr lang="en-US" dirty="0"/>
          </a:p>
        </p:txBody>
      </p:sp>
    </p:spTree>
    <p:extLst>
      <p:ext uri="{BB962C8B-B14F-4D97-AF65-F5344CB8AC3E}">
        <p14:creationId xmlns:p14="http://schemas.microsoft.com/office/powerpoint/2010/main" val="3837763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p>
          <a:p>
            <a:r>
              <a:rPr lang="en-US" dirty="0"/>
              <a:t>CloudFormation </a:t>
            </a:r>
            <a:r>
              <a:rPr lang="en-US" dirty="0" err="1"/>
              <a:t>StackSet</a:t>
            </a:r>
            <a:r>
              <a:rPr lang="ko-KR" altLang="en-US" dirty="0"/>
              <a:t>에 대해서 알아보기 전에 </a:t>
            </a:r>
            <a:r>
              <a:rPr lang="en-US" altLang="ko-KR" dirty="0"/>
              <a:t>CloudFormation</a:t>
            </a:r>
            <a:r>
              <a:rPr lang="ko-KR" altLang="en-US" dirty="0"/>
              <a:t>에 대해서 이해할 필요가 있습니다</a:t>
            </a:r>
            <a:r>
              <a:rPr lang="en-US" altLang="ko-KR" dirty="0"/>
              <a:t>.</a:t>
            </a:r>
            <a:r>
              <a:rPr lang="ko-KR" altLang="en-US" dirty="0"/>
              <a:t> 당연하겠죠</a:t>
            </a:r>
            <a:r>
              <a:rPr lang="en-US" altLang="ko-KR" dirty="0"/>
              <a:t>?</a:t>
            </a:r>
            <a:r>
              <a:rPr lang="ko-KR" altLang="en-US" dirty="0"/>
              <a:t> </a:t>
            </a:r>
            <a:endParaRPr lang="en-US" dirty="0"/>
          </a:p>
        </p:txBody>
      </p:sp>
    </p:spTree>
    <p:extLst>
      <p:ext uri="{BB962C8B-B14F-4D97-AF65-F5344CB8AC3E}">
        <p14:creationId xmlns:p14="http://schemas.microsoft.com/office/powerpoint/2010/main" val="54728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CloudFormation</a:t>
            </a:r>
            <a:r>
              <a:rPr lang="ko-KR" altLang="en-US" dirty="0"/>
              <a:t>은 </a:t>
            </a:r>
            <a:r>
              <a:rPr lang="en-US" altLang="ko-KR" dirty="0"/>
              <a:t>AWS</a:t>
            </a:r>
            <a:r>
              <a:rPr lang="ko-KR" altLang="en-US" dirty="0"/>
              <a:t>에서 제공하는 리소스 배포</a:t>
            </a:r>
            <a:r>
              <a:rPr lang="en-US" altLang="ko-KR" dirty="0"/>
              <a:t>/</a:t>
            </a:r>
            <a:r>
              <a:rPr lang="ko-KR" altLang="en-US" dirty="0" err="1"/>
              <a:t>관리도구입니다</a:t>
            </a:r>
            <a:r>
              <a:rPr lang="en-US" altLang="ko-KR" dirty="0"/>
              <a:t>.</a:t>
            </a:r>
            <a:r>
              <a:rPr lang="ko-KR" altLang="en-US" dirty="0"/>
              <a:t> </a:t>
            </a:r>
            <a:endParaRPr lang="en-US" altLang="ko-KR" dirty="0"/>
          </a:p>
          <a:p>
            <a:pPr marL="228600" indent="-228600">
              <a:buAutoNum type="arabicPeriod"/>
            </a:pPr>
            <a:r>
              <a:rPr lang="en-US" altLang="ko-KR" dirty="0"/>
              <a:t>AWS</a:t>
            </a:r>
            <a:r>
              <a:rPr lang="ko-KR" altLang="en-US" dirty="0"/>
              <a:t>의 인프라를 </a:t>
            </a:r>
            <a:r>
              <a:rPr lang="en-US" altLang="ko-KR" dirty="0"/>
              <a:t>“Code”</a:t>
            </a:r>
            <a:r>
              <a:rPr lang="ko-KR" altLang="en-US" dirty="0"/>
              <a:t>로 작성합니다</a:t>
            </a:r>
            <a:r>
              <a:rPr lang="en-US" altLang="ko-KR" dirty="0"/>
              <a:t>.</a:t>
            </a:r>
          </a:p>
          <a:p>
            <a:pPr marL="228600" indent="-228600">
              <a:buAutoNum type="arabicPeriod"/>
            </a:pPr>
            <a:r>
              <a:rPr lang="ko-KR" altLang="en-US" dirty="0"/>
              <a:t>만들어진 코드를 로컬의 파일에 저장하거나</a:t>
            </a:r>
            <a:r>
              <a:rPr lang="en-US" altLang="ko-KR" dirty="0"/>
              <a:t>,</a:t>
            </a:r>
            <a:r>
              <a:rPr lang="ko-KR" altLang="en-US" dirty="0"/>
              <a:t> 이 파일을 </a:t>
            </a:r>
            <a:r>
              <a:rPr lang="en-US" altLang="ko-KR" dirty="0"/>
              <a:t>S3 bucket</a:t>
            </a:r>
            <a:r>
              <a:rPr lang="ko-KR" altLang="en-US" dirty="0"/>
              <a:t>에 업로드합니다</a:t>
            </a:r>
            <a:r>
              <a:rPr lang="en-US" altLang="ko-KR" dirty="0"/>
              <a:t>.</a:t>
            </a:r>
          </a:p>
          <a:p>
            <a:pPr marL="228600" indent="-228600">
              <a:buAutoNum type="arabicPeriod"/>
            </a:pPr>
            <a:r>
              <a:rPr lang="en-US" dirty="0"/>
              <a:t>AWS </a:t>
            </a:r>
            <a:r>
              <a:rPr lang="ko-KR" altLang="en-US" dirty="0"/>
              <a:t>콘솔 또는 </a:t>
            </a:r>
            <a:r>
              <a:rPr lang="en-US" altLang="ko-KR" dirty="0"/>
              <a:t>CLI/API</a:t>
            </a:r>
            <a:r>
              <a:rPr lang="ko-KR" altLang="en-US" dirty="0"/>
              <a:t> 등을 통해서 앞서 만든 인프라코드가 담긴 파일을 이용해서 </a:t>
            </a:r>
            <a:r>
              <a:rPr lang="en-US" altLang="ko-KR" dirty="0"/>
              <a:t>CFN Stack</a:t>
            </a:r>
            <a:r>
              <a:rPr lang="ko-KR" altLang="en-US" dirty="0"/>
              <a:t>을 만들라고 명령합니다</a:t>
            </a:r>
            <a:r>
              <a:rPr lang="en-US" altLang="ko-KR" dirty="0"/>
              <a:t>.</a:t>
            </a:r>
          </a:p>
          <a:p>
            <a:pPr marL="228600" indent="-228600">
              <a:buAutoNum type="arabicPeriod"/>
            </a:pPr>
            <a:r>
              <a:rPr lang="en-US" dirty="0"/>
              <a:t>AWS CFN</a:t>
            </a:r>
            <a:r>
              <a:rPr lang="ko-KR" altLang="en-US" dirty="0"/>
              <a:t> 서비스가 </a:t>
            </a:r>
            <a:r>
              <a:rPr lang="en-US" altLang="ko-KR" dirty="0"/>
              <a:t>(</a:t>
            </a:r>
            <a:r>
              <a:rPr lang="ko-KR" altLang="en-US" dirty="0"/>
              <a:t>여러분을 대신해서</a:t>
            </a:r>
            <a:r>
              <a:rPr lang="en-US" altLang="ko-KR" dirty="0"/>
              <a:t>)</a:t>
            </a:r>
            <a:r>
              <a:rPr lang="ko-KR" altLang="en-US" dirty="0"/>
              <a:t> 이런 리소스를 자동으로 생성합니다</a:t>
            </a:r>
            <a:r>
              <a:rPr lang="en-US" altLang="ko-KR" dirty="0"/>
              <a:t>.</a:t>
            </a:r>
          </a:p>
          <a:p>
            <a:pPr marL="228600" indent="-228600">
              <a:buAutoNum type="arabicPeriod"/>
            </a:pPr>
            <a:endParaRPr lang="en-US" altLang="ko-KR" dirty="0"/>
          </a:p>
          <a:p>
            <a:pPr marL="0" indent="0">
              <a:buNone/>
            </a:pPr>
            <a:r>
              <a:rPr lang="en-US" altLang="ko-KR" dirty="0"/>
              <a:t>Stack</a:t>
            </a:r>
            <a:r>
              <a:rPr lang="ko-KR" altLang="en-US" dirty="0"/>
              <a:t>은 </a:t>
            </a:r>
            <a:r>
              <a:rPr lang="en-US" altLang="ko-KR" dirty="0"/>
              <a:t>Security Group 1</a:t>
            </a:r>
            <a:r>
              <a:rPr lang="ko-KR" altLang="en-US" dirty="0"/>
              <a:t>개 또는 여러 리소스를 포함할 수 있습니다</a:t>
            </a:r>
            <a:r>
              <a:rPr lang="en-US" altLang="ko-KR" dirty="0"/>
              <a:t>.</a:t>
            </a:r>
          </a:p>
          <a:p>
            <a:pPr marL="228600" indent="-228600">
              <a:buAutoNum type="arabicPeriod"/>
            </a:pPr>
            <a:endParaRPr lang="en-US" dirty="0"/>
          </a:p>
          <a:p>
            <a:pPr marL="228600" indent="-228600">
              <a:buAutoNum type="arabicPeriod"/>
            </a:pPr>
            <a:endParaRPr lang="en-US" dirty="0"/>
          </a:p>
        </p:txBody>
      </p:sp>
    </p:spTree>
    <p:extLst>
      <p:ext uri="{BB962C8B-B14F-4D97-AF65-F5344CB8AC3E}">
        <p14:creationId xmlns:p14="http://schemas.microsoft.com/office/powerpoint/2010/main" val="334332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AWS</a:t>
            </a:r>
            <a:r>
              <a:rPr lang="ko-KR" altLang="en-US" dirty="0"/>
              <a:t> 사이트에서 언급한 </a:t>
            </a:r>
            <a:r>
              <a:rPr lang="en-US" altLang="ko-KR" dirty="0"/>
              <a:t>CFN</a:t>
            </a:r>
            <a:r>
              <a:rPr lang="ko-KR" altLang="en-US" dirty="0"/>
              <a:t>의 주요 기능을 보면</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Authoring with JSON/YAML</a:t>
            </a:r>
            <a:endParaRPr lang="en-US" altLang="ko-KR" dirty="0"/>
          </a:p>
          <a:p>
            <a:r>
              <a:rPr lang="ko-KR" altLang="en-US" dirty="0"/>
              <a:t>인프라를 </a:t>
            </a:r>
            <a:r>
              <a:rPr lang="en-US" altLang="ko-KR" dirty="0"/>
              <a:t>JSON/YAML</a:t>
            </a:r>
            <a:r>
              <a:rPr lang="ko-KR" altLang="en-US" dirty="0"/>
              <a:t>로 작성가능</a:t>
            </a:r>
            <a:r>
              <a:rPr lang="en-US" altLang="ko-KR" dirty="0"/>
              <a:t>.</a:t>
            </a:r>
            <a:r>
              <a:rPr lang="ko-KR" altLang="en-US" dirty="0"/>
              <a:t> </a:t>
            </a:r>
            <a:r>
              <a:rPr lang="en-US" altLang="ko-KR" dirty="0"/>
              <a:t>(YAML</a:t>
            </a:r>
            <a:r>
              <a:rPr lang="ko-KR" altLang="en-US" dirty="0"/>
              <a:t> 너무 좋습니다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Safety Controls</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수작업이 없고</a:t>
            </a:r>
            <a:r>
              <a:rPr lang="en-US" altLang="ko-KR" dirty="0"/>
              <a:t>,</a:t>
            </a:r>
            <a:r>
              <a:rPr lang="ko-KR" altLang="en-US" dirty="0"/>
              <a:t> </a:t>
            </a:r>
            <a:r>
              <a:rPr lang="en-US" altLang="ko-KR" dirty="0"/>
              <a:t>Roll-back</a:t>
            </a:r>
            <a:r>
              <a:rPr lang="ko-KR" altLang="en-US" dirty="0"/>
              <a:t> 과정이 자동으로 진행됩니다</a:t>
            </a:r>
            <a:r>
              <a:rPr lang="en-US" altLang="ko-KR" dirty="0"/>
              <a:t>.</a:t>
            </a:r>
            <a:r>
              <a:rPr lang="ko-KR" altLang="en-US" dirty="0"/>
              <a:t> 그래서</a:t>
            </a:r>
            <a:r>
              <a:rPr lang="en-US" altLang="ko-KR" dirty="0"/>
              <a:t>,</a:t>
            </a:r>
            <a:r>
              <a:rPr lang="ko-KR" altLang="en-US" dirty="0"/>
              <a:t> 실수가 존재하지 않습니다</a:t>
            </a:r>
            <a:r>
              <a:rPr lang="en-US" altLang="ko-KR" dirty="0"/>
              <a:t>.</a:t>
            </a:r>
            <a:r>
              <a:rPr lang="ko-KR" altLang="en-US" dirty="0"/>
              <a:t> </a:t>
            </a:r>
            <a:r>
              <a:rPr lang="en-US" altLang="ko-KR" dirty="0"/>
              <a:t>(</a:t>
            </a:r>
            <a:r>
              <a:rPr lang="ko-KR" altLang="en-US" dirty="0"/>
              <a:t>코드의 버그를 빼면</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Preview Changes To Your Environment (</a:t>
            </a:r>
            <a:r>
              <a:rPr lang="en-US" dirty="0" err="1"/>
              <a:t>ChangeSet</a:t>
            </a:r>
            <a:r>
              <a:rPr lang="en-US" dirty="0"/>
              <a:t>)</a:t>
            </a:r>
            <a:endParaRPr lang="en-US" altLang="ko-KR" dirty="0"/>
          </a:p>
          <a:p>
            <a:r>
              <a:rPr lang="ko-KR" altLang="en-US" dirty="0"/>
              <a:t>실제 변경하기 전에 </a:t>
            </a:r>
            <a:r>
              <a:rPr lang="en-US" altLang="ko-KR" dirty="0" err="1"/>
              <a:t>ChangeSet</a:t>
            </a:r>
            <a:r>
              <a:rPr lang="ko-KR" altLang="en-US" dirty="0"/>
              <a:t> 이란 것을 볼 수 있습니다</a:t>
            </a:r>
            <a:r>
              <a:rPr lang="en-US" altLang="ko-KR" dirty="0"/>
              <a:t>.</a:t>
            </a:r>
            <a:r>
              <a:rPr lang="ko-KR" altLang="en-US" dirty="0"/>
              <a:t> 변경 내용 모음</a:t>
            </a:r>
            <a:r>
              <a:rPr lang="en-US" altLang="ko-KR" dirty="0"/>
              <a:t>(?)</a:t>
            </a:r>
            <a:r>
              <a:rPr lang="ko-KR" altLang="en-US" dirty="0"/>
              <a:t>이라고 생각하면 됩니다</a:t>
            </a:r>
            <a:r>
              <a:rPr lang="en-US" altLang="ko-KR" dirty="0"/>
              <a:t>.</a:t>
            </a:r>
            <a:r>
              <a:rPr lang="ko-KR" altLang="en-US" dirty="0"/>
              <a:t> </a:t>
            </a:r>
            <a:r>
              <a:rPr lang="en-US" altLang="ko-KR" dirty="0"/>
              <a:t>(terraform plan</a:t>
            </a:r>
            <a:r>
              <a:rPr lang="ko-KR" altLang="en-US" dirty="0"/>
              <a:t>과 비슷합니다</a:t>
            </a:r>
            <a:r>
              <a:rPr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Dependency Management</a:t>
            </a:r>
            <a:endParaRPr lang="en-US" altLang="ko-KR" dirty="0"/>
          </a:p>
          <a:p>
            <a:r>
              <a:rPr lang="ko-KR" altLang="en-US" dirty="0"/>
              <a:t>리소스간 의존성 정의할 수 있다는 </a:t>
            </a:r>
            <a:r>
              <a:rPr lang="ko-KR" altLang="en-US" dirty="0" err="1"/>
              <a:t>뜻이구요</a:t>
            </a:r>
            <a:r>
              <a:rPr lang="en-US" altLang="ko-KR" dirty="0"/>
              <a:t>.</a:t>
            </a:r>
            <a:r>
              <a:rPr lang="ko-KR" altLang="en-US" dirty="0"/>
              <a:t> </a:t>
            </a:r>
            <a:r>
              <a:rPr lang="en-US" altLang="ko-KR" dirty="0"/>
              <a:t>(</a:t>
            </a:r>
            <a:r>
              <a:rPr lang="ko-KR" altLang="en-US" dirty="0"/>
              <a:t>예</a:t>
            </a:r>
            <a:r>
              <a:rPr lang="en-US" altLang="ko-KR" dirty="0"/>
              <a:t>:</a:t>
            </a:r>
            <a:r>
              <a:rPr lang="ko-KR" altLang="en-US" dirty="0"/>
              <a:t> </a:t>
            </a:r>
            <a:r>
              <a:rPr lang="en-US" altLang="ko-KR" dirty="0"/>
              <a:t>RDS</a:t>
            </a:r>
            <a:r>
              <a:rPr lang="ko-KR" altLang="en-US" dirty="0"/>
              <a:t> 생성하기 전에 </a:t>
            </a:r>
            <a:r>
              <a:rPr lang="en-US" altLang="ko-KR" dirty="0" err="1"/>
              <a:t>vpc</a:t>
            </a:r>
            <a:r>
              <a:rPr lang="ko-KR" altLang="en-US" dirty="0"/>
              <a:t>를 생성하도록 정의</a:t>
            </a:r>
            <a:r>
              <a:rPr lang="en-US" altLang="ko-KR" dirty="0"/>
              <a:t>)</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Cross Account And Cross-Region Management (</a:t>
            </a:r>
            <a:r>
              <a:rPr lang="en-US" b="1" dirty="0" err="1">
                <a:solidFill>
                  <a:srgbClr val="FF0000"/>
                </a:solidFill>
              </a:rPr>
              <a:t>Stack</a:t>
            </a:r>
            <a:r>
              <a:rPr lang="en-US" altLang="ko-KR" b="1" dirty="0" err="1">
                <a:solidFill>
                  <a:srgbClr val="FF0000"/>
                </a:solidFill>
              </a:rPr>
              <a:t>Set</a:t>
            </a:r>
            <a:r>
              <a:rPr lang="en-US" altLang="ko-KR" dirty="0"/>
              <a:t>)</a:t>
            </a:r>
            <a:endParaRPr lang="en-US" dirty="0"/>
          </a:p>
          <a:p>
            <a:r>
              <a:rPr lang="ko-KR" altLang="en-US" dirty="0"/>
              <a:t>오늘 발표하는 내용에 대한 것입니다</a:t>
            </a:r>
            <a:r>
              <a:rPr lang="en-US" altLang="ko-KR" dirty="0"/>
              <a:t>.</a:t>
            </a:r>
            <a:r>
              <a:rPr lang="ko-KR" altLang="en-US" dirty="0"/>
              <a:t>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Extensibility</a:t>
            </a:r>
            <a:endParaRPr lang="en-US" altLang="ko-KR" dirty="0"/>
          </a:p>
          <a:p>
            <a:r>
              <a:rPr lang="ko-KR" altLang="en-US" dirty="0"/>
              <a:t>커스텀 </a:t>
            </a:r>
            <a:r>
              <a:rPr lang="en-US" altLang="ko-KR" dirty="0"/>
              <a:t>CFN </a:t>
            </a:r>
            <a:r>
              <a:rPr lang="ko-KR" altLang="en-US" dirty="0"/>
              <a:t>리소스 정의할 수 있다 뭐 이런 뜻인데</a:t>
            </a:r>
            <a:r>
              <a:rPr lang="en-US" altLang="ko-KR" dirty="0"/>
              <a:t>..</a:t>
            </a:r>
            <a:r>
              <a:rPr lang="ko-KR" altLang="en-US" dirty="0"/>
              <a:t> 저는 </a:t>
            </a:r>
            <a:r>
              <a:rPr lang="ko-KR" altLang="en-US" dirty="0" err="1"/>
              <a:t>초보니까</a:t>
            </a:r>
            <a:r>
              <a:rPr lang="ko-KR" altLang="en-US" dirty="0"/>
              <a:t> 패스</a:t>
            </a:r>
            <a:r>
              <a:rPr lang="en-US" altLang="ko-KR" dirty="0"/>
              <a:t>.</a:t>
            </a:r>
          </a:p>
          <a:p>
            <a:endParaRPr lang="en-US" dirty="0"/>
          </a:p>
        </p:txBody>
      </p:sp>
    </p:spTree>
    <p:extLst>
      <p:ext uri="{BB962C8B-B14F-4D97-AF65-F5344CB8AC3E}">
        <p14:creationId xmlns:p14="http://schemas.microsoft.com/office/powerpoint/2010/main" val="150844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재미있는 것은 새 제품</a:t>
            </a:r>
            <a:r>
              <a:rPr lang="en-US" altLang="ko-KR" dirty="0"/>
              <a:t>/</a:t>
            </a:r>
            <a:r>
              <a:rPr lang="ko-KR" altLang="en-US" dirty="0"/>
              <a:t>서비스가 </a:t>
            </a:r>
            <a:r>
              <a:rPr lang="en-US" altLang="ko-KR" dirty="0"/>
              <a:t>GA</a:t>
            </a:r>
            <a:r>
              <a:rPr lang="ko-KR" altLang="en-US" dirty="0"/>
              <a:t>되면 같이 지원이 추가됩니다</a:t>
            </a:r>
            <a:r>
              <a:rPr lang="en-US" altLang="ko-KR" dirty="0"/>
              <a:t>.</a:t>
            </a:r>
            <a:r>
              <a:rPr lang="ko-KR" altLang="en-US" dirty="0"/>
              <a:t> </a:t>
            </a:r>
            <a:br>
              <a:rPr lang="en-US" altLang="ko-KR" dirty="0"/>
            </a:br>
            <a:r>
              <a:rPr lang="ko-KR" altLang="en-US" dirty="0"/>
              <a:t>이게 동시에 안된다는 것은 </a:t>
            </a:r>
            <a:r>
              <a:rPr lang="en-US" altLang="ko-KR" dirty="0"/>
              <a:t>AWS </a:t>
            </a:r>
            <a:r>
              <a:rPr lang="ko-KR" altLang="en-US" dirty="0"/>
              <a:t>내부적으로 우선순위가 떨어진다고 이해하는 것이 맞겠죠</a:t>
            </a:r>
            <a:r>
              <a:rPr lang="en-US" altLang="ko-KR" dirty="0"/>
              <a:t>?</a:t>
            </a:r>
            <a:endParaRPr lang="en-US" dirty="0"/>
          </a:p>
        </p:txBody>
      </p:sp>
    </p:spTree>
    <p:extLst>
      <p:ext uri="{BB962C8B-B14F-4D97-AF65-F5344CB8AC3E}">
        <p14:creationId xmlns:p14="http://schemas.microsoft.com/office/powerpoint/2010/main" val="35567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CFN</a:t>
            </a:r>
            <a:r>
              <a:rPr lang="ko-KR" altLang="en-US" dirty="0"/>
              <a:t>과 유사한 제품</a:t>
            </a:r>
            <a:r>
              <a:rPr lang="en-US" altLang="ko-KR" dirty="0"/>
              <a:t>/</a:t>
            </a:r>
            <a:r>
              <a:rPr lang="ko-KR" altLang="en-US" dirty="0"/>
              <a:t>서비스들이 있습니다</a:t>
            </a:r>
            <a:r>
              <a:rPr lang="en-US" altLang="ko-KR" dirty="0"/>
              <a:t>.</a:t>
            </a:r>
            <a:r>
              <a:rPr lang="ko-KR" altLang="en-US" dirty="0"/>
              <a:t> </a:t>
            </a:r>
            <a:endParaRPr lang="en-US" altLang="ko-KR" dirty="0"/>
          </a:p>
          <a:p>
            <a:r>
              <a:rPr lang="en-US" altLang="ko-KR" dirty="0"/>
              <a:t>Major cloud</a:t>
            </a:r>
            <a:r>
              <a:rPr lang="ko-KR" altLang="en-US" dirty="0"/>
              <a:t> 업체들은 이런 배포 서비스가 기본적으로 제공됩니다</a:t>
            </a:r>
            <a:r>
              <a:rPr lang="en-US" altLang="ko-KR" dirty="0"/>
              <a:t>.</a:t>
            </a:r>
            <a:r>
              <a:rPr lang="ko-KR" altLang="en-US" dirty="0"/>
              <a:t> </a:t>
            </a: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err="1"/>
              <a:t>Hashicorp</a:t>
            </a:r>
            <a:r>
              <a:rPr lang="en-US" dirty="0"/>
              <a:t> Terraform</a:t>
            </a:r>
            <a:r>
              <a:rPr lang="ko-KR" altLang="en-US" dirty="0"/>
              <a:t>은 </a:t>
            </a:r>
            <a:r>
              <a:rPr lang="en-US" altLang="ko-KR" dirty="0"/>
              <a:t>3rd party </a:t>
            </a:r>
            <a:r>
              <a:rPr lang="ko-KR" altLang="en-US" dirty="0"/>
              <a:t>제품이라서 여러 클라우드를 제공하는 것이 특징입니다</a:t>
            </a:r>
            <a:r>
              <a:rPr lang="en-US" altLang="ko-KR" dirty="0"/>
              <a:t>.</a:t>
            </a:r>
          </a:p>
          <a:p>
            <a:endParaRPr lang="en-US" altLang="ko-KR" dirty="0"/>
          </a:p>
          <a:p>
            <a:r>
              <a:rPr lang="ko-KR" altLang="en-US" dirty="0"/>
              <a:t>이런 배포 서비스가 없다면 </a:t>
            </a:r>
            <a:r>
              <a:rPr lang="ko-KR" altLang="en-US" dirty="0" err="1"/>
              <a:t>저수준의</a:t>
            </a:r>
            <a:r>
              <a:rPr lang="ko-KR" altLang="en-US" dirty="0"/>
              <a:t> </a:t>
            </a:r>
            <a:r>
              <a:rPr lang="en-US" altLang="ko-KR" dirty="0"/>
              <a:t>API</a:t>
            </a:r>
            <a:r>
              <a:rPr lang="ko-KR" altLang="en-US" dirty="0"/>
              <a:t> 가지고 하나하나 만들어 나가야 합니다</a:t>
            </a:r>
            <a:r>
              <a:rPr lang="en-US" altLang="ko-KR" dirty="0"/>
              <a:t>.</a:t>
            </a:r>
          </a:p>
          <a:p>
            <a:r>
              <a:rPr lang="en-US" altLang="ko-KR" dirty="0"/>
              <a:t>(</a:t>
            </a:r>
            <a:r>
              <a:rPr lang="ko-KR" altLang="en-US" dirty="0"/>
              <a:t>이것을 좋아하는 분들은 없을 것이라고 생각합니다</a:t>
            </a:r>
            <a:r>
              <a:rPr lang="en-US" altLang="ko-KR" dirty="0"/>
              <a:t>)</a:t>
            </a:r>
          </a:p>
          <a:p>
            <a:r>
              <a:rPr lang="en-US" dirty="0"/>
              <a:t>IBM SoftLayer</a:t>
            </a:r>
            <a:r>
              <a:rPr lang="ko-KR" altLang="en-US" dirty="0"/>
              <a:t>나 </a:t>
            </a:r>
            <a:r>
              <a:rPr lang="en-US" altLang="ko-KR" dirty="0"/>
              <a:t>KT </a:t>
            </a:r>
            <a:r>
              <a:rPr lang="en-US" altLang="ko-KR" dirty="0" err="1"/>
              <a:t>ucloud</a:t>
            </a:r>
            <a:r>
              <a:rPr lang="ko-KR" altLang="en-US" dirty="0"/>
              <a:t> 생각이 나네요</a:t>
            </a:r>
            <a:r>
              <a:rPr lang="en-US" altLang="ko-KR" dirty="0"/>
              <a:t>.</a:t>
            </a:r>
            <a:r>
              <a:rPr lang="ko-KR" altLang="en-US" dirty="0"/>
              <a:t> </a:t>
            </a:r>
            <a:endParaRPr lang="en-US" dirty="0"/>
          </a:p>
          <a:p>
            <a:endParaRPr lang="en-US" dirty="0"/>
          </a:p>
          <a:p>
            <a:endParaRPr lang="en-US" dirty="0"/>
          </a:p>
        </p:txBody>
      </p:sp>
    </p:spTree>
    <p:extLst>
      <p:ext uri="{BB962C8B-B14F-4D97-AF65-F5344CB8AC3E}">
        <p14:creationId xmlns:p14="http://schemas.microsoft.com/office/powerpoint/2010/main" val="4067658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CFN</a:t>
            </a:r>
            <a:r>
              <a:rPr lang="ko-KR" altLang="en-US" dirty="0"/>
              <a:t> 예제 코드 </a:t>
            </a:r>
            <a:r>
              <a:rPr lang="en-US" altLang="ko-KR" dirty="0"/>
              <a:t>–</a:t>
            </a:r>
            <a:r>
              <a:rPr lang="ko-KR" altLang="en-US" dirty="0"/>
              <a:t> </a:t>
            </a:r>
            <a:r>
              <a:rPr lang="en-US" altLang="ko-KR" dirty="0"/>
              <a:t>S3 Bucket</a:t>
            </a:r>
            <a:r>
              <a:rPr lang="ko-KR" altLang="en-US" dirty="0"/>
              <a:t> 생성</a:t>
            </a:r>
            <a:endParaRPr lang="en-US" dirty="0"/>
          </a:p>
        </p:txBody>
      </p:sp>
    </p:spTree>
    <p:extLst>
      <p:ext uri="{BB962C8B-B14F-4D97-AF65-F5344CB8AC3E}">
        <p14:creationId xmlns:p14="http://schemas.microsoft.com/office/powerpoint/2010/main" val="3033585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3" y="1428753"/>
            <a:ext cx="8032751" cy="1142621"/>
          </a:xfrm>
        </p:spPr>
        <p:txBody>
          <a:bodyPr>
            <a:noAutofit/>
          </a:bodyPr>
          <a:lstStyle>
            <a:lvl1pPr>
              <a:lnSpc>
                <a:spcPct val="90000"/>
              </a:lnSpc>
              <a:defRPr sz="4051"/>
            </a:lvl1pPr>
          </a:lstStyle>
          <a:p>
            <a:r>
              <a:rPr lang="ko-KR" altLang="en-US" dirty="0"/>
              <a:t>마스터 제목 스타일 편집</a:t>
            </a:r>
            <a:endParaRPr lang="en-US" dirty="0"/>
          </a:p>
        </p:txBody>
      </p:sp>
      <p:sp>
        <p:nvSpPr>
          <p:cNvPr id="3" name="Subtitle 2"/>
          <p:cNvSpPr>
            <a:spLocks noGrp="1"/>
          </p:cNvSpPr>
          <p:nvPr>
            <p:ph type="subTitle" idx="1"/>
          </p:nvPr>
        </p:nvSpPr>
        <p:spPr>
          <a:xfrm>
            <a:off x="730254" y="3258744"/>
            <a:ext cx="8032751" cy="346249"/>
          </a:xfrm>
        </p:spPr>
        <p:txBody>
          <a:bodyPr>
            <a:noAutofit/>
          </a:bodyPr>
          <a:lstStyle>
            <a:lvl1pPr marL="0" indent="0" algn="l">
              <a:lnSpc>
                <a:spcPct val="90000"/>
              </a:lnSpc>
              <a:spcBef>
                <a:spcPts val="0"/>
              </a:spcBef>
              <a:buNone/>
              <a:defRPr b="0">
                <a:solidFill>
                  <a:schemeClr val="tx1">
                    <a:tint val="75000"/>
                  </a:schemeClr>
                </a:solidFill>
              </a:defRPr>
            </a:lvl1pPr>
            <a:lvl2pPr marL="342878" indent="0" algn="ctr">
              <a:buNone/>
              <a:defRPr>
                <a:solidFill>
                  <a:schemeClr val="tx1">
                    <a:tint val="75000"/>
                  </a:schemeClr>
                </a:solidFill>
              </a:defRPr>
            </a:lvl2pPr>
            <a:lvl3pPr marL="685755" indent="0" algn="ctr">
              <a:buNone/>
              <a:defRPr>
                <a:solidFill>
                  <a:schemeClr val="tx1">
                    <a:tint val="75000"/>
                  </a:schemeClr>
                </a:solidFill>
              </a:defRPr>
            </a:lvl3pPr>
            <a:lvl4pPr marL="1028633" indent="0" algn="ctr">
              <a:buNone/>
              <a:defRPr>
                <a:solidFill>
                  <a:schemeClr val="tx1">
                    <a:tint val="75000"/>
                  </a:schemeClr>
                </a:solidFill>
              </a:defRPr>
            </a:lvl4pPr>
            <a:lvl5pPr marL="1371511" indent="0" algn="ctr">
              <a:buNone/>
              <a:defRPr>
                <a:solidFill>
                  <a:schemeClr val="tx1">
                    <a:tint val="75000"/>
                  </a:schemeClr>
                </a:solidFill>
              </a:defRPr>
            </a:lvl5pPr>
            <a:lvl6pPr marL="1714389" indent="0" algn="ctr">
              <a:buNone/>
              <a:defRPr>
                <a:solidFill>
                  <a:schemeClr val="tx1">
                    <a:tint val="75000"/>
                  </a:schemeClr>
                </a:solidFill>
              </a:defRPr>
            </a:lvl6pPr>
            <a:lvl7pPr marL="2057267" indent="0" algn="ctr">
              <a:buNone/>
              <a:defRPr>
                <a:solidFill>
                  <a:schemeClr val="tx1">
                    <a:tint val="75000"/>
                  </a:schemeClr>
                </a:solidFill>
              </a:defRPr>
            </a:lvl7pPr>
            <a:lvl8pPr marL="2400144" indent="0" algn="ctr">
              <a:buNone/>
              <a:defRPr>
                <a:solidFill>
                  <a:schemeClr val="tx1">
                    <a:tint val="75000"/>
                  </a:schemeClr>
                </a:solidFill>
              </a:defRPr>
            </a:lvl8pPr>
            <a:lvl9pPr marL="2743022" indent="0" algn="ctr">
              <a:buNone/>
              <a:defRPr>
                <a:solidFill>
                  <a:schemeClr val="tx1">
                    <a:tint val="75000"/>
                  </a:schemeClr>
                </a:solidFill>
              </a:defRPr>
            </a:lvl9pPr>
          </a:lstStyle>
          <a:p>
            <a:r>
              <a:rPr lang="ko-KR" altLang="en-US" dirty="0"/>
              <a:t>마스터 부제목 스타일 편집</a:t>
            </a:r>
            <a:endParaRPr lang="en-US" dirty="0"/>
          </a:p>
        </p:txBody>
      </p:sp>
    </p:spTree>
    <p:extLst>
      <p:ext uri="{BB962C8B-B14F-4D97-AF65-F5344CB8AC3E}">
        <p14:creationId xmlns:p14="http://schemas.microsoft.com/office/powerpoint/2010/main" val="981933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a:t>마스터 제목 스타일 편집</a:t>
            </a:r>
            <a:endParaRPr lang="en-US" dirty="0"/>
          </a:p>
        </p:txBody>
      </p:sp>
      <p:sp>
        <p:nvSpPr>
          <p:cNvPr id="6" name="Text Placeholder 5"/>
          <p:cNvSpPr>
            <a:spLocks noGrp="1"/>
          </p:cNvSpPr>
          <p:nvPr>
            <p:ph type="body" sz="quarter" idx="10"/>
          </p:nvPr>
        </p:nvSpPr>
        <p:spPr bwMode="white">
          <a:xfrm>
            <a:off x="381000" y="1058665"/>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6"/>
          <p:cNvSpPr>
            <a:spLocks noGrp="1"/>
          </p:cNvSpPr>
          <p:nvPr>
            <p:ph type="body" sz="quarter" idx="11"/>
          </p:nvPr>
        </p:nvSpPr>
        <p:spPr>
          <a:xfrm>
            <a:off x="5"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ko-KR" altLang="en-US"/>
              <a:t>마스터 텍스트 스타일을 편집합니다</a:t>
            </a:r>
          </a:p>
        </p:txBody>
      </p:sp>
    </p:spTree>
    <p:extLst>
      <p:ext uri="{BB962C8B-B14F-4D97-AF65-F5344CB8AC3E}">
        <p14:creationId xmlns:p14="http://schemas.microsoft.com/office/powerpoint/2010/main" val="251744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487360"/>
            <a:ext cx="7043208" cy="1142621"/>
          </a:xfrm>
        </p:spPr>
        <p:txBody>
          <a:bodyPr anchor="ctr" anchorCtr="0">
            <a:noAutofit/>
          </a:bodyPr>
          <a:lstStyle>
            <a:lvl1pPr>
              <a:lnSpc>
                <a:spcPct val="90000"/>
              </a:lnSpc>
              <a:defRPr sz="4051"/>
            </a:lvl1pPr>
          </a:lstStyle>
          <a:p>
            <a:r>
              <a:rPr lang="ko-KR" altLang="en-US"/>
              <a:t>마스터 제목 스타일 편집</a:t>
            </a:r>
            <a:endParaRPr lang="en-US" dirty="0"/>
          </a:p>
        </p:txBody>
      </p:sp>
      <p:sp>
        <p:nvSpPr>
          <p:cNvPr id="3" name="Subtitle 2"/>
          <p:cNvSpPr>
            <a:spLocks noGrp="1"/>
          </p:cNvSpPr>
          <p:nvPr>
            <p:ph type="subTitle" idx="1"/>
          </p:nvPr>
        </p:nvSpPr>
        <p:spPr>
          <a:xfrm>
            <a:off x="1368955" y="3258744"/>
            <a:ext cx="7043208" cy="346249"/>
          </a:xfrm>
        </p:spPr>
        <p:txBody>
          <a:bodyPr>
            <a:noAutofit/>
          </a:bodyPr>
          <a:lstStyle>
            <a:lvl1pPr marL="0" indent="0" algn="l">
              <a:lnSpc>
                <a:spcPct val="90000"/>
              </a:lnSpc>
              <a:spcBef>
                <a:spcPts val="0"/>
              </a:spcBef>
              <a:buNone/>
              <a:defRPr>
                <a:solidFill>
                  <a:schemeClr val="tx1">
                    <a:tint val="75000"/>
                  </a:schemeClr>
                </a:solidFill>
              </a:defRPr>
            </a:lvl1pPr>
            <a:lvl2pPr marL="342878" indent="0" algn="ctr">
              <a:buNone/>
              <a:defRPr>
                <a:solidFill>
                  <a:schemeClr val="tx1">
                    <a:tint val="75000"/>
                  </a:schemeClr>
                </a:solidFill>
              </a:defRPr>
            </a:lvl2pPr>
            <a:lvl3pPr marL="685755" indent="0" algn="ctr">
              <a:buNone/>
              <a:defRPr>
                <a:solidFill>
                  <a:schemeClr val="tx1">
                    <a:tint val="75000"/>
                  </a:schemeClr>
                </a:solidFill>
              </a:defRPr>
            </a:lvl3pPr>
            <a:lvl4pPr marL="1028633" indent="0" algn="ctr">
              <a:buNone/>
              <a:defRPr>
                <a:solidFill>
                  <a:schemeClr val="tx1">
                    <a:tint val="75000"/>
                  </a:schemeClr>
                </a:solidFill>
              </a:defRPr>
            </a:lvl4pPr>
            <a:lvl5pPr marL="1371511" indent="0" algn="ctr">
              <a:buNone/>
              <a:defRPr>
                <a:solidFill>
                  <a:schemeClr val="tx1">
                    <a:tint val="75000"/>
                  </a:schemeClr>
                </a:solidFill>
              </a:defRPr>
            </a:lvl5pPr>
            <a:lvl6pPr marL="1714389" indent="0" algn="ctr">
              <a:buNone/>
              <a:defRPr>
                <a:solidFill>
                  <a:schemeClr val="tx1">
                    <a:tint val="75000"/>
                  </a:schemeClr>
                </a:solidFill>
              </a:defRPr>
            </a:lvl6pPr>
            <a:lvl7pPr marL="2057267" indent="0" algn="ctr">
              <a:buNone/>
              <a:defRPr>
                <a:solidFill>
                  <a:schemeClr val="tx1">
                    <a:tint val="75000"/>
                  </a:schemeClr>
                </a:solidFill>
              </a:defRPr>
            </a:lvl7pPr>
            <a:lvl8pPr marL="2400144" indent="0" algn="ctr">
              <a:buNone/>
              <a:defRPr>
                <a:solidFill>
                  <a:schemeClr val="tx1">
                    <a:tint val="75000"/>
                  </a:schemeClr>
                </a:solidFill>
              </a:defRPr>
            </a:lvl8pPr>
            <a:lvl9pPr marL="2743022"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1766887"/>
            <a:ext cx="7690115" cy="1038746"/>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1" i="1" u="none" strike="noStrike" kern="1200" cap="none" spc="-483" normalizeH="0" baseline="0" noProof="0" dirty="0" smtClean="0">
                <a:ln w="11430"/>
                <a:gradFill flip="none" rotWithShape="1">
                  <a:gsLst>
                    <a:gs pos="38000">
                      <a:srgbClr val="C0C0C0"/>
                    </a:gs>
                    <a:gs pos="65000">
                      <a:srgbClr val="FFFFFF"/>
                    </a:gs>
                  </a:gsLst>
                  <a:lin ang="16200000" scaled="1"/>
                  <a:tileRect/>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a:t>click to…</a:t>
            </a:r>
          </a:p>
        </p:txBody>
      </p:sp>
    </p:spTree>
    <p:extLst>
      <p:ext uri="{BB962C8B-B14F-4D97-AF65-F5344CB8AC3E}">
        <p14:creationId xmlns:p14="http://schemas.microsoft.com/office/powerpoint/2010/main" val="16237722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6" name="Text Placeholder 5"/>
          <p:cNvSpPr>
            <a:spLocks noGrp="1"/>
          </p:cNvSpPr>
          <p:nvPr>
            <p:ph type="body" sz="quarter" idx="10"/>
          </p:nvPr>
        </p:nvSpPr>
        <p:spPr>
          <a:xfrm>
            <a:off x="381000" y="1058670"/>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extLst>
      <p:ext uri="{BB962C8B-B14F-4D97-AF65-F5344CB8AC3E}">
        <p14:creationId xmlns:p14="http://schemas.microsoft.com/office/powerpoint/2010/main" val="65082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a:xfrm>
            <a:off x="381000" y="1059659"/>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69157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381000" y="1058670"/>
            <a:ext cx="4114800" cy="1597617"/>
          </a:xfrm>
        </p:spPr>
        <p:txBody>
          <a:bodyPr/>
          <a:lstStyle>
            <a:lvl1pPr marL="254976" indent="-254976">
              <a:lnSpc>
                <a:spcPct val="90000"/>
              </a:lnSpc>
              <a:defRPr sz="2100"/>
            </a:lvl1pPr>
            <a:lvl2pPr marL="504991" indent="-244062">
              <a:lnSpc>
                <a:spcPct val="90000"/>
              </a:lnSpc>
              <a:defRPr sz="1800"/>
            </a:lvl2pPr>
            <a:lvl3pPr marL="715321" indent="-216283">
              <a:lnSpc>
                <a:spcPct val="90000"/>
              </a:lnSpc>
              <a:defRPr sz="1500"/>
            </a:lvl3pPr>
            <a:lvl4pPr marL="920692" indent="-205370">
              <a:lnSpc>
                <a:spcPct val="90000"/>
              </a:lnSpc>
              <a:defRPr sz="1351"/>
            </a:lvl4pPr>
            <a:lvl5pPr marL="1136974" indent="-210329">
              <a:lnSpc>
                <a:spcPct val="90000"/>
              </a:lnSpc>
              <a:defRPr sz="1351"/>
            </a:lvl5pPr>
            <a:lvl6pPr>
              <a:defRPr sz="1351"/>
            </a:lvl6pPr>
            <a:lvl7pPr>
              <a:defRPr sz="1351"/>
            </a:lvl7pPr>
            <a:lvl8pPr>
              <a:defRPr sz="1351"/>
            </a:lvl8pPr>
            <a:lvl9pPr>
              <a:defRPr sz="1351"/>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4648200" y="1058670"/>
            <a:ext cx="4114800" cy="1597617"/>
          </a:xfrm>
        </p:spPr>
        <p:txBody>
          <a:bodyPr/>
          <a:lstStyle>
            <a:lvl1pPr marL="260929" indent="-260929">
              <a:lnSpc>
                <a:spcPct val="90000"/>
              </a:lnSpc>
              <a:defRPr sz="2100"/>
            </a:lvl1pPr>
            <a:lvl2pPr marL="504991" indent="-254976">
              <a:lnSpc>
                <a:spcPct val="90000"/>
              </a:lnSpc>
              <a:defRPr sz="1800"/>
            </a:lvl2pPr>
            <a:lvl3pPr marL="721274" indent="-227197">
              <a:lnSpc>
                <a:spcPct val="90000"/>
              </a:lnSpc>
              <a:defRPr sz="1500"/>
            </a:lvl3pPr>
            <a:lvl4pPr marL="920692" indent="-199418">
              <a:lnSpc>
                <a:spcPct val="90000"/>
              </a:lnSpc>
              <a:defRPr sz="1351"/>
            </a:lvl4pPr>
            <a:lvl5pPr marL="1136974" indent="-205370">
              <a:lnSpc>
                <a:spcPct val="90000"/>
              </a:lnSpc>
              <a:defRPr sz="1351"/>
            </a:lvl5pPr>
            <a:lvl6pPr>
              <a:defRPr sz="1351"/>
            </a:lvl6pPr>
            <a:lvl7pPr>
              <a:defRPr sz="1351"/>
            </a:lvl7pPr>
            <a:lvl8pPr>
              <a:defRPr sz="1351"/>
            </a:lvl8pPr>
            <a:lvl9pPr>
              <a:defRPr sz="135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17431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1000" y="1318357"/>
            <a:ext cx="4114800" cy="259686"/>
          </a:xfrm>
        </p:spPr>
        <p:txBody>
          <a:bodyPr anchor="b"/>
          <a:lstStyle>
            <a:lvl1pPr marL="0" indent="0">
              <a:lnSpc>
                <a:spcPct val="90000"/>
              </a:lnSpc>
              <a:spcBef>
                <a:spcPts val="0"/>
              </a:spcBef>
              <a:buNone/>
              <a:defRPr sz="1875" b="1"/>
            </a:lvl1pPr>
            <a:lvl2pPr marL="342878" indent="0">
              <a:buNone/>
              <a:defRPr sz="1500" b="1"/>
            </a:lvl2pPr>
            <a:lvl3pPr marL="685755" indent="0">
              <a:buNone/>
              <a:defRPr sz="1351" b="1"/>
            </a:lvl3pPr>
            <a:lvl4pPr marL="1028633" indent="0">
              <a:buNone/>
              <a:defRPr sz="1200" b="1"/>
            </a:lvl4pPr>
            <a:lvl5pPr marL="1371511" indent="0">
              <a:buNone/>
              <a:defRPr sz="1200" b="1"/>
            </a:lvl5pPr>
            <a:lvl6pPr marL="1714389" indent="0">
              <a:buNone/>
              <a:defRPr sz="1200" b="1"/>
            </a:lvl6pPr>
            <a:lvl7pPr marL="2057267" indent="0">
              <a:buNone/>
              <a:defRPr sz="1200" b="1"/>
            </a:lvl7pPr>
            <a:lvl8pPr marL="2400144" indent="0">
              <a:buNone/>
              <a:defRPr sz="1200" b="1"/>
            </a:lvl8pPr>
            <a:lvl9pPr marL="2743022" indent="0">
              <a:buNone/>
              <a:defRPr sz="1200" b="1"/>
            </a:lvl9pPr>
          </a:lstStyle>
          <a:p>
            <a:pPr lvl="0"/>
            <a:r>
              <a:rPr lang="ko-KR" altLang="en-US"/>
              <a:t>마스터 텍스트 스타일을 편집합니다</a:t>
            </a:r>
          </a:p>
        </p:txBody>
      </p:sp>
      <p:sp>
        <p:nvSpPr>
          <p:cNvPr id="4" name="Content Placeholder 3"/>
          <p:cNvSpPr>
            <a:spLocks noGrp="1"/>
          </p:cNvSpPr>
          <p:nvPr>
            <p:ph sz="half" idx="2"/>
          </p:nvPr>
        </p:nvSpPr>
        <p:spPr>
          <a:xfrm>
            <a:off x="380999" y="1631159"/>
            <a:ext cx="4114800" cy="1153136"/>
          </a:xfrm>
        </p:spPr>
        <p:txBody>
          <a:bodyPr/>
          <a:lstStyle>
            <a:lvl1pPr marL="211323" indent="-211323">
              <a:defRPr sz="1725"/>
            </a:lvl1pPr>
            <a:lvl2pPr marL="421653" indent="-199418">
              <a:defRPr sz="1500"/>
            </a:lvl2pPr>
            <a:lvl3pPr marL="610157" indent="-182550">
              <a:defRPr sz="1351"/>
            </a:lvl3pPr>
            <a:lvl4pPr marL="787747" indent="-171638">
              <a:defRPr sz="1275"/>
            </a:lvl4pPr>
            <a:lvl5pPr marL="959384" indent="-154771">
              <a:defRPr sz="1275"/>
            </a:lvl5pPr>
            <a:lvl6pPr>
              <a:defRPr sz="1200"/>
            </a:lvl6pPr>
            <a:lvl7pPr>
              <a:defRPr sz="1200"/>
            </a:lvl7pPr>
            <a:lvl8pPr>
              <a:defRPr sz="1200"/>
            </a:lvl8pPr>
            <a:lvl9pPr>
              <a:defRPr sz="1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45985" y="1318357"/>
            <a:ext cx="4117019" cy="259686"/>
          </a:xfrm>
        </p:spPr>
        <p:txBody>
          <a:bodyPr anchor="b"/>
          <a:lstStyle>
            <a:lvl1pPr marL="0" indent="0">
              <a:lnSpc>
                <a:spcPct val="90000"/>
              </a:lnSpc>
              <a:spcBef>
                <a:spcPts val="0"/>
              </a:spcBef>
              <a:buNone/>
              <a:defRPr sz="1875" b="1"/>
            </a:lvl1pPr>
            <a:lvl2pPr marL="342878" indent="0">
              <a:buNone/>
              <a:defRPr sz="1500" b="1"/>
            </a:lvl2pPr>
            <a:lvl3pPr marL="685755" indent="0">
              <a:buNone/>
              <a:defRPr sz="1351" b="1"/>
            </a:lvl3pPr>
            <a:lvl4pPr marL="1028633" indent="0">
              <a:buNone/>
              <a:defRPr sz="1200" b="1"/>
            </a:lvl4pPr>
            <a:lvl5pPr marL="1371511" indent="0">
              <a:buNone/>
              <a:defRPr sz="1200" b="1"/>
            </a:lvl5pPr>
            <a:lvl6pPr marL="1714389" indent="0">
              <a:buNone/>
              <a:defRPr sz="1200" b="1"/>
            </a:lvl6pPr>
            <a:lvl7pPr marL="2057267" indent="0">
              <a:buNone/>
              <a:defRPr sz="1200" b="1"/>
            </a:lvl7pPr>
            <a:lvl8pPr marL="2400144" indent="0">
              <a:buNone/>
              <a:defRPr sz="1200" b="1"/>
            </a:lvl8pPr>
            <a:lvl9pPr marL="2743022" indent="0">
              <a:buNone/>
              <a:defRPr sz="12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9" y="1631159"/>
            <a:ext cx="4117975" cy="1153136"/>
          </a:xfrm>
        </p:spPr>
        <p:txBody>
          <a:bodyPr/>
          <a:lstStyle>
            <a:lvl1pPr marL="222236" indent="-222236">
              <a:defRPr sz="1725"/>
            </a:lvl1pPr>
            <a:lvl2pPr marL="427605" indent="-205370">
              <a:defRPr sz="1500"/>
            </a:lvl2pPr>
            <a:lvl3pPr marL="616109" indent="-183543">
              <a:defRPr sz="1351"/>
            </a:lvl3pPr>
            <a:lvl4pPr marL="787747" indent="-177590">
              <a:defRPr sz="1275"/>
            </a:lvl4pPr>
            <a:lvl5pPr marL="959384" indent="-165685">
              <a:defRPr sz="1275"/>
            </a:lvl5pPr>
            <a:lvl6pPr>
              <a:defRPr sz="1200"/>
            </a:lvl6pPr>
            <a:lvl7pPr>
              <a:defRPr sz="1200"/>
            </a:lvl7pPr>
            <a:lvl8pPr>
              <a:defRPr sz="1200"/>
            </a:lvl8pPr>
            <a:lvl9pPr>
              <a:defRPr sz="1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212807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411258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7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a:t>마스터 제목 스타일 편집</a:t>
            </a:r>
            <a:endParaRPr lang="en-US" dirty="0"/>
          </a:p>
        </p:txBody>
      </p:sp>
      <p:sp>
        <p:nvSpPr>
          <p:cNvPr id="6" name="Text Placeholder 5"/>
          <p:cNvSpPr>
            <a:spLocks noGrp="1"/>
          </p:cNvSpPr>
          <p:nvPr>
            <p:ph type="body" sz="quarter" idx="10"/>
          </p:nvPr>
        </p:nvSpPr>
        <p:spPr bwMode="white">
          <a:xfrm>
            <a:off x="381000" y="1058665"/>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13985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72641"/>
            <a:ext cx="8382000" cy="498598"/>
          </a:xfrm>
          <a:prstGeom prst="rect">
            <a:avLst/>
          </a:prstGeom>
        </p:spPr>
        <p:txBody>
          <a:bodyPr vert="horz" wrap="square" lIns="0" tIns="0" rIns="0" bIns="0" rtlCol="0" anchor="t">
            <a:spAutoFit/>
          </a:bodyPr>
          <a:lstStyle/>
          <a:p>
            <a:r>
              <a:rPr lang="ko-KR" altLang="en-US"/>
              <a:t>마스터 제목 스타일 편집</a:t>
            </a:r>
            <a:endParaRPr lang="en-US" dirty="0"/>
          </a:p>
        </p:txBody>
      </p:sp>
      <p:sp>
        <p:nvSpPr>
          <p:cNvPr id="3" name="Text Placeholder 2"/>
          <p:cNvSpPr>
            <a:spLocks noGrp="1"/>
          </p:cNvSpPr>
          <p:nvPr>
            <p:ph type="body" idx="1"/>
          </p:nvPr>
        </p:nvSpPr>
        <p:spPr>
          <a:xfrm>
            <a:off x="381000" y="1059660"/>
            <a:ext cx="8382000" cy="1601977"/>
          </a:xfrm>
          <a:prstGeom prst="rect">
            <a:avLst/>
          </a:prstGeom>
        </p:spPr>
        <p:txBody>
          <a:bodyPr vert="horz" lIns="0" tIns="0" rIns="0" bIns="0" rtlCol="0">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278496041"/>
      </p:ext>
    </p:extLst>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8" r:id="rId9"/>
    <p:sldLayoutId id="2147483669" r:id="rId10"/>
  </p:sldLayoutIdLst>
  <p:txStyles>
    <p:titleStyle>
      <a:lvl1pPr algn="l" defTabSz="685755" rtl="0" eaLnBrk="1" latinLnBrk="1" hangingPunct="1">
        <a:lnSpc>
          <a:spcPct val="90000"/>
        </a:lnSpc>
        <a:spcBef>
          <a:spcPct val="0"/>
        </a:spcBef>
        <a:buNone/>
        <a:defRPr lang="en-US" sz="3600" b="0" kern="1200" cap="none" spc="-113"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49" indent="-297649" algn="l" defTabSz="685755" rtl="0" eaLnBrk="1" latinLnBrk="1" hangingPunct="1">
        <a:lnSpc>
          <a:spcPct val="90000"/>
        </a:lnSpc>
        <a:spcBef>
          <a:spcPct val="20000"/>
        </a:spcBef>
        <a:buSzPct val="80000"/>
        <a:buFontTx/>
        <a:buBlip>
          <a:blip r:embed="rId13"/>
        </a:buBlip>
        <a:defRPr sz="2400" kern="1200">
          <a:solidFill>
            <a:schemeClr val="tx1"/>
          </a:solidFill>
          <a:latin typeface="+mn-lt"/>
          <a:ea typeface="+mn-ea"/>
          <a:cs typeface="+mn-cs"/>
        </a:defRPr>
      </a:lvl1pPr>
      <a:lvl2pPr marL="685783" indent="-297649" algn="l" defTabSz="685755" rtl="0" eaLnBrk="1" latinLnBrk="1" hangingPunct="1">
        <a:lnSpc>
          <a:spcPct val="90000"/>
        </a:lnSpc>
        <a:spcBef>
          <a:spcPct val="20000"/>
        </a:spcBef>
        <a:buSzPct val="80000"/>
        <a:buFontTx/>
        <a:buBlip>
          <a:blip r:embed="rId13"/>
        </a:buBlip>
        <a:defRPr sz="2100" kern="1200">
          <a:solidFill>
            <a:schemeClr val="tx1"/>
          </a:solidFill>
          <a:latin typeface="+mn-lt"/>
          <a:ea typeface="+mn-ea"/>
          <a:cs typeface="+mn-cs"/>
        </a:defRPr>
      </a:lvl2pPr>
      <a:lvl3pPr marL="944143" indent="-258360"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3pPr>
      <a:lvl4pPr marL="1203693" indent="-259550"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4pPr>
      <a:lvl5pPr marL="1456098" indent="-252407"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5pPr>
      <a:lvl6pPr marL="1885828"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06"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58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46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5" rtl="0" eaLnBrk="1" latinLnBrk="1" hangingPunct="1">
        <a:defRPr sz="1351" kern="1200">
          <a:solidFill>
            <a:schemeClr val="tx1"/>
          </a:solidFill>
          <a:latin typeface="+mn-lt"/>
          <a:ea typeface="+mn-ea"/>
          <a:cs typeface="+mn-cs"/>
        </a:defRPr>
      </a:lvl1pPr>
      <a:lvl2pPr marL="342878" algn="l" defTabSz="685755" rtl="0" eaLnBrk="1" latinLnBrk="1" hangingPunct="1">
        <a:defRPr sz="1351" kern="1200">
          <a:solidFill>
            <a:schemeClr val="tx1"/>
          </a:solidFill>
          <a:latin typeface="+mn-lt"/>
          <a:ea typeface="+mn-ea"/>
          <a:cs typeface="+mn-cs"/>
        </a:defRPr>
      </a:lvl2pPr>
      <a:lvl3pPr marL="685755" algn="l" defTabSz="685755" rtl="0" eaLnBrk="1" latinLnBrk="1" hangingPunct="1">
        <a:defRPr sz="1351" kern="1200">
          <a:solidFill>
            <a:schemeClr val="tx1"/>
          </a:solidFill>
          <a:latin typeface="+mn-lt"/>
          <a:ea typeface="+mn-ea"/>
          <a:cs typeface="+mn-cs"/>
        </a:defRPr>
      </a:lvl3pPr>
      <a:lvl4pPr marL="1028633" algn="l" defTabSz="685755" rtl="0" eaLnBrk="1" latinLnBrk="1" hangingPunct="1">
        <a:defRPr sz="1351" kern="1200">
          <a:solidFill>
            <a:schemeClr val="tx1"/>
          </a:solidFill>
          <a:latin typeface="+mn-lt"/>
          <a:ea typeface="+mn-ea"/>
          <a:cs typeface="+mn-cs"/>
        </a:defRPr>
      </a:lvl4pPr>
      <a:lvl5pPr marL="1371511" algn="l" defTabSz="685755" rtl="0" eaLnBrk="1" latinLnBrk="1" hangingPunct="1">
        <a:defRPr sz="1351" kern="1200">
          <a:solidFill>
            <a:schemeClr val="tx1"/>
          </a:solidFill>
          <a:latin typeface="+mn-lt"/>
          <a:ea typeface="+mn-ea"/>
          <a:cs typeface="+mn-cs"/>
        </a:defRPr>
      </a:lvl5pPr>
      <a:lvl6pPr marL="1714389" algn="l" defTabSz="685755" rtl="0" eaLnBrk="1" latinLnBrk="1" hangingPunct="1">
        <a:defRPr sz="1351" kern="1200">
          <a:solidFill>
            <a:schemeClr val="tx1"/>
          </a:solidFill>
          <a:latin typeface="+mn-lt"/>
          <a:ea typeface="+mn-ea"/>
          <a:cs typeface="+mn-cs"/>
        </a:defRPr>
      </a:lvl6pPr>
      <a:lvl7pPr marL="2057267" algn="l" defTabSz="685755" rtl="0" eaLnBrk="1" latinLnBrk="1" hangingPunct="1">
        <a:defRPr sz="1351" kern="1200">
          <a:solidFill>
            <a:schemeClr val="tx1"/>
          </a:solidFill>
          <a:latin typeface="+mn-lt"/>
          <a:ea typeface="+mn-ea"/>
          <a:cs typeface="+mn-cs"/>
        </a:defRPr>
      </a:lvl7pPr>
      <a:lvl8pPr marL="2400144" algn="l" defTabSz="685755" rtl="0" eaLnBrk="1" latinLnBrk="1" hangingPunct="1">
        <a:defRPr sz="1351" kern="1200">
          <a:solidFill>
            <a:schemeClr val="tx1"/>
          </a:solidFill>
          <a:latin typeface="+mn-lt"/>
          <a:ea typeface="+mn-ea"/>
          <a:cs typeface="+mn-cs"/>
        </a:defRPr>
      </a:lvl8pPr>
      <a:lvl9pPr marL="2743022" algn="l" defTabSz="685755" rtl="0" eaLnBrk="1" latinLnBrk="1"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blogs/aws/use-cloudformation-stacksets-to-provision-resources-across-multiple-aws-accounts-and-region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AWSCloudFormation/latest/UserGuide/ReleaseHistory.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iseonge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kencochrane.net/2017/03/25/my-cloudformation-wishlist/"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aws.amazon.com/codedeploy/pricin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aws.amazon.com/premiumsupport/knowledge-center/cloudformation-reference-resource/" TargetMode="External"/><Relationship Id="rId5" Type="http://schemas.openxmlformats.org/officeDocument/2006/relationships/hyperlink" Target="https://sanderknape.com/2017/07/cloudformation-stacksets-automated-cross-account-region-deployments/" TargetMode="External"/><Relationship Id="rId4" Type="http://schemas.openxmlformats.org/officeDocument/2006/relationships/hyperlink" Target="https://docs.aws.amazon.com/AWSCloudFormation/latest/UserGuide/what-is-cfnstackset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ws.amazon.com/blogs/mt/category/management-tools/aws-cloudformation/" TargetMode="External"/><Relationship Id="rId7"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kencochrane.net/2017/03/25/my-cloudformation-wishlist/" TargetMode="External"/><Relationship Id="rId5" Type="http://schemas.openxmlformats.org/officeDocument/2006/relationships/hyperlink" Target="https://docs.microsoft.com/en-us/azure/azure-resource-manager/resource-manager-powershell-sas-token" TargetMode="External"/><Relationship Id="rId4" Type="http://schemas.openxmlformats.org/officeDocument/2006/relationships/hyperlink" Target="https://aws.amazon.com/blogs/mt/aws-cloudformation-2018-in-revie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terraform.io/docs/configuration-0-11/interpolation.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hodgkins.io/up-your-cloudformation-game-with-vscod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giseongeom/presentations/tree/master/2019/2019.03.12-AWS-pangyo"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A2E4EE9-6B0F-45DA-8D6E-5DD13FC909F2}"/>
              </a:ext>
            </a:extLst>
          </p:cNvPr>
          <p:cNvSpPr>
            <a:spLocks noGrp="1"/>
          </p:cNvSpPr>
          <p:nvPr>
            <p:ph type="ctrTitle"/>
          </p:nvPr>
        </p:nvSpPr>
        <p:spPr/>
        <p:txBody>
          <a:bodyPr anchor="ctr"/>
          <a:lstStyle/>
          <a:p>
            <a:r>
              <a:rPr lang="en-US" altLang="ko-KR" sz="4000" b="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ea typeface="+mn-ea"/>
                <a:cs typeface="Arial" charset="0"/>
              </a:rPr>
              <a:t>AWS CloudFormation StackSets</a:t>
            </a:r>
            <a:r>
              <a:rPr lang="ko-KR" altLang="en-US" sz="4000" b="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ea typeface="+mn-ea"/>
                <a:cs typeface="Arial" charset="0"/>
              </a:rPr>
              <a:t> 활용</a:t>
            </a:r>
            <a:endParaRPr lang="en-US" sz="4000" dirty="0"/>
          </a:p>
        </p:txBody>
      </p:sp>
      <p:sp>
        <p:nvSpPr>
          <p:cNvPr id="5" name="부제목 4">
            <a:extLst>
              <a:ext uri="{FF2B5EF4-FFF2-40B4-BE49-F238E27FC236}">
                <a16:creationId xmlns:a16="http://schemas.microsoft.com/office/drawing/2014/main" id="{E24BB265-27E7-416A-A57A-E136211A37C9}"/>
              </a:ext>
            </a:extLst>
          </p:cNvPr>
          <p:cNvSpPr>
            <a:spLocks noGrp="1"/>
          </p:cNvSpPr>
          <p:nvPr>
            <p:ph type="subTitle" idx="1"/>
          </p:nvPr>
        </p:nvSpPr>
        <p:spPr/>
        <p:txBody>
          <a:bodyPr/>
          <a:lstStyle/>
          <a:p>
            <a:r>
              <a:rPr lang="ko-KR" alt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엄기성 </a:t>
            </a:r>
            <a:r>
              <a:rPr lang="en-US" altLang="ko-KR"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AWSKRUG  </a:t>
            </a:r>
            <a:r>
              <a:rPr lang="ko-KR" altLang="en-US" sz="1800" kern="1200" spc="-113" dirty="0">
                <a:ln w="3175">
                  <a:noFill/>
                </a:ln>
                <a:solidFill>
                  <a:srgbClr val="FF0000"/>
                </a:solidFill>
                <a:effectLst>
                  <a:outerShdw blurRad="50800" dist="38100" dir="2700000" algn="tl" rotWithShape="0">
                    <a:prstClr val="black">
                      <a:alpha val="40000"/>
                    </a:prstClr>
                  </a:outerShdw>
                </a:effectLst>
                <a:latin typeface="Segoe"/>
                <a:cs typeface="Arial" charset="0"/>
              </a:rPr>
              <a:t>판교</a:t>
            </a:r>
            <a:r>
              <a:rPr lang="ko-KR" alt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소모임 </a:t>
            </a:r>
            <a:r>
              <a:rPr lang="en-US" altLang="ko-KR"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a:t>
            </a:r>
            <a:r>
              <a:rPr 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2019.03.13</a:t>
            </a:r>
            <a:endParaRPr lang="en-US" dirty="0"/>
          </a:p>
        </p:txBody>
      </p:sp>
    </p:spTree>
    <p:extLst>
      <p:ext uri="{BB962C8B-B14F-4D97-AF65-F5344CB8AC3E}">
        <p14:creationId xmlns:p14="http://schemas.microsoft.com/office/powerpoint/2010/main" val="416232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1000" y="172641"/>
            <a:ext cx="8382000" cy="498598"/>
          </a:xfrm>
        </p:spPr>
        <p:txBody>
          <a:bodyPr/>
          <a:lstStyle/>
          <a:p>
            <a:r>
              <a:rPr lang="en-US" dirty="0"/>
              <a:t>Azure Resource Manager Template</a:t>
            </a:r>
            <a:endParaRPr lang="ko-KR" altLang="en-US" dirty="0"/>
          </a:p>
        </p:txBody>
      </p:sp>
      <p:pic>
        <p:nvPicPr>
          <p:cNvPr id="9" name="그림 8">
            <a:extLst>
              <a:ext uri="{FF2B5EF4-FFF2-40B4-BE49-F238E27FC236}">
                <a16:creationId xmlns:a16="http://schemas.microsoft.com/office/drawing/2014/main" id="{37FD12D8-D6B0-4850-9BCB-6F3CF5B461DC}"/>
              </a:ext>
            </a:extLst>
          </p:cNvPr>
          <p:cNvPicPr>
            <a:picLocks noChangeAspect="1"/>
          </p:cNvPicPr>
          <p:nvPr/>
        </p:nvPicPr>
        <p:blipFill>
          <a:blip r:embed="rId3"/>
          <a:stretch>
            <a:fillRect/>
          </a:stretch>
        </p:blipFill>
        <p:spPr>
          <a:xfrm>
            <a:off x="381000" y="735106"/>
            <a:ext cx="6670144" cy="4141694"/>
          </a:xfrm>
          <a:prstGeom prst="rect">
            <a:avLst/>
          </a:prstGeom>
        </p:spPr>
      </p:pic>
    </p:spTree>
    <p:extLst>
      <p:ext uri="{BB962C8B-B14F-4D97-AF65-F5344CB8AC3E}">
        <p14:creationId xmlns:p14="http://schemas.microsoft.com/office/powerpoint/2010/main" val="93489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err="1"/>
              <a:t>Hashicorp</a:t>
            </a:r>
            <a:r>
              <a:rPr lang="en-US" dirty="0"/>
              <a:t> Terraform (HCL)</a:t>
            </a:r>
            <a:endParaRPr lang="ko-KR" altLang="en-US" dirty="0"/>
          </a:p>
        </p:txBody>
      </p:sp>
      <p:pic>
        <p:nvPicPr>
          <p:cNvPr id="6" name="그림 5">
            <a:extLst>
              <a:ext uri="{FF2B5EF4-FFF2-40B4-BE49-F238E27FC236}">
                <a16:creationId xmlns:a16="http://schemas.microsoft.com/office/drawing/2014/main" id="{806C3CDD-B604-4F6B-BFE9-034895ABFCEF}"/>
              </a:ext>
            </a:extLst>
          </p:cNvPr>
          <p:cNvPicPr>
            <a:picLocks noChangeAspect="1"/>
          </p:cNvPicPr>
          <p:nvPr/>
        </p:nvPicPr>
        <p:blipFill>
          <a:blip r:embed="rId3"/>
          <a:stretch>
            <a:fillRect/>
          </a:stretch>
        </p:blipFill>
        <p:spPr>
          <a:xfrm>
            <a:off x="380999" y="757237"/>
            <a:ext cx="3638550" cy="2657475"/>
          </a:xfrm>
          <a:prstGeom prst="rect">
            <a:avLst/>
          </a:prstGeom>
        </p:spPr>
      </p:pic>
    </p:spTree>
    <p:extLst>
      <p:ext uri="{BB962C8B-B14F-4D97-AF65-F5344CB8AC3E}">
        <p14:creationId xmlns:p14="http://schemas.microsoft.com/office/powerpoint/2010/main" val="127820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1"/>
                </a:solidFill>
                <a:latin typeface="Segoe Light" pitchFamily="34" charset="0"/>
              </a:rPr>
              <a:t>{</a:t>
            </a:r>
            <a:r>
              <a:rPr lang="ko-KR" altLang="en-US" dirty="0">
                <a:solidFill>
                  <a:schemeClr val="tx1"/>
                </a:solidFill>
                <a:latin typeface="Segoe Light" pitchFamily="34" charset="0"/>
              </a:rPr>
              <a:t> </a:t>
            </a:r>
            <a:r>
              <a:rPr lang="en-US" altLang="ko-KR" b="1" dirty="0">
                <a:solidFill>
                  <a:srgbClr val="FF0000"/>
                </a:solidFill>
              </a:rPr>
              <a:t>C</a:t>
            </a:r>
            <a:r>
              <a:rPr lang="en-US" b="1" dirty="0">
                <a:solidFill>
                  <a:srgbClr val="FF0000"/>
                </a:solidFill>
              </a:rPr>
              <a:t>loudFormation </a:t>
            </a:r>
            <a:r>
              <a:rPr dirty="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5" name="부제목 4">
            <a:extLst>
              <a:ext uri="{FF2B5EF4-FFF2-40B4-BE49-F238E27FC236}">
                <a16:creationId xmlns:a16="http://schemas.microsoft.com/office/drawing/2014/main" id="{D62C5C2B-257F-4352-8C71-E60B5CBD27C8}"/>
              </a:ext>
            </a:extLst>
          </p:cNvPr>
          <p:cNvSpPr>
            <a:spLocks noGrp="1"/>
          </p:cNvSpPr>
          <p:nvPr>
            <p:ph type="subTitle" idx="1"/>
          </p:nvPr>
        </p:nvSpPr>
        <p:spPr>
          <a:xfrm>
            <a:off x="1368956" y="3204956"/>
            <a:ext cx="7043208" cy="891915"/>
          </a:xfrm>
        </p:spPr>
        <p:txBody>
          <a:bodyPr/>
          <a:lstStyle/>
          <a:p>
            <a:r>
              <a:rPr lang="ko-KR" altLang="en-US" dirty="0"/>
              <a:t>초간단 </a:t>
            </a:r>
            <a:r>
              <a:rPr lang="en-US" altLang="ko-KR" dirty="0"/>
              <a:t>CFN </a:t>
            </a:r>
            <a:r>
              <a:rPr lang="en-US" dirty="0"/>
              <a:t>Stack</a:t>
            </a:r>
            <a:r>
              <a:rPr lang="ko-KR" altLang="en-US" dirty="0"/>
              <a:t> 생성</a:t>
            </a:r>
            <a:r>
              <a:rPr lang="en-US" altLang="ko-KR" dirty="0"/>
              <a:t> / </a:t>
            </a:r>
            <a:r>
              <a:rPr lang="ko-KR" altLang="en-US" dirty="0"/>
              <a:t>변경 </a:t>
            </a:r>
            <a:r>
              <a:rPr lang="en-US" altLang="ko-KR" dirty="0"/>
              <a:t>/</a:t>
            </a:r>
            <a:r>
              <a:rPr lang="ko-KR" altLang="en-US" dirty="0"/>
              <a:t> 삭제</a:t>
            </a:r>
            <a:br>
              <a:rPr lang="en-US" altLang="ko-KR" dirty="0"/>
            </a:br>
            <a:r>
              <a:rPr lang="en-US" altLang="ko-KR" dirty="0">
                <a:solidFill>
                  <a:srgbClr val="FF0000"/>
                </a:solidFill>
              </a:rPr>
              <a:t>demo1-simple-cfn-stack.ps1</a:t>
            </a:r>
            <a:r>
              <a:rPr lang="ko-KR" altLang="en-US" dirty="0"/>
              <a:t> 참고</a:t>
            </a:r>
            <a:endParaRPr lang="en-US" altLang="ko-KR" dirty="0">
              <a:solidFill>
                <a:srgbClr val="FF0000"/>
              </a:solidFill>
            </a:endParaRPr>
          </a:p>
          <a:p>
            <a:endParaRPr lang="en-US" altLang="ko-KR" dirty="0"/>
          </a:p>
        </p:txBody>
      </p:sp>
    </p:spTree>
    <p:extLst>
      <p:ext uri="{BB962C8B-B14F-4D97-AF65-F5344CB8AC3E}">
        <p14:creationId xmlns:p14="http://schemas.microsoft.com/office/powerpoint/2010/main" val="49165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simple-cfn-stackV1.yml</a:t>
            </a:r>
            <a:endParaRPr lang="ko-KR" altLang="en-US" dirty="0"/>
          </a:p>
        </p:txBody>
      </p:sp>
      <p:pic>
        <p:nvPicPr>
          <p:cNvPr id="20" name="그림 19">
            <a:extLst>
              <a:ext uri="{FF2B5EF4-FFF2-40B4-BE49-F238E27FC236}">
                <a16:creationId xmlns:a16="http://schemas.microsoft.com/office/drawing/2014/main" id="{CA20AE26-F5EC-4172-99B3-029B8748980F}"/>
              </a:ext>
            </a:extLst>
          </p:cNvPr>
          <p:cNvPicPr>
            <a:picLocks noChangeAspect="1"/>
          </p:cNvPicPr>
          <p:nvPr/>
        </p:nvPicPr>
        <p:blipFill>
          <a:blip r:embed="rId3"/>
          <a:stretch>
            <a:fillRect/>
          </a:stretch>
        </p:blipFill>
        <p:spPr>
          <a:xfrm>
            <a:off x="292395" y="762478"/>
            <a:ext cx="8559209" cy="2062460"/>
          </a:xfrm>
          <a:prstGeom prst="rect">
            <a:avLst/>
          </a:prstGeom>
        </p:spPr>
      </p:pic>
    </p:spTree>
    <p:extLst>
      <p:ext uri="{BB962C8B-B14F-4D97-AF65-F5344CB8AC3E}">
        <p14:creationId xmlns:p14="http://schemas.microsoft.com/office/powerpoint/2010/main" val="101990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simple-cfn-stackV2.yml</a:t>
            </a:r>
            <a:endParaRPr lang="ko-KR" altLang="en-US" dirty="0"/>
          </a:p>
        </p:txBody>
      </p:sp>
      <p:pic>
        <p:nvPicPr>
          <p:cNvPr id="4" name="그림 3">
            <a:extLst>
              <a:ext uri="{FF2B5EF4-FFF2-40B4-BE49-F238E27FC236}">
                <a16:creationId xmlns:a16="http://schemas.microsoft.com/office/drawing/2014/main" id="{E747A7FD-C175-4952-81D8-FD3283A48CF6}"/>
              </a:ext>
            </a:extLst>
          </p:cNvPr>
          <p:cNvPicPr>
            <a:picLocks noChangeAspect="1"/>
          </p:cNvPicPr>
          <p:nvPr/>
        </p:nvPicPr>
        <p:blipFill>
          <a:blip r:embed="rId3"/>
          <a:stretch>
            <a:fillRect/>
          </a:stretch>
        </p:blipFill>
        <p:spPr>
          <a:xfrm>
            <a:off x="292395" y="762478"/>
            <a:ext cx="8559209" cy="3158141"/>
          </a:xfrm>
          <a:prstGeom prst="rect">
            <a:avLst/>
          </a:prstGeom>
        </p:spPr>
      </p:pic>
    </p:spTree>
    <p:extLst>
      <p:ext uri="{BB962C8B-B14F-4D97-AF65-F5344CB8AC3E}">
        <p14:creationId xmlns:p14="http://schemas.microsoft.com/office/powerpoint/2010/main" val="411198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551194"/>
          </a:xfrm>
        </p:spPr>
        <p:txBody>
          <a:bodyPr/>
          <a:lstStyle/>
          <a:p>
            <a:r>
              <a:rPr lang="en-US" altLang="ko-KR" dirty="0"/>
              <a:t>AWS CloudFormation</a:t>
            </a:r>
            <a:r>
              <a:rPr lang="ko-KR" altLang="en-US" dirty="0"/>
              <a:t> 소개</a:t>
            </a:r>
            <a:endParaRPr lang="en-US" altLang="ko-KR" dirty="0"/>
          </a:p>
          <a:p>
            <a:r>
              <a:rPr lang="en-US" altLang="ko-KR" dirty="0">
                <a:solidFill>
                  <a:srgbClr val="FFFF00"/>
                </a:solidFill>
              </a:rPr>
              <a:t>AWS CloudFormation StackSet</a:t>
            </a:r>
            <a:r>
              <a:rPr lang="ko-KR" altLang="en-US" dirty="0">
                <a:solidFill>
                  <a:srgbClr val="FFFF00"/>
                </a:solidFill>
              </a:rPr>
              <a:t> 소개</a:t>
            </a:r>
            <a:endParaRPr lang="en-US" altLang="ko-KR" dirty="0">
              <a:solidFill>
                <a:srgbClr val="FFFF00"/>
              </a:solidFill>
            </a:endParaRPr>
          </a:p>
          <a:p>
            <a:r>
              <a:rPr lang="en-US" altLang="ko-KR" dirty="0"/>
              <a:t>AWS CloudFormation StackSet</a:t>
            </a:r>
            <a:r>
              <a:rPr lang="ko-KR" altLang="en-US" dirty="0"/>
              <a:t> 정리</a:t>
            </a:r>
            <a:endParaRPr lang="en-US" altLang="ko-KR" dirty="0"/>
          </a:p>
          <a:p>
            <a:pPr marL="0" indent="0">
              <a:buNone/>
            </a:pPr>
            <a:endParaRPr lang="en-US" altLang="ko-KR" dirty="0"/>
          </a:p>
        </p:txBody>
      </p:sp>
    </p:spTree>
    <p:extLst>
      <p:ext uri="{BB962C8B-B14F-4D97-AF65-F5344CB8AC3E}">
        <p14:creationId xmlns:p14="http://schemas.microsoft.com/office/powerpoint/2010/main" val="298399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513080"/>
          </a:xfrm>
        </p:spPr>
        <p:txBody>
          <a:bodyPr/>
          <a:lstStyle/>
          <a:p>
            <a:r>
              <a:rPr lang="en-US" altLang="ko-KR" dirty="0"/>
              <a:t>2017.07.25 CloudFormation </a:t>
            </a:r>
            <a:r>
              <a:rPr lang="en-US" altLang="ko-KR" dirty="0" err="1"/>
              <a:t>StackSets</a:t>
            </a:r>
            <a:r>
              <a:rPr lang="ko-KR" altLang="en-US" dirty="0"/>
              <a:t> 발표</a:t>
            </a:r>
            <a:r>
              <a:rPr lang="en-US" altLang="ko-KR" sz="1100" b="1" dirty="0">
                <a:solidFill>
                  <a:srgbClr val="6EE094">
                    <a:lumMod val="75000"/>
                  </a:srgbClr>
                </a:solidFill>
              </a:rPr>
              <a:t> </a:t>
            </a:r>
            <a:r>
              <a:rPr lang="en-US" altLang="ko-KR" sz="800" b="1" dirty="0">
                <a:solidFill>
                  <a:srgbClr val="6EE094">
                    <a:lumMod val="75000"/>
                  </a:srgbClr>
                </a:solidFill>
              </a:rPr>
              <a:t>(</a:t>
            </a:r>
            <a:r>
              <a:rPr lang="ko-KR" altLang="en-US" sz="800" b="1" dirty="0">
                <a:solidFill>
                  <a:srgbClr val="6EE094">
                    <a:lumMod val="75000"/>
                  </a:srgbClr>
                </a:solidFill>
              </a:rPr>
              <a:t>발표자 생일 전날</a:t>
            </a:r>
            <a:r>
              <a:rPr lang="en-US" altLang="ko-KR" sz="800" b="1" dirty="0">
                <a:solidFill>
                  <a:srgbClr val="6EE094">
                    <a:lumMod val="75000"/>
                  </a:srgbClr>
                </a:solidFill>
              </a:rPr>
              <a:t>)</a:t>
            </a:r>
            <a:endParaRPr lang="en-US" altLang="ko-KR" sz="800" dirty="0"/>
          </a:p>
          <a:p>
            <a:pPr marL="0" indent="0">
              <a:buNone/>
            </a:pPr>
            <a:br>
              <a:rPr lang="en-US" altLang="ko-KR" sz="1600" dirty="0"/>
            </a:br>
            <a:r>
              <a:rPr lang="en-US" altLang="ko-KR" sz="1400" dirty="0"/>
              <a:t>Use CloudFormation </a:t>
            </a:r>
            <a:r>
              <a:rPr lang="en-US" altLang="ko-KR" sz="1400" dirty="0" err="1"/>
              <a:t>StackSets</a:t>
            </a:r>
            <a:r>
              <a:rPr lang="en-US" altLang="ko-KR" sz="1400" dirty="0"/>
              <a:t> to Provision Resources Across Multiple AWS Accounts and Regions</a:t>
            </a:r>
            <a:br>
              <a:rPr lang="en-US" altLang="ko-KR" sz="1400" dirty="0"/>
            </a:br>
            <a:r>
              <a:rPr lang="en-US" altLang="ko-KR" sz="1600" dirty="0">
                <a:hlinkClick r:id="rId3"/>
              </a:rPr>
              <a:t>https://aws.amazon.com/blogs/aws/use-cloudformation-stacksets-to-provision-resources-across-multiple-aws-accounts-and-regions/</a:t>
            </a:r>
            <a:endParaRPr lang="en-US" altLang="ko-KR" sz="1600" dirty="0"/>
          </a:p>
          <a:p>
            <a:pPr marL="0" indent="0">
              <a:buNone/>
            </a:pPr>
            <a:br>
              <a:rPr lang="en-US" altLang="ko-KR" dirty="0"/>
            </a:br>
            <a:endParaRPr lang="en-US" altLang="ko-KR" sz="1100" b="1" dirty="0">
              <a:solidFill>
                <a:schemeClr val="accent4">
                  <a:lumMod val="75000"/>
                </a:schemeClr>
              </a:solidFill>
            </a:endParaRPr>
          </a:p>
        </p:txBody>
      </p:sp>
    </p:spTree>
    <p:extLst>
      <p:ext uri="{BB962C8B-B14F-4D97-AF65-F5344CB8AC3E}">
        <p14:creationId xmlns:p14="http://schemas.microsoft.com/office/powerpoint/2010/main" val="422063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a:t>
            </a:r>
            <a:r>
              <a:rPr lang="en-US" altLang="ko-KR" dirty="0"/>
              <a:t>History</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619452"/>
          </a:xfrm>
        </p:spPr>
        <p:txBody>
          <a:bodyPr/>
          <a:lstStyle/>
          <a:p>
            <a:pPr marL="0" indent="0">
              <a:buNone/>
            </a:pPr>
            <a:r>
              <a:rPr lang="en-US" altLang="ko-KR" dirty="0"/>
              <a:t>2017</a:t>
            </a:r>
          </a:p>
          <a:p>
            <a:r>
              <a:rPr lang="en-US" altLang="ko-KR" dirty="0"/>
              <a:t>2017.07.25 CloudFormation StackSet</a:t>
            </a:r>
            <a:r>
              <a:rPr lang="ko-KR" altLang="en-US" dirty="0"/>
              <a:t> 발표</a:t>
            </a:r>
            <a:endParaRPr lang="en-US" altLang="ko-KR" dirty="0"/>
          </a:p>
          <a:p>
            <a:r>
              <a:rPr lang="en-US" altLang="ko-KR" dirty="0"/>
              <a:t>2017.11.06 Maximum 500 stack instances per stack set</a:t>
            </a:r>
          </a:p>
          <a:p>
            <a:r>
              <a:rPr lang="en-US" altLang="ko-KR" dirty="0"/>
              <a:t>2017.11.17 </a:t>
            </a:r>
            <a:r>
              <a:rPr lang="en-US" dirty="0"/>
              <a:t>Stack instance overrides added for stack sets</a:t>
            </a:r>
          </a:p>
          <a:p>
            <a:pPr marL="0" indent="0">
              <a:buNone/>
            </a:pPr>
            <a:r>
              <a:rPr lang="en-US" altLang="ko-KR" dirty="0"/>
              <a:t>2018</a:t>
            </a:r>
          </a:p>
          <a:p>
            <a:r>
              <a:rPr lang="en-US" altLang="ko-KR" dirty="0"/>
              <a:t>2018.05.30 </a:t>
            </a:r>
            <a:r>
              <a:rPr lang="en-US" dirty="0"/>
              <a:t>Selective updates of stack instances</a:t>
            </a:r>
          </a:p>
          <a:p>
            <a:r>
              <a:rPr lang="en-US" altLang="ko-KR" dirty="0"/>
              <a:t>2018.12.13 </a:t>
            </a:r>
            <a:r>
              <a:rPr lang="en-US" dirty="0"/>
              <a:t>Stack instance operation limit (1500)</a:t>
            </a:r>
          </a:p>
          <a:p>
            <a:pPr marL="0" indent="0">
              <a:buNone/>
            </a:pPr>
            <a:br>
              <a:rPr lang="en-US" altLang="ko-KR" dirty="0"/>
            </a:br>
            <a:r>
              <a:rPr lang="en-US" altLang="ko-KR" sz="1600" dirty="0"/>
              <a:t>CloudFormation - Release History</a:t>
            </a:r>
            <a:br>
              <a:rPr lang="en-US" altLang="ko-KR" sz="1600" dirty="0"/>
            </a:br>
            <a:r>
              <a:rPr lang="en-US" altLang="ko-KR" sz="1600" dirty="0">
                <a:hlinkClick r:id="rId3"/>
              </a:rPr>
              <a:t>https://docs.aws.amazon.com/AWSCloudFormation/latest/UserGuide/ReleaseHistory.html</a:t>
            </a:r>
            <a:r>
              <a:rPr lang="en-US" altLang="ko-KR" sz="1600" dirty="0"/>
              <a:t> </a:t>
            </a:r>
          </a:p>
        </p:txBody>
      </p:sp>
    </p:spTree>
    <p:extLst>
      <p:ext uri="{BB962C8B-B14F-4D97-AF65-F5344CB8AC3E}">
        <p14:creationId xmlns:p14="http://schemas.microsoft.com/office/powerpoint/2010/main" val="51581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p:txBody>
          <a:bodyPr/>
          <a:lstStyle/>
          <a:p>
            <a:r>
              <a:rPr lang="en-US" dirty="0"/>
              <a:t>CloudFormation StackSet - Architecture</a:t>
            </a:r>
          </a:p>
        </p:txBody>
      </p:sp>
      <p:pic>
        <p:nvPicPr>
          <p:cNvPr id="7" name="그림 6">
            <a:extLst>
              <a:ext uri="{FF2B5EF4-FFF2-40B4-BE49-F238E27FC236}">
                <a16:creationId xmlns:a16="http://schemas.microsoft.com/office/drawing/2014/main" id="{D42A32F2-856C-4EAD-A22F-BFD5573A7E84}"/>
              </a:ext>
            </a:extLst>
          </p:cNvPr>
          <p:cNvPicPr>
            <a:picLocks noChangeAspect="1"/>
          </p:cNvPicPr>
          <p:nvPr/>
        </p:nvPicPr>
        <p:blipFill>
          <a:blip r:embed="rId3"/>
          <a:stretch>
            <a:fillRect/>
          </a:stretch>
        </p:blipFill>
        <p:spPr>
          <a:xfrm>
            <a:off x="447337" y="784155"/>
            <a:ext cx="6631889" cy="3715294"/>
          </a:xfrm>
          <a:prstGeom prst="rect">
            <a:avLst/>
          </a:prstGeom>
        </p:spPr>
      </p:pic>
      <p:sp>
        <p:nvSpPr>
          <p:cNvPr id="8" name="직사각형 7">
            <a:extLst>
              <a:ext uri="{FF2B5EF4-FFF2-40B4-BE49-F238E27FC236}">
                <a16:creationId xmlns:a16="http://schemas.microsoft.com/office/drawing/2014/main" id="{53CDD54C-F775-4B91-97FE-8BAAEDBF3BB0}"/>
              </a:ext>
            </a:extLst>
          </p:cNvPr>
          <p:cNvSpPr/>
          <p:nvPr/>
        </p:nvSpPr>
        <p:spPr>
          <a:xfrm>
            <a:off x="447337" y="4598808"/>
            <a:ext cx="751157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800" b="0" i="0" u="none" strike="noStrike" kern="0" cap="none" spc="0" normalizeH="0" baseline="0" noProof="0" dirty="0">
                <a:ln>
                  <a:noFill/>
                </a:ln>
                <a:solidFill>
                  <a:srgbClr val="6EE094">
                    <a:lumMod val="75000"/>
                  </a:srgbClr>
                </a:solidFill>
                <a:effectLst/>
                <a:uLnTx/>
                <a:uFillTx/>
                <a:latin typeface="Arial"/>
                <a:cs typeface="Arial"/>
                <a:sym typeface="Arial"/>
                <a:rtl val="0"/>
              </a:rPr>
              <a:t>이미지 출처</a:t>
            </a:r>
            <a:r>
              <a:rPr kumimoji="0" lang="en-US" altLang="ko-KR" sz="800" b="0" i="0" u="none" strike="noStrike" kern="0" cap="none" spc="0" normalizeH="0" baseline="0" noProof="0" dirty="0">
                <a:ln>
                  <a:noFill/>
                </a:ln>
                <a:solidFill>
                  <a:srgbClr val="6EE094">
                    <a:lumMod val="75000"/>
                  </a:srgbClr>
                </a:solidFill>
                <a:effectLst/>
                <a:uLnTx/>
                <a:uFillTx/>
                <a:latin typeface="Arial"/>
                <a:cs typeface="Arial"/>
                <a:sym typeface="Arial"/>
                <a:rtl val="0"/>
              </a:rPr>
              <a:t>:</a:t>
            </a:r>
            <a:r>
              <a:rPr kumimoji="0" lang="ko-KR" altLang="en-US" sz="800" b="0" i="0" u="none" strike="noStrike" kern="0" cap="none" spc="0" normalizeH="0" baseline="0" noProof="0" dirty="0">
                <a:ln>
                  <a:noFill/>
                </a:ln>
                <a:solidFill>
                  <a:srgbClr val="6EE094">
                    <a:lumMod val="75000"/>
                  </a:srgbClr>
                </a:solidFill>
                <a:effectLst/>
                <a:uLnTx/>
                <a:uFillTx/>
                <a:latin typeface="Arial"/>
                <a:cs typeface="Arial"/>
                <a:sym typeface="Arial"/>
                <a:rtl val="0"/>
              </a:rPr>
              <a:t> </a:t>
            </a:r>
            <a:r>
              <a:rPr kumimoji="0" lang="en-US" altLang="ko-KR" sz="800" b="0" i="0" u="none" strike="noStrike" kern="0" cap="none" spc="0" normalizeH="0" baseline="0" noProof="0" dirty="0">
                <a:ln>
                  <a:noFill/>
                </a:ln>
                <a:solidFill>
                  <a:srgbClr val="6EE094">
                    <a:lumMod val="75000"/>
                  </a:srgbClr>
                </a:solidFill>
                <a:effectLst/>
                <a:uLnTx/>
                <a:uFillTx/>
                <a:latin typeface="Arial"/>
                <a:cs typeface="Arial"/>
                <a:sym typeface="Arial"/>
                <a:rtl val="0"/>
              </a:rPr>
              <a:t>https://docs.aws.amazon.com/AWSCloudFormation/latest/UserGuide/what-is-cfnstacksets.html</a:t>
            </a:r>
            <a:endParaRPr kumimoji="0" lang="en-US" altLang="ko-KR" sz="800" b="0" i="0" u="none" strike="noStrike" kern="0" cap="none" spc="0" normalizeH="0" baseline="0" noProof="0" dirty="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350121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Requirements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211375"/>
          </a:xfrm>
        </p:spPr>
        <p:txBody>
          <a:bodyPr/>
          <a:lstStyle/>
          <a:p>
            <a:r>
              <a:rPr lang="en-US" altLang="ko-KR" dirty="0"/>
              <a:t>Administrator Account</a:t>
            </a:r>
          </a:p>
          <a:p>
            <a:r>
              <a:rPr lang="en-US" altLang="ko-KR" dirty="0"/>
              <a:t>Target Account(s)</a:t>
            </a:r>
          </a:p>
          <a:p>
            <a:r>
              <a:rPr lang="en-US" altLang="ko-KR" dirty="0"/>
              <a:t>IAM Service Role</a:t>
            </a:r>
          </a:p>
          <a:p>
            <a:pPr lvl="1"/>
            <a:r>
              <a:rPr lang="en-US" altLang="ko-KR" dirty="0"/>
              <a:t>AWSCloudFormationStackSetAdministrationRole</a:t>
            </a:r>
          </a:p>
          <a:p>
            <a:pPr lvl="1"/>
            <a:r>
              <a:rPr lang="en-US" altLang="ko-KR" dirty="0"/>
              <a:t>AWSCloudFormationStackSetExecutionRole</a:t>
            </a:r>
          </a:p>
          <a:p>
            <a:pPr lvl="1"/>
            <a:r>
              <a:rPr lang="en-US" altLang="ko-KR" dirty="0"/>
              <a:t>Stack Set</a:t>
            </a:r>
            <a:r>
              <a:rPr lang="ko-KR" altLang="en-US" dirty="0"/>
              <a:t>이 사용하는 </a:t>
            </a:r>
            <a:r>
              <a:rPr lang="en-US" altLang="ko-KR" dirty="0"/>
              <a:t>Role</a:t>
            </a:r>
            <a:r>
              <a:rPr lang="ko-KR" altLang="en-US" dirty="0"/>
              <a:t>의 이름은 정해져 있으며 변경 불가능</a:t>
            </a:r>
            <a:endParaRPr lang="en-US" altLang="ko-KR" dirty="0"/>
          </a:p>
        </p:txBody>
      </p:sp>
    </p:spTree>
    <p:extLst>
      <p:ext uri="{BB962C8B-B14F-4D97-AF65-F5344CB8AC3E}">
        <p14:creationId xmlns:p14="http://schemas.microsoft.com/office/powerpoint/2010/main" val="3618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Speaker</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3379387"/>
          </a:xfrm>
        </p:spPr>
        <p:txBody>
          <a:bodyPr/>
          <a:lstStyle/>
          <a:p>
            <a:r>
              <a:rPr lang="ko-KR" altLang="en-US" dirty="0"/>
              <a:t>이름</a:t>
            </a:r>
            <a:r>
              <a:rPr lang="en-US" altLang="ko-KR" dirty="0"/>
              <a:t>:</a:t>
            </a:r>
            <a:r>
              <a:rPr lang="ko-KR" altLang="en-US" dirty="0"/>
              <a:t> 엄기성</a:t>
            </a:r>
            <a:r>
              <a:rPr lang="en-US" altLang="ko-KR" dirty="0"/>
              <a:t>(GiSeong Eom)</a:t>
            </a:r>
          </a:p>
          <a:p>
            <a:r>
              <a:rPr lang="ko-KR" altLang="en-US" dirty="0"/>
              <a:t>회사</a:t>
            </a:r>
            <a:r>
              <a:rPr lang="en-US" altLang="ko-KR" dirty="0"/>
              <a:t>:</a:t>
            </a:r>
            <a:r>
              <a:rPr lang="ko-KR" altLang="en-US" dirty="0"/>
              <a:t> 판교 </a:t>
            </a:r>
            <a:r>
              <a:rPr lang="en-US" altLang="ko-KR" dirty="0"/>
              <a:t>K</a:t>
            </a:r>
            <a:r>
              <a:rPr lang="ko-KR" altLang="en-US" dirty="0"/>
              <a:t>모 게임회사</a:t>
            </a:r>
            <a:endParaRPr lang="en-US" altLang="ko-KR" dirty="0"/>
          </a:p>
          <a:p>
            <a:r>
              <a:rPr lang="ko-KR" altLang="en-US" dirty="0"/>
              <a:t>업무</a:t>
            </a:r>
            <a:r>
              <a:rPr lang="en-US" altLang="ko-KR" dirty="0"/>
              <a:t>:</a:t>
            </a:r>
            <a:r>
              <a:rPr lang="ko-KR" altLang="en-US" dirty="0"/>
              <a:t> </a:t>
            </a:r>
            <a:r>
              <a:rPr lang="en-US" altLang="ko-KR" dirty="0"/>
              <a:t>Cloud/Infra Operation (a.k.a. Ops)</a:t>
            </a:r>
          </a:p>
          <a:p>
            <a:r>
              <a:rPr lang="ko-KR" altLang="en-US" dirty="0"/>
              <a:t>취미</a:t>
            </a:r>
            <a:r>
              <a:rPr lang="en-US" altLang="ko-KR" dirty="0"/>
              <a:t>:</a:t>
            </a:r>
            <a:r>
              <a:rPr lang="ko-KR" altLang="en-US" dirty="0"/>
              <a:t> </a:t>
            </a:r>
            <a:r>
              <a:rPr lang="en-US" altLang="ko-KR" dirty="0">
                <a:hlinkClick r:id="rId3"/>
              </a:rPr>
              <a:t>https://github.com/giseongeom</a:t>
            </a:r>
            <a:r>
              <a:rPr lang="en-US" altLang="ko-KR" dirty="0"/>
              <a:t>  </a:t>
            </a:r>
          </a:p>
          <a:p>
            <a:r>
              <a:rPr lang="ko-KR" altLang="en-US" dirty="0"/>
              <a:t>활동</a:t>
            </a:r>
            <a:endParaRPr lang="en-US" altLang="ko-KR" dirty="0"/>
          </a:p>
          <a:p>
            <a:pPr lvl="1"/>
            <a:r>
              <a:rPr lang="en-US" altLang="ko-KR" dirty="0"/>
              <a:t>AWSKRUG CLI</a:t>
            </a:r>
            <a:r>
              <a:rPr lang="ko-KR" altLang="en-US" dirty="0"/>
              <a:t> 소모임</a:t>
            </a:r>
            <a:endParaRPr lang="en-US" altLang="ko-KR" dirty="0"/>
          </a:p>
          <a:p>
            <a:pPr lvl="1"/>
            <a:r>
              <a:rPr lang="en-US" altLang="ko-KR" dirty="0"/>
              <a:t>AWSKRUG </a:t>
            </a:r>
            <a:r>
              <a:rPr lang="ko-KR" altLang="en-US" dirty="0"/>
              <a:t>판교 소모임</a:t>
            </a:r>
            <a:endParaRPr lang="en-US" altLang="ko-KR" dirty="0"/>
          </a:p>
          <a:p>
            <a:pPr lvl="1"/>
            <a:endParaRPr lang="en-US" altLang="ko-KR" dirty="0"/>
          </a:p>
          <a:p>
            <a:pPr lvl="1"/>
            <a:endParaRPr lang="en-US" altLang="ko-KR" dirty="0"/>
          </a:p>
        </p:txBody>
      </p:sp>
    </p:spTree>
    <p:extLst>
      <p:ext uri="{BB962C8B-B14F-4D97-AF65-F5344CB8AC3E}">
        <p14:creationId xmlns:p14="http://schemas.microsoft.com/office/powerpoint/2010/main" val="2060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Requirements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582519"/>
          </a:xfrm>
        </p:spPr>
        <p:txBody>
          <a:bodyPr/>
          <a:lstStyle/>
          <a:p>
            <a:pPr marL="0" indent="0">
              <a:buNone/>
            </a:pPr>
            <a:r>
              <a:rPr lang="en-US" altLang="ko-KR" dirty="0"/>
              <a:t>Administrator Account</a:t>
            </a:r>
          </a:p>
          <a:p>
            <a:r>
              <a:rPr lang="ko-KR" altLang="en-US" dirty="0"/>
              <a:t>이름처럼 </a:t>
            </a:r>
            <a:r>
              <a:rPr lang="en-US" altLang="ko-KR" dirty="0"/>
              <a:t>StackSet </a:t>
            </a:r>
            <a:r>
              <a:rPr lang="ko-KR" altLang="en-US" dirty="0"/>
              <a:t>관리자</a:t>
            </a:r>
            <a:r>
              <a:rPr lang="en-US" altLang="ko-KR" dirty="0"/>
              <a:t>(?) </a:t>
            </a:r>
            <a:r>
              <a:rPr lang="ko-KR" altLang="en-US" dirty="0"/>
              <a:t>역할</a:t>
            </a:r>
            <a:endParaRPr lang="en-US" altLang="ko-KR" dirty="0"/>
          </a:p>
          <a:p>
            <a:r>
              <a:rPr lang="en-US" altLang="ko-KR" dirty="0"/>
              <a:t>StackSet</a:t>
            </a:r>
            <a:r>
              <a:rPr lang="ko-KR" altLang="en-US" dirty="0"/>
              <a:t>을 생성하는 </a:t>
            </a:r>
            <a:r>
              <a:rPr lang="en-US" altLang="ko-KR" dirty="0"/>
              <a:t>AWS Account</a:t>
            </a:r>
          </a:p>
          <a:p>
            <a:r>
              <a:rPr lang="en-US" altLang="ko-KR" dirty="0"/>
              <a:t>AWSCloudFormationStackSetAdministrationRole </a:t>
            </a:r>
            <a:r>
              <a:rPr lang="ko-KR" altLang="en-US" dirty="0"/>
              <a:t>생성</a:t>
            </a:r>
            <a:endParaRPr lang="en-US" altLang="ko-KR" dirty="0"/>
          </a:p>
          <a:p>
            <a:endParaRPr lang="en-US" altLang="ko-KR" dirty="0"/>
          </a:p>
          <a:p>
            <a:pPr marL="0" indent="0">
              <a:buNone/>
            </a:pPr>
            <a:r>
              <a:rPr lang="en-US" altLang="ko-KR" dirty="0"/>
              <a:t>Target Account(s)</a:t>
            </a:r>
          </a:p>
          <a:p>
            <a:r>
              <a:rPr lang="en-US" altLang="ko-KR" dirty="0"/>
              <a:t>StackSet</a:t>
            </a:r>
            <a:r>
              <a:rPr lang="ko-KR" altLang="en-US" dirty="0"/>
              <a:t>의 결과물</a:t>
            </a:r>
            <a:r>
              <a:rPr lang="en-US" altLang="ko-KR" dirty="0"/>
              <a:t>(Stack)</a:t>
            </a:r>
            <a:r>
              <a:rPr lang="ko-KR" altLang="en-US" dirty="0"/>
              <a:t>이 생성되는 </a:t>
            </a:r>
            <a:r>
              <a:rPr lang="en-US" altLang="ko-KR" dirty="0"/>
              <a:t>AWS Account(s)</a:t>
            </a:r>
          </a:p>
          <a:p>
            <a:r>
              <a:rPr lang="en-US" altLang="ko-KR" dirty="0"/>
              <a:t>AWSCloudFormationStackSetExecutionRole</a:t>
            </a:r>
            <a:r>
              <a:rPr lang="ko-KR" altLang="en-US" dirty="0"/>
              <a:t> 생성</a:t>
            </a:r>
            <a:endParaRPr lang="en-US" altLang="ko-KR" dirty="0"/>
          </a:p>
          <a:p>
            <a:endParaRPr lang="en-US" altLang="ko-KR" dirty="0"/>
          </a:p>
        </p:txBody>
      </p:sp>
    </p:spTree>
    <p:extLst>
      <p:ext uri="{BB962C8B-B14F-4D97-AF65-F5344CB8AC3E}">
        <p14:creationId xmlns:p14="http://schemas.microsoft.com/office/powerpoint/2010/main" val="3110187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Options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988784"/>
          </a:xfrm>
        </p:spPr>
        <p:txBody>
          <a:bodyPr/>
          <a:lstStyle/>
          <a:p>
            <a:pPr marL="0" indent="0">
              <a:buNone/>
            </a:pPr>
            <a:r>
              <a:rPr lang="en-US" dirty="0"/>
              <a:t>Maximum concurrent accounts</a:t>
            </a:r>
            <a:endParaRPr lang="en-US" altLang="ko-KR" dirty="0"/>
          </a:p>
          <a:p>
            <a:r>
              <a:rPr lang="ko-KR" altLang="en-US" dirty="0"/>
              <a:t>병렬 처리 단위 </a:t>
            </a:r>
            <a:r>
              <a:rPr lang="en-US" altLang="ko-KR" dirty="0"/>
              <a:t>/</a:t>
            </a:r>
            <a:r>
              <a:rPr lang="ko-KR" altLang="en-US" dirty="0"/>
              <a:t> 작업 시간에 영향</a:t>
            </a:r>
            <a:endParaRPr lang="en-US" altLang="ko-KR" dirty="0"/>
          </a:p>
          <a:p>
            <a:r>
              <a:rPr lang="ko-KR" altLang="en-US" dirty="0"/>
              <a:t>단위</a:t>
            </a:r>
            <a:r>
              <a:rPr lang="en-US" altLang="ko-KR" dirty="0"/>
              <a:t>:</a:t>
            </a:r>
            <a:r>
              <a:rPr lang="ko-KR" altLang="en-US" dirty="0"/>
              <a:t> </a:t>
            </a:r>
            <a:r>
              <a:rPr lang="en-US" altLang="ko-KR" dirty="0"/>
              <a:t>count / percent (%)</a:t>
            </a:r>
          </a:p>
          <a:p>
            <a:pPr marL="0" indent="0">
              <a:buNone/>
            </a:pPr>
            <a:endParaRPr lang="en-US" altLang="ko-KR" dirty="0"/>
          </a:p>
          <a:p>
            <a:pPr marL="0" indent="0">
              <a:buNone/>
            </a:pPr>
            <a:r>
              <a:rPr lang="en-US" altLang="ko-KR" dirty="0"/>
              <a:t>Failure tolerance</a:t>
            </a:r>
          </a:p>
          <a:p>
            <a:r>
              <a:rPr lang="en-US" altLang="ko-KR" dirty="0" err="1"/>
              <a:t>StackSet</a:t>
            </a:r>
            <a:r>
              <a:rPr lang="en-US" altLang="ko-KR" dirty="0"/>
              <a:t> Operation</a:t>
            </a:r>
            <a:r>
              <a:rPr lang="ko-KR" altLang="en-US" dirty="0"/>
              <a:t> 실패 기준</a:t>
            </a:r>
            <a:endParaRPr lang="en-US" altLang="ko-KR" dirty="0"/>
          </a:p>
          <a:p>
            <a:r>
              <a:rPr lang="ko-KR" altLang="en-US" dirty="0"/>
              <a:t>단위</a:t>
            </a:r>
            <a:r>
              <a:rPr lang="en-US" altLang="ko-KR" dirty="0"/>
              <a:t>:</a:t>
            </a:r>
            <a:r>
              <a:rPr lang="ko-KR" altLang="en-US" dirty="0"/>
              <a:t> </a:t>
            </a:r>
            <a:r>
              <a:rPr lang="en-US" altLang="ko-KR" dirty="0"/>
              <a:t>count / percent (%)</a:t>
            </a:r>
          </a:p>
          <a:p>
            <a:pPr marL="0" indent="0">
              <a:buNone/>
            </a:pPr>
            <a:endParaRPr lang="en-US" altLang="ko-KR" dirty="0"/>
          </a:p>
          <a:p>
            <a:pPr marL="0" indent="0">
              <a:buNone/>
            </a:pPr>
            <a:r>
              <a:rPr lang="en-US" altLang="ko-KR" dirty="0"/>
              <a:t>Retain Stack</a:t>
            </a:r>
          </a:p>
          <a:p>
            <a:r>
              <a:rPr lang="en-US" altLang="ko-KR" dirty="0"/>
              <a:t>Stack instance</a:t>
            </a:r>
            <a:r>
              <a:rPr lang="ko-KR" altLang="en-US" dirty="0"/>
              <a:t>를 삭제할 때 </a:t>
            </a:r>
            <a:r>
              <a:rPr lang="en-US" altLang="ko-KR" dirty="0"/>
              <a:t>Stack</a:t>
            </a:r>
            <a:r>
              <a:rPr lang="ko-KR" altLang="en-US" dirty="0"/>
              <a:t>을 남겨두는 옵션</a:t>
            </a:r>
            <a:endParaRPr lang="en-US" altLang="ko-KR" dirty="0"/>
          </a:p>
        </p:txBody>
      </p:sp>
    </p:spTree>
    <p:extLst>
      <p:ext uri="{BB962C8B-B14F-4D97-AF65-F5344CB8AC3E}">
        <p14:creationId xmlns:p14="http://schemas.microsoft.com/office/powerpoint/2010/main" val="139350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1"/>
                </a:solidFill>
                <a:latin typeface="Segoe Light" pitchFamily="34" charset="0"/>
              </a:rPr>
              <a:t>{</a:t>
            </a:r>
            <a:r>
              <a:rPr lang="ko-KR" altLang="en-US" dirty="0">
                <a:solidFill>
                  <a:schemeClr val="tx1"/>
                </a:solidFill>
                <a:latin typeface="Segoe Light" pitchFamily="34" charset="0"/>
              </a:rPr>
              <a:t> </a:t>
            </a:r>
            <a:r>
              <a:rPr lang="en-US" altLang="ko-KR" b="1" dirty="0">
                <a:solidFill>
                  <a:srgbClr val="FF0000"/>
                </a:solidFill>
              </a:rPr>
              <a:t>C</a:t>
            </a:r>
            <a:r>
              <a:rPr lang="en-US" b="1" dirty="0">
                <a:solidFill>
                  <a:srgbClr val="FF0000"/>
                </a:solidFill>
              </a:rPr>
              <a:t>loudFormation StackSet </a:t>
            </a:r>
            <a:r>
              <a:rPr dirty="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5" name="부제목 4">
            <a:extLst>
              <a:ext uri="{FF2B5EF4-FFF2-40B4-BE49-F238E27FC236}">
                <a16:creationId xmlns:a16="http://schemas.microsoft.com/office/drawing/2014/main" id="{D62C5C2B-257F-4352-8C71-E60B5CBD27C8}"/>
              </a:ext>
            </a:extLst>
          </p:cNvPr>
          <p:cNvSpPr>
            <a:spLocks noGrp="1"/>
          </p:cNvSpPr>
          <p:nvPr>
            <p:ph type="subTitle" idx="1"/>
          </p:nvPr>
        </p:nvSpPr>
        <p:spPr>
          <a:xfrm>
            <a:off x="1368956" y="3204956"/>
            <a:ext cx="7043208" cy="1603018"/>
          </a:xfrm>
        </p:spPr>
        <p:txBody>
          <a:bodyPr/>
          <a:lstStyle/>
          <a:p>
            <a:r>
              <a:rPr lang="ko-KR" altLang="en-US" dirty="0"/>
              <a:t>초간단 </a:t>
            </a:r>
            <a:r>
              <a:rPr lang="en-US" altLang="ko-KR" dirty="0"/>
              <a:t>CFN </a:t>
            </a:r>
            <a:r>
              <a:rPr lang="en-US" dirty="0"/>
              <a:t>StackSet</a:t>
            </a:r>
            <a:r>
              <a:rPr lang="ko-KR" altLang="en-US" dirty="0"/>
              <a:t> 생성</a:t>
            </a:r>
            <a:r>
              <a:rPr lang="en-US" altLang="ko-KR" dirty="0"/>
              <a:t> / </a:t>
            </a:r>
            <a:r>
              <a:rPr lang="ko-KR" altLang="en-US" dirty="0"/>
              <a:t>변경 </a:t>
            </a:r>
            <a:r>
              <a:rPr lang="en-US" altLang="ko-KR" dirty="0"/>
              <a:t>/</a:t>
            </a:r>
            <a:r>
              <a:rPr lang="ko-KR" altLang="en-US" dirty="0"/>
              <a:t> 삭제 </a:t>
            </a:r>
            <a:br>
              <a:rPr lang="en-US" altLang="ko-KR" dirty="0"/>
            </a:br>
            <a:r>
              <a:rPr lang="en-US" altLang="ko-KR" dirty="0">
                <a:solidFill>
                  <a:srgbClr val="FF0000"/>
                </a:solidFill>
              </a:rPr>
              <a:t>demo2-prepare-cfn-stackset.ps1</a:t>
            </a:r>
            <a:br>
              <a:rPr lang="en-US" altLang="ko-KR" dirty="0">
                <a:solidFill>
                  <a:srgbClr val="FF0000"/>
                </a:solidFill>
              </a:rPr>
            </a:br>
            <a:r>
              <a:rPr lang="en-US" altLang="ko-KR" dirty="0">
                <a:solidFill>
                  <a:srgbClr val="FF0000"/>
                </a:solidFill>
              </a:rPr>
              <a:t>demo3-manage-cfn-stackset.ps1</a:t>
            </a:r>
          </a:p>
          <a:p>
            <a:r>
              <a:rPr lang="en-US" altLang="ko-KR" dirty="0">
                <a:solidFill>
                  <a:srgbClr val="FF0000"/>
                </a:solidFill>
              </a:rPr>
              <a:t>demo4-manage-cfn-stackset-SingleAccount.ps1</a:t>
            </a:r>
          </a:p>
        </p:txBody>
      </p:sp>
    </p:spTree>
    <p:extLst>
      <p:ext uri="{BB962C8B-B14F-4D97-AF65-F5344CB8AC3E}">
        <p14:creationId xmlns:p14="http://schemas.microsoft.com/office/powerpoint/2010/main" val="3694105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B077490-1249-4E36-82B8-52F55977A79F}"/>
              </a:ext>
            </a:extLst>
          </p:cNvPr>
          <p:cNvPicPr>
            <a:picLocks noChangeAspect="1"/>
          </p:cNvPicPr>
          <p:nvPr/>
        </p:nvPicPr>
        <p:blipFill>
          <a:blip r:embed="rId3"/>
          <a:stretch>
            <a:fillRect/>
          </a:stretch>
        </p:blipFill>
        <p:spPr>
          <a:xfrm>
            <a:off x="381000" y="635142"/>
            <a:ext cx="5391229" cy="4335717"/>
          </a:xfrm>
          <a:prstGeom prst="rect">
            <a:avLst/>
          </a:prstGeom>
        </p:spPr>
      </p:pic>
      <p:sp>
        <p:nvSpPr>
          <p:cNvPr id="5" name="제목 4">
            <a:extLst>
              <a:ext uri="{FF2B5EF4-FFF2-40B4-BE49-F238E27FC236}">
                <a16:creationId xmlns:a16="http://schemas.microsoft.com/office/drawing/2014/main" id="{2724A5C6-9DD9-4D14-9A95-BE768C50D3CC}"/>
              </a:ext>
            </a:extLst>
          </p:cNvPr>
          <p:cNvSpPr>
            <a:spLocks noGrp="1"/>
          </p:cNvSpPr>
          <p:nvPr>
            <p:ph type="title"/>
          </p:nvPr>
        </p:nvSpPr>
        <p:spPr>
          <a:xfrm>
            <a:off x="381000" y="172641"/>
            <a:ext cx="8382000" cy="387798"/>
          </a:xfrm>
        </p:spPr>
        <p:txBody>
          <a:bodyPr/>
          <a:lstStyle/>
          <a:p>
            <a:r>
              <a:rPr lang="en-US" sz="2800" dirty="0"/>
              <a:t>AWSCloudFormationStackSetAdministrationRole.yml</a:t>
            </a:r>
          </a:p>
        </p:txBody>
      </p:sp>
    </p:spTree>
    <p:extLst>
      <p:ext uri="{BB962C8B-B14F-4D97-AF65-F5344CB8AC3E}">
        <p14:creationId xmlns:p14="http://schemas.microsoft.com/office/powerpoint/2010/main" val="3403736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2724A5C6-9DD9-4D14-9A95-BE768C50D3CC}"/>
              </a:ext>
            </a:extLst>
          </p:cNvPr>
          <p:cNvSpPr>
            <a:spLocks noGrp="1"/>
          </p:cNvSpPr>
          <p:nvPr>
            <p:ph type="title"/>
          </p:nvPr>
        </p:nvSpPr>
        <p:spPr>
          <a:xfrm>
            <a:off x="381000" y="172641"/>
            <a:ext cx="8382000" cy="387798"/>
          </a:xfrm>
        </p:spPr>
        <p:txBody>
          <a:bodyPr/>
          <a:lstStyle/>
          <a:p>
            <a:r>
              <a:rPr lang="en-US" sz="2800" dirty="0"/>
              <a:t>AWSCloudFormationStackSetExecutionRole.yml</a:t>
            </a:r>
          </a:p>
        </p:txBody>
      </p:sp>
      <p:pic>
        <p:nvPicPr>
          <p:cNvPr id="3" name="그림 2">
            <a:extLst>
              <a:ext uri="{FF2B5EF4-FFF2-40B4-BE49-F238E27FC236}">
                <a16:creationId xmlns:a16="http://schemas.microsoft.com/office/drawing/2014/main" id="{747EDD05-8CEA-44C8-A862-55063CE69A3B}"/>
              </a:ext>
            </a:extLst>
          </p:cNvPr>
          <p:cNvPicPr>
            <a:picLocks noChangeAspect="1"/>
          </p:cNvPicPr>
          <p:nvPr/>
        </p:nvPicPr>
        <p:blipFill>
          <a:blip r:embed="rId3"/>
          <a:stretch>
            <a:fillRect/>
          </a:stretch>
        </p:blipFill>
        <p:spPr>
          <a:xfrm>
            <a:off x="381000" y="635142"/>
            <a:ext cx="7472515" cy="4438624"/>
          </a:xfrm>
          <a:prstGeom prst="rect">
            <a:avLst/>
          </a:prstGeom>
        </p:spPr>
      </p:pic>
    </p:spTree>
    <p:extLst>
      <p:ext uri="{BB962C8B-B14F-4D97-AF65-F5344CB8AC3E}">
        <p14:creationId xmlns:p14="http://schemas.microsoft.com/office/powerpoint/2010/main" val="213165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957459"/>
          </a:xfrm>
        </p:spPr>
        <p:txBody>
          <a:bodyPr/>
          <a:lstStyle/>
          <a:p>
            <a:r>
              <a:rPr lang="en-US" altLang="ko-KR" dirty="0"/>
              <a:t>AWS CloudFormation</a:t>
            </a:r>
            <a:r>
              <a:rPr lang="ko-KR" altLang="en-US" dirty="0"/>
              <a:t> 소개</a:t>
            </a:r>
            <a:endParaRPr lang="en-US" altLang="ko-KR" dirty="0"/>
          </a:p>
          <a:p>
            <a:r>
              <a:rPr lang="en-US" altLang="ko-KR" dirty="0"/>
              <a:t>AWS CloudFormation StackSet</a:t>
            </a:r>
            <a:r>
              <a:rPr lang="ko-KR" altLang="en-US" dirty="0"/>
              <a:t> 소개</a:t>
            </a:r>
            <a:endParaRPr lang="en-US" altLang="ko-KR" dirty="0"/>
          </a:p>
          <a:p>
            <a:r>
              <a:rPr lang="en-US" altLang="ko-KR" dirty="0">
                <a:solidFill>
                  <a:srgbClr val="FFFF00"/>
                </a:solidFill>
              </a:rPr>
              <a:t>AWS CloudFormation StackSet</a:t>
            </a:r>
            <a:r>
              <a:rPr lang="ko-KR" altLang="en-US" dirty="0">
                <a:solidFill>
                  <a:srgbClr val="FFFF00"/>
                </a:solidFill>
              </a:rPr>
              <a:t> 정리</a:t>
            </a:r>
            <a:endParaRPr lang="en-US" altLang="ko-KR" dirty="0">
              <a:solidFill>
                <a:srgbClr val="FFFF00"/>
              </a:solidFill>
            </a:endParaRPr>
          </a:p>
          <a:p>
            <a:endParaRPr lang="en-US" altLang="ko-KR" dirty="0"/>
          </a:p>
          <a:p>
            <a:pPr marL="0" indent="0">
              <a:buNone/>
            </a:pPr>
            <a:endParaRPr lang="en-US" altLang="ko-KR" dirty="0"/>
          </a:p>
        </p:txBody>
      </p:sp>
    </p:spTree>
    <p:extLst>
      <p:ext uri="{BB962C8B-B14F-4D97-AF65-F5344CB8AC3E}">
        <p14:creationId xmlns:p14="http://schemas.microsoft.com/office/powerpoint/2010/main" val="126958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구조적인 한계</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211375"/>
          </a:xfrm>
        </p:spPr>
        <p:txBody>
          <a:bodyPr/>
          <a:lstStyle/>
          <a:p>
            <a:r>
              <a:rPr lang="en-US" altLang="ko-KR" dirty="0"/>
              <a:t>CFN</a:t>
            </a:r>
            <a:r>
              <a:rPr lang="ko-KR" altLang="en-US" dirty="0"/>
              <a:t>의 집합</a:t>
            </a:r>
            <a:r>
              <a:rPr lang="en-US" altLang="ko-KR" dirty="0"/>
              <a:t>(?)</a:t>
            </a:r>
            <a:r>
              <a:rPr lang="ko-KR" altLang="en-US" dirty="0"/>
              <a:t>이므로 그 한계점을 그대로 상속함</a:t>
            </a:r>
            <a:endParaRPr lang="en-US" altLang="ko-KR" dirty="0"/>
          </a:p>
          <a:p>
            <a:pPr lvl="1"/>
            <a:r>
              <a:rPr lang="ko-KR" altLang="en-US" dirty="0"/>
              <a:t>부족한 </a:t>
            </a:r>
            <a:r>
              <a:rPr lang="en-US" altLang="ko-KR" dirty="0"/>
              <a:t>Intrinsic Function</a:t>
            </a:r>
            <a:r>
              <a:rPr lang="ko-KR" altLang="en-US" dirty="0"/>
              <a:t> </a:t>
            </a:r>
            <a:r>
              <a:rPr lang="en-US" altLang="ko-KR" dirty="0"/>
              <a:t>&amp;</a:t>
            </a:r>
            <a:r>
              <a:rPr lang="ko-KR" altLang="en-US" dirty="0"/>
              <a:t> </a:t>
            </a:r>
            <a:r>
              <a:rPr lang="en-US" altLang="ko-KR" dirty="0"/>
              <a:t>Pseudo Parameters</a:t>
            </a:r>
          </a:p>
          <a:p>
            <a:pPr lvl="1"/>
            <a:r>
              <a:rPr lang="en-US" altLang="ko-KR" dirty="0"/>
              <a:t>Terraform HCL</a:t>
            </a:r>
            <a:r>
              <a:rPr lang="ko-KR" altLang="en-US" dirty="0"/>
              <a:t>에 비교하면 장난 아님</a:t>
            </a:r>
            <a:endParaRPr lang="en-US" altLang="ko-KR" dirty="0"/>
          </a:p>
          <a:p>
            <a:pPr lvl="1"/>
            <a:r>
              <a:rPr lang="ko-KR" altLang="en-US" dirty="0"/>
              <a:t>리소스 이름에 </a:t>
            </a:r>
            <a:r>
              <a:rPr lang="en-US" altLang="ko-KR" dirty="0"/>
              <a:t>Random</a:t>
            </a:r>
            <a:r>
              <a:rPr lang="ko-KR" altLang="en-US" dirty="0"/>
              <a:t> 문자열 하나 넣으려면 삽질이 많음</a:t>
            </a:r>
            <a:endParaRPr lang="en-US" altLang="ko-KR" dirty="0"/>
          </a:p>
          <a:p>
            <a:endParaRPr lang="en-US" altLang="ko-KR" dirty="0"/>
          </a:p>
          <a:p>
            <a:r>
              <a:rPr lang="ko-KR" altLang="en-US" dirty="0" err="1"/>
              <a:t>구글링하면서</a:t>
            </a:r>
            <a:r>
              <a:rPr lang="ko-KR" altLang="en-US" dirty="0"/>
              <a:t> 발견한 </a:t>
            </a:r>
            <a:r>
              <a:rPr lang="en-US" altLang="ko-KR" dirty="0"/>
              <a:t>“</a:t>
            </a:r>
            <a:r>
              <a:rPr lang="en-US" dirty="0">
                <a:hlinkClick r:id="rId3"/>
              </a:rPr>
              <a:t>My CloudFormation wish list</a:t>
            </a:r>
            <a:r>
              <a:rPr lang="en-US" dirty="0"/>
              <a:t>”</a:t>
            </a:r>
            <a:endParaRPr lang="en-US" altLang="ko-KR" dirty="0"/>
          </a:p>
        </p:txBody>
      </p:sp>
    </p:spTree>
    <p:extLst>
      <p:ext uri="{BB962C8B-B14F-4D97-AF65-F5344CB8AC3E}">
        <p14:creationId xmlns:p14="http://schemas.microsoft.com/office/powerpoint/2010/main" val="927473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사용하면서</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871829"/>
          </a:xfrm>
        </p:spPr>
        <p:txBody>
          <a:bodyPr/>
          <a:lstStyle/>
          <a:p>
            <a:r>
              <a:rPr lang="en-US" altLang="ko-KR" dirty="0"/>
              <a:t>StackSet </a:t>
            </a:r>
            <a:r>
              <a:rPr lang="ko-KR" altLang="en-US" dirty="0"/>
              <a:t>소스는 </a:t>
            </a:r>
            <a:r>
              <a:rPr lang="en-US" altLang="ko-KR" dirty="0"/>
              <a:t>Local file</a:t>
            </a:r>
            <a:r>
              <a:rPr lang="ko-KR" altLang="en-US" dirty="0"/>
              <a:t> 사용불가</a:t>
            </a:r>
            <a:r>
              <a:rPr lang="en-US" altLang="ko-KR" dirty="0"/>
              <a:t>.</a:t>
            </a:r>
            <a:r>
              <a:rPr lang="ko-KR" altLang="en-US" dirty="0"/>
              <a:t> 매번 </a:t>
            </a:r>
            <a:r>
              <a:rPr lang="en-US" altLang="ko-KR" dirty="0"/>
              <a:t>S3</a:t>
            </a:r>
            <a:r>
              <a:rPr lang="ko-KR" altLang="en-US" dirty="0"/>
              <a:t>에 업로드 </a:t>
            </a:r>
            <a:r>
              <a:rPr lang="ko-KR" altLang="en-US" dirty="0" err="1"/>
              <a:t>ㅠㅠ</a:t>
            </a:r>
            <a:r>
              <a:rPr lang="en-US" altLang="ko-KR" dirty="0"/>
              <a:t> </a:t>
            </a:r>
            <a:br>
              <a:rPr lang="en-US" altLang="ko-KR" dirty="0"/>
            </a:br>
            <a:r>
              <a:rPr lang="en-US" altLang="ko-KR" dirty="0"/>
              <a:t>(Public</a:t>
            </a:r>
            <a:r>
              <a:rPr lang="ko-KR" altLang="en-US" dirty="0"/>
              <a:t> </a:t>
            </a:r>
            <a:r>
              <a:rPr lang="en-US" altLang="ko-KR" dirty="0"/>
              <a:t>Access</a:t>
            </a:r>
            <a:r>
              <a:rPr lang="ko-KR" altLang="en-US" dirty="0"/>
              <a:t> 허용된 </a:t>
            </a:r>
            <a:r>
              <a:rPr lang="en-US" altLang="ko-KR" dirty="0"/>
              <a:t>S3</a:t>
            </a:r>
            <a:r>
              <a:rPr lang="ko-KR" altLang="en-US" dirty="0"/>
              <a:t>를 사용할 필요는 없어서 다행</a:t>
            </a:r>
            <a:r>
              <a:rPr lang="en-US" altLang="ko-KR" dirty="0"/>
              <a:t>)</a:t>
            </a:r>
            <a:br>
              <a:rPr lang="en-US" altLang="ko-KR" dirty="0"/>
            </a:br>
            <a:r>
              <a:rPr lang="en-US" altLang="ko-KR" sz="1000" dirty="0">
                <a:solidFill>
                  <a:srgbClr val="6EE094">
                    <a:lumMod val="75000"/>
                  </a:srgbClr>
                </a:solidFill>
              </a:rPr>
              <a:t>Azure RM template</a:t>
            </a:r>
            <a:r>
              <a:rPr lang="ko-KR" altLang="en-US" sz="1000" dirty="0">
                <a:solidFill>
                  <a:srgbClr val="6EE094">
                    <a:lumMod val="75000"/>
                  </a:srgbClr>
                </a:solidFill>
              </a:rPr>
              <a:t>은 </a:t>
            </a:r>
            <a:r>
              <a:rPr lang="en-US" altLang="ko-KR" sz="1000" dirty="0">
                <a:solidFill>
                  <a:srgbClr val="6EE094">
                    <a:lumMod val="75000"/>
                  </a:srgbClr>
                </a:solidFill>
              </a:rPr>
              <a:t>Public-Access</a:t>
            </a:r>
            <a:r>
              <a:rPr lang="ko-KR" altLang="en-US" sz="1000" dirty="0">
                <a:solidFill>
                  <a:srgbClr val="6EE094">
                    <a:lumMod val="75000"/>
                  </a:srgbClr>
                </a:solidFill>
              </a:rPr>
              <a:t> 허용된 곳에 위치해야 한다</a:t>
            </a:r>
            <a:r>
              <a:rPr lang="en-US" altLang="ko-KR" sz="1000" dirty="0">
                <a:solidFill>
                  <a:srgbClr val="6EE094">
                    <a:lumMod val="75000"/>
                  </a:srgbClr>
                </a:solidFill>
              </a:rPr>
              <a:t>. workaround</a:t>
            </a:r>
            <a:r>
              <a:rPr lang="ko-KR" altLang="en-US" sz="1000" dirty="0">
                <a:solidFill>
                  <a:srgbClr val="6EE094">
                    <a:lumMod val="75000"/>
                  </a:srgbClr>
                </a:solidFill>
              </a:rPr>
              <a:t>는 있음</a:t>
            </a:r>
            <a:br>
              <a:rPr lang="en-US" altLang="ko-KR" sz="1000" dirty="0">
                <a:solidFill>
                  <a:srgbClr val="6EE094">
                    <a:lumMod val="75000"/>
                  </a:srgbClr>
                </a:solidFill>
              </a:rPr>
            </a:br>
            <a:endParaRPr lang="en-US" altLang="ko-KR" dirty="0"/>
          </a:p>
          <a:p>
            <a:r>
              <a:rPr lang="en-US" altLang="ko-KR" dirty="0"/>
              <a:t>Stack</a:t>
            </a:r>
            <a:r>
              <a:rPr lang="ko-KR" altLang="en-US" dirty="0"/>
              <a:t> </a:t>
            </a:r>
            <a:r>
              <a:rPr lang="en-US" altLang="ko-KR" dirty="0"/>
              <a:t>Instance</a:t>
            </a:r>
            <a:r>
              <a:rPr lang="ko-KR" altLang="en-US" dirty="0"/>
              <a:t>의 </a:t>
            </a:r>
            <a:r>
              <a:rPr lang="en-US" altLang="ko-KR" dirty="0"/>
              <a:t>Name/Pattern</a:t>
            </a:r>
            <a:r>
              <a:rPr lang="ko-KR" altLang="en-US" dirty="0"/>
              <a:t>을 지정할 수 없다</a:t>
            </a:r>
            <a:r>
              <a:rPr lang="en-US" altLang="ko-KR" dirty="0"/>
              <a:t>.</a:t>
            </a:r>
            <a:br>
              <a:rPr lang="en-US" altLang="ko-KR" dirty="0"/>
            </a:br>
            <a:r>
              <a:rPr lang="en-US" altLang="ko-KR" dirty="0" err="1"/>
              <a:t>StackName</a:t>
            </a:r>
            <a:r>
              <a:rPr lang="ko-KR" altLang="en-US" dirty="0"/>
              <a:t> 기반의 문자열 처리 불가능함</a:t>
            </a:r>
            <a:br>
              <a:rPr lang="en-US" altLang="ko-KR" dirty="0"/>
            </a:br>
            <a:r>
              <a:rPr lang="en-US" altLang="ko-KR" sz="1000" dirty="0">
                <a:solidFill>
                  <a:srgbClr val="6EE094">
                    <a:lumMod val="75000"/>
                  </a:srgbClr>
                </a:solidFill>
              </a:rPr>
              <a:t>(</a:t>
            </a:r>
            <a:r>
              <a:rPr lang="ko-KR" altLang="en-US" sz="1000" dirty="0">
                <a:solidFill>
                  <a:srgbClr val="6EE094">
                    <a:lumMod val="75000"/>
                  </a:srgbClr>
                </a:solidFill>
              </a:rPr>
              <a:t>예</a:t>
            </a:r>
            <a:r>
              <a:rPr lang="en-US" altLang="ko-KR" sz="1000" dirty="0">
                <a:solidFill>
                  <a:srgbClr val="6EE094">
                    <a:lumMod val="75000"/>
                  </a:srgbClr>
                </a:solidFill>
              </a:rPr>
              <a:t>)</a:t>
            </a:r>
            <a:r>
              <a:rPr lang="ko-KR" altLang="en-US" sz="1000" dirty="0">
                <a:solidFill>
                  <a:srgbClr val="6EE094">
                    <a:lumMod val="75000"/>
                  </a:srgbClr>
                </a:solidFill>
              </a:rPr>
              <a:t> </a:t>
            </a:r>
            <a:r>
              <a:rPr lang="en-US" altLang="ko-KR" sz="1000">
                <a:solidFill>
                  <a:srgbClr val="6EE094">
                    <a:lumMod val="75000"/>
                  </a:srgbClr>
                </a:solidFill>
              </a:rPr>
              <a:t>StackSet-singleAWSAccount-Stackset-Demo-f5009c99-5cc3-4541-aa2f-2ac726fc6645</a:t>
            </a:r>
            <a:br>
              <a:rPr lang="en-US" altLang="ko-KR" dirty="0"/>
            </a:br>
            <a:endParaRPr lang="en-US" altLang="ko-KR" dirty="0"/>
          </a:p>
          <a:p>
            <a:r>
              <a:rPr lang="ko-KR" altLang="en-US" dirty="0"/>
              <a:t>여러 </a:t>
            </a:r>
            <a:r>
              <a:rPr lang="en-US" altLang="ko-KR" dirty="0"/>
              <a:t>Region</a:t>
            </a:r>
            <a:r>
              <a:rPr lang="ko-KR" altLang="en-US" dirty="0"/>
              <a:t>에서 작업하는 경우</a:t>
            </a:r>
            <a:r>
              <a:rPr lang="en-US" altLang="ko-KR" dirty="0"/>
              <a:t>,</a:t>
            </a:r>
            <a:r>
              <a:rPr lang="ko-KR" altLang="en-US" dirty="0"/>
              <a:t> 기대보다 빠르지 않음</a:t>
            </a:r>
            <a:endParaRPr lang="en-US" altLang="ko-KR" dirty="0"/>
          </a:p>
          <a:p>
            <a:endParaRPr lang="en-US" altLang="ko-KR" dirty="0"/>
          </a:p>
          <a:p>
            <a:r>
              <a:rPr lang="en-US" altLang="ko-KR" dirty="0"/>
              <a:t>Terminate-Protection</a:t>
            </a:r>
            <a:r>
              <a:rPr lang="ko-KR" altLang="en-US" dirty="0"/>
              <a:t> 없음 </a:t>
            </a:r>
            <a:r>
              <a:rPr lang="ko-KR" altLang="en-US" dirty="0" err="1"/>
              <a:t>ㅠㅠ</a:t>
            </a:r>
            <a:endParaRPr lang="en-US" altLang="ko-KR" dirty="0"/>
          </a:p>
          <a:p>
            <a:pPr marL="0" lvl="0" indent="0">
              <a:buNone/>
            </a:pPr>
            <a:r>
              <a:rPr lang="ko-KR" altLang="en-US" sz="1000" dirty="0">
                <a:solidFill>
                  <a:srgbClr val="6EE094">
                    <a:lumMod val="75000"/>
                  </a:srgbClr>
                </a:solidFill>
              </a:rPr>
              <a:t>         개별 </a:t>
            </a:r>
            <a:r>
              <a:rPr lang="en-US" altLang="ko-KR" sz="1000" dirty="0">
                <a:solidFill>
                  <a:srgbClr val="6EE094">
                    <a:lumMod val="75000"/>
                  </a:srgbClr>
                </a:solidFill>
              </a:rPr>
              <a:t>stack</a:t>
            </a:r>
            <a:r>
              <a:rPr lang="ko-KR" altLang="en-US" sz="1000" dirty="0">
                <a:solidFill>
                  <a:srgbClr val="6EE094">
                    <a:lumMod val="75000"/>
                  </a:srgbClr>
                </a:solidFill>
              </a:rPr>
              <a:t> 에서는 </a:t>
            </a:r>
            <a:r>
              <a:rPr lang="en-US" altLang="ko-KR" sz="1000" dirty="0">
                <a:solidFill>
                  <a:srgbClr val="6EE094">
                    <a:lumMod val="75000"/>
                  </a:srgbClr>
                </a:solidFill>
              </a:rPr>
              <a:t>terminate-protection</a:t>
            </a:r>
            <a:r>
              <a:rPr lang="ko-KR" altLang="en-US" sz="1000" dirty="0">
                <a:solidFill>
                  <a:srgbClr val="6EE094">
                    <a:lumMod val="75000"/>
                  </a:srgbClr>
                </a:solidFill>
              </a:rPr>
              <a:t>이 설정할 수 있지만</a:t>
            </a:r>
            <a:r>
              <a:rPr lang="en-US" altLang="ko-KR" sz="1000" dirty="0">
                <a:solidFill>
                  <a:srgbClr val="6EE094">
                    <a:lumMod val="75000"/>
                  </a:srgbClr>
                </a:solidFill>
              </a:rPr>
              <a:t>,</a:t>
            </a:r>
            <a:r>
              <a:rPr lang="ko-KR" altLang="en-US" sz="1000" dirty="0">
                <a:solidFill>
                  <a:srgbClr val="6EE094">
                    <a:lumMod val="75000"/>
                  </a:srgbClr>
                </a:solidFill>
              </a:rPr>
              <a:t> </a:t>
            </a:r>
            <a:r>
              <a:rPr lang="en-US" altLang="ko-KR" sz="1000" dirty="0">
                <a:solidFill>
                  <a:srgbClr val="6EE094">
                    <a:lumMod val="75000"/>
                  </a:srgbClr>
                </a:solidFill>
              </a:rPr>
              <a:t>stack-set</a:t>
            </a:r>
            <a:r>
              <a:rPr lang="ko-KR" altLang="en-US" sz="1000" dirty="0">
                <a:solidFill>
                  <a:srgbClr val="6EE094">
                    <a:lumMod val="75000"/>
                  </a:srgbClr>
                </a:solidFill>
              </a:rPr>
              <a:t> 수준에서는 불가능</a:t>
            </a:r>
            <a:endParaRPr lang="en-US" altLang="ko-KR" dirty="0"/>
          </a:p>
        </p:txBody>
      </p:sp>
    </p:spTree>
    <p:extLst>
      <p:ext uri="{BB962C8B-B14F-4D97-AF65-F5344CB8AC3E}">
        <p14:creationId xmlns:p14="http://schemas.microsoft.com/office/powerpoint/2010/main" val="7745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결론</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434786"/>
          </a:xfrm>
        </p:spPr>
        <p:txBody>
          <a:bodyPr/>
          <a:lstStyle/>
          <a:p>
            <a:r>
              <a:rPr lang="en-US" altLang="ko-KR" dirty="0"/>
              <a:t>AWS Account / Region</a:t>
            </a:r>
            <a:r>
              <a:rPr lang="ko-KR" altLang="en-US" dirty="0"/>
              <a:t>별 </a:t>
            </a:r>
            <a:r>
              <a:rPr lang="ko-KR" altLang="en-US" dirty="0">
                <a:solidFill>
                  <a:srgbClr val="FF0000"/>
                </a:solidFill>
              </a:rPr>
              <a:t>리소스 이름 중복</a:t>
            </a:r>
            <a:r>
              <a:rPr lang="ko-KR" altLang="en-US" dirty="0"/>
              <a:t>이 없도록 디자인</a:t>
            </a:r>
            <a:endParaRPr lang="en-US" altLang="ko-KR" dirty="0"/>
          </a:p>
          <a:p>
            <a:r>
              <a:rPr lang="ko-KR" altLang="en-US" dirty="0"/>
              <a:t>해당 리소스가 지속적으로 배포</a:t>
            </a:r>
            <a:r>
              <a:rPr lang="en-US" altLang="ko-KR" dirty="0"/>
              <a:t>/</a:t>
            </a:r>
            <a:r>
              <a:rPr lang="ko-KR" altLang="en-US" dirty="0"/>
              <a:t>관리 필요한지 확인</a:t>
            </a:r>
            <a:endParaRPr lang="en-US" altLang="ko-KR" dirty="0"/>
          </a:p>
          <a:p>
            <a:r>
              <a:rPr lang="en-US" altLang="ko-KR" dirty="0"/>
              <a:t>Monolithic </a:t>
            </a:r>
            <a:r>
              <a:rPr lang="ko-KR" altLang="en-US" dirty="0"/>
              <a:t>스타일의 큰 </a:t>
            </a:r>
            <a:r>
              <a:rPr lang="en-US" altLang="ko-KR" dirty="0"/>
              <a:t>template</a:t>
            </a:r>
            <a:r>
              <a:rPr lang="ko-KR" altLang="en-US" dirty="0"/>
              <a:t> 대신 작은 코드부터 시작하는 것이 필요 </a:t>
            </a:r>
            <a:endParaRPr lang="en-US" altLang="ko-KR" dirty="0"/>
          </a:p>
          <a:p>
            <a:r>
              <a:rPr lang="en-US" altLang="ko-KR" dirty="0"/>
              <a:t>AWS Region</a:t>
            </a:r>
            <a:r>
              <a:rPr lang="ko-KR" altLang="en-US" dirty="0"/>
              <a:t>별 차이점도 미리 고려하자</a:t>
            </a:r>
            <a:br>
              <a:rPr lang="en-US" altLang="ko-KR" dirty="0"/>
            </a:br>
            <a:r>
              <a:rPr lang="en-US" altLang="ko-KR" dirty="0"/>
              <a:t>(</a:t>
            </a:r>
            <a:r>
              <a:rPr lang="ko-KR" altLang="en-US" dirty="0"/>
              <a:t>모든 </a:t>
            </a:r>
            <a:r>
              <a:rPr lang="en-US" altLang="ko-KR" dirty="0"/>
              <a:t>AWS Region  !=  us-east-1)</a:t>
            </a:r>
          </a:p>
          <a:p>
            <a:endParaRPr lang="en-US" altLang="ko-KR" dirty="0"/>
          </a:p>
          <a:p>
            <a:endParaRPr lang="en-US" altLang="ko-KR" dirty="0"/>
          </a:p>
          <a:p>
            <a:endParaRPr lang="en-US" altLang="ko-KR" dirty="0"/>
          </a:p>
        </p:txBody>
      </p:sp>
    </p:spTree>
    <p:extLst>
      <p:ext uri="{BB962C8B-B14F-4D97-AF65-F5344CB8AC3E}">
        <p14:creationId xmlns:p14="http://schemas.microsoft.com/office/powerpoint/2010/main" val="379520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3896451"/>
          </a:xfrm>
        </p:spPr>
        <p:txBody>
          <a:bodyPr/>
          <a:lstStyle/>
          <a:p>
            <a:r>
              <a:rPr lang="en-US" sz="2000" dirty="0"/>
              <a:t>AWS </a:t>
            </a:r>
            <a:r>
              <a:rPr lang="en-US" sz="2000" dirty="0" err="1"/>
              <a:t>CodeDeploy</a:t>
            </a:r>
            <a:r>
              <a:rPr lang="en-US" sz="2000" dirty="0"/>
              <a:t> pricing</a:t>
            </a:r>
            <a:br>
              <a:rPr lang="en-US" sz="2000" dirty="0"/>
            </a:br>
            <a:r>
              <a:rPr lang="en-US" sz="2000" dirty="0">
                <a:hlinkClick r:id="rId3"/>
              </a:rPr>
              <a:t>https://aws.amazon.com/codedeploy/pricing/</a:t>
            </a:r>
            <a:r>
              <a:rPr lang="en-US" sz="2000" dirty="0"/>
              <a:t> </a:t>
            </a:r>
          </a:p>
          <a:p>
            <a:r>
              <a:rPr lang="en-US" sz="2000" dirty="0"/>
              <a:t>Working with AWS CloudFormation </a:t>
            </a:r>
            <a:r>
              <a:rPr lang="en-US" sz="2000" dirty="0" err="1"/>
              <a:t>StackSets</a:t>
            </a:r>
            <a:br>
              <a:rPr lang="en-US" altLang="ko-KR" sz="2000" dirty="0"/>
            </a:br>
            <a:r>
              <a:rPr lang="en-US" sz="2000" dirty="0">
                <a:hlinkClick r:id="rId4"/>
              </a:rPr>
              <a:t>https://docs.aws.amazon.com/AWSCloudFormation/latest/UserGuide/what-is-cfnstacksets.html</a:t>
            </a:r>
            <a:r>
              <a:rPr lang="en-US" sz="2000" dirty="0"/>
              <a:t> </a:t>
            </a:r>
            <a:endParaRPr lang="en-US" altLang="ko-KR" sz="2000" dirty="0"/>
          </a:p>
          <a:p>
            <a:r>
              <a:rPr lang="en-US" altLang="ko-KR" sz="2000" dirty="0"/>
              <a:t>CloudFormation StackSets: automated cross-account/region deployments</a:t>
            </a:r>
            <a:br>
              <a:rPr lang="en-US" altLang="ko-KR" sz="2000" dirty="0"/>
            </a:br>
            <a:r>
              <a:rPr lang="en-US" sz="2000" dirty="0">
                <a:hlinkClick r:id="rId5"/>
              </a:rPr>
              <a:t>https://sanderknape.com/2017/07/cloudformation-stacksets-automated-cross-account-region-deployments/</a:t>
            </a:r>
            <a:r>
              <a:rPr lang="en-US" sz="2000" dirty="0"/>
              <a:t> </a:t>
            </a:r>
            <a:endParaRPr lang="ko-KR" altLang="en-US" sz="2000" dirty="0"/>
          </a:p>
          <a:p>
            <a:r>
              <a:rPr lang="en-US" sz="2000" dirty="0"/>
              <a:t>How do I reference a resource in another AWS CloudFormation stack during template creation?</a:t>
            </a:r>
            <a:br>
              <a:rPr lang="en-US" sz="2000" dirty="0"/>
            </a:br>
            <a:r>
              <a:rPr lang="en-US" sz="2000" dirty="0">
                <a:hlinkClick r:id="rId6"/>
              </a:rPr>
              <a:t>https://aws.amazon.com/premiumsupport/knowledge-center/cloudformation-reference-resource/</a:t>
            </a:r>
            <a:endParaRPr lang="en-US" sz="2000" dirty="0"/>
          </a:p>
        </p:txBody>
      </p:sp>
    </p:spTree>
    <p:extLst>
      <p:ext uri="{BB962C8B-B14F-4D97-AF65-F5344CB8AC3E}">
        <p14:creationId xmlns:p14="http://schemas.microsoft.com/office/powerpoint/2010/main" val="256676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FFFF00"/>
                </a:solidFill>
              </a:rPr>
              <a:t>Disclaimer</a:t>
            </a:r>
            <a:endParaRPr lang="ko-KR" altLang="en-US" dirty="0">
              <a:solidFill>
                <a:srgbClr val="FFFF00"/>
              </a:solidFill>
            </a:endParaRPr>
          </a:p>
        </p:txBody>
      </p:sp>
      <p:sp>
        <p:nvSpPr>
          <p:cNvPr id="4" name="Shape 30">
            <a:extLst>
              <a:ext uri="{FF2B5EF4-FFF2-40B4-BE49-F238E27FC236}">
                <a16:creationId xmlns:a16="http://schemas.microsoft.com/office/drawing/2014/main" id="{B790C97B-1536-4461-A46C-FF7EECFB9A1D}"/>
              </a:ext>
            </a:extLst>
          </p:cNvPr>
          <p:cNvSpPr txBox="1">
            <a:spLocks/>
          </p:cNvSpPr>
          <p:nvPr/>
        </p:nvSpPr>
        <p:spPr>
          <a:xfrm>
            <a:off x="457200" y="1200153"/>
            <a:ext cx="8229600" cy="1528299"/>
          </a:xfrm>
          <a:prstGeom prst="rect">
            <a:avLst/>
          </a:prstGeom>
        </p:spPr>
        <p:txBody>
          <a:bodyPr lIns="91425" tIns="91425" rIns="91425" bIns="91425" anchor="t" anchorCtr="0">
            <a:noAutofit/>
          </a:bodyPr>
          <a:lstStyle>
            <a:lvl1pPr marL="297649" indent="-297649" algn="l" defTabSz="685755" rtl="0" eaLnBrk="1" latinLnBrk="1" hangingPunct="1">
              <a:lnSpc>
                <a:spcPct val="90000"/>
              </a:lnSpc>
              <a:spcBef>
                <a:spcPct val="20000"/>
              </a:spcBef>
              <a:buSzPct val="80000"/>
              <a:buFontTx/>
              <a:buBlip>
                <a:blip r:embed="rId3"/>
              </a:buBlip>
              <a:defRPr sz="2400" kern="1200">
                <a:solidFill>
                  <a:schemeClr val="tx1"/>
                </a:solidFill>
                <a:latin typeface="+mn-lt"/>
                <a:ea typeface="+mn-ea"/>
                <a:cs typeface="+mn-cs"/>
              </a:defRPr>
            </a:lvl1pPr>
            <a:lvl2pPr marL="685783" indent="-297649" algn="l" defTabSz="685755" rtl="0" eaLnBrk="1" latinLnBrk="1" hangingPunct="1">
              <a:lnSpc>
                <a:spcPct val="90000"/>
              </a:lnSpc>
              <a:spcBef>
                <a:spcPct val="20000"/>
              </a:spcBef>
              <a:buSzPct val="80000"/>
              <a:buFontTx/>
              <a:buBlip>
                <a:blip r:embed="rId3"/>
              </a:buBlip>
              <a:defRPr sz="2100" kern="1200">
                <a:solidFill>
                  <a:schemeClr val="tx1"/>
                </a:solidFill>
                <a:latin typeface="+mn-lt"/>
                <a:ea typeface="+mn-ea"/>
                <a:cs typeface="+mn-cs"/>
              </a:defRPr>
            </a:lvl2pPr>
            <a:lvl3pPr marL="944143" indent="-258360"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3pPr>
            <a:lvl4pPr marL="1203693" indent="-259550"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4pPr>
            <a:lvl5pPr marL="1456098" indent="-252407"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5pPr>
            <a:lvl6pPr marL="1885828"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06"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58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46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9pPr>
          </a:lstStyle>
          <a:p>
            <a:pPr marL="38099" indent="0">
              <a:lnSpc>
                <a:spcPct val="150000"/>
              </a:lnSpc>
              <a:buSzPct val="166666"/>
              <a:buNone/>
            </a:pPr>
            <a:r>
              <a:rPr lang="ko-KR" altLang="en-US" dirty="0"/>
              <a:t>이 슬라이드의 내용은 전적으로 </a:t>
            </a:r>
            <a:r>
              <a:rPr lang="ko-KR" altLang="en-US" b="1" dirty="0">
                <a:solidFill>
                  <a:srgbClr val="FF0000"/>
                </a:solidFill>
              </a:rPr>
              <a:t>발표자 개인 의견</a:t>
            </a:r>
            <a:r>
              <a:rPr lang="ko-KR" altLang="en-US" dirty="0"/>
              <a:t>입니다</a:t>
            </a:r>
            <a:r>
              <a:rPr lang="en-US" altLang="ko-KR" dirty="0"/>
              <a:t>.</a:t>
            </a:r>
          </a:p>
          <a:p>
            <a:pPr marL="38099" indent="0">
              <a:lnSpc>
                <a:spcPct val="150000"/>
              </a:lnSpc>
              <a:buSzPct val="166666"/>
              <a:buNone/>
            </a:pPr>
            <a:r>
              <a:rPr lang="ko-KR" altLang="en-US" dirty="0"/>
              <a:t>고용주</a:t>
            </a:r>
            <a:r>
              <a:rPr lang="en-US" altLang="ko-KR" dirty="0"/>
              <a:t>/</a:t>
            </a:r>
            <a:r>
              <a:rPr lang="ko-KR" altLang="en-US" dirty="0"/>
              <a:t>부서의 정책</a:t>
            </a:r>
            <a:r>
              <a:rPr lang="en-US" altLang="ko-KR" dirty="0"/>
              <a:t>,</a:t>
            </a:r>
            <a:r>
              <a:rPr lang="ko-KR" altLang="en-US" dirty="0"/>
              <a:t> 의견과 무관함을 미리 밝혀 둡니다</a:t>
            </a:r>
            <a:r>
              <a:rPr lang="en-US" altLang="ko-KR" dirty="0"/>
              <a:t>.</a:t>
            </a:r>
          </a:p>
        </p:txBody>
      </p:sp>
    </p:spTree>
    <p:extLst>
      <p:ext uri="{BB962C8B-B14F-4D97-AF65-F5344CB8AC3E}">
        <p14:creationId xmlns:p14="http://schemas.microsoft.com/office/powerpoint/2010/main" val="2877040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 (cont’d)</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4462760"/>
          </a:xfrm>
        </p:spPr>
        <p:txBody>
          <a:bodyPr/>
          <a:lstStyle/>
          <a:p>
            <a:r>
              <a:rPr lang="en-US" sz="2000" dirty="0"/>
              <a:t>AWS Management Tools Blog / AWS CloudFormation</a:t>
            </a:r>
            <a:br>
              <a:rPr lang="en-US" sz="2000" dirty="0"/>
            </a:br>
            <a:r>
              <a:rPr lang="en-US" sz="2000" dirty="0">
                <a:hlinkClick r:id="rId3"/>
              </a:rPr>
              <a:t>https://aws.amazon.com/blogs/mt/category/management-tools/aws-cloudformation/</a:t>
            </a:r>
            <a:r>
              <a:rPr lang="en-US" sz="2000" dirty="0"/>
              <a:t> </a:t>
            </a:r>
          </a:p>
          <a:p>
            <a:r>
              <a:rPr lang="en-US" sz="2000" dirty="0"/>
              <a:t>AWS CloudFormation: 2018 in review</a:t>
            </a:r>
            <a:br>
              <a:rPr lang="en-US" sz="2000" dirty="0"/>
            </a:br>
            <a:r>
              <a:rPr lang="en-US" sz="2000" dirty="0">
                <a:hlinkClick r:id="rId4"/>
              </a:rPr>
              <a:t>https://aws.amazon.com/blogs/mt/aws-cloudformation-2018-in-review/</a:t>
            </a:r>
            <a:endParaRPr lang="en-US" sz="2000" dirty="0"/>
          </a:p>
          <a:p>
            <a:r>
              <a:rPr lang="en-US" sz="2000" dirty="0"/>
              <a:t>Deploy private Resource Manager template with SAS token and Azure PowerShell</a:t>
            </a:r>
            <a:br>
              <a:rPr lang="en-US" sz="2000" dirty="0"/>
            </a:br>
            <a:r>
              <a:rPr lang="en-US" sz="2000" dirty="0">
                <a:hlinkClick r:id="rId5"/>
              </a:rPr>
              <a:t>https://docs.microsoft.com/en-us/azure/azure-resource-manager/resource-manager-powershell-sas-token</a:t>
            </a:r>
            <a:r>
              <a:rPr lang="en-US" sz="2000" dirty="0"/>
              <a:t> </a:t>
            </a:r>
          </a:p>
          <a:p>
            <a:r>
              <a:rPr lang="en-US" sz="2000" dirty="0"/>
              <a:t>My CloudFormation wish list</a:t>
            </a:r>
            <a:br>
              <a:rPr lang="en-US" sz="2000" dirty="0"/>
            </a:br>
            <a:r>
              <a:rPr lang="en-US" sz="2000" dirty="0">
                <a:hlinkClick r:id="rId6"/>
              </a:rPr>
              <a:t>https://www.kencochrane.net/2017/03/25/my-cloudformation-wishlist/</a:t>
            </a:r>
            <a:r>
              <a:rPr lang="en-US" sz="2000" dirty="0"/>
              <a:t> </a:t>
            </a:r>
          </a:p>
          <a:p>
            <a:r>
              <a:rPr lang="en-US" sz="2000" dirty="0"/>
              <a:t>Azure Resource Manager template functions</a:t>
            </a:r>
            <a:br>
              <a:rPr lang="en-US" sz="2000" dirty="0"/>
            </a:br>
            <a:r>
              <a:rPr lang="en-US" sz="2000" dirty="0">
                <a:hlinkClick r:id="rId7"/>
              </a:rPr>
              <a:t>https://docs.microsoft.com/en-us/azure/azure-resource-manager/resource-group-template-functions</a:t>
            </a:r>
            <a:r>
              <a:rPr lang="en-US" sz="2000" dirty="0"/>
              <a:t> </a:t>
            </a:r>
          </a:p>
          <a:p>
            <a:endParaRPr lang="en-US" sz="2000" dirty="0"/>
          </a:p>
        </p:txBody>
      </p:sp>
    </p:spTree>
    <p:extLst>
      <p:ext uri="{BB962C8B-B14F-4D97-AF65-F5344CB8AC3E}">
        <p14:creationId xmlns:p14="http://schemas.microsoft.com/office/powerpoint/2010/main" val="3981453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 (cont’d)</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1169551"/>
          </a:xfrm>
        </p:spPr>
        <p:txBody>
          <a:bodyPr/>
          <a:lstStyle/>
          <a:p>
            <a:r>
              <a:rPr lang="en-US" sz="2000" dirty="0"/>
              <a:t>terraform 0.11 and Older / Interpolation Syntax</a:t>
            </a:r>
            <a:br>
              <a:rPr lang="en-US" sz="2000" dirty="0"/>
            </a:br>
            <a:r>
              <a:rPr lang="en-US" sz="2000" dirty="0">
                <a:hlinkClick r:id="rId3"/>
              </a:rPr>
              <a:t>https://www.terraform.io/docs/configuration-0-11/interpolation.html</a:t>
            </a:r>
            <a:r>
              <a:rPr lang="en-US" sz="2000" dirty="0"/>
              <a:t> </a:t>
            </a:r>
          </a:p>
          <a:p>
            <a:r>
              <a:rPr lang="en-US" sz="2000" dirty="0"/>
              <a:t>Up your AWS CloudFormation game with Visual Studio Code</a:t>
            </a:r>
            <a:br>
              <a:rPr lang="en-US" sz="2000" dirty="0"/>
            </a:br>
            <a:r>
              <a:rPr lang="en-US" sz="2000" dirty="0">
                <a:hlinkClick r:id="rId4"/>
              </a:rPr>
              <a:t>https://hodgkins.io/up-your-cloudformation-game-with-vscode</a:t>
            </a:r>
            <a:r>
              <a:rPr lang="ko-KR" altLang="en-US" sz="2000" dirty="0"/>
              <a:t> </a:t>
            </a:r>
            <a:endParaRPr lang="en-US" sz="2000" dirty="0"/>
          </a:p>
        </p:txBody>
      </p:sp>
    </p:spTree>
    <p:extLst>
      <p:ext uri="{BB962C8B-B14F-4D97-AF65-F5344CB8AC3E}">
        <p14:creationId xmlns:p14="http://schemas.microsoft.com/office/powerpoint/2010/main" val="2476552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A2E4EE9-6B0F-45DA-8D6E-5DD13FC909F2}"/>
              </a:ext>
            </a:extLst>
          </p:cNvPr>
          <p:cNvSpPr>
            <a:spLocks noGrp="1"/>
          </p:cNvSpPr>
          <p:nvPr>
            <p:ph type="ctrTitle"/>
          </p:nvPr>
        </p:nvSpPr>
        <p:spPr/>
        <p:txBody>
          <a:bodyPr anchor="ctr"/>
          <a:lstStyle/>
          <a:p>
            <a:r>
              <a:rPr lang="en-US" sz="4000" dirty="0">
                <a:latin typeface="Segoe"/>
              </a:rPr>
              <a:t>Thank You</a:t>
            </a:r>
            <a:endParaRPr lang="en-US" sz="4000" dirty="0"/>
          </a:p>
        </p:txBody>
      </p:sp>
      <p:sp>
        <p:nvSpPr>
          <p:cNvPr id="5" name="부제목 4">
            <a:extLst>
              <a:ext uri="{FF2B5EF4-FFF2-40B4-BE49-F238E27FC236}">
                <a16:creationId xmlns:a16="http://schemas.microsoft.com/office/drawing/2014/main" id="{E24BB265-27E7-416A-A57A-E136211A37C9}"/>
              </a:ext>
            </a:extLst>
          </p:cNvPr>
          <p:cNvSpPr>
            <a:spLocks noGrp="1"/>
          </p:cNvSpPr>
          <p:nvPr>
            <p:ph type="subTitle" idx="1"/>
          </p:nvPr>
        </p:nvSpPr>
        <p:spPr/>
        <p:txBody>
          <a:bodyPr/>
          <a:lstStyle/>
          <a:p>
            <a:r>
              <a:rPr lang="ko-KR" altLang="en-US"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발표자료 </a:t>
            </a:r>
            <a:r>
              <a:rPr lang="en-US" altLang="ko-KR"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a:t>
            </a:r>
            <a:r>
              <a:rPr lang="ko-KR" altLang="en-US"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예제소스 </a:t>
            </a:r>
            <a:r>
              <a:rPr lang="ko-KR" altLang="en-US" sz="1800" b="1" spc="-113" dirty="0">
                <a:ln w="3175">
                  <a:noFill/>
                </a:ln>
                <a:solidFill>
                  <a:srgbClr val="FF0000"/>
                </a:solidFill>
                <a:effectLst>
                  <a:outerShdw blurRad="50800" dist="38100" dir="2700000" algn="tl" rotWithShape="0">
                    <a:prstClr val="black">
                      <a:alpha val="40000"/>
                    </a:prstClr>
                  </a:outerShdw>
                </a:effectLst>
                <a:latin typeface="Segoe"/>
                <a:cs typeface="Arial" charset="0"/>
                <a:hlinkClick r:id="rId3">
                  <a:extLst>
                    <a:ext uri="{A12FA001-AC4F-418D-AE19-62706E023703}">
                      <ahyp:hlinkClr xmlns:ahyp="http://schemas.microsoft.com/office/drawing/2018/hyperlinkcolor" val="tx"/>
                    </a:ext>
                  </a:extLst>
                </a:hlinkClick>
              </a:rPr>
              <a:t>다운로드</a:t>
            </a:r>
            <a:endParaRPr lang="en-US" b="1" dirty="0">
              <a:solidFill>
                <a:srgbClr val="FF0000"/>
              </a:solidFill>
            </a:endParaRPr>
          </a:p>
        </p:txBody>
      </p:sp>
    </p:spTree>
    <p:extLst>
      <p:ext uri="{BB962C8B-B14F-4D97-AF65-F5344CB8AC3E}">
        <p14:creationId xmlns:p14="http://schemas.microsoft.com/office/powerpoint/2010/main" val="77573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551194"/>
          </a:xfrm>
        </p:spPr>
        <p:txBody>
          <a:bodyPr/>
          <a:lstStyle/>
          <a:p>
            <a:r>
              <a:rPr lang="en-US" altLang="ko-KR" dirty="0">
                <a:solidFill>
                  <a:srgbClr val="FFFF00"/>
                </a:solidFill>
              </a:rPr>
              <a:t>AWS CloudFormation</a:t>
            </a:r>
            <a:r>
              <a:rPr lang="ko-KR" altLang="en-US" dirty="0">
                <a:solidFill>
                  <a:srgbClr val="FFFF00"/>
                </a:solidFill>
              </a:rPr>
              <a:t> 소개</a:t>
            </a:r>
            <a:endParaRPr lang="en-US" altLang="ko-KR" dirty="0">
              <a:solidFill>
                <a:srgbClr val="FFFF00"/>
              </a:solidFill>
            </a:endParaRPr>
          </a:p>
          <a:p>
            <a:r>
              <a:rPr lang="en-US" altLang="ko-KR" dirty="0"/>
              <a:t>AWS CloudFormation StackSet</a:t>
            </a:r>
            <a:r>
              <a:rPr lang="ko-KR" altLang="en-US" dirty="0"/>
              <a:t> 소개</a:t>
            </a:r>
            <a:endParaRPr lang="en-US" altLang="ko-KR" dirty="0"/>
          </a:p>
          <a:p>
            <a:r>
              <a:rPr lang="en-US" altLang="ko-KR" dirty="0"/>
              <a:t>AWS CloudFormation StackSet</a:t>
            </a:r>
            <a:r>
              <a:rPr lang="ko-KR" altLang="en-US" dirty="0"/>
              <a:t> 정리</a:t>
            </a:r>
            <a:endParaRPr lang="en-US" altLang="ko-KR" dirty="0"/>
          </a:p>
          <a:p>
            <a:pPr marL="0" indent="0">
              <a:buNone/>
            </a:pPr>
            <a:endParaRPr lang="en-US" altLang="ko-KR" dirty="0"/>
          </a:p>
        </p:txBody>
      </p:sp>
    </p:spTree>
    <p:extLst>
      <p:ext uri="{BB962C8B-B14F-4D97-AF65-F5344CB8AC3E}">
        <p14:creationId xmlns:p14="http://schemas.microsoft.com/office/powerpoint/2010/main" val="49421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738664"/>
          </a:xfrm>
        </p:spPr>
        <p:txBody>
          <a:bodyPr/>
          <a:lstStyle/>
          <a:p>
            <a:r>
              <a:rPr lang="en-US" dirty="0"/>
              <a:t>AWS</a:t>
            </a:r>
            <a:r>
              <a:rPr lang="ko-KR" altLang="en-US" dirty="0"/>
              <a:t>에서 제공하는 리소스 배포 </a:t>
            </a:r>
            <a:r>
              <a:rPr lang="en-US" altLang="ko-KR" dirty="0"/>
              <a:t>/ </a:t>
            </a:r>
            <a:r>
              <a:rPr lang="ko-KR" altLang="en-US" dirty="0"/>
              <a:t>관리도구</a:t>
            </a:r>
            <a:endParaRPr lang="en-US" altLang="ko-KR" dirty="0"/>
          </a:p>
          <a:p>
            <a:r>
              <a:rPr lang="ko-KR" altLang="en-US" dirty="0"/>
              <a:t>일단 사용하면 </a:t>
            </a:r>
            <a:r>
              <a:rPr lang="en-US" altLang="ko-KR" dirty="0"/>
              <a:t>Infrastructure As a Code </a:t>
            </a:r>
            <a:r>
              <a:rPr lang="ko-KR" altLang="en-US" dirty="0" err="1"/>
              <a:t>비젼을</a:t>
            </a:r>
            <a:r>
              <a:rPr lang="ko-KR" altLang="en-US" dirty="0"/>
              <a:t> 체감</a:t>
            </a:r>
            <a:endParaRPr lang="en-US" altLang="ko-KR" dirty="0"/>
          </a:p>
        </p:txBody>
      </p:sp>
      <p:pic>
        <p:nvPicPr>
          <p:cNvPr id="8" name="그림 7">
            <a:extLst>
              <a:ext uri="{FF2B5EF4-FFF2-40B4-BE49-F238E27FC236}">
                <a16:creationId xmlns:a16="http://schemas.microsoft.com/office/drawing/2014/main" id="{13D8C7E9-90D7-45AD-A9EF-2969356F5C02}"/>
              </a:ext>
            </a:extLst>
          </p:cNvPr>
          <p:cNvPicPr>
            <a:picLocks noChangeAspect="1"/>
          </p:cNvPicPr>
          <p:nvPr/>
        </p:nvPicPr>
        <p:blipFill>
          <a:blip r:embed="rId3"/>
          <a:stretch>
            <a:fillRect/>
          </a:stretch>
        </p:blipFill>
        <p:spPr>
          <a:xfrm>
            <a:off x="645459" y="1901607"/>
            <a:ext cx="7208058" cy="2524993"/>
          </a:xfrm>
          <a:prstGeom prst="rect">
            <a:avLst/>
          </a:prstGeom>
        </p:spPr>
      </p:pic>
      <p:sp>
        <p:nvSpPr>
          <p:cNvPr id="9" name="직사각형 8">
            <a:extLst>
              <a:ext uri="{FF2B5EF4-FFF2-40B4-BE49-F238E27FC236}">
                <a16:creationId xmlns:a16="http://schemas.microsoft.com/office/drawing/2014/main" id="{73BA393F-FC1D-4F17-848C-62291C2B81EF}"/>
              </a:ext>
            </a:extLst>
          </p:cNvPr>
          <p:cNvSpPr/>
          <p:nvPr/>
        </p:nvSpPr>
        <p:spPr>
          <a:xfrm>
            <a:off x="645459" y="4426600"/>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https://aws.amazon.com/cloudformation/</a:t>
            </a:r>
            <a:endParaRPr lang="en-US" altLang="ko-KR" sz="800" dirty="0"/>
          </a:p>
        </p:txBody>
      </p:sp>
    </p:spTree>
    <p:extLst>
      <p:ext uri="{BB962C8B-B14F-4D97-AF65-F5344CB8AC3E}">
        <p14:creationId xmlns:p14="http://schemas.microsoft.com/office/powerpoint/2010/main" val="377826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Features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363724"/>
          </a:xfrm>
        </p:spPr>
        <p:txBody>
          <a:bodyPr/>
          <a:lstStyle/>
          <a:p>
            <a:r>
              <a:rPr lang="en-US" dirty="0"/>
              <a:t>Authoring with JSON/YAML</a:t>
            </a:r>
          </a:p>
          <a:p>
            <a:r>
              <a:rPr lang="en-US" dirty="0"/>
              <a:t>Safety Controls</a:t>
            </a:r>
          </a:p>
          <a:p>
            <a:r>
              <a:rPr lang="en-US" dirty="0"/>
              <a:t>Preview Changes To Your Environment (</a:t>
            </a:r>
            <a:r>
              <a:rPr lang="en-US" dirty="0" err="1"/>
              <a:t>ChangeSet</a:t>
            </a:r>
            <a:r>
              <a:rPr lang="en-US" dirty="0"/>
              <a:t>)</a:t>
            </a:r>
          </a:p>
          <a:p>
            <a:r>
              <a:rPr lang="en-US" dirty="0"/>
              <a:t>Dependency Management</a:t>
            </a:r>
          </a:p>
          <a:p>
            <a:r>
              <a:rPr lang="en-US" dirty="0"/>
              <a:t>Cross Account And Cross-Region Management (</a:t>
            </a:r>
            <a:r>
              <a:rPr lang="en-US" b="1" dirty="0">
                <a:solidFill>
                  <a:srgbClr val="FF0000"/>
                </a:solidFill>
              </a:rPr>
              <a:t>Stack</a:t>
            </a:r>
            <a:r>
              <a:rPr lang="en-US" altLang="ko-KR" b="1" dirty="0">
                <a:solidFill>
                  <a:srgbClr val="FF0000"/>
                </a:solidFill>
              </a:rPr>
              <a:t>Set</a:t>
            </a:r>
            <a:r>
              <a:rPr lang="en-US" altLang="ko-KR" dirty="0"/>
              <a:t>)</a:t>
            </a:r>
            <a:endParaRPr lang="en-US" dirty="0"/>
          </a:p>
          <a:p>
            <a:r>
              <a:rPr lang="en-US" dirty="0"/>
              <a:t>Extensibility</a:t>
            </a:r>
            <a:endParaRPr lang="en-US" altLang="ko-KR" dirty="0"/>
          </a:p>
        </p:txBody>
      </p:sp>
    </p:spTree>
    <p:extLst>
      <p:ext uri="{BB962C8B-B14F-4D97-AF65-F5344CB8AC3E}">
        <p14:creationId xmlns:p14="http://schemas.microsoft.com/office/powerpoint/2010/main" val="27032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Support</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664797"/>
          </a:xfrm>
        </p:spPr>
        <p:txBody>
          <a:bodyPr/>
          <a:lstStyle/>
          <a:p>
            <a:r>
              <a:rPr lang="en-US" altLang="ko-KR" dirty="0"/>
              <a:t>AWS</a:t>
            </a:r>
            <a:r>
              <a:rPr lang="ko-KR" altLang="en-US" dirty="0"/>
              <a:t>의 새로운 제품이 발표되면 동시에 </a:t>
            </a:r>
            <a:br>
              <a:rPr lang="en-US" altLang="ko-KR" dirty="0"/>
            </a:br>
            <a:r>
              <a:rPr lang="en-US" altLang="ko-KR" dirty="0"/>
              <a:t>CloudFormation</a:t>
            </a:r>
            <a:r>
              <a:rPr lang="ko-KR" altLang="en-US" dirty="0"/>
              <a:t> 지원도 추가된다</a:t>
            </a:r>
            <a:r>
              <a:rPr lang="en-US" altLang="ko-KR" dirty="0"/>
              <a:t>. </a:t>
            </a:r>
          </a:p>
        </p:txBody>
      </p:sp>
      <p:pic>
        <p:nvPicPr>
          <p:cNvPr id="3" name="그림 2">
            <a:extLst>
              <a:ext uri="{FF2B5EF4-FFF2-40B4-BE49-F238E27FC236}">
                <a16:creationId xmlns:a16="http://schemas.microsoft.com/office/drawing/2014/main" id="{DE60D881-20CF-42D3-9F54-48FC21F96492}"/>
              </a:ext>
            </a:extLst>
          </p:cNvPr>
          <p:cNvPicPr>
            <a:picLocks noChangeAspect="1"/>
          </p:cNvPicPr>
          <p:nvPr/>
        </p:nvPicPr>
        <p:blipFill>
          <a:blip r:embed="rId3"/>
          <a:stretch>
            <a:fillRect/>
          </a:stretch>
        </p:blipFill>
        <p:spPr>
          <a:xfrm>
            <a:off x="703929" y="1819369"/>
            <a:ext cx="6285714" cy="1504762"/>
          </a:xfrm>
          <a:prstGeom prst="rect">
            <a:avLst/>
          </a:prstGeom>
        </p:spPr>
      </p:pic>
      <p:pic>
        <p:nvPicPr>
          <p:cNvPr id="7" name="그림 6">
            <a:extLst>
              <a:ext uri="{FF2B5EF4-FFF2-40B4-BE49-F238E27FC236}">
                <a16:creationId xmlns:a16="http://schemas.microsoft.com/office/drawing/2014/main" id="{04FA5EC3-2DE5-4BF2-B405-BB3D382DB528}"/>
              </a:ext>
            </a:extLst>
          </p:cNvPr>
          <p:cNvPicPr>
            <a:picLocks noChangeAspect="1"/>
          </p:cNvPicPr>
          <p:nvPr/>
        </p:nvPicPr>
        <p:blipFill>
          <a:blip r:embed="rId4"/>
          <a:stretch>
            <a:fillRect/>
          </a:stretch>
        </p:blipFill>
        <p:spPr>
          <a:xfrm>
            <a:off x="703929" y="3623040"/>
            <a:ext cx="6323809" cy="1104762"/>
          </a:xfrm>
          <a:prstGeom prst="rect">
            <a:avLst/>
          </a:prstGeom>
        </p:spPr>
      </p:pic>
      <p:sp>
        <p:nvSpPr>
          <p:cNvPr id="8" name="직사각형 7">
            <a:extLst>
              <a:ext uri="{FF2B5EF4-FFF2-40B4-BE49-F238E27FC236}">
                <a16:creationId xmlns:a16="http://schemas.microsoft.com/office/drawing/2014/main" id="{4801D330-135B-4526-902A-4572C6C210A3}"/>
              </a:ext>
            </a:extLst>
          </p:cNvPr>
          <p:cNvSpPr/>
          <p:nvPr/>
        </p:nvSpPr>
        <p:spPr>
          <a:xfrm>
            <a:off x="623337" y="4755415"/>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https://docs.aws.amazon.com/AWSCloudFormation/latest/UserGuide/ReleaseHistory.html </a:t>
            </a:r>
            <a:endParaRPr lang="en-US" altLang="ko-KR" sz="800" dirty="0"/>
          </a:p>
        </p:txBody>
      </p:sp>
      <p:sp>
        <p:nvSpPr>
          <p:cNvPr id="9" name="직사각형 8">
            <a:extLst>
              <a:ext uri="{FF2B5EF4-FFF2-40B4-BE49-F238E27FC236}">
                <a16:creationId xmlns:a16="http://schemas.microsoft.com/office/drawing/2014/main" id="{A287C749-02DE-499B-97DD-941EFD1A6B53}"/>
              </a:ext>
            </a:extLst>
          </p:cNvPr>
          <p:cNvSpPr/>
          <p:nvPr/>
        </p:nvSpPr>
        <p:spPr>
          <a:xfrm>
            <a:off x="623337" y="3324131"/>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https://aws.amazon.com/about-aws/whats-new/2018/06/amazon-elastic-container-service-for-kubernetes-eks-now-ga/</a:t>
            </a:r>
            <a:endParaRPr lang="en-US" altLang="ko-KR" sz="800" dirty="0"/>
          </a:p>
        </p:txBody>
      </p:sp>
    </p:spTree>
    <p:extLst>
      <p:ext uri="{BB962C8B-B14F-4D97-AF65-F5344CB8AC3E}">
        <p14:creationId xmlns:p14="http://schemas.microsoft.com/office/powerpoint/2010/main" val="344185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Competitors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449628"/>
          </a:xfrm>
        </p:spPr>
        <p:txBody>
          <a:bodyPr/>
          <a:lstStyle/>
          <a:p>
            <a:r>
              <a:rPr lang="ko-KR" altLang="en-US" dirty="0"/>
              <a:t>유사한 제품</a:t>
            </a:r>
            <a:endParaRPr lang="en-US" altLang="ko-KR" dirty="0"/>
          </a:p>
          <a:p>
            <a:pPr lvl="1"/>
            <a:r>
              <a:rPr lang="en-US" altLang="ko-KR" dirty="0"/>
              <a:t>Azure Resource Manager Template (JSON)</a:t>
            </a:r>
          </a:p>
          <a:p>
            <a:pPr lvl="1"/>
            <a:r>
              <a:rPr lang="en-US" altLang="ko-KR" dirty="0"/>
              <a:t>Hashicorp Terraform (HCL)</a:t>
            </a:r>
          </a:p>
          <a:p>
            <a:pPr lvl="1"/>
            <a:r>
              <a:rPr lang="en-US" altLang="ko-KR" dirty="0"/>
              <a:t>Google Cloud Deployment</a:t>
            </a:r>
            <a:r>
              <a:rPr lang="ko-KR" altLang="en-US" dirty="0"/>
              <a:t> </a:t>
            </a:r>
            <a:r>
              <a:rPr lang="en-US" altLang="ko-KR" dirty="0"/>
              <a:t>Manager (YAML)</a:t>
            </a:r>
          </a:p>
        </p:txBody>
      </p:sp>
    </p:spTree>
    <p:extLst>
      <p:ext uri="{BB962C8B-B14F-4D97-AF65-F5344CB8AC3E}">
        <p14:creationId xmlns:p14="http://schemas.microsoft.com/office/powerpoint/2010/main" val="236719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1000" y="172641"/>
            <a:ext cx="8382000" cy="498598"/>
          </a:xfrm>
        </p:spPr>
        <p:txBody>
          <a:bodyPr/>
          <a:lstStyle/>
          <a:p>
            <a:r>
              <a:rPr lang="en-US" altLang="ko-KR" dirty="0"/>
              <a:t>AWS </a:t>
            </a:r>
            <a:r>
              <a:rPr lang="en-US" dirty="0"/>
              <a:t>CloudFormation</a:t>
            </a:r>
            <a:endParaRPr lang="ko-KR" altLang="en-US" dirty="0"/>
          </a:p>
        </p:txBody>
      </p:sp>
      <p:pic>
        <p:nvPicPr>
          <p:cNvPr id="7" name="그림 6">
            <a:extLst>
              <a:ext uri="{FF2B5EF4-FFF2-40B4-BE49-F238E27FC236}">
                <a16:creationId xmlns:a16="http://schemas.microsoft.com/office/drawing/2014/main" id="{DE509ECB-CC96-47B5-A483-C01E1D9AA958}"/>
              </a:ext>
            </a:extLst>
          </p:cNvPr>
          <p:cNvPicPr>
            <a:picLocks noChangeAspect="1"/>
          </p:cNvPicPr>
          <p:nvPr/>
        </p:nvPicPr>
        <p:blipFill>
          <a:blip r:embed="rId3"/>
          <a:stretch>
            <a:fillRect/>
          </a:stretch>
        </p:blipFill>
        <p:spPr>
          <a:xfrm>
            <a:off x="381000" y="762478"/>
            <a:ext cx="5953125" cy="4114800"/>
          </a:xfrm>
          <a:prstGeom prst="rect">
            <a:avLst/>
          </a:prstGeom>
        </p:spPr>
      </p:pic>
    </p:spTree>
    <p:extLst>
      <p:ext uri="{BB962C8B-B14F-4D97-AF65-F5344CB8AC3E}">
        <p14:creationId xmlns:p14="http://schemas.microsoft.com/office/powerpoint/2010/main" val="1858583721"/>
      </p:ext>
    </p:extLst>
  </p:cSld>
  <p:clrMapOvr>
    <a:masterClrMapping/>
  </p:clrMapOvr>
</p:sld>
</file>

<file path=ppt/theme/theme1.xml><?xml version="1.0" encoding="utf-8"?>
<a:theme xmlns:a="http://schemas.openxmlformats.org/drawingml/2006/main" name="2008LaunchWave_PresentationTemplate">
  <a:themeElements>
    <a:clrScheme name="Launch Wave colors">
      <a:dk1>
        <a:srgbClr val="000000"/>
      </a:dk1>
      <a:lt1>
        <a:srgbClr val="FFFFFF"/>
      </a:lt1>
      <a:dk2>
        <a:srgbClr val="4D4D4D"/>
      </a:dk2>
      <a:lt2>
        <a:srgbClr val="CCCCCC"/>
      </a:lt2>
      <a:accent1>
        <a:srgbClr val="0099FF"/>
      </a:accent1>
      <a:accent2>
        <a:srgbClr val="FF3300"/>
      </a:accent2>
      <a:accent3>
        <a:srgbClr val="B0B3B2"/>
      </a:accent3>
      <a:accent4>
        <a:srgbClr val="6EE094"/>
      </a:accent4>
      <a:accent5>
        <a:srgbClr val="F09D42"/>
      </a:accent5>
      <a:accent6>
        <a:srgbClr val="B092E6"/>
      </a:accent6>
      <a:hlink>
        <a:srgbClr val="0099FF"/>
      </a:hlink>
      <a:folHlink>
        <a:srgbClr val="BEBEB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3017</TotalTime>
  <Words>1360</Words>
  <Application>Microsoft Office PowerPoint</Application>
  <PresentationFormat>화면 슬라이드 쇼(16:9)</PresentationFormat>
  <Paragraphs>205</Paragraphs>
  <Slides>32</Slides>
  <Notes>32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32</vt:i4>
      </vt:variant>
    </vt:vector>
  </HeadingPairs>
  <TitlesOfParts>
    <vt:vector size="40" baseType="lpstr">
      <vt:lpstr>맑은 고딕</vt:lpstr>
      <vt:lpstr>Segoe</vt:lpstr>
      <vt:lpstr>Segoe Light</vt:lpstr>
      <vt:lpstr>Segoe Semibold</vt:lpstr>
      <vt:lpstr>Arial</vt:lpstr>
      <vt:lpstr>Calibri</vt:lpstr>
      <vt:lpstr>Wingdings</vt:lpstr>
      <vt:lpstr>2008LaunchWave_PresentationTemplate</vt:lpstr>
      <vt:lpstr>AWS CloudFormation StackSets 활용</vt:lpstr>
      <vt:lpstr>Speaker</vt:lpstr>
      <vt:lpstr>Disclaimer</vt:lpstr>
      <vt:lpstr>Agenda</vt:lpstr>
      <vt:lpstr>CloudFormation</vt:lpstr>
      <vt:lpstr>CloudFormation - Features</vt:lpstr>
      <vt:lpstr>CloudFormation - Support</vt:lpstr>
      <vt:lpstr>CloudFormation - Competitors</vt:lpstr>
      <vt:lpstr>AWS CloudFormation</vt:lpstr>
      <vt:lpstr>Azure Resource Manager Template</vt:lpstr>
      <vt:lpstr>Hashicorp Terraform (HCL)</vt:lpstr>
      <vt:lpstr>{ CloudFormation }</vt:lpstr>
      <vt:lpstr>simple-cfn-stackV1.yml</vt:lpstr>
      <vt:lpstr>simple-cfn-stackV2.yml</vt:lpstr>
      <vt:lpstr>Agenda</vt:lpstr>
      <vt:lpstr>CloudFormation StackSet</vt:lpstr>
      <vt:lpstr>CloudFormation StackSet – History</vt:lpstr>
      <vt:lpstr>CloudFormation StackSet - Architecture</vt:lpstr>
      <vt:lpstr>CloudFormation StackSet – Requirements</vt:lpstr>
      <vt:lpstr>CloudFormation StackSet – Requirements</vt:lpstr>
      <vt:lpstr>CloudFormation StackSet – Options</vt:lpstr>
      <vt:lpstr>{ CloudFormation StackSet }</vt:lpstr>
      <vt:lpstr>AWSCloudFormationStackSetAdministrationRole.yml</vt:lpstr>
      <vt:lpstr>AWSCloudFormationStackSetExecutionRole.yml</vt:lpstr>
      <vt:lpstr>Agenda</vt:lpstr>
      <vt:lpstr>CloudFormation StackSet – 구조적인 한계</vt:lpstr>
      <vt:lpstr>CloudFormation StackSet – 사용하면서</vt:lpstr>
      <vt:lpstr>CloudFormation StackSet - 결론</vt:lpstr>
      <vt:lpstr>References</vt:lpstr>
      <vt:lpstr>References (cont’d)</vt:lpstr>
      <vt:lpstr>References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쉘을 활용한  Windows Server 관리</dc:title>
  <dc:creator>GiSeong Eom</dc:creator>
  <cp:lastModifiedBy> 엄기성</cp:lastModifiedBy>
  <cp:revision>368</cp:revision>
  <dcterms:modified xsi:type="dcterms:W3CDTF">2019-03-13T06:46:12Z</dcterms:modified>
</cp:coreProperties>
</file>