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7" r:id="rId3"/>
    <p:sldId id="261" r:id="rId4"/>
    <p:sldId id="260" r:id="rId5"/>
    <p:sldId id="267" r:id="rId6"/>
    <p:sldId id="258" r:id="rId7"/>
    <p:sldId id="266" r:id="rId8"/>
    <p:sldId id="262" r:id="rId9"/>
    <p:sldId id="263" r:id="rId10"/>
    <p:sldId id="264" r:id="rId11"/>
    <p:sldId id="259" r:id="rId12"/>
    <p:sldId id="265" r:id="rId1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slane Totland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A5E6A-DB68-4B28-B631-B9BE3DCE6D5C}" v="7" dt="2020-09-03T11:05:33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7C0E9997-8DA8-42B4-8335-640E190BC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5" name="Group 10">
            <a:extLst>
              <a:ext uri="{FF2B5EF4-FFF2-40B4-BE49-F238E27FC236}">
                <a16:creationId xmlns:a16="http://schemas.microsoft.com/office/drawing/2014/main" id="{1554C968-7E14-4D24-B1B9-363D37598137}"/>
              </a:ext>
            </a:extLst>
          </p:cNvPr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F35AEB-07DA-4365-AD8F-F3E0B7CF9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85C5470-33F6-49E1-92BE-9F728CC38F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9A9537A-57A8-4800-815B-CF5207E0B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B52D90-7990-43BE-B4D9-8D5A88FE1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845440E-2771-439E-B575-F292D39F36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1AA2AD9-D6D4-48C7-89B6-7747CD6F1680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AF2E397-1027-4BC9-BA2A-17C45B9E0943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51992C0-BD0C-4BE7-A65F-463542C7AD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158B054-7B2E-428C-A86F-F9D02A629E58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CF70974-4FF6-43C0-AE2B-9A8E6719E34E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CAEE908-838E-4D7E-90C2-5BE75708AF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A9D71F7-DCD8-4491-94E9-BA9A765629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B3E83A2-1975-4AFA-AC86-4C835E55B2ED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B6DB105D-692E-44E6-829D-03152CA063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FB48670-F915-42E2-AA8F-7C084D9C0BF3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DAE422E-CF4B-40AF-BC78-30B105C441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7CB5763-C1B7-4876-83E6-1611348252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6CE81A5-CBDD-401B-B735-300FABB3DA8A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1DE413B-D5CE-49B7-BE98-4911D8897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09CCB2F-EB6D-4539-A677-9C5FB89637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5A0672D-5986-4922-B90A-BB4485BF581E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8ED6C3C-EC57-48B2-B1B1-3FFBD2C257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AFC810E-5EDE-4745-ABF5-05208F6D3B1D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93151AD-AE5A-4476-B15C-6B7B568AE0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29A23DD-2F1B-4F36-B1A4-0FCA9D8EF67D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D7AC110-08C6-40E1-9193-0701CDD592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D287966E-2EA7-4B8B-B2F1-463768A19330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A16A9EC-5A69-4850-841B-6FF2B92744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E40A07-3BB7-4FF7-A362-9C714BBA1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081BD2D-FFC7-4162-8441-EB132678EF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59169304-6419-4510-8AE2-E74DC71F8871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9176DF4-6BA8-41E0-A456-E67750B2F044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155BAE20-4014-4012-8D68-61730773A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FA58CAC-4F34-476D-A77E-66DD78D33116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E9D171E7-B0EC-4960-A2CF-97FF41C9D7A8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AD31467E-5631-4051-AA8C-DB4B4BB8A6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10AF6AE3-6569-4736-A115-DE289A140AB1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18366E71-DB58-48B7-B4F8-0F516EF3BC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A7AD4E0C-6DDF-4AA2-B2D9-10DB510ED9BA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DB257643-C17A-4E73-856A-95B940DD3C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1DC2B66-AF8B-4D35-9F24-A097DC70A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CBDC4B8D-F280-4AE4-A5E0-70204B4C8CA4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1C5585F-DB93-48AF-AC46-2258DE5CDD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5E76916F-2FFA-4381-AF84-8663EF2A2F26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984FDAB-C359-4BDF-AB43-4AEF272D5B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B94C3D6E-CF33-4B7A-8E30-378E0FCF03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52C36003-1E4E-4EFB-9918-FC6B118A451B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EED4BB0-01FD-48D3-A4CF-6B1272E910F7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51B545C-D6C3-4350-8C00-E2B46F98A0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4F99D048-EEF7-4CF9-AA3A-837A47F14D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BD1B688-9867-4484-A327-DE6CD4EB4BDE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A7224135-23A1-44D7-9C03-78238E386F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24FF08CB-8D25-4639-B0B1-D7B95D87A1A9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CFEE3350-F709-4A8F-8719-C4B9F0600A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60" name="Date Placeholder 3">
            <a:extLst>
              <a:ext uri="{FF2B5EF4-FFF2-40B4-BE49-F238E27FC236}">
                <a16:creationId xmlns:a16="http://schemas.microsoft.com/office/drawing/2014/main" id="{64E7292B-49FA-4A5C-8659-98424BB1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075" y="541020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837BA-DA78-4A39-81EC-128C8559E0CC}" type="datetimeFigureOut">
              <a:rPr lang="en-US"/>
              <a:pPr>
                <a:defRPr/>
              </a:pPr>
              <a:t>9/3/2020</a:t>
            </a:fld>
            <a:endParaRPr lang="en-US" dirty="0"/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A16A93CC-BCEB-4E1D-B3ED-951E8630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5" y="5410200"/>
            <a:ext cx="51244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C9922C63-DB35-46B1-8DF9-A9FA4BB9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475" y="5410200"/>
            <a:ext cx="771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6ABA0-0D04-431F-8675-BB2216F713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4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nb-NO" noProof="0"/>
              <a:t>Klikk på ikonet for å legge til et bilde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FD83A6-9D8F-4D9B-B1B3-49BB47F0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3931A-DC9F-4153-BD71-E7FEE5DC4783}" type="datetimeFigureOut">
              <a:rPr lang="en-US"/>
              <a:pPr>
                <a:defRPr/>
              </a:pPr>
              <a:t>9/3/2020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62FB34-3277-4698-B6D8-17DA549D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EE1EA32-E367-4560-8543-D9590297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CCBDB-4E59-497E-8FEC-727CB0ADCE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3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DB12BF-C573-4442-9F3D-B1BE1D0F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9DCB2-9D9D-46BA-A3CE-4798BFB72B60}" type="datetimeFigureOut">
              <a:rPr lang="en-US"/>
              <a:pPr>
                <a:defRPr/>
              </a:pPr>
              <a:t>9/3/2020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6326510-EBAF-40FF-AFCB-3C787945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EAA0F2-62F0-4A19-A8F8-B6D731F8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258D6-0E69-4A6C-9B31-6603DC92F3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94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63759B66-B165-49E7-9AD0-998350848902}"/>
              </a:ext>
            </a:extLst>
          </p:cNvPr>
          <p:cNvSpPr txBox="1"/>
          <p:nvPr/>
        </p:nvSpPr>
        <p:spPr>
          <a:xfrm>
            <a:off x="903288" y="731838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60">
            <a:extLst>
              <a:ext uri="{FF2B5EF4-FFF2-40B4-BE49-F238E27FC236}">
                <a16:creationId xmlns:a16="http://schemas.microsoft.com/office/drawing/2014/main" id="{BEEF243A-E76D-48FA-8059-7959506AB0CA}"/>
              </a:ext>
            </a:extLst>
          </p:cNvPr>
          <p:cNvSpPr txBox="1"/>
          <p:nvPr/>
        </p:nvSpPr>
        <p:spPr>
          <a:xfrm>
            <a:off x="10537825" y="2765425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5E8CBDC2-DE89-444C-9129-15CADB12F91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D36E9-810E-4F73-ABC4-40A337ADBB28}" type="datetimeFigureOut">
              <a:rPr lang="en-US"/>
              <a:pPr>
                <a:defRPr/>
              </a:pPr>
              <a:t>9/3/2020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8743D87F-4C8D-4151-8D4A-AE9C5686BFF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E4DB959-26FB-44E8-87D9-9A35DA302C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3F21B-CDFB-42A5-94C3-5C5434AB63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90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1540CE-3002-48EF-9C16-07AD9DE6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EE9CC-6534-4E70-BB8B-4BD33BF7875B}" type="datetimeFigureOut">
              <a:rPr lang="en-US"/>
              <a:pPr>
                <a:defRPr/>
              </a:pPr>
              <a:t>9/3/2020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5A1623-0D77-4D1B-9C0A-56E6E597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B5792B-0CB8-44F5-B499-AEE33D29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D59FE-6A86-4B7A-80E8-9A1344C9C5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54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9841761-45D9-44D9-A5C5-05AF2B06FA4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751E5-DBD5-4BC5-B80F-C08BF5557123}" type="datetimeFigureOut">
              <a:rPr lang="en-US"/>
              <a:pPr>
                <a:defRPr/>
              </a:pPr>
              <a:t>9/3/2020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1E6944C-1FA5-4951-BE38-EED32EC8E5E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7893DA3-95D2-4829-B870-A507D1C3ACE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3A6C9-4007-45A9-8335-62004EFBC2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11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nb-NO" noProof="0"/>
              <a:t>Klikk på ikonet for å legge til et bilde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nb-NO" noProof="0"/>
              <a:t>Klikk på ikonet for å legge til et bilde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nb-NO" noProof="0"/>
              <a:t>Klikk på ikonet for å legge til et bilde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A284061-D105-4249-BF9A-291B46418452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6FB07-AC83-4BC1-9BA9-03BBD7C5DCAE}" type="datetimeFigureOut">
              <a:rPr lang="en-US"/>
              <a:pPr>
                <a:defRPr/>
              </a:pPr>
              <a:t>9/3/2020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E39A73E-1003-4221-B930-612EAF01650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8F1846-D3B1-4C45-A4DD-6CC7281B843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4A6C2-A9A5-4FB8-847F-61455121CE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85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18E44-D134-429D-A1B9-348823CC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4C824-3F73-4A9E-B13C-B46CF0C3FB66}" type="datetimeFigureOut">
              <a:rPr lang="en-US"/>
              <a:pPr>
                <a:defRPr/>
              </a:pPr>
              <a:t>9/3/2020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45AEA-FDCD-427F-9002-2A6A8F09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A7264-EE9B-48D9-9082-B3434288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45191-9586-4645-8BEF-C16D6A7E38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68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012A-C0B2-41DE-B68B-B06B7C77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20B92-9E29-47EB-8DFF-18C95B2ECD9A}" type="datetimeFigureOut">
              <a:rPr lang="en-US"/>
              <a:pPr>
                <a:defRPr/>
              </a:pPr>
              <a:t>9/3/2020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9ACC8-8167-445F-AEFE-E5F65BE5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A1D9A-0EBF-4600-8F8D-EFD193C8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23923-4C09-4C65-986E-7FACD85C1C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919F1-39A5-4A93-8209-C9CBF8D1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64D6D-D7ED-4DD6-BB47-8F3F7C35C25C}" type="datetimeFigureOut">
              <a:rPr lang="en-US"/>
              <a:pPr>
                <a:defRPr/>
              </a:pPr>
              <a:t>9/3/2020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359D5-3C9C-44B7-BDD5-22B89574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D95BE-C886-4D44-B6FE-F63EF256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9E37C-3E4C-4E3F-B774-3F5945D4CE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3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2DEC7-5478-4019-AE18-5E656777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40443-D4A0-44DB-BC04-2F3DB0C71593}" type="datetimeFigureOut">
              <a:rPr lang="en-US"/>
              <a:pPr>
                <a:defRPr/>
              </a:pPr>
              <a:t>9/3/2020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30A80-6229-4A98-B7CA-E8F3736B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378A-FD66-40E2-950C-D13E5045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2C24D-0B9B-4084-A732-DD48457752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1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D6DD7F-3648-4D21-A695-87A21373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9B42D-781E-465D-9796-F452223F29D7}" type="datetimeFigureOut">
              <a:rPr lang="en-US"/>
              <a:pPr>
                <a:defRPr/>
              </a:pPr>
              <a:t>9/3/2020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19597D-2ACD-4A51-9A2F-7820D3C2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B1A9184-2442-4017-88AE-9037B58A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49804-B375-48DF-8229-631DC0109F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8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5800948-C8A3-4B9C-95F1-1F8F018B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901F9-5682-458B-BC7D-07265DC11AA2}" type="datetimeFigureOut">
              <a:rPr lang="en-US"/>
              <a:pPr>
                <a:defRPr/>
              </a:pPr>
              <a:t>9/3/2020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3C5EB69-D88D-40C0-A0AB-F1A092F8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9BF9895-330B-4036-8890-3DA5368B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6ED83-0337-48F3-93F0-5785DEFCC6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1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749382E-B0F5-4557-97FE-44EB1315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8EE8B-660E-4CA7-8C1A-A10A2FE9D191}" type="datetimeFigureOut">
              <a:rPr lang="en-US"/>
              <a:pPr>
                <a:defRPr/>
              </a:pPr>
              <a:t>9/3/2020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E802127-6BDF-4CA0-A437-06F53D67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874A61B-90A3-4ECD-A0EC-5A03329F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CF0F4-F5BB-4C01-89E2-87C7AF6A30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1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D6A0BA1-90A7-41FA-80CE-DD2E9BFE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D56B8-6768-4FE7-A262-3FA21890B448}" type="datetimeFigureOut">
              <a:rPr lang="en-US"/>
              <a:pPr>
                <a:defRPr/>
              </a:pPr>
              <a:t>9/3/2020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65F99F2-D9C8-41EA-BFA2-A557B287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5B52338-D347-45A9-AE6D-F01C4851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82853-1497-4B18-ACB6-7A68D878AC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1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EE86425-3692-4539-9DBF-28975DAB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47405-5BC8-4DF2-B0A9-F3ED38E8F505}" type="datetimeFigureOut">
              <a:rPr lang="en-US"/>
              <a:pPr>
                <a:defRPr/>
              </a:pPr>
              <a:t>9/3/2020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BE8CC8-E9DF-4A5D-8787-2A650F1C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9C41B1-87F2-42D2-B1C6-44A094F4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1A98B-161F-41EB-AEA7-01C4927668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9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b-NO" noProof="0"/>
              <a:t>Klikk på ikonet for å legge til et bilde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156FB-672F-4F6B-AF92-CE700FC0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3964C-6B15-4F91-8137-D9BD76A89D00}" type="datetimeFigureOut">
              <a:rPr lang="en-US"/>
              <a:pPr>
                <a:defRPr/>
              </a:pPr>
              <a:t>9/3/2020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CDE8F90-210C-4A06-A355-CB1C3B05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71C784-CE21-402D-912B-BC9351E8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6A11C-181D-4437-BFE6-6B8262CDCB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4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C4520A86-A97B-45E4-90B3-42B95A367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9E80B4D-CEA6-49BA-98DC-F3526625FC31}"/>
              </a:ext>
            </a:extLst>
          </p:cNvPr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F2B796F-9594-4154-BCBC-FD96E532DFCF}"/>
                </a:ext>
              </a:extLst>
            </p:cNvPr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>
                <a:extLst>
                  <a:ext uri="{FF2B5EF4-FFF2-40B4-BE49-F238E27FC236}">
                    <a16:creationId xmlns:a16="http://schemas.microsoft.com/office/drawing/2014/main" id="{9C4CEE2C-8ACF-417A-B87D-A2F306E8C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C42951DB-8A43-48F0-9A7E-6A50D361C8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2C5B1BCA-E41C-4E95-A85C-562E95AD1E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FD3AF09E-E35A-4F3A-A2E7-74561E811CD8}"/>
                  </a:ext>
                </a:extLst>
              </p:cNvPr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3C714CEB-9ECC-408B-8D5D-EFF22816C0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>
                <a:extLst>
                  <a:ext uri="{FF2B5EF4-FFF2-40B4-BE49-F238E27FC236}">
                    <a16:creationId xmlns:a16="http://schemas.microsoft.com/office/drawing/2014/main" id="{65441997-D93B-4638-8842-7DEE686185BF}"/>
                  </a:ext>
                </a:extLst>
              </p:cNvPr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>
                <a:extLst>
                  <a:ext uri="{FF2B5EF4-FFF2-40B4-BE49-F238E27FC236}">
                    <a16:creationId xmlns:a16="http://schemas.microsoft.com/office/drawing/2014/main" id="{0834237F-67FC-42B6-B8C3-0DD08D8A03AC}"/>
                  </a:ext>
                </a:extLst>
              </p:cNvPr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id="{67CAB5EB-3288-4073-922D-3F98E3F6D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>
                <a:extLst>
                  <a:ext uri="{FF2B5EF4-FFF2-40B4-BE49-F238E27FC236}">
                    <a16:creationId xmlns:a16="http://schemas.microsoft.com/office/drawing/2014/main" id="{714985D5-3459-4E0F-A7A4-27EAF3437F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>
                <a:extLst>
                  <a:ext uri="{FF2B5EF4-FFF2-40B4-BE49-F238E27FC236}">
                    <a16:creationId xmlns:a16="http://schemas.microsoft.com/office/drawing/2014/main" id="{E85EEB53-F9BF-44A7-A648-67B25982A909}"/>
                  </a:ext>
                </a:extLst>
              </p:cNvPr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>
                <a:extLst>
                  <a:ext uri="{FF2B5EF4-FFF2-40B4-BE49-F238E27FC236}">
                    <a16:creationId xmlns:a16="http://schemas.microsoft.com/office/drawing/2014/main" id="{EC78A7CB-A30C-4F00-83B3-7EB44BEDBD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>
                <a:extLst>
                  <a:ext uri="{FF2B5EF4-FFF2-40B4-BE49-F238E27FC236}">
                    <a16:creationId xmlns:a16="http://schemas.microsoft.com/office/drawing/2014/main" id="{1943C782-AD49-43D5-BCFD-E835BA8DC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>
                <a:extLst>
                  <a:ext uri="{FF2B5EF4-FFF2-40B4-BE49-F238E27FC236}">
                    <a16:creationId xmlns:a16="http://schemas.microsoft.com/office/drawing/2014/main" id="{327C1099-F054-4F59-9DB1-7DCA7CBBC972}"/>
                  </a:ext>
                </a:extLst>
              </p:cNvPr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>
                <a:extLst>
                  <a:ext uri="{FF2B5EF4-FFF2-40B4-BE49-F238E27FC236}">
                    <a16:creationId xmlns:a16="http://schemas.microsoft.com/office/drawing/2014/main" id="{ADEDC11D-A3E6-4086-B7A6-EC27091FD0E9}"/>
                  </a:ext>
                </a:extLst>
              </p:cNvPr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>
                <a:extLst>
                  <a:ext uri="{FF2B5EF4-FFF2-40B4-BE49-F238E27FC236}">
                    <a16:creationId xmlns:a16="http://schemas.microsoft.com/office/drawing/2014/main" id="{B8CD332F-65F0-4F51-A7A0-97A50BDADB32}"/>
                  </a:ext>
                </a:extLst>
              </p:cNvPr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860BF0BD-A801-4C4A-94EC-0D820AC2B7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>
                <a:extLst>
                  <a:ext uri="{FF2B5EF4-FFF2-40B4-BE49-F238E27FC236}">
                    <a16:creationId xmlns:a16="http://schemas.microsoft.com/office/drawing/2014/main" id="{56486933-61E7-49F7-A8BA-368FF6835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id="{7C5BA6EC-DB87-4C98-B7FA-0EAF9A306EA4}"/>
                  </a:ext>
                </a:extLst>
              </p:cNvPr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>
                <a:extLst>
                  <a:ext uri="{FF2B5EF4-FFF2-40B4-BE49-F238E27FC236}">
                    <a16:creationId xmlns:a16="http://schemas.microsoft.com/office/drawing/2014/main" id="{BA37AF91-8326-48A2-ABAD-1BB1CF361B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id="{01AC26F3-ECA2-4011-91B6-D5F65D262767}"/>
                  </a:ext>
                </a:extLst>
              </p:cNvPr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>
                <a:extLst>
                  <a:ext uri="{FF2B5EF4-FFF2-40B4-BE49-F238E27FC236}">
                    <a16:creationId xmlns:a16="http://schemas.microsoft.com/office/drawing/2014/main" id="{BCF0266C-071A-40BF-A670-B9728A5ED1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>
                <a:extLst>
                  <a:ext uri="{FF2B5EF4-FFF2-40B4-BE49-F238E27FC236}">
                    <a16:creationId xmlns:a16="http://schemas.microsoft.com/office/drawing/2014/main" id="{19A6EE01-DAD7-48BD-B8AF-BE46D8019587}"/>
                  </a:ext>
                </a:extLst>
              </p:cNvPr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>
                <a:extLst>
                  <a:ext uri="{FF2B5EF4-FFF2-40B4-BE49-F238E27FC236}">
                    <a16:creationId xmlns:a16="http://schemas.microsoft.com/office/drawing/2014/main" id="{4FD90E68-BE95-4F4B-BBCF-AE9129A4817C}"/>
                  </a:ext>
                </a:extLst>
              </p:cNvPr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>
                <a:extLst>
                  <a:ext uri="{FF2B5EF4-FFF2-40B4-BE49-F238E27FC236}">
                    <a16:creationId xmlns:a16="http://schemas.microsoft.com/office/drawing/2014/main" id="{FFE7FFD0-0714-4983-830A-D68F10EE4F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>
                <a:extLst>
                  <a:ext uri="{FF2B5EF4-FFF2-40B4-BE49-F238E27FC236}">
                    <a16:creationId xmlns:a16="http://schemas.microsoft.com/office/drawing/2014/main" id="{622D224D-3A79-447B-A2D9-B3CA2815BE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19B6D586-0DEB-44C0-80CE-315273247AA3}"/>
                  </a:ext>
                </a:extLst>
              </p:cNvPr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>
                <a:extLst>
                  <a:ext uri="{FF2B5EF4-FFF2-40B4-BE49-F238E27FC236}">
                    <a16:creationId xmlns:a16="http://schemas.microsoft.com/office/drawing/2014/main" id="{A1FE8449-FD79-4C00-92D8-3ACB1F469B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3F2FE14-BD73-41EC-AB04-E99271570E48}"/>
                </a:ext>
              </a:extLst>
            </p:cNvPr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>
                <a:extLst>
                  <a:ext uri="{FF2B5EF4-FFF2-40B4-BE49-F238E27FC236}">
                    <a16:creationId xmlns:a16="http://schemas.microsoft.com/office/drawing/2014/main" id="{29C1F92E-1C8A-429D-BBA9-D7A3BDCB60E5}"/>
                  </a:ext>
                </a:extLst>
              </p:cNvPr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>
                <a:extLst>
                  <a:ext uri="{FF2B5EF4-FFF2-40B4-BE49-F238E27FC236}">
                    <a16:creationId xmlns:a16="http://schemas.microsoft.com/office/drawing/2014/main" id="{A7BAAE5C-40D3-4F1A-B167-FE5F1F91E2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>
                <a:extLst>
                  <a:ext uri="{FF2B5EF4-FFF2-40B4-BE49-F238E27FC236}">
                    <a16:creationId xmlns:a16="http://schemas.microsoft.com/office/drawing/2014/main" id="{BF18ACD1-B601-4A33-94C2-4D1933A500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>
                <a:extLst>
                  <a:ext uri="{FF2B5EF4-FFF2-40B4-BE49-F238E27FC236}">
                    <a16:creationId xmlns:a16="http://schemas.microsoft.com/office/drawing/2014/main" id="{DAE55789-F150-4BF6-B9F0-7F942EFEC2DA}"/>
                  </a:ext>
                </a:extLst>
              </p:cNvPr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>
                <a:extLst>
                  <a:ext uri="{FF2B5EF4-FFF2-40B4-BE49-F238E27FC236}">
                    <a16:creationId xmlns:a16="http://schemas.microsoft.com/office/drawing/2014/main" id="{FCE93A26-1A17-480D-BF8B-59A0C7401C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>
                <a:extLst>
                  <a:ext uri="{FF2B5EF4-FFF2-40B4-BE49-F238E27FC236}">
                    <a16:creationId xmlns:a16="http://schemas.microsoft.com/office/drawing/2014/main" id="{04FFC09D-A594-4B0A-8A04-9A2CA84E03E1}"/>
                  </a:ext>
                </a:extLst>
              </p:cNvPr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>
                <a:extLst>
                  <a:ext uri="{FF2B5EF4-FFF2-40B4-BE49-F238E27FC236}">
                    <a16:creationId xmlns:a16="http://schemas.microsoft.com/office/drawing/2014/main" id="{F871F2D3-4E2C-494A-8D6E-6EEF6B4C11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>
                <a:extLst>
                  <a:ext uri="{FF2B5EF4-FFF2-40B4-BE49-F238E27FC236}">
                    <a16:creationId xmlns:a16="http://schemas.microsoft.com/office/drawing/2014/main" id="{B7803A84-F9E6-4501-8A96-AFA24596D7FB}"/>
                  </a:ext>
                </a:extLst>
              </p:cNvPr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>
                <a:extLst>
                  <a:ext uri="{FF2B5EF4-FFF2-40B4-BE49-F238E27FC236}">
                    <a16:creationId xmlns:a16="http://schemas.microsoft.com/office/drawing/2014/main" id="{0C99616C-7060-4B70-B4D2-51E41DB4B1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256CE0A4-2287-4667-8CEE-F81414331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7BBD4-AC2E-4C6B-9105-F3B46266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81D5671F-18BA-45C4-A8F8-1CEA7D9A9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41413" y="2249488"/>
            <a:ext cx="9906000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altLang="nb-NO"/>
              <a:t>Klikk for å redigere tekststiler i malen</a:t>
            </a:r>
          </a:p>
          <a:p>
            <a:pPr lvl="1"/>
            <a:r>
              <a:rPr lang="nb-NO" altLang="nb-NO"/>
              <a:t>Andre nivå</a:t>
            </a:r>
          </a:p>
          <a:p>
            <a:pPr lvl="2"/>
            <a:r>
              <a:rPr lang="nb-NO" altLang="nb-NO"/>
              <a:t>Tredje nivå</a:t>
            </a:r>
          </a:p>
          <a:p>
            <a:pPr lvl="3"/>
            <a:r>
              <a:rPr lang="nb-NO" altLang="nb-NO"/>
              <a:t>Fjerde nivå</a:t>
            </a:r>
          </a:p>
          <a:p>
            <a:pPr lvl="4"/>
            <a:r>
              <a:rPr lang="nb-NO" altLang="nb-NO"/>
              <a:t>Femte nivå</a:t>
            </a:r>
            <a:endParaRPr lang="en-US" alt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6773E-8BC8-426E-9848-36D75A1CE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5648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59BB668-2E76-4E66-8D3E-8E6397D7D5CA}" type="datetimeFigureOut">
              <a:rPr lang="en-US"/>
              <a:pPr>
                <a:defRPr/>
              </a:pPr>
              <a:t>9/3/2020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DA63-6686-4CB9-8F4A-B6CD498C8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1413" y="5883275"/>
            <a:ext cx="6238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 cap="all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4B4E6-EB53-442B-8214-FD7417C76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5888" y="5883275"/>
            <a:ext cx="771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8ED541F-DDAE-4189-B589-FFBEE2083F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43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24.no/teknologi/i/kJvJM9/tim-cooks-blodsukker-gir-fart-paa-apple-watch-rykter" TargetMode="External"/><Relationship Id="rId13" Type="http://schemas.openxmlformats.org/officeDocument/2006/relationships/hyperlink" Target="https://levmeddiabetes.no/2019/04/kunne-dette-blitt-den-perfekte-diabetesapp/" TargetMode="External"/><Relationship Id="rId3" Type="http://schemas.openxmlformats.org/officeDocument/2006/relationships/hyperlink" Target="https://komputer.no/it-og-samfunn/smartklokken-kan-oppdage-diabetes-og-hoyt-blodtrykk" TargetMode="External"/><Relationship Id="rId7" Type="http://schemas.openxmlformats.org/officeDocument/2006/relationships/hyperlink" Target="https://helseforskning.etikkom.no/Content/975678/GlucoPred%202%20studien.pdf" TargetMode="External"/><Relationship Id="rId12" Type="http://schemas.openxmlformats.org/officeDocument/2006/relationships/hyperlink" Target="https://www.thediabetescouncil.com/closed-loop-systems-future-treatment-for-diabetes/" TargetMode="External"/><Relationship Id="rId2" Type="http://schemas.openxmlformats.org/officeDocument/2006/relationships/hyperlink" Target="https://www.ntnu.no/documents/10355/1262992082/Prediktor+-+Kybernetisk+fagdag+071114.pdf/182ddd08-8c43-4196-9fab-77ff2ee2be1c?fbclid=IwAR3wBctUh1xR7e8L_9dTwjb1kzYbX8TcK1C5W6c8f9Sto18P59uJwtcEMa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abetes.no/globalassets/helsepersonell/diabetesforum/nasjonalt-diabetesforum-2017/apotekansatte/tilla-landbakk.pdf" TargetMode="External"/><Relationship Id="rId11" Type="http://schemas.openxmlformats.org/officeDocument/2006/relationships/hyperlink" Target="https://levmeddiabetes.no/2019/06/closed-loop-system-overgi-diabetesen-din-til-teknologi/" TargetMode="External"/><Relationship Id="rId5" Type="http://schemas.openxmlformats.org/officeDocument/2006/relationships/hyperlink" Target="https://www.dexcom.com/nb-NO/no-dexcom-g6-cgm-system" TargetMode="External"/><Relationship Id="rId10" Type="http://schemas.openxmlformats.org/officeDocument/2006/relationships/hyperlink" Target="https://medium.com/@loudnate/the-history-of-loop-and-loopkit-59b3caf13805" TargetMode="External"/><Relationship Id="rId4" Type="http://schemas.openxmlformats.org/officeDocument/2006/relationships/hyperlink" Target="https://levmeddiabetes.no/2014/02/diabetesapper/" TargetMode="External"/><Relationship Id="rId9" Type="http://schemas.openxmlformats.org/officeDocument/2006/relationships/hyperlink" Target="https://loopkit.github.io/loopdoc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6D4324-B03E-4303-A98F-B55519CB1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22363"/>
            <a:ext cx="8791575" cy="2387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b-NO" b="1" dirty="0">
                <a:solidFill>
                  <a:schemeClr val="tx2">
                    <a:lumMod val="20000"/>
                    <a:lumOff val="80000"/>
                  </a:schemeClr>
                </a:solidFill>
                <a:latin typeface="myriad-pro"/>
              </a:rPr>
              <a:t>INTRODUCTION TO HUMAN-COMPUTER INTERACTION</a:t>
            </a:r>
            <a:br>
              <a:rPr lang="nb-NO" b="1" dirty="0">
                <a:solidFill>
                  <a:srgbClr val="333333"/>
                </a:solidFill>
                <a:latin typeface="myriad-pro"/>
              </a:rPr>
            </a:b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4C56F91-2F87-47FB-80AE-37D6D06BD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8791575" cy="165576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endParaRPr lang="nb-NO" dirty="0">
              <a:solidFill>
                <a:schemeClr val="tx2">
                  <a:lumMod val="20000"/>
                  <a:lumOff val="80000"/>
                </a:schemeClr>
              </a:solidFill>
              <a:latin typeface="myriad-pro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nb-NO" dirty="0">
                <a:solidFill>
                  <a:schemeClr val="tx2">
                    <a:lumMod val="20000"/>
                    <a:lumOff val="80000"/>
                  </a:schemeClr>
                </a:solidFill>
                <a:latin typeface="myriad-pro"/>
              </a:rPr>
              <a:t>SEMESTER ASSIGNMENT</a:t>
            </a:r>
            <a:endParaRPr lang="nb-NO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100" name="Bilde 4" descr="Et bilde som inneholder tegning&#10;&#10;Automatisk generert beskrivelse">
            <a:extLst>
              <a:ext uri="{FF2B5EF4-FFF2-40B4-BE49-F238E27FC236}">
                <a16:creationId xmlns:a16="http://schemas.microsoft.com/office/drawing/2014/main" id="{768A9799-DF18-4AC4-AA94-9DCF08D17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575" y="376238"/>
            <a:ext cx="13589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A67040-91BE-42C8-8CDD-D0AD33D8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b-NO" dirty="0" err="1"/>
              <a:t>Similar</a:t>
            </a:r>
            <a:r>
              <a:rPr lang="nb-NO" dirty="0"/>
              <a:t> </a:t>
            </a:r>
            <a:r>
              <a:rPr lang="nb-NO" dirty="0" err="1"/>
              <a:t>products</a:t>
            </a:r>
            <a:endParaRPr lang="nb-NO" dirty="0"/>
          </a:p>
        </p:txBody>
      </p:sp>
      <p:sp>
        <p:nvSpPr>
          <p:cNvPr id="12291" name="Plassholder for innhold 2">
            <a:extLst>
              <a:ext uri="{FF2B5EF4-FFF2-40B4-BE49-F238E27FC236}">
                <a16:creationId xmlns:a16="http://schemas.microsoft.com/office/drawing/2014/main" id="{C383925F-1E50-4BAB-BCED-2ABEFB7E09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1413" y="2208213"/>
            <a:ext cx="9906000" cy="35401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nb-NO" altLang="nb-NO" sz="1800">
                <a:latin typeface="Arial" panose="020B0604020202020204" pitchFamily="34" charset="0"/>
              </a:rPr>
              <a:t>Closed loop systems</a:t>
            </a:r>
            <a:endParaRPr lang="nb-NO" altLang="nb-NO"/>
          </a:p>
        </p:txBody>
      </p:sp>
      <p:sp>
        <p:nvSpPr>
          <p:cNvPr id="12292" name="Bilde 10" descr="Et bilde som inneholder lys, trafikk, grønn, sitter&#10;&#10;Automatisk generert beskrivelse">
            <a:extLst>
              <a:ext uri="{FF2B5EF4-FFF2-40B4-BE49-F238E27FC236}">
                <a16:creationId xmlns:a16="http://schemas.microsoft.com/office/drawing/2014/main" id="{8D50B467-C325-4C39-B26E-C13D484337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02275" y="3725863"/>
            <a:ext cx="1660525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nb-NO" altLang="nb-NO" sz="1800"/>
          </a:p>
        </p:txBody>
      </p:sp>
      <p:sp>
        <p:nvSpPr>
          <p:cNvPr id="12293" name="Bilde 3" descr="Et bilde som inneholder lys, trafikk, grønn, sitter&#10;&#10;Automatisk generert beskrivelse">
            <a:extLst>
              <a:ext uri="{FF2B5EF4-FFF2-40B4-BE49-F238E27FC236}">
                <a16:creationId xmlns:a16="http://schemas.microsoft.com/office/drawing/2014/main" id="{A29D94BD-2B3F-4241-AE31-E66FD42A36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57863" y="3895725"/>
            <a:ext cx="1490662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endParaRPr lang="nb-NO" altLang="nb-NO"/>
          </a:p>
        </p:txBody>
      </p:sp>
      <p:pic>
        <p:nvPicPr>
          <p:cNvPr id="12294" name="Bilde 3" descr="Et bilde som inneholder person, føtter, bord, stående&#10;&#10;Automatisk generert beskrivelse">
            <a:extLst>
              <a:ext uri="{FF2B5EF4-FFF2-40B4-BE49-F238E27FC236}">
                <a16:creationId xmlns:a16="http://schemas.microsoft.com/office/drawing/2014/main" id="{51E734C2-EE5D-4E57-B9F7-54A1915D6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2795588"/>
            <a:ext cx="3563937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DFB548-BEA8-4C43-89D5-7909BE7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b-NO" dirty="0"/>
              <a:t>List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references</a:t>
            </a:r>
            <a:endParaRPr lang="nb-NO" dirty="0"/>
          </a:p>
        </p:txBody>
      </p:sp>
      <p:sp>
        <p:nvSpPr>
          <p:cNvPr id="7171" name="Plassholder for innhold 2">
            <a:extLst>
              <a:ext uri="{FF2B5EF4-FFF2-40B4-BE49-F238E27FC236}">
                <a16:creationId xmlns:a16="http://schemas.microsoft.com/office/drawing/2014/main" id="{E41296B4-8CDF-43FB-A75D-1F0DF07304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1413" y="2097088"/>
            <a:ext cx="9906000" cy="354171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000" dirty="0">
                <a:latin typeface="Arial" panose="020B0604020202020204" pitchFamily="34" charset="0"/>
              </a:rPr>
              <a:t>Klokke for ikke‐blodig måling av blodsukker </a:t>
            </a:r>
            <a:endParaRPr lang="nb-NO" sz="100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000" u="sng" dirty="0">
                <a:solidFill>
                  <a:srgbClr val="1155CC"/>
                </a:solidFill>
                <a:latin typeface="Arial" panose="020B0604020202020204" pitchFamily="34" charset="0"/>
                <a:hlinkClick r:id="rId2"/>
              </a:rPr>
              <a:t>https://www.ntnu.no/documents/10355/1262992082/Prediktor+-+Kybernetisk+fagdag+071114.pdf/182ddd08-8c43-4196-9fab-77ff2ee2be1c?fbclid=IwAR3wBctUh1xR7e8L_9dTwjb1kzYbX8TcK1C5W6c8f9Sto18P59uJwtcEMaE</a:t>
            </a:r>
            <a:br>
              <a:rPr lang="nb-NO" sz="1000" dirty="0"/>
            </a:br>
            <a:r>
              <a:rPr lang="nb-NO" sz="1000" dirty="0">
                <a:latin typeface="Arial" panose="020B0604020202020204" pitchFamily="34" charset="0"/>
              </a:rPr>
              <a:t>Klokke kan oppdage diabetes og høyt blodtrykk</a:t>
            </a:r>
            <a:endParaRPr lang="nb-NO" sz="100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000" u="sng" dirty="0">
                <a:solidFill>
                  <a:srgbClr val="1155CC"/>
                </a:solidFill>
                <a:latin typeface="Arial" panose="020B0604020202020204" pitchFamily="34" charset="0"/>
                <a:hlinkClick r:id="rId3"/>
              </a:rPr>
              <a:t>https://komputer.no/it-og-samfunn/smartklokken-kan-oppdage-diabetes-og-hoyt-blodtrykk</a:t>
            </a:r>
            <a:br>
              <a:rPr lang="nb-NO" sz="1000" dirty="0"/>
            </a:br>
            <a:r>
              <a:rPr lang="nb-NO" sz="1000" dirty="0">
                <a:latin typeface="Arial" panose="020B0604020202020204" pitchFamily="34" charset="0"/>
              </a:rPr>
              <a:t>smarte diabetesapper</a:t>
            </a:r>
            <a:endParaRPr lang="nb-NO" sz="100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000" u="sng" dirty="0">
                <a:solidFill>
                  <a:srgbClr val="1155CC"/>
                </a:solidFill>
                <a:latin typeface="Arial" panose="020B0604020202020204" pitchFamily="34" charset="0"/>
                <a:hlinkClick r:id="rId4"/>
              </a:rPr>
              <a:t>https://levmeddiabetes.no/2014/02/diabetesapper/</a:t>
            </a:r>
            <a:br>
              <a:rPr lang="nb-NO" sz="1000" dirty="0"/>
            </a:br>
            <a:r>
              <a:rPr lang="nb-NO" sz="1000" dirty="0" err="1">
                <a:latin typeface="Arial" panose="020B0604020202020204" pitchFamily="34" charset="0"/>
              </a:rPr>
              <a:t>Dexcom</a:t>
            </a:r>
            <a:r>
              <a:rPr lang="nb-NO" sz="1000" dirty="0">
                <a:latin typeface="Arial" panose="020B0604020202020204" pitchFamily="34" charset="0"/>
              </a:rPr>
              <a:t> G6 </a:t>
            </a:r>
            <a:r>
              <a:rPr lang="nb-NO" sz="1000" dirty="0" err="1">
                <a:latin typeface="Arial" panose="020B0604020202020204" pitchFamily="34" charset="0"/>
              </a:rPr>
              <a:t>Continuous</a:t>
            </a:r>
            <a:r>
              <a:rPr lang="nb-NO" sz="1000" dirty="0">
                <a:latin typeface="Arial" panose="020B0604020202020204" pitchFamily="34" charset="0"/>
              </a:rPr>
              <a:t> </a:t>
            </a:r>
            <a:r>
              <a:rPr lang="nb-NO" sz="1000" dirty="0" err="1">
                <a:latin typeface="Arial" panose="020B0604020202020204" pitchFamily="34" charset="0"/>
              </a:rPr>
              <a:t>Glucose</a:t>
            </a:r>
            <a:r>
              <a:rPr lang="nb-NO" sz="1000" dirty="0">
                <a:latin typeface="Arial" panose="020B0604020202020204" pitchFamily="34" charset="0"/>
              </a:rPr>
              <a:t> </a:t>
            </a:r>
            <a:r>
              <a:rPr lang="nb-NO" sz="1000" dirty="0" err="1">
                <a:latin typeface="Arial" panose="020B0604020202020204" pitchFamily="34" charset="0"/>
              </a:rPr>
              <a:t>Monitoring</a:t>
            </a:r>
            <a:r>
              <a:rPr lang="nb-NO" sz="1000" dirty="0">
                <a:latin typeface="Arial" panose="020B0604020202020204" pitchFamily="34" charset="0"/>
              </a:rPr>
              <a:t> (CGM) System</a:t>
            </a:r>
            <a:endParaRPr lang="nb-NO" sz="100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000" u="sng" dirty="0">
                <a:solidFill>
                  <a:srgbClr val="1155CC"/>
                </a:solidFill>
                <a:latin typeface="Arial" panose="020B0604020202020204" pitchFamily="34" charset="0"/>
                <a:hlinkClick r:id="rId5"/>
              </a:rPr>
              <a:t>https://www.dexcom.com/nb-NO/no-dexcom-g6-cgm-system</a:t>
            </a:r>
            <a:br>
              <a:rPr lang="nb-NO" sz="1000" dirty="0"/>
            </a:br>
            <a:r>
              <a:rPr lang="nb-NO" sz="1000" dirty="0">
                <a:latin typeface="Arial" panose="020B0604020202020204" pitchFamily="34" charset="0"/>
              </a:rPr>
              <a:t>Målinger av blodsukker</a:t>
            </a:r>
            <a:endParaRPr lang="nb-NO" sz="100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000" u="sng" dirty="0">
                <a:solidFill>
                  <a:srgbClr val="1155CC"/>
                </a:solidFill>
                <a:latin typeface="Arial" panose="020B0604020202020204" pitchFamily="34" charset="0"/>
                <a:hlinkClick r:id="rId6"/>
              </a:rPr>
              <a:t>https://www.diabetes.no/globalassets/helsepersonell/diabetesforum/nasjonalt-diabetesforum-2017/apotekansatte/tilla-landbakk.pdf</a:t>
            </a:r>
            <a:br>
              <a:rPr lang="nb-NO" sz="1000" dirty="0"/>
            </a:br>
            <a:r>
              <a:rPr lang="nb-NO" sz="1000" dirty="0" err="1">
                <a:latin typeface="Arial" panose="020B0604020202020204" pitchFamily="34" charset="0"/>
              </a:rPr>
              <a:t>BioMKR</a:t>
            </a:r>
            <a:r>
              <a:rPr lang="nb-NO" sz="1000" dirty="0">
                <a:latin typeface="Arial" panose="020B0604020202020204" pitchFamily="34" charset="0"/>
              </a:rPr>
              <a:t> for kontinuerlig ikke </a:t>
            </a:r>
            <a:r>
              <a:rPr lang="nb-NO" sz="1000" dirty="0" err="1">
                <a:latin typeface="Arial" panose="020B0604020202020204" pitchFamily="34" charset="0"/>
              </a:rPr>
              <a:t>invasiv</a:t>
            </a:r>
            <a:r>
              <a:rPr lang="nb-NO" sz="1000" dirty="0">
                <a:latin typeface="Arial" panose="020B0604020202020204" pitchFamily="34" charset="0"/>
              </a:rPr>
              <a:t> måling av blodsukker hos personer med diabetes.</a:t>
            </a:r>
            <a:endParaRPr lang="nb-NO" sz="100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000" u="sng" dirty="0">
                <a:solidFill>
                  <a:srgbClr val="1155CC"/>
                </a:solidFill>
                <a:latin typeface="Arial" panose="020B0604020202020204" pitchFamily="34" charset="0"/>
                <a:hlinkClick r:id="rId7"/>
              </a:rPr>
              <a:t>https://helseforskning.etikkom.no/Content/975678/GlucoPred%202%20studien.pdf</a:t>
            </a:r>
            <a:br>
              <a:rPr lang="nb-NO" sz="1000" dirty="0"/>
            </a:br>
            <a:r>
              <a:rPr lang="nb-NO" sz="1000" dirty="0">
                <a:latin typeface="Arial" panose="020B0604020202020204" pitchFamily="34" charset="0"/>
              </a:rPr>
              <a:t>Tim Cooks blodsukker gir fart på Apple Watch-rykter</a:t>
            </a:r>
            <a:endParaRPr lang="nb-NO" sz="100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000" u="sng" dirty="0">
                <a:solidFill>
                  <a:srgbClr val="1155CC"/>
                </a:solidFill>
                <a:latin typeface="Arial" panose="020B0604020202020204" pitchFamily="34" charset="0"/>
                <a:hlinkClick r:id="rId8"/>
              </a:rPr>
              <a:t>https://e24.no/teknologi/i/kJvJM9/tim-cooks-blodsukker-gir-fart-paa-apple-watch-rykter</a:t>
            </a:r>
            <a:br>
              <a:rPr lang="nb-NO" sz="1000" dirty="0"/>
            </a:br>
            <a:r>
              <a:rPr lang="nb-NO" sz="1000" dirty="0" err="1">
                <a:latin typeface="Arial" panose="020B0604020202020204" pitchFamily="34" charset="0"/>
              </a:rPr>
              <a:t>About</a:t>
            </a:r>
            <a:r>
              <a:rPr lang="nb-NO" sz="1000" dirty="0">
                <a:latin typeface="Arial" panose="020B0604020202020204" pitchFamily="34" charset="0"/>
              </a:rPr>
              <a:t> </a:t>
            </a:r>
            <a:r>
              <a:rPr lang="nb-NO" sz="1000" dirty="0" err="1">
                <a:latin typeface="Arial" panose="020B0604020202020204" pitchFamily="34" charset="0"/>
              </a:rPr>
              <a:t>Closed</a:t>
            </a:r>
            <a:r>
              <a:rPr lang="nb-NO" sz="1000" dirty="0">
                <a:latin typeface="Arial" panose="020B0604020202020204" pitchFamily="34" charset="0"/>
              </a:rPr>
              <a:t> Loop System (CLS):</a:t>
            </a:r>
            <a:endParaRPr lang="nb-NO" sz="1000" dirty="0"/>
          </a:p>
          <a:p>
            <a:pPr marL="180000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000" u="sng" dirty="0">
                <a:solidFill>
                  <a:srgbClr val="1155CC"/>
                </a:solidFill>
                <a:latin typeface="Arial" panose="020B0604020202020204" pitchFamily="34" charset="0"/>
                <a:hlinkClick r:id="rId9"/>
              </a:rPr>
              <a:t>https://loopkit.github.io/loopdocs/</a:t>
            </a:r>
            <a:endParaRPr lang="nb-NO" sz="1000" dirty="0"/>
          </a:p>
          <a:p>
            <a:pPr marL="180000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000" u="sng" dirty="0">
                <a:solidFill>
                  <a:srgbClr val="1155CC"/>
                </a:solidFill>
                <a:latin typeface="Arial" panose="020B0604020202020204" pitchFamily="34" charset="0"/>
                <a:hlinkClick r:id="rId10"/>
              </a:rPr>
              <a:t>https://medium.com/@loudnate/the-history-of-loop-and-loopkit-59b3caf13805</a:t>
            </a:r>
            <a:endParaRPr lang="nb-NO" sz="1000" dirty="0"/>
          </a:p>
          <a:p>
            <a:pPr marL="180000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000" u="sng" dirty="0">
                <a:solidFill>
                  <a:srgbClr val="1155CC"/>
                </a:solidFill>
                <a:latin typeface="Arial" panose="020B0604020202020204" pitchFamily="34" charset="0"/>
                <a:hlinkClick r:id="rId11"/>
              </a:rPr>
              <a:t>https://levmeddiabetes.no/2019/06/closed-loop-system-overgi-diabetesen-din-til-teknologi/</a:t>
            </a:r>
            <a:endParaRPr lang="nb-NO" sz="1000" dirty="0"/>
          </a:p>
          <a:p>
            <a:pPr marL="180000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000" u="sng" dirty="0">
                <a:solidFill>
                  <a:srgbClr val="1155CC"/>
                </a:solidFill>
                <a:latin typeface="Arial" panose="020B0604020202020204" pitchFamily="34" charset="0"/>
                <a:hlinkClick r:id="rId12"/>
              </a:rPr>
              <a:t>https://www.thediabetescouncil.com/closed-loop-systems-future-treatment-for-diabetes/</a:t>
            </a:r>
            <a:endParaRPr lang="nb-NO" sz="100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000" dirty="0">
                <a:solidFill>
                  <a:srgbClr val="2D3B45"/>
                </a:solidFill>
                <a:latin typeface="Arial" panose="020B0604020202020204" pitchFamily="34" charset="0"/>
              </a:rPr>
              <a:t> </a:t>
            </a:r>
            <a:r>
              <a:rPr lang="nb-NO" sz="1000" dirty="0">
                <a:latin typeface="Arial" panose="020B0604020202020204" pitchFamily="34" charset="0"/>
              </a:rPr>
              <a:t>den perfekte diabetesapp?</a:t>
            </a:r>
            <a:endParaRPr lang="nb-NO" sz="1000" b="1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000" u="sng" dirty="0">
                <a:solidFill>
                  <a:srgbClr val="1155CC"/>
                </a:solidFill>
                <a:latin typeface="Arial" panose="020B0604020202020204" pitchFamily="34" charset="0"/>
                <a:hlinkClick r:id="rId13"/>
              </a:rPr>
              <a:t>https://levmeddiabetes.no/2019/04/kunne-dette-blitt-den-perfekte-diabetesapp/</a:t>
            </a:r>
            <a:endParaRPr lang="nb-NO" sz="10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nb-NO" altLang="nb-NO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2DD843-6A90-4F66-A429-0898A5C9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The end</a:t>
            </a:r>
          </a:p>
        </p:txBody>
      </p:sp>
      <p:sp>
        <p:nvSpPr>
          <p:cNvPr id="14339" name="Plassholder for innhold 2">
            <a:extLst>
              <a:ext uri="{FF2B5EF4-FFF2-40B4-BE49-F238E27FC236}">
                <a16:creationId xmlns:a16="http://schemas.microsoft.com/office/drawing/2014/main" id="{1043F35A-BEAD-43FF-BB84-CFAA9F781B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nb-NO" altLang="nb-NO"/>
          </a:p>
          <a:p>
            <a:pPr marL="0" indent="0">
              <a:buFont typeface="Arial" panose="020B0604020202020204" pitchFamily="34" charset="0"/>
              <a:buNone/>
            </a:pPr>
            <a:r>
              <a:rPr lang="nb-NO" altLang="nb-NO"/>
              <a:t>Thank you for your attention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695DB4-5E5B-481D-9626-3FE5C39D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b-NO" dirty="0"/>
              <a:t>Problem </a:t>
            </a:r>
            <a:r>
              <a:rPr lang="nb-NO" dirty="0" err="1"/>
              <a:t>space</a:t>
            </a:r>
            <a:endParaRPr lang="nb-NO" dirty="0"/>
          </a:p>
        </p:txBody>
      </p:sp>
      <p:sp>
        <p:nvSpPr>
          <p:cNvPr id="5123" name="Plassholder for innhold 2">
            <a:extLst>
              <a:ext uri="{FF2B5EF4-FFF2-40B4-BE49-F238E27FC236}">
                <a16:creationId xmlns:a16="http://schemas.microsoft.com/office/drawing/2014/main" id="{FADBDE22-0FF4-4EBC-9A37-663C9669B9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6175" y="2249488"/>
            <a:ext cx="9906000" cy="3541712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nb-NO" sz="2800"/>
              <a:t>Today, people with diabetes need to stick your fingers every day, some of them several times a day to check the level of blood sugar</a:t>
            </a:r>
            <a:endParaRPr lang="nb-NO" altLang="nb-NO" sz="2800"/>
          </a:p>
        </p:txBody>
      </p:sp>
      <p:pic>
        <p:nvPicPr>
          <p:cNvPr id="5124" name="Bilde 4" descr="blodsukkermåling i fingeren">
            <a:extLst>
              <a:ext uri="{FF2B5EF4-FFF2-40B4-BE49-F238E27FC236}">
                <a16:creationId xmlns:a16="http://schemas.microsoft.com/office/drawing/2014/main" id="{EC49E23F-1A86-4BB1-8581-10E798BAE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13" y="3500438"/>
            <a:ext cx="3121025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kstSylinder 6">
            <a:extLst>
              <a:ext uri="{FF2B5EF4-FFF2-40B4-BE49-F238E27FC236}">
                <a16:creationId xmlns:a16="http://schemas.microsoft.com/office/drawing/2014/main" id="{B5C9D80F-FA9D-41A1-97B8-0EFD9C0AA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5578475"/>
            <a:ext cx="23288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nb-NO" altLang="nb-NO" sz="1200"/>
              <a:t>Foto: diabetesforbudet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E4ACA28-007F-4A18-A254-174D31A6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Target </a:t>
            </a:r>
            <a:r>
              <a:rPr lang="nb-NO" dirty="0" err="1"/>
              <a:t>group</a:t>
            </a:r>
            <a:endParaRPr lang="nb-NO" dirty="0"/>
          </a:p>
        </p:txBody>
      </p:sp>
      <p:sp>
        <p:nvSpPr>
          <p:cNvPr id="6147" name="Plassholder for innhold 2">
            <a:extLst>
              <a:ext uri="{FF2B5EF4-FFF2-40B4-BE49-F238E27FC236}">
                <a16:creationId xmlns:a16="http://schemas.microsoft.com/office/drawing/2014/main" id="{B5DF68FB-203D-4CBB-A213-1EF0F11311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b-NO" altLang="nb-NO" sz="2800" dirty="0"/>
              <a:t>The target </a:t>
            </a:r>
            <a:r>
              <a:rPr lang="nb-NO" altLang="nb-NO" sz="2800" dirty="0" err="1"/>
              <a:t>group</a:t>
            </a:r>
            <a:r>
              <a:rPr lang="nb-NO" altLang="nb-NO" sz="2800" dirty="0"/>
              <a:t> </a:t>
            </a:r>
            <a:r>
              <a:rPr lang="nb-NO" altLang="nb-NO" sz="2800" dirty="0" err="1"/>
              <a:t>of</a:t>
            </a:r>
            <a:r>
              <a:rPr lang="nb-NO" altLang="nb-NO" sz="2800" dirty="0"/>
              <a:t> </a:t>
            </a:r>
            <a:r>
              <a:rPr lang="nb-NO" altLang="nb-NO" sz="2800" dirty="0" err="1"/>
              <a:t>our</a:t>
            </a:r>
            <a:r>
              <a:rPr lang="nb-NO" altLang="nb-NO" sz="2800" dirty="0"/>
              <a:t> </a:t>
            </a:r>
            <a:r>
              <a:rPr lang="nb-NO" altLang="nb-NO" sz="2800" dirty="0" err="1"/>
              <a:t>product</a:t>
            </a:r>
            <a:r>
              <a:rPr lang="nb-NO" altLang="nb-NO" sz="2800" dirty="0"/>
              <a:t> </a:t>
            </a:r>
            <a:r>
              <a:rPr lang="nb-NO" altLang="nb-NO" sz="2800" dirty="0" err="1"/>
              <a:t>are</a:t>
            </a:r>
            <a:r>
              <a:rPr lang="nb-NO" altLang="nb-NO" sz="2800" dirty="0"/>
              <a:t> </a:t>
            </a:r>
            <a:r>
              <a:rPr lang="nb-NO" altLang="nb-NO" sz="2800" dirty="0" err="1"/>
              <a:t>people</a:t>
            </a:r>
            <a:r>
              <a:rPr lang="nb-NO" altLang="nb-NO" sz="2800" dirty="0"/>
              <a:t> </a:t>
            </a:r>
            <a:r>
              <a:rPr lang="nb-NO" altLang="nb-NO" sz="2800" dirty="0" err="1"/>
              <a:t>with</a:t>
            </a:r>
            <a:r>
              <a:rPr lang="nb-NO" altLang="nb-NO" sz="2800" dirty="0"/>
              <a:t> diabetes</a:t>
            </a:r>
          </a:p>
        </p:txBody>
      </p:sp>
      <p:pic>
        <p:nvPicPr>
          <p:cNvPr id="6148" name="Bilde 4" descr="Et bilde som inneholder person, innendørs, holder, kvinne&#10;&#10;Automatisk generert beskrivelse">
            <a:extLst>
              <a:ext uri="{FF2B5EF4-FFF2-40B4-BE49-F238E27FC236}">
                <a16:creationId xmlns:a16="http://schemas.microsoft.com/office/drawing/2014/main" id="{D2049F8D-513E-4974-906C-0328E4518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3178175"/>
            <a:ext cx="3711575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kstSylinder 6">
            <a:extLst>
              <a:ext uri="{FF2B5EF4-FFF2-40B4-BE49-F238E27FC236}">
                <a16:creationId xmlns:a16="http://schemas.microsoft.com/office/drawing/2014/main" id="{442DBB7C-2431-4294-8B54-926F5A62C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163" y="5653088"/>
            <a:ext cx="23288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nb-NO" altLang="nb-NO" sz="1200"/>
              <a:t>Foto: diabetesforbudet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3BD56E-B4BE-49BC-AD80-AE6DEEEE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b-NO" dirty="0" err="1"/>
              <a:t>idea</a:t>
            </a:r>
            <a:endParaRPr lang="nb-NO" dirty="0"/>
          </a:p>
        </p:txBody>
      </p:sp>
      <p:sp>
        <p:nvSpPr>
          <p:cNvPr id="7171" name="Plassholder for innhold 2">
            <a:extLst>
              <a:ext uri="{FF2B5EF4-FFF2-40B4-BE49-F238E27FC236}">
                <a16:creationId xmlns:a16="http://schemas.microsoft.com/office/drawing/2014/main" id="{B5FAE26D-2114-4F04-A9A1-DB195EC018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nb-NO" dirty="0"/>
              <a:t>Our idea is to present an equipment that allows checking the glucose level that is not invasive. That’s means, people will no longer need to stick their finger out.</a:t>
            </a:r>
            <a:endParaRPr lang="nb-NO" altLang="nb-NO" dirty="0"/>
          </a:p>
        </p:txBody>
      </p:sp>
      <p:pic>
        <p:nvPicPr>
          <p:cNvPr id="7172" name="Bilde 4" descr="Et bilde som inneholder utendørs, solnedgang, strand, sol&#10;&#10;Automatisk generert beskrivelse">
            <a:extLst>
              <a:ext uri="{FF2B5EF4-FFF2-40B4-BE49-F238E27FC236}">
                <a16:creationId xmlns:a16="http://schemas.microsoft.com/office/drawing/2014/main" id="{E6CC8FD0-6984-4977-B509-DCCBA2502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3622675"/>
            <a:ext cx="3805237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kstSylinder 6">
            <a:extLst>
              <a:ext uri="{FF2B5EF4-FFF2-40B4-BE49-F238E27FC236}">
                <a16:creationId xmlns:a16="http://schemas.microsoft.com/office/drawing/2014/main" id="{A838BC07-1D28-4EDF-931D-85C30A5F4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663" y="5541963"/>
            <a:ext cx="158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nb-NO" altLang="nb-NO" sz="1200"/>
              <a:t>Foto: internet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3BD56E-B4BE-49BC-AD80-AE6DEEEE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b-NO" dirty="0" err="1"/>
              <a:t>idea</a:t>
            </a:r>
            <a:endParaRPr lang="nb-NO" dirty="0"/>
          </a:p>
        </p:txBody>
      </p:sp>
      <p:sp>
        <p:nvSpPr>
          <p:cNvPr id="7171" name="Plassholder for innhold 2">
            <a:extLst>
              <a:ext uri="{FF2B5EF4-FFF2-40B4-BE49-F238E27FC236}">
                <a16:creationId xmlns:a16="http://schemas.microsoft.com/office/drawing/2014/main" id="{B5FAE26D-2114-4F04-A9A1-DB195EC018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nb-NO" dirty="0"/>
              <a:t>A smart watch that shows glucose level at the time the user wants, discreetly and without constraints. </a:t>
            </a:r>
            <a:endParaRPr lang="nb-NO" altLang="nb-NO" dirty="0"/>
          </a:p>
        </p:txBody>
      </p:sp>
      <p:sp>
        <p:nvSpPr>
          <p:cNvPr id="7173" name="TekstSylinder 6">
            <a:extLst>
              <a:ext uri="{FF2B5EF4-FFF2-40B4-BE49-F238E27FC236}">
                <a16:creationId xmlns:a16="http://schemas.microsoft.com/office/drawing/2014/main" id="{A838BC07-1D28-4EDF-931D-85C30A5F4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905" y="5245137"/>
            <a:ext cx="15827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nb-NO" altLang="nb-NO" sz="1200" dirty="0"/>
              <a:t>Foto: Apple</a:t>
            </a:r>
          </a:p>
        </p:txBody>
      </p:sp>
      <p:pic>
        <p:nvPicPr>
          <p:cNvPr id="4" name="Bilde 3" descr="Et bilde som inneholder lys, trafikk, grønn, sitter&#10;&#10;Automatisk generert beskrivelse">
            <a:extLst>
              <a:ext uri="{FF2B5EF4-FFF2-40B4-BE49-F238E27FC236}">
                <a16:creationId xmlns:a16="http://schemas.microsoft.com/office/drawing/2014/main" id="{9A9E1898-193F-4032-9CFA-FAA45ADAC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274" y="2875547"/>
            <a:ext cx="1453064" cy="1453064"/>
          </a:xfrm>
          <a:prstGeom prst="rect">
            <a:avLst/>
          </a:prstGeom>
        </p:spPr>
      </p:pic>
      <p:pic>
        <p:nvPicPr>
          <p:cNvPr id="6" name="Bilde 5" descr="Et bilde som inneholder objekt, overvåke, telefon, sitter&#10;&#10;Automatisk generert beskrivelse">
            <a:extLst>
              <a:ext uri="{FF2B5EF4-FFF2-40B4-BE49-F238E27FC236}">
                <a16:creationId xmlns:a16="http://schemas.microsoft.com/office/drawing/2014/main" id="{9B64D031-4ABB-4499-B715-246FA5E3B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989" y="3429000"/>
            <a:ext cx="1198847" cy="1822525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CB50140B-141B-4011-AE67-E5D1755C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4540" y="4340262"/>
            <a:ext cx="158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nb-NO" altLang="nb-NO" sz="1200" dirty="0"/>
              <a:t>Foto: Garmin</a:t>
            </a:r>
          </a:p>
        </p:txBody>
      </p:sp>
    </p:spTree>
    <p:extLst>
      <p:ext uri="{BB962C8B-B14F-4D97-AF65-F5344CB8AC3E}">
        <p14:creationId xmlns:p14="http://schemas.microsoft.com/office/powerpoint/2010/main" val="355630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5BD5FB-11DF-4184-A9D8-B7464E8B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b-NO" dirty="0" err="1"/>
              <a:t>Similar</a:t>
            </a:r>
            <a:r>
              <a:rPr lang="nb-NO" dirty="0"/>
              <a:t> </a:t>
            </a:r>
            <a:r>
              <a:rPr lang="nb-NO" dirty="0" err="1"/>
              <a:t>products</a:t>
            </a:r>
            <a:endParaRPr lang="nb-NO" dirty="0"/>
          </a:p>
        </p:txBody>
      </p:sp>
      <p:sp>
        <p:nvSpPr>
          <p:cNvPr id="8195" name="Plassholder for innhold 2">
            <a:extLst>
              <a:ext uri="{FF2B5EF4-FFF2-40B4-BE49-F238E27FC236}">
                <a16:creationId xmlns:a16="http://schemas.microsoft.com/office/drawing/2014/main" id="{DA724A62-0DAB-419C-B0E5-42D2110022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1413" y="2208213"/>
            <a:ext cx="9906000" cy="35401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nb-NO" altLang="nb-NO"/>
              <a:t>BioMKR</a:t>
            </a:r>
          </a:p>
        </p:txBody>
      </p:sp>
      <p:sp>
        <p:nvSpPr>
          <p:cNvPr id="8196" name="Bilde 10" descr="Et bilde som inneholder lys, trafikk, grønn, sitter&#10;&#10;Automatisk generert beskrivelse">
            <a:extLst>
              <a:ext uri="{FF2B5EF4-FFF2-40B4-BE49-F238E27FC236}">
                <a16:creationId xmlns:a16="http://schemas.microsoft.com/office/drawing/2014/main" id="{3D0DD900-D085-4067-9183-778ACC581B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02275" y="3725863"/>
            <a:ext cx="1660525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nb-NO" altLang="nb-NO" sz="1800"/>
          </a:p>
        </p:txBody>
      </p:sp>
      <p:sp>
        <p:nvSpPr>
          <p:cNvPr id="8197" name="Bilde 3" descr="Et bilde som inneholder lys, trafikk, grønn, sitter&#10;&#10;Automatisk generert beskrivelse">
            <a:extLst>
              <a:ext uri="{FF2B5EF4-FFF2-40B4-BE49-F238E27FC236}">
                <a16:creationId xmlns:a16="http://schemas.microsoft.com/office/drawing/2014/main" id="{04C72394-DE57-417A-A6D8-9C6B0E5487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57863" y="3895725"/>
            <a:ext cx="1490662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endParaRPr lang="nb-NO" altLang="nb-NO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E4B228-F44F-4FEE-9A09-C5B372AE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b-NO" dirty="0" err="1"/>
              <a:t>Similar</a:t>
            </a:r>
            <a:r>
              <a:rPr lang="nb-NO" dirty="0"/>
              <a:t> </a:t>
            </a:r>
            <a:r>
              <a:rPr lang="nb-NO" dirty="0" err="1"/>
              <a:t>products</a:t>
            </a:r>
            <a:endParaRPr lang="nb-NO" dirty="0"/>
          </a:p>
        </p:txBody>
      </p:sp>
      <p:sp>
        <p:nvSpPr>
          <p:cNvPr id="9219" name="Plassholder for innhold 2">
            <a:extLst>
              <a:ext uri="{FF2B5EF4-FFF2-40B4-BE49-F238E27FC236}">
                <a16:creationId xmlns:a16="http://schemas.microsoft.com/office/drawing/2014/main" id="{65AAA629-0377-4DA7-98AF-C1490B45CA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1413" y="2208213"/>
            <a:ext cx="9906000" cy="35401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nb-NO" altLang="nb-NO" b="1">
                <a:latin typeface="Arial" panose="020B0604020202020204" pitchFamily="34" charset="0"/>
              </a:rPr>
              <a:t>Dexcom G6 CGM-systemet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nb-NO" altLang="nb-NO" sz="1800">
              <a:latin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nb-NO">
                <a:latin typeface="proxima-nova"/>
              </a:rPr>
              <a:t>People can find out what your glucose level and take control of your diabetes without the need for fingerprints or calibrations </a:t>
            </a:r>
            <a:endParaRPr lang="nb-NO" altLang="nb-NO"/>
          </a:p>
        </p:txBody>
      </p:sp>
      <p:sp>
        <p:nvSpPr>
          <p:cNvPr id="9220" name="Bilde 10" descr="Et bilde som inneholder lys, trafikk, grønn, sitter&#10;&#10;Automatisk generert beskrivelse">
            <a:extLst>
              <a:ext uri="{FF2B5EF4-FFF2-40B4-BE49-F238E27FC236}">
                <a16:creationId xmlns:a16="http://schemas.microsoft.com/office/drawing/2014/main" id="{855BF9F2-E8FD-4298-B881-54C1637847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02275" y="3725863"/>
            <a:ext cx="1660525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nb-NO" altLang="nb-NO" sz="1800"/>
          </a:p>
        </p:txBody>
      </p:sp>
      <p:sp>
        <p:nvSpPr>
          <p:cNvPr id="9221" name="Bilde 3" descr="Et bilde som inneholder lys, trafikk, grønn, sitter&#10;&#10;Automatisk generert beskrivelse">
            <a:extLst>
              <a:ext uri="{FF2B5EF4-FFF2-40B4-BE49-F238E27FC236}">
                <a16:creationId xmlns:a16="http://schemas.microsoft.com/office/drawing/2014/main" id="{31F4F0DA-EAAB-4005-88EB-063CF2C907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57863" y="3895725"/>
            <a:ext cx="1490662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endParaRPr lang="nb-NO" altLang="nb-NO"/>
          </a:p>
        </p:txBody>
      </p:sp>
      <p:pic>
        <p:nvPicPr>
          <p:cNvPr id="9222" name="Bilde 4" descr="Et bilde som inneholder mobil, telefon, overvåke, sitter&#10;&#10;Automatisk generert beskrivelse">
            <a:extLst>
              <a:ext uri="{FF2B5EF4-FFF2-40B4-BE49-F238E27FC236}">
                <a16:creationId xmlns:a16="http://schemas.microsoft.com/office/drawing/2014/main" id="{DB74A58F-B3ED-4544-A76C-4D64D3741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0" b="2550"/>
          <a:stretch>
            <a:fillRect/>
          </a:stretch>
        </p:blipFill>
        <p:spPr bwMode="auto">
          <a:xfrm>
            <a:off x="7418388" y="3725863"/>
            <a:ext cx="2660650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TekstSylinder 5">
            <a:extLst>
              <a:ext uri="{FF2B5EF4-FFF2-40B4-BE49-F238E27FC236}">
                <a16:creationId xmlns:a16="http://schemas.microsoft.com/office/drawing/2014/main" id="{24C7A00C-DD5A-458C-99B4-D291461B2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0" y="5403850"/>
            <a:ext cx="19431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nb-NO" altLang="nb-NO" sz="1200"/>
              <a:t>Foto: dexcom.com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9FC7AC-B06B-4558-B22E-ED696E7D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b-NO" dirty="0" err="1"/>
              <a:t>Similar</a:t>
            </a:r>
            <a:r>
              <a:rPr lang="nb-NO" dirty="0"/>
              <a:t> </a:t>
            </a:r>
            <a:r>
              <a:rPr lang="nb-NO" dirty="0" err="1"/>
              <a:t>products</a:t>
            </a:r>
            <a:endParaRPr lang="nb-NO" dirty="0"/>
          </a:p>
        </p:txBody>
      </p:sp>
      <p:sp>
        <p:nvSpPr>
          <p:cNvPr id="10243" name="Plassholder for innhold 2">
            <a:extLst>
              <a:ext uri="{FF2B5EF4-FFF2-40B4-BE49-F238E27FC236}">
                <a16:creationId xmlns:a16="http://schemas.microsoft.com/office/drawing/2014/main" id="{1D146336-AC8C-4B09-88AE-5AAA3E3C55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1413" y="2162175"/>
            <a:ext cx="9906000" cy="35401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nb-NO" altLang="nb-NO" b="1" dirty="0" err="1">
                <a:latin typeface="Arial" panose="020B0604020202020204" pitchFamily="34" charset="0"/>
              </a:rPr>
              <a:t>Dexcom</a:t>
            </a:r>
            <a:r>
              <a:rPr lang="nb-NO" altLang="nb-NO" b="1" dirty="0">
                <a:latin typeface="Arial" panose="020B0604020202020204" pitchFamily="34" charset="0"/>
              </a:rPr>
              <a:t> G6 CGM-systemet – </a:t>
            </a:r>
            <a:r>
              <a:rPr lang="nb-NO" altLang="nb-NO" b="1" dirty="0" err="1">
                <a:latin typeface="Arial" panose="020B0604020202020204" pitchFamily="34" charset="0"/>
              </a:rPr>
              <a:t>how</a:t>
            </a:r>
            <a:r>
              <a:rPr lang="nb-NO" altLang="nb-NO" b="1" dirty="0">
                <a:latin typeface="Arial" panose="020B0604020202020204" pitchFamily="34" charset="0"/>
              </a:rPr>
              <a:t> </a:t>
            </a:r>
            <a:r>
              <a:rPr lang="nb-NO" altLang="nb-NO" b="1" dirty="0" err="1">
                <a:latin typeface="Arial" panose="020B0604020202020204" pitchFamily="34" charset="0"/>
              </a:rPr>
              <a:t>does</a:t>
            </a:r>
            <a:r>
              <a:rPr lang="nb-NO" altLang="nb-NO" b="1" dirty="0">
                <a:latin typeface="Arial" panose="020B0604020202020204" pitchFamily="34" charset="0"/>
              </a:rPr>
              <a:t> it </a:t>
            </a:r>
            <a:r>
              <a:rPr lang="nb-NO" altLang="nb-NO" b="1" dirty="0" err="1">
                <a:latin typeface="Arial" panose="020B0604020202020204" pitchFamily="34" charset="0"/>
              </a:rPr>
              <a:t>work</a:t>
            </a:r>
            <a:r>
              <a:rPr lang="nb-NO" altLang="nb-NO" b="1" dirty="0">
                <a:latin typeface="Arial" panose="020B0604020202020204" pitchFamily="34" charset="0"/>
              </a:rPr>
              <a:t>?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nb-NO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nb-NO" dirty="0"/>
              <a:t>The person must have a sensor under the skin to measures continuously the glucose level and sends data wirelessly to a display device using a transmitter.</a:t>
            </a:r>
            <a:endParaRPr lang="nb-NO" altLang="nb-NO" dirty="0"/>
          </a:p>
        </p:txBody>
      </p:sp>
      <p:sp>
        <p:nvSpPr>
          <p:cNvPr id="10244" name="Bilde 10" descr="Et bilde som inneholder lys, trafikk, grønn, sitter&#10;&#10;Automatisk generert beskrivelse">
            <a:extLst>
              <a:ext uri="{FF2B5EF4-FFF2-40B4-BE49-F238E27FC236}">
                <a16:creationId xmlns:a16="http://schemas.microsoft.com/office/drawing/2014/main" id="{6AE4E281-CE4D-4F92-B19D-EDF2DA45ED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02275" y="3725863"/>
            <a:ext cx="1660525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nb-NO" altLang="nb-NO" sz="1800"/>
          </a:p>
        </p:txBody>
      </p:sp>
      <p:sp>
        <p:nvSpPr>
          <p:cNvPr id="10245" name="Bilde 3" descr="Et bilde som inneholder lys, trafikk, grønn, sitter&#10;&#10;Automatisk generert beskrivelse">
            <a:extLst>
              <a:ext uri="{FF2B5EF4-FFF2-40B4-BE49-F238E27FC236}">
                <a16:creationId xmlns:a16="http://schemas.microsoft.com/office/drawing/2014/main" id="{3F5C27FB-F5C8-413B-802E-4D37A49F2D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57863" y="3895725"/>
            <a:ext cx="1490662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endParaRPr lang="nb-NO" altLang="nb-NO"/>
          </a:p>
        </p:txBody>
      </p:sp>
      <p:sp>
        <p:nvSpPr>
          <p:cNvPr id="10246" name="TekstSylinder 5">
            <a:extLst>
              <a:ext uri="{FF2B5EF4-FFF2-40B4-BE49-F238E27FC236}">
                <a16:creationId xmlns:a16="http://schemas.microsoft.com/office/drawing/2014/main" id="{1FA36DEE-8BB0-46DE-8E99-40C28029D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163" y="6056313"/>
            <a:ext cx="194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nb-NO" altLang="nb-NO" sz="1200"/>
              <a:t>Foto: dexcom.com</a:t>
            </a:r>
          </a:p>
        </p:txBody>
      </p:sp>
      <p:pic>
        <p:nvPicPr>
          <p:cNvPr id="10247" name="Bilde 6" descr="Et bilde som inneholder person, klær, innendørs, mann&#10;&#10;Automatisk generert beskrivelse">
            <a:extLst>
              <a:ext uri="{FF2B5EF4-FFF2-40B4-BE49-F238E27FC236}">
                <a16:creationId xmlns:a16="http://schemas.microsoft.com/office/drawing/2014/main" id="{3BD2472A-015A-46B0-B2A2-7E949BDF8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13" y="4727575"/>
            <a:ext cx="3078162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Bilde 9" descr="Et bilde som inneholder person, holder, jente, grønn&#10;&#10;Automatisk generert beskrivelse">
            <a:extLst>
              <a:ext uri="{FF2B5EF4-FFF2-40B4-BE49-F238E27FC236}">
                <a16:creationId xmlns:a16="http://schemas.microsoft.com/office/drawing/2014/main" id="{203430EE-8600-4B4E-92D9-E8BF812B0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5" y="4249738"/>
            <a:ext cx="2471738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B365FA-A64E-4176-9F96-CBF9156F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b-NO" dirty="0" err="1"/>
              <a:t>Similar</a:t>
            </a:r>
            <a:r>
              <a:rPr lang="nb-NO" dirty="0"/>
              <a:t> </a:t>
            </a:r>
            <a:r>
              <a:rPr lang="nb-NO" dirty="0" err="1"/>
              <a:t>products</a:t>
            </a:r>
            <a:endParaRPr lang="nb-NO" dirty="0"/>
          </a:p>
        </p:txBody>
      </p:sp>
      <p:sp>
        <p:nvSpPr>
          <p:cNvPr id="11267" name="Plassholder for innhold 2">
            <a:extLst>
              <a:ext uri="{FF2B5EF4-FFF2-40B4-BE49-F238E27FC236}">
                <a16:creationId xmlns:a16="http://schemas.microsoft.com/office/drawing/2014/main" id="{853D5FC2-58FE-4416-AB62-1123E6984F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1413" y="2208213"/>
            <a:ext cx="9906000" cy="35401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nb-NO" altLang="nb-NO" sz="1800">
                <a:latin typeface="Arial" panose="020B0604020202020204" pitchFamily="34" charset="0"/>
              </a:rPr>
              <a:t>Eversense:</a:t>
            </a:r>
            <a:endParaRPr lang="nb-NO" altLang="nb-NO"/>
          </a:p>
        </p:txBody>
      </p:sp>
      <p:sp>
        <p:nvSpPr>
          <p:cNvPr id="11268" name="Bilde 10" descr="Et bilde som inneholder lys, trafikk, grønn, sitter&#10;&#10;Automatisk generert beskrivelse">
            <a:extLst>
              <a:ext uri="{FF2B5EF4-FFF2-40B4-BE49-F238E27FC236}">
                <a16:creationId xmlns:a16="http://schemas.microsoft.com/office/drawing/2014/main" id="{CBDAA0A9-DEE0-47D6-9D87-BFDEEEDADB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02275" y="3725863"/>
            <a:ext cx="1660525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nb-NO" altLang="nb-NO" sz="1800"/>
          </a:p>
        </p:txBody>
      </p:sp>
      <p:sp>
        <p:nvSpPr>
          <p:cNvPr id="11269" name="Bilde 3" descr="Et bilde som inneholder lys, trafikk, grønn, sitter&#10;&#10;Automatisk generert beskrivelse">
            <a:extLst>
              <a:ext uri="{FF2B5EF4-FFF2-40B4-BE49-F238E27FC236}">
                <a16:creationId xmlns:a16="http://schemas.microsoft.com/office/drawing/2014/main" id="{2415CCD9-9C24-418B-9398-B686097F97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57863" y="3895725"/>
            <a:ext cx="1490662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endParaRPr lang="nb-NO" altLang="nb-NO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ts">
  <a:themeElements>
    <a:clrScheme name="Kret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Kret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et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Krets</Template>
  <TotalTime>837</TotalTime>
  <Words>440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7" baseType="lpstr">
      <vt:lpstr>Arial</vt:lpstr>
      <vt:lpstr>myriad-pro</vt:lpstr>
      <vt:lpstr>proxima-nova</vt:lpstr>
      <vt:lpstr>Tw Cen MT</vt:lpstr>
      <vt:lpstr>Krets</vt:lpstr>
      <vt:lpstr>INTRODUCTION TO HUMAN-COMPUTER INTERACTION </vt:lpstr>
      <vt:lpstr>Problem space</vt:lpstr>
      <vt:lpstr>Target group</vt:lpstr>
      <vt:lpstr>idea</vt:lpstr>
      <vt:lpstr>idea</vt:lpstr>
      <vt:lpstr>Similar products</vt:lpstr>
      <vt:lpstr>Similar products</vt:lpstr>
      <vt:lpstr>Similar products</vt:lpstr>
      <vt:lpstr>Similar products</vt:lpstr>
      <vt:lpstr>Similar products</vt:lpstr>
      <vt:lpstr>List of references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Innføring i hci</dc:title>
  <dc:creator>Gislane Totland</dc:creator>
  <cp:lastModifiedBy>Gislane Totland</cp:lastModifiedBy>
  <cp:revision>18</cp:revision>
  <dcterms:created xsi:type="dcterms:W3CDTF">2020-08-30T19:51:26Z</dcterms:created>
  <dcterms:modified xsi:type="dcterms:W3CDTF">2020-09-03T11:25:51Z</dcterms:modified>
</cp:coreProperties>
</file>