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1"/>
  </p:notesMasterIdLst>
  <p:sldIdLst>
    <p:sldId id="256" r:id="rId2"/>
    <p:sldId id="258" r:id="rId3"/>
    <p:sldId id="259" r:id="rId4"/>
    <p:sldId id="257" r:id="rId5"/>
    <p:sldId id="260" r:id="rId6"/>
    <p:sldId id="272" r:id="rId7"/>
    <p:sldId id="273" r:id="rId8"/>
    <p:sldId id="274" r:id="rId9"/>
    <p:sldId id="275" r:id="rId10"/>
    <p:sldId id="269" r:id="rId11"/>
    <p:sldId id="270" r:id="rId12"/>
    <p:sldId id="271" r:id="rId13"/>
    <p:sldId id="276" r:id="rId14"/>
    <p:sldId id="277" r:id="rId15"/>
    <p:sldId id="278" r:id="rId16"/>
    <p:sldId id="262" r:id="rId17"/>
    <p:sldId id="263" r:id="rId18"/>
    <p:sldId id="261" r:id="rId19"/>
    <p:sldId id="264" r:id="rId20"/>
    <p:sldId id="265" r:id="rId21"/>
    <p:sldId id="266" r:id="rId22"/>
    <p:sldId id="267" r:id="rId23"/>
    <p:sldId id="26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888C8-FEC2-4723-91AA-9A838925500D}" type="datetimeFigureOut">
              <a:rPr lang="en-IN" smtClean="0"/>
              <a:pPr/>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59F1A-F721-4F90-A830-CCC839557CA8}" type="slidenum">
              <a:rPr lang="en-IN" smtClean="0"/>
              <a:pPr/>
              <a:t>‹#›</a:t>
            </a:fld>
            <a:endParaRPr lang="en-IN"/>
          </a:p>
        </p:txBody>
      </p:sp>
    </p:spTree>
    <p:extLst>
      <p:ext uri="{BB962C8B-B14F-4D97-AF65-F5344CB8AC3E}">
        <p14:creationId xmlns:p14="http://schemas.microsoft.com/office/powerpoint/2010/main" val="192181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By integrating these strategies into everyday problem-solving, you can approach challenges with confidence and resilience, ultimately achieving more successful and innovative solutions</a:t>
            </a:r>
            <a:endParaRPr lang="en-IN" dirty="0"/>
          </a:p>
          <a:p>
            <a:endParaRPr lang="en-IN" dirty="0"/>
          </a:p>
        </p:txBody>
      </p:sp>
      <p:sp>
        <p:nvSpPr>
          <p:cNvPr id="4" name="Slide Number Placeholder 3"/>
          <p:cNvSpPr>
            <a:spLocks noGrp="1"/>
          </p:cNvSpPr>
          <p:nvPr>
            <p:ph type="sldNum" sz="quarter" idx="5"/>
          </p:nvPr>
        </p:nvSpPr>
        <p:spPr/>
        <p:txBody>
          <a:bodyPr/>
          <a:lstStyle/>
          <a:p>
            <a:fld id="{06159F1A-F721-4F90-A830-CCC839557CA8}" type="slidenum">
              <a:rPr lang="en-IN" smtClean="0"/>
              <a:pPr/>
              <a:t>16</a:t>
            </a:fld>
            <a:endParaRPr lang="en-IN"/>
          </a:p>
        </p:txBody>
      </p:sp>
    </p:spTree>
    <p:extLst>
      <p:ext uri="{BB962C8B-B14F-4D97-AF65-F5344CB8AC3E}">
        <p14:creationId xmlns:p14="http://schemas.microsoft.com/office/powerpoint/2010/main" val="271805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159F1A-F721-4F90-A830-CCC839557CA8}" type="slidenum">
              <a:rPr lang="en-IN" smtClean="0"/>
              <a:pPr/>
              <a:t>18</a:t>
            </a:fld>
            <a:endParaRPr lang="en-IN"/>
          </a:p>
        </p:txBody>
      </p:sp>
    </p:spTree>
    <p:extLst>
      <p:ext uri="{BB962C8B-B14F-4D97-AF65-F5344CB8AC3E}">
        <p14:creationId xmlns:p14="http://schemas.microsoft.com/office/powerpoint/2010/main" val="322935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ABF69DD7-73B9-43F5-924E-B48A5B731DE3}" type="datetimeFigureOut">
              <a:rPr lang="en-IN" smtClean="0"/>
              <a:pPr/>
              <a:t>25-09-2024</a:t>
            </a:fld>
            <a:endParaRPr lang="en-IN"/>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8209CDDD-13D0-422F-9A3C-78E17E183A0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BF69DD7-73B9-43F5-924E-B48A5B731DE3}" type="datetimeFigureOut">
              <a:rPr lang="en-IN" smtClean="0"/>
              <a:pPr/>
              <a:t>25-09-2024</a:t>
            </a:fld>
            <a:endParaRPr lang="en-IN"/>
          </a:p>
        </p:txBody>
      </p:sp>
      <p:sp>
        <p:nvSpPr>
          <p:cNvPr id="27" name="Slide Number Placeholder 26"/>
          <p:cNvSpPr>
            <a:spLocks noGrp="1"/>
          </p:cNvSpPr>
          <p:nvPr>
            <p:ph type="sldNum" sz="quarter" idx="11"/>
          </p:nvPr>
        </p:nvSpPr>
        <p:spPr/>
        <p:txBody>
          <a:bodyPr rtlCol="0"/>
          <a:lstStyle/>
          <a:p>
            <a:fld id="{8209CDDD-13D0-422F-9A3C-78E17E183A01}"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ABF69DD7-73B9-43F5-924E-B48A5B731DE3}" type="datetimeFigureOut">
              <a:rPr lang="en-IN" smtClean="0"/>
              <a:pPr/>
              <a:t>25-09-2024</a:t>
            </a:fld>
            <a:endParaRPr lang="en-IN"/>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fld id="{8209CDDD-13D0-422F-9A3C-78E17E183A0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BF69DD7-73B9-43F5-924E-B48A5B731DE3}" type="datetimeFigureOut">
              <a:rPr lang="en-IN" smtClean="0"/>
              <a:pPr/>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09CDDD-13D0-422F-9A3C-78E17E183A0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ABF69DD7-73B9-43F5-924E-B48A5B731DE3}" type="datetimeFigureOut">
              <a:rPr lang="en-IN" smtClean="0"/>
              <a:pPr/>
              <a:t>25-09-2024</a:t>
            </a:fld>
            <a:endParaRPr lang="en-IN"/>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8209CDDD-13D0-422F-9A3C-78E17E183A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FB26-577B-DA10-564B-B4E6F9B6E7DE}"/>
              </a:ext>
            </a:extLst>
          </p:cNvPr>
          <p:cNvSpPr>
            <a:spLocks noGrp="1"/>
          </p:cNvSpPr>
          <p:nvPr>
            <p:ph type="ctrTitle"/>
          </p:nvPr>
        </p:nvSpPr>
        <p:spPr/>
        <p:txBody>
          <a:bodyPr/>
          <a:lstStyle/>
          <a:p>
            <a:r>
              <a:rPr lang="en-IN" dirty="0"/>
              <a:t>MODULE 1 </a:t>
            </a:r>
          </a:p>
        </p:txBody>
      </p:sp>
    </p:spTree>
    <p:extLst>
      <p:ext uri="{BB962C8B-B14F-4D97-AF65-F5344CB8AC3E}">
        <p14:creationId xmlns:p14="http://schemas.microsoft.com/office/powerpoint/2010/main" val="233639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Solving in Everyday Life</a:t>
            </a:r>
            <a:endParaRPr lang="en-US" dirty="0"/>
          </a:p>
        </p:txBody>
      </p:sp>
      <p:sp>
        <p:nvSpPr>
          <p:cNvPr id="3" name="Rectangle 2"/>
          <p:cNvSpPr/>
          <p:nvPr/>
        </p:nvSpPr>
        <p:spPr>
          <a:xfrm>
            <a:off x="780835" y="2383604"/>
            <a:ext cx="10664575" cy="3785652"/>
          </a:xfrm>
          <a:prstGeom prst="rect">
            <a:avLst/>
          </a:prstGeom>
        </p:spPr>
        <p:txBody>
          <a:bodyPr wrap="square">
            <a:spAutoFit/>
          </a:bodyPr>
          <a:lstStyle/>
          <a:p>
            <a:pPr algn="just"/>
            <a:r>
              <a:rPr lang="en-US" sz="2000" dirty="0">
                <a:latin typeface="+mj-lt"/>
                <a:cs typeface="Times New Roman" pitchFamily="18" charset="0"/>
              </a:rPr>
              <a:t>People make decisions every day to solve problems that affect their lives. </a:t>
            </a:r>
          </a:p>
          <a:p>
            <a:pPr algn="just"/>
            <a:r>
              <a:rPr lang="en-US" sz="2000" dirty="0">
                <a:latin typeface="+mj-lt"/>
                <a:cs typeface="Times New Roman" pitchFamily="18" charset="0"/>
              </a:rPr>
              <a:t>The problems may be as unimportant as what to watch on television or as important as choosing a new profession.</a:t>
            </a:r>
          </a:p>
          <a:p>
            <a:pPr algn="just"/>
            <a:r>
              <a:rPr lang="en-US" sz="2000" dirty="0">
                <a:latin typeface="+mj-lt"/>
                <a:cs typeface="Times New Roman" pitchFamily="18" charset="0"/>
              </a:rPr>
              <a:t> If a bad decision is made, time and resources are wasted, so it’s important that people know how to make decisions well. </a:t>
            </a:r>
          </a:p>
          <a:p>
            <a:pPr algn="just"/>
            <a:r>
              <a:rPr lang="en-US" sz="2000" dirty="0">
                <a:latin typeface="+mj-lt"/>
                <a:cs typeface="Times New Roman" pitchFamily="18" charset="0"/>
              </a:rPr>
              <a:t>There are six steps to follow to ensure the best decision.</a:t>
            </a:r>
          </a:p>
          <a:p>
            <a:pPr algn="just"/>
            <a:endParaRPr lang="en-US" sz="2000" dirty="0">
              <a:latin typeface="+mj-lt"/>
              <a:cs typeface="Times New Roman" pitchFamily="18" charset="0"/>
            </a:endParaRPr>
          </a:p>
          <a:p>
            <a:pPr algn="just"/>
            <a:r>
              <a:rPr lang="en-US" sz="2000" dirty="0">
                <a:latin typeface="+mj-lt"/>
                <a:cs typeface="Times New Roman" pitchFamily="18" charset="0"/>
              </a:rPr>
              <a:t> These six steps in problem solving include the following:</a:t>
            </a:r>
          </a:p>
          <a:p>
            <a:pPr algn="just">
              <a:buFont typeface="Arial" pitchFamily="34" charset="0"/>
              <a:buChar char="•"/>
            </a:pPr>
            <a:r>
              <a:rPr lang="en-US" sz="2000" b="1" dirty="0"/>
              <a:t>Identify the problem:</a:t>
            </a:r>
          </a:p>
          <a:p>
            <a:pPr algn="just"/>
            <a:r>
              <a:rPr lang="en-US" sz="2000" dirty="0"/>
              <a:t>when you are doing problem solving, you need to make sure you identify the problem before you start solving it. If you don’t know what the problem is, you cannot solve it.</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433" y="595902"/>
            <a:ext cx="9986482" cy="6186309"/>
          </a:xfrm>
          <a:prstGeom prst="rect">
            <a:avLst/>
          </a:prstGeom>
        </p:spPr>
        <p:txBody>
          <a:bodyPr wrap="square">
            <a:spAutoFit/>
          </a:bodyPr>
          <a:lstStyle/>
          <a:p>
            <a:pPr algn="just">
              <a:buFont typeface="Arial" pitchFamily="34" charset="0"/>
              <a:buChar char="•"/>
            </a:pPr>
            <a:r>
              <a:rPr lang="en-US" b="1" dirty="0"/>
              <a:t>Understand the problem:</a:t>
            </a:r>
          </a:p>
          <a:p>
            <a:pPr algn="just"/>
            <a:endParaRPr lang="en-US" dirty="0"/>
          </a:p>
          <a:p>
            <a:pPr algn="just"/>
            <a:r>
              <a:rPr lang="en-US" dirty="0"/>
              <a:t> You must understand what is involved in the problem before you can continue toward the solution. This includes understanding the knowledge base of the person or machine for whom you are solving the problem. If you are setting up a solution for a person, then you must know what that person knows.</a:t>
            </a:r>
          </a:p>
          <a:p>
            <a:pPr algn="just"/>
            <a:endParaRPr lang="en-IN" dirty="0"/>
          </a:p>
          <a:p>
            <a:pPr algn="just">
              <a:buFont typeface="Arial" pitchFamily="34" charset="0"/>
              <a:buChar char="•"/>
            </a:pPr>
            <a:r>
              <a:rPr lang="en-US" b="1" dirty="0"/>
              <a:t>Identify alternative ways to solve the problem:</a:t>
            </a:r>
            <a:r>
              <a:rPr lang="en-US" dirty="0"/>
              <a:t> </a:t>
            </a:r>
          </a:p>
          <a:p>
            <a:pPr algn="just"/>
            <a:r>
              <a:rPr lang="en-US" dirty="0"/>
              <a:t>This list should be as complete as possible. You might want to talk to other people to find other solutions than those you have identified. Alternative solutions must be acceptable ones.</a:t>
            </a:r>
          </a:p>
          <a:p>
            <a:pPr algn="just"/>
            <a:endParaRPr lang="en-IN" dirty="0"/>
          </a:p>
          <a:p>
            <a:pPr algn="just">
              <a:buFont typeface="Arial" pitchFamily="34" charset="0"/>
              <a:buChar char="•"/>
            </a:pPr>
            <a:r>
              <a:rPr lang="en-US" b="1" dirty="0"/>
              <a:t>Select the best way to solve the problem from the list of alternative solutions:</a:t>
            </a:r>
          </a:p>
          <a:p>
            <a:pPr algn="just"/>
            <a:r>
              <a:rPr lang="en-US" dirty="0"/>
              <a:t> In this step, you need to identify and evaluate the pros and cons of each possible solution before selecting the best one. In order to do this, you need to select criteria for the evaluation. These criteria will serve as the guidelines for evaluating each solution.</a:t>
            </a:r>
          </a:p>
          <a:p>
            <a:pPr algn="just"/>
            <a:endParaRPr lang="en-IN" dirty="0"/>
          </a:p>
          <a:p>
            <a:pPr algn="just"/>
            <a:r>
              <a:rPr lang="en-US" b="1" dirty="0"/>
              <a:t>List instructions that enable you to solve the problem using the selected solution:</a:t>
            </a:r>
          </a:p>
          <a:p>
            <a:pPr algn="just"/>
            <a:r>
              <a:rPr lang="en-US" dirty="0"/>
              <a:t>No instruction can be used unless the individual or the machine can understand it. This can be very limiting, especially when working with computers.</a:t>
            </a:r>
          </a:p>
          <a:p>
            <a:pPr algn="just"/>
            <a:endParaRPr lang="en-US" dirty="0"/>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676" y="369870"/>
            <a:ext cx="9965933" cy="5355312"/>
          </a:xfrm>
          <a:prstGeom prst="rect">
            <a:avLst/>
          </a:prstGeom>
        </p:spPr>
        <p:txBody>
          <a:bodyPr wrap="square">
            <a:spAutoFit/>
          </a:bodyPr>
          <a:lstStyle/>
          <a:p>
            <a:pPr algn="just">
              <a:buFont typeface="Arial" pitchFamily="34" charset="0"/>
              <a:buChar char="•"/>
            </a:pPr>
            <a:r>
              <a:rPr lang="en-US" b="1" dirty="0"/>
              <a:t>Evaluate the solution:</a:t>
            </a:r>
          </a:p>
          <a:p>
            <a:pPr algn="just"/>
            <a:r>
              <a:rPr lang="en-US" dirty="0"/>
              <a:t> To evaluate or test a solution means to check its result to see if it is correct, and to see if it satisfies the needs of the person(s) with the problem.</a:t>
            </a:r>
          </a:p>
          <a:p>
            <a:pPr algn="just"/>
            <a:endParaRPr lang="en-IN" dirty="0"/>
          </a:p>
          <a:p>
            <a:pPr algn="just"/>
            <a:r>
              <a:rPr lang="en-IN" b="1" dirty="0"/>
              <a:t>TYPES OF PROBLEMS</a:t>
            </a:r>
          </a:p>
          <a:p>
            <a:pPr algn="just"/>
            <a:endParaRPr lang="en-US" b="1" dirty="0"/>
          </a:p>
          <a:p>
            <a:pPr algn="just">
              <a:buFont typeface="Arial" pitchFamily="34" charset="0"/>
              <a:buChar char="•"/>
            </a:pPr>
            <a:r>
              <a:rPr lang="en-US" dirty="0"/>
              <a:t>Problems do not always have straightforward solutions.</a:t>
            </a:r>
          </a:p>
          <a:p>
            <a:pPr algn="just"/>
            <a:endParaRPr lang="en-US" dirty="0"/>
          </a:p>
          <a:p>
            <a:pPr algn="just">
              <a:buFont typeface="Arial" pitchFamily="34" charset="0"/>
              <a:buChar char="•"/>
            </a:pPr>
            <a:r>
              <a:rPr lang="en-US" dirty="0"/>
              <a:t>Some problems, such as balancing a checkbook or baking a cake, can be solved with a series of actions. These solutions are called </a:t>
            </a:r>
            <a:r>
              <a:rPr lang="en-US" b="1" dirty="0"/>
              <a:t>algorithmic solutions</a:t>
            </a:r>
            <a:r>
              <a:rPr lang="en-US" dirty="0"/>
              <a:t>. </a:t>
            </a:r>
          </a:p>
          <a:p>
            <a:pPr algn="just"/>
            <a:endParaRPr lang="en-US" dirty="0"/>
          </a:p>
          <a:p>
            <a:pPr algn="just">
              <a:buFont typeface="Arial" pitchFamily="34" charset="0"/>
              <a:buChar char="•"/>
            </a:pPr>
            <a:r>
              <a:rPr lang="en-US" dirty="0"/>
              <a:t>Once the alternatives have been eliminated, for example, and once one has chosen the best among several methods of balancing the checkbook, the solution can be reached by completing the actions in steps. </a:t>
            </a:r>
            <a:r>
              <a:rPr lang="en-US" b="1" dirty="0"/>
              <a:t>These steps are called the algorithm</a:t>
            </a:r>
            <a:r>
              <a:rPr lang="en-US" dirty="0"/>
              <a:t>. </a:t>
            </a:r>
          </a:p>
          <a:p>
            <a:pPr algn="just"/>
            <a:endParaRPr lang="en-US" dirty="0"/>
          </a:p>
          <a:p>
            <a:pPr algn="just">
              <a:buFont typeface="Arial" pitchFamily="34" charset="0"/>
              <a:buChar char="•"/>
            </a:pPr>
            <a:r>
              <a:rPr lang="en-US" dirty="0"/>
              <a:t>The solutions of other problems, such as how to buy the best stock or whether to expand the company, are not so straightforward. These solutions require reasoning built on knowledge and experience, and a process of trial and error. Solutions that cannot be reached through a direct set of steps are called </a:t>
            </a:r>
            <a:r>
              <a:rPr lang="en-US" b="1" dirty="0"/>
              <a:t>heuristic solutions.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26682" y="2390436"/>
            <a:ext cx="10163924" cy="37329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52063" y="1160980"/>
            <a:ext cx="7777537" cy="395530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806683" y="1260760"/>
            <a:ext cx="8278812" cy="34766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78DB-BA05-FE42-3E1F-3F43E7DD490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Solving Strategies</a:t>
            </a:r>
          </a:p>
        </p:txBody>
      </p:sp>
      <p:sp>
        <p:nvSpPr>
          <p:cNvPr id="4" name="TextBox 3">
            <a:extLst>
              <a:ext uri="{FF2B5EF4-FFF2-40B4-BE49-F238E27FC236}">
                <a16:creationId xmlns:a16="http://schemas.microsoft.com/office/drawing/2014/main" id="{F39125E2-0ED3-99FF-7BEA-A0B089E93751}"/>
              </a:ext>
            </a:extLst>
          </p:cNvPr>
          <p:cNvSpPr txBox="1"/>
          <p:nvPr/>
        </p:nvSpPr>
        <p:spPr>
          <a:xfrm>
            <a:off x="552234" y="2210574"/>
            <a:ext cx="10543856" cy="4708981"/>
          </a:xfrm>
          <a:prstGeom prst="rect">
            <a:avLst/>
          </a:prstGeom>
          <a:noFill/>
        </p:spPr>
        <p:txBody>
          <a:bodyPr wrap="square">
            <a:spAutoFit/>
          </a:bodyPr>
          <a:lstStyle/>
          <a:p>
            <a:pPr algn="just">
              <a:spcAft>
                <a:spcPts val="600"/>
              </a:spcAft>
            </a:pPr>
            <a:r>
              <a:rPr lang="en-US" sz="2000" dirty="0">
                <a:latin typeface="Times New Roman" panose="02020603050405020304" pitchFamily="18" charset="0"/>
                <a:cs typeface="Times New Roman" panose="02020603050405020304" pitchFamily="18" charset="0"/>
              </a:rPr>
              <a:t>Problem-solving strategies are essential tools that enable you to effectively tackle a wide range of challenges by providing structured methods to analyze, understand, and resolve problems. </a:t>
            </a:r>
          </a:p>
          <a:p>
            <a:pPr algn="just">
              <a:spcAft>
                <a:spcPts val="600"/>
              </a:spcAft>
            </a:pPr>
            <a:r>
              <a:rPr lang="en-US" sz="2000" dirty="0">
                <a:latin typeface="Times New Roman" panose="02020603050405020304" pitchFamily="18" charset="0"/>
                <a:cs typeface="Times New Roman" panose="02020603050405020304" pitchFamily="18" charset="0"/>
              </a:rPr>
              <a:t>These strategies include systematic approaches such as </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Trial and Error</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Heuristics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Means-Ends Analysis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Backtracking</a:t>
            </a:r>
          </a:p>
          <a:p>
            <a:pPr algn="just">
              <a:spcAft>
                <a:spcPts val="600"/>
              </a:spcAft>
            </a:pPr>
            <a:r>
              <a:rPr lang="en-US" sz="2000" dirty="0">
                <a:latin typeface="Times New Roman" panose="02020603050405020304" pitchFamily="18" charset="0"/>
                <a:cs typeface="Times New Roman" panose="02020603050405020304" pitchFamily="18" charset="0"/>
              </a:rPr>
              <a:t>Multiple problem solving strategies allows for adaptability and flexibility, ensuring that one can choose the most efficient method for any given situation.</a:t>
            </a:r>
          </a:p>
          <a:p>
            <a:pPr algn="just">
              <a:spcAft>
                <a:spcPts val="600"/>
              </a:spcAft>
            </a:pPr>
            <a:r>
              <a:rPr lang="en-US" sz="2000" dirty="0">
                <a:latin typeface="Times New Roman" panose="02020603050405020304" pitchFamily="18" charset="0"/>
                <a:cs typeface="Times New Roman" panose="02020603050405020304" pitchFamily="18" charset="0"/>
              </a:rPr>
              <a:t>This enhances problem-solving efficiency and improves outcomes by offering diverse perspectives and potential solutions. </a:t>
            </a:r>
          </a:p>
          <a:p>
            <a:pPr algn="just">
              <a:spcAft>
                <a:spcPts val="600"/>
              </a:spcAft>
            </a:pPr>
            <a:r>
              <a:rPr lang="en-US" sz="2000" dirty="0">
                <a:latin typeface="Times New Roman" panose="02020603050405020304" pitchFamily="18" charset="0"/>
                <a:cs typeface="Times New Roman" panose="02020603050405020304" pitchFamily="18" charset="0"/>
              </a:rPr>
              <a:t>Additionally, employing various strategies enriches cognitive skill development, critical thinking, and creativity.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41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8AFB-AE27-ECA8-1B12-A396BE92967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Importance of Understanding Multiple Problem-Solving Strategies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B15633-1F84-F0C2-AF40-5C54DDFC5260}"/>
              </a:ext>
            </a:extLst>
          </p:cNvPr>
          <p:cNvSpPr txBox="1"/>
          <p:nvPr/>
        </p:nvSpPr>
        <p:spPr>
          <a:xfrm>
            <a:off x="544530" y="2691829"/>
            <a:ext cx="10911155" cy="2708434"/>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equips individuals with a diverse tool kit to tackle a variety of challenges. </a:t>
            </a:r>
          </a:p>
          <a:p>
            <a:pPr marL="285750" indent="-28575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Different problems often require different approaches, and being familiar with multiple strategies allows for greater flexibility and adaptability. </a:t>
            </a:r>
          </a:p>
          <a:p>
            <a:pPr marL="285750" indent="-28575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some problems might be best solved through a systematic trial and error method, while others might benefit from a more analytical approach like means-ends analysis.</a:t>
            </a:r>
          </a:p>
          <a:p>
            <a:pPr marL="285750" indent="-28575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knowing several strategies, one can quickly switch tactics when one method does not work, increasing the chances of finding a successful solution.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19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1A431D-6330-6F0D-B5A8-1F6BD27E8823}"/>
              </a:ext>
            </a:extLst>
          </p:cNvPr>
          <p:cNvSpPr txBox="1"/>
          <p:nvPr/>
        </p:nvSpPr>
        <p:spPr>
          <a:xfrm>
            <a:off x="554803" y="780836"/>
            <a:ext cx="9596063" cy="270843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Collection of problem-solving strategies enhances critical thinking and creativity.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encourages thinking outside the box and considering multiple perspectives, which can lead to more innovative and effective solutions.</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broad understanding also helps in recognizing patterns and similarities between different problems, making it easier to apply previous knowledge to new situations.</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improves not only problem-solving efficiency but also boosts confidence and competence in facing various challenges.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043D1B-1C16-07B4-4148-5D5A017141E3}"/>
              </a:ext>
            </a:extLst>
          </p:cNvPr>
          <p:cNvSpPr txBox="1"/>
          <p:nvPr/>
        </p:nvSpPr>
        <p:spPr>
          <a:xfrm>
            <a:off x="801383" y="3616502"/>
            <a:ext cx="9596063" cy="3170099"/>
          </a:xfrm>
          <a:prstGeom prst="rect">
            <a:avLst/>
          </a:prstGeom>
          <a:noFill/>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Some benefits are as follows </a:t>
            </a:r>
          </a:p>
          <a:p>
            <a:pPr marL="342900" indent="-3429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Adaptability: Different problems require different approaches. Understanding multiple strategies allows for flexibility and adaptability in problem solving. </a:t>
            </a:r>
          </a:p>
          <a:p>
            <a:pPr marL="342900" indent="-3429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Some strategies are more effective for specific types of problems. Having a repertoire of strategies can save time and resources. </a:t>
            </a:r>
          </a:p>
          <a:p>
            <a:pPr marL="342900" indent="-3429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Improved Outcomes: Diverse strategies offer multiple perspectives and potential solutions, increasing the likelihood of finding optimal solutions. </a:t>
            </a:r>
          </a:p>
          <a:p>
            <a:pPr marL="342900" indent="-3429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Skill Development: Exposure to various strategies enhances cognitive skills, critical thinking, and creativity.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80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BB2E-0F77-4B6C-BD1E-FD2A15D6B501}"/>
              </a:ext>
            </a:extLst>
          </p:cNvPr>
          <p:cNvSpPr>
            <a:spLocks noGrp="1"/>
          </p:cNvSpPr>
          <p:nvPr>
            <p:ph type="title"/>
          </p:nvPr>
        </p:nvSpPr>
        <p:spPr>
          <a:xfrm>
            <a:off x="796122" y="947544"/>
            <a:ext cx="8761413" cy="706964"/>
          </a:xfrm>
        </p:spPr>
        <p:txBody>
          <a:bodyPr/>
          <a:lstStyle/>
          <a:p>
            <a:r>
              <a:rPr lang="en-US" dirty="0">
                <a:latin typeface="Times New Roman" panose="02020603050405020304" pitchFamily="18" charset="0"/>
                <a:cs typeface="Times New Roman" panose="02020603050405020304" pitchFamily="18" charset="0"/>
              </a:rPr>
              <a:t>Common Problem-Solving Strategy</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BFA98D-8E1A-7424-52FF-9B38F23BB296}"/>
              </a:ext>
            </a:extLst>
          </p:cNvPr>
          <p:cNvSpPr txBox="1"/>
          <p:nvPr/>
        </p:nvSpPr>
        <p:spPr>
          <a:xfrm>
            <a:off x="667821" y="2496620"/>
            <a:ext cx="8478748" cy="252376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Some commonly used problem-solving strategies</a:t>
            </a:r>
          </a:p>
          <a:p>
            <a:endParaRPr lang="en-US" sz="2000" dirty="0">
              <a:latin typeface="Times New Roman" panose="02020603050405020304" pitchFamily="18" charset="0"/>
              <a:cs typeface="Times New Roman" panose="02020603050405020304" pitchFamily="18" charset="0"/>
            </a:endParaRP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Trial and Error</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Heuristics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Means-Ends Analysis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Backtracking</a:t>
            </a:r>
          </a:p>
          <a:p>
            <a:endParaRPr lang="en-IN" dirty="0"/>
          </a:p>
        </p:txBody>
      </p:sp>
    </p:spTree>
    <p:extLst>
      <p:ext uri="{BB962C8B-B14F-4D97-AF65-F5344CB8AC3E}">
        <p14:creationId xmlns:p14="http://schemas.microsoft.com/office/powerpoint/2010/main" val="8651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C842-4055-50DD-032B-DF2804210591}"/>
              </a:ext>
            </a:extLst>
          </p:cNvPr>
          <p:cNvSpPr>
            <a:spLocks noGrp="1"/>
          </p:cNvSpPr>
          <p:nvPr>
            <p:ph type="title"/>
          </p:nvPr>
        </p:nvSpPr>
        <p:spPr/>
        <p:txBody>
          <a:bodyPr/>
          <a:lstStyle/>
          <a:p>
            <a:r>
              <a:rPr lang="en-IN" dirty="0"/>
              <a:t>Module 1 – Syllabus </a:t>
            </a:r>
          </a:p>
        </p:txBody>
      </p:sp>
      <p:pic>
        <p:nvPicPr>
          <p:cNvPr id="4" name="Picture 3">
            <a:extLst>
              <a:ext uri="{FF2B5EF4-FFF2-40B4-BE49-F238E27FC236}">
                <a16:creationId xmlns:a16="http://schemas.microsoft.com/office/drawing/2014/main" id="{F8596651-D3F0-D6EA-3E23-EF6FC43A2FCA}"/>
              </a:ext>
            </a:extLst>
          </p:cNvPr>
          <p:cNvPicPr>
            <a:picLocks noChangeAspect="1"/>
          </p:cNvPicPr>
          <p:nvPr/>
        </p:nvPicPr>
        <p:blipFill>
          <a:blip r:embed="rId2"/>
          <a:stretch>
            <a:fillRect/>
          </a:stretch>
        </p:blipFill>
        <p:spPr>
          <a:xfrm>
            <a:off x="891968" y="2147305"/>
            <a:ext cx="6277851" cy="4515480"/>
          </a:xfrm>
          <a:prstGeom prst="rect">
            <a:avLst/>
          </a:prstGeom>
        </p:spPr>
      </p:pic>
    </p:spTree>
    <p:extLst>
      <p:ext uri="{BB962C8B-B14F-4D97-AF65-F5344CB8AC3E}">
        <p14:creationId xmlns:p14="http://schemas.microsoft.com/office/powerpoint/2010/main" val="85871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76EB-83A9-8912-7BDD-23CAC4DB97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Trial And Error Problem-Solving Strategy</a:t>
            </a:r>
            <a:endParaRPr lang="en-IN" dirty="0"/>
          </a:p>
        </p:txBody>
      </p:sp>
      <p:sp>
        <p:nvSpPr>
          <p:cNvPr id="6" name="TextBox 5">
            <a:extLst>
              <a:ext uri="{FF2B5EF4-FFF2-40B4-BE49-F238E27FC236}">
                <a16:creationId xmlns:a16="http://schemas.microsoft.com/office/drawing/2014/main" id="{6FB41201-E204-CFC7-97DD-8BC745D062D0}"/>
              </a:ext>
            </a:extLst>
          </p:cNvPr>
          <p:cNvSpPr txBox="1"/>
          <p:nvPr/>
        </p:nvSpPr>
        <p:spPr>
          <a:xfrm>
            <a:off x="544531" y="2321960"/>
            <a:ext cx="10736494" cy="4170372"/>
          </a:xfrm>
          <a:prstGeom prst="rect">
            <a:avLst/>
          </a:prstGeom>
          <a:noFill/>
        </p:spPr>
        <p:txBody>
          <a:bodyPr wrap="square">
            <a:spAutoFit/>
          </a:bodyPr>
          <a:lstStyle/>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trial-and-error problem-solving strategy involves attempting different solutions and learning from mistakes until a successful outcome is achieved.</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is a fundamental method that relies on experimentation and iteration, rather than systematic or analytical approaches. </a:t>
            </a:r>
          </a:p>
          <a:p>
            <a:pPr algn="just">
              <a:spcAft>
                <a:spcPts val="600"/>
              </a:spcAft>
            </a:pPr>
            <a:r>
              <a:rPr lang="en-US" sz="2000" dirty="0">
                <a:latin typeface="Times New Roman" panose="02020603050405020304" pitchFamily="18" charset="0"/>
                <a:cs typeface="Times New Roman" panose="02020603050405020304" pitchFamily="18" charset="0"/>
              </a:rPr>
              <a:t>Consider the situation where you have forgotten the password to your online account, and there is no password recovery option available. </a:t>
            </a:r>
          </a:p>
          <a:p>
            <a:pPr algn="just">
              <a:spcAft>
                <a:spcPts val="600"/>
              </a:spcAft>
            </a:pPr>
            <a:r>
              <a:rPr lang="en-US" sz="2000" dirty="0">
                <a:latin typeface="Times New Roman" panose="02020603050405020304" pitchFamily="18" charset="0"/>
                <a:cs typeface="Times New Roman" panose="02020603050405020304" pitchFamily="18" charset="0"/>
              </a:rPr>
              <a:t>You decide to use trial and error to regain access: </a:t>
            </a:r>
          </a:p>
          <a:p>
            <a:pPr marL="342900" indent="-342900" algn="just">
              <a:spcAft>
                <a:spcPts val="600"/>
              </a:spcAft>
              <a:buAutoNum type="arabicPeriod"/>
            </a:pPr>
            <a:r>
              <a:rPr lang="en-US" sz="2000" dirty="0">
                <a:latin typeface="Times New Roman" panose="02020603050405020304" pitchFamily="18" charset="0"/>
                <a:cs typeface="Times New Roman" panose="02020603050405020304" pitchFamily="18" charset="0"/>
              </a:rPr>
              <a:t>Initial Attempts: You start by trying passwords you commonly use. For instance, you might first try ”password123,” ”Qwerty2024,” or ”</a:t>
            </a:r>
            <a:r>
              <a:rPr lang="en-US" sz="2000" dirty="0" err="1">
                <a:latin typeface="Times New Roman" panose="02020603050405020304" pitchFamily="18" charset="0"/>
                <a:cs typeface="Times New Roman" panose="02020603050405020304" pitchFamily="18" charset="0"/>
              </a:rPr>
              <a:t>MyDogTommy</a:t>
            </a:r>
            <a:r>
              <a:rPr lang="en-US" sz="2000" dirty="0">
                <a:latin typeface="Times New Roman" panose="02020603050405020304" pitchFamily="18" charset="0"/>
                <a:cs typeface="Times New Roman" panose="02020603050405020304" pitchFamily="18" charset="0"/>
              </a:rPr>
              <a:t>.” </a:t>
            </a:r>
          </a:p>
          <a:p>
            <a:pPr marL="342900" indent="-342900" algn="just">
              <a:spcAft>
                <a:spcPts val="600"/>
              </a:spcAft>
              <a:buAutoNum type="arabicPeriod"/>
            </a:pPr>
            <a:r>
              <a:rPr lang="en-US" sz="2000" dirty="0">
                <a:latin typeface="Times New Roman" panose="02020603050405020304" pitchFamily="18" charset="0"/>
                <a:cs typeface="Times New Roman" panose="02020603050405020304" pitchFamily="18" charset="0"/>
              </a:rPr>
              <a:t>Learning from Mistakes: None of these initial attempts work. You then recall that you sometimes use a combination of personal information. You try variations incorporating your birthdate, pet’s name, or favorite sports team.</a:t>
            </a:r>
          </a:p>
        </p:txBody>
      </p:sp>
    </p:spTree>
    <p:extLst>
      <p:ext uri="{BB962C8B-B14F-4D97-AF65-F5344CB8AC3E}">
        <p14:creationId xmlns:p14="http://schemas.microsoft.com/office/powerpoint/2010/main" val="274645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BA678-9D46-A54C-E373-B8444A91D5AC}"/>
              </a:ext>
            </a:extLst>
          </p:cNvPr>
          <p:cNvSpPr txBox="1"/>
          <p:nvPr/>
        </p:nvSpPr>
        <p:spPr>
          <a:xfrm>
            <a:off x="523981" y="883578"/>
            <a:ext cx="9626885" cy="5192255"/>
          </a:xfrm>
          <a:prstGeom prst="rect">
            <a:avLst/>
          </a:prstGeom>
          <a:noFill/>
        </p:spPr>
        <p:txBody>
          <a:bodyPr wrap="square">
            <a:spAutoFit/>
          </a:bodyPr>
          <a:lstStyle/>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3. Refinement: After several failed attempts, you remember you recently started using a new format for your passwords, combining a favorite quote with special characters. You attempted various combinations, such as ”</a:t>
            </a:r>
            <a:r>
              <a:rPr lang="en-US" sz="2000" dirty="0" err="1">
                <a:latin typeface="Times New Roman" panose="02020603050405020304" pitchFamily="18" charset="0"/>
                <a:cs typeface="Times New Roman" panose="02020603050405020304" pitchFamily="18" charset="0"/>
              </a:rPr>
              <a:t>ToBeOrNotToBe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NeeNeeyaayirikkuka</a:t>
            </a:r>
            <a:r>
              <a:rPr lang="en-US" sz="2000" dirty="0">
                <a:latin typeface="Times New Roman" panose="02020603050405020304" pitchFamily="18" charset="0"/>
                <a:cs typeface="Times New Roman" panose="02020603050405020304" pitchFamily="18" charset="0"/>
              </a:rPr>
              <a:t>#,” and other combinations.</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4. Success: Eventually, through persistent trial and error, you hit upon the correct password: ”NeeNeeyaayirikkuka#2024.” </a:t>
            </a:r>
          </a:p>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In this scenario, trial and error involved systematically trying different potential passwords, learning from each failed attempt, and refining the approach based on what you remember about your password habits. This method is practical when there is no clear pathway to the solution and allows for discovering the correct answer through persistence and adaptability.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671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1E44-8CF7-4295-2BC8-FA08755705A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Algorithmic Problem-Solving Strategy</a:t>
            </a:r>
          </a:p>
        </p:txBody>
      </p:sp>
      <p:sp>
        <p:nvSpPr>
          <p:cNvPr id="4" name="TextBox 3">
            <a:extLst>
              <a:ext uri="{FF2B5EF4-FFF2-40B4-BE49-F238E27FC236}">
                <a16:creationId xmlns:a16="http://schemas.microsoft.com/office/drawing/2014/main" id="{0A0FA94E-2BF4-784F-DB94-CBD5D0393407}"/>
              </a:ext>
            </a:extLst>
          </p:cNvPr>
          <p:cNvSpPr txBox="1"/>
          <p:nvPr/>
        </p:nvSpPr>
        <p:spPr>
          <a:xfrm>
            <a:off x="708916" y="2250040"/>
            <a:ext cx="9996755" cy="3939540"/>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An algorithm is a step-by-step, logical procedure that guarantees a solution to a problem. It is systematic and follows a defined sequence of operations, ensuring consistency and accuracy in finding the correct solution.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baking a cake, you follow a precise recipe, which acts as an algorithm: </a:t>
            </a:r>
          </a:p>
          <a:p>
            <a:endParaRPr lang="en-US" sz="2000" dirty="0">
              <a:latin typeface="Times New Roman" panose="02020603050405020304" pitchFamily="18" charset="0"/>
              <a:cs typeface="Times New Roman" panose="02020603050405020304" pitchFamily="18" charset="0"/>
            </a:endParaRPr>
          </a:p>
          <a:p>
            <a:pPr marL="342900" indent="-342900">
              <a:spcAft>
                <a:spcPts val="600"/>
              </a:spcAft>
              <a:buAutoNum type="arabicPeriod"/>
            </a:pPr>
            <a:r>
              <a:rPr lang="en-US" sz="2000" dirty="0">
                <a:latin typeface="Times New Roman" panose="02020603050405020304" pitchFamily="18" charset="0"/>
                <a:cs typeface="Times New Roman" panose="02020603050405020304" pitchFamily="18" charset="0"/>
              </a:rPr>
              <a:t>Gather Ingredients: Measure out 2 cups of flour, 1 cup of sugar, 2 eggs, 1/2 cup of butter, 1 teaspoon of baking powder, and 1 cup of milk. </a:t>
            </a:r>
          </a:p>
          <a:p>
            <a:pPr marL="342900" indent="-342900">
              <a:spcAft>
                <a:spcPts val="600"/>
              </a:spcAft>
              <a:buAutoNum type="arabicPeriod"/>
            </a:pPr>
            <a:r>
              <a:rPr lang="en-US" sz="2000" dirty="0">
                <a:latin typeface="Times New Roman" panose="02020603050405020304" pitchFamily="18" charset="0"/>
                <a:cs typeface="Times New Roman" panose="02020603050405020304" pitchFamily="18" charset="0"/>
              </a:rPr>
              <a:t> Preheat Oven: Set the oven to 175°C. </a:t>
            </a:r>
          </a:p>
          <a:p>
            <a:pPr marL="342900" indent="-342900">
              <a:spcAft>
                <a:spcPts val="600"/>
              </a:spcAft>
              <a:buAutoNum type="arabicPeriod"/>
            </a:pPr>
            <a:r>
              <a:rPr lang="en-US" sz="2000" dirty="0">
                <a:latin typeface="Times New Roman" panose="02020603050405020304" pitchFamily="18" charset="0"/>
                <a:cs typeface="Times New Roman" panose="02020603050405020304" pitchFamily="18" charset="0"/>
              </a:rPr>
              <a:t> Mix Ingredients: In a bowl, combine the flour, baking powder, and sugar. In another bowl, beat the eggs and then mix in the butter and milk. Gradually combine the wet and dry ingredients, stirring until smooth.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76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3C8175-2FA3-E308-9DA1-2A243E1E0BB3}"/>
              </a:ext>
            </a:extLst>
          </p:cNvPr>
          <p:cNvSpPr txBox="1"/>
          <p:nvPr/>
        </p:nvSpPr>
        <p:spPr>
          <a:xfrm>
            <a:off x="606174" y="267127"/>
            <a:ext cx="9585789" cy="5961697"/>
          </a:xfrm>
          <a:prstGeom prst="rect">
            <a:avLst/>
          </a:prstGeom>
          <a:noFill/>
        </p:spPr>
        <p:txBody>
          <a:bodyPr wrap="square">
            <a:spAutoFit/>
          </a:bodyPr>
          <a:lstStyle/>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150000"/>
              </a:lnSpc>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4.Prepare Baking Pan: Grease a baking pan with butter or cooking spray. </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5. Pour Batter: Pour the batter into the prepared pan. </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6. Bake: Place the pan in the preheated oven and bake for 30-35 minutes. </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7. Check for Doneness: Insert a toothpick into the center of the cake. If it comes out clean, the cake is done. </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8. Cool and Serve: Let the cake cool before serving. </a:t>
            </a:r>
          </a:p>
          <a:p>
            <a:pPr algn="just">
              <a:lnSpc>
                <a:spcPct val="150000"/>
              </a:lnSpc>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By following this algorithm (the recipe), you systematically achieve the desired </a:t>
            </a:r>
            <a:r>
              <a:rPr lang="en-US" sz="2000">
                <a:latin typeface="Times New Roman" panose="02020603050405020304" pitchFamily="18" charset="0"/>
                <a:cs typeface="Times New Roman" panose="02020603050405020304" pitchFamily="18" charset="0"/>
              </a:rPr>
              <a:t>result - </a:t>
            </a:r>
            <a:r>
              <a:rPr lang="en-US" sz="2000" dirty="0">
                <a:latin typeface="Times New Roman" panose="02020603050405020304" pitchFamily="18" charset="0"/>
                <a:cs typeface="Times New Roman" panose="02020603050405020304" pitchFamily="18" charset="0"/>
              </a:rPr>
              <a:t>a perfectly baked cake.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86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DA87-CB8D-C7E3-644B-60BD01828210}"/>
              </a:ext>
            </a:extLst>
          </p:cNvPr>
          <p:cNvSpPr>
            <a:spLocks noGrp="1"/>
          </p:cNvSpPr>
          <p:nvPr>
            <p:ph type="title"/>
          </p:nvPr>
        </p:nvSpPr>
        <p:spPr>
          <a:xfrm>
            <a:off x="609600" y="842482"/>
            <a:ext cx="10972800" cy="1047964"/>
          </a:xfrm>
        </p:spPr>
        <p:txBody>
          <a:bodyPr/>
          <a:lstStyle/>
          <a:p>
            <a:r>
              <a:rPr lang="en-IN" sz="3200" b="1" i="0" u="none" strike="noStrike" baseline="0" dirty="0">
                <a:latin typeface="Times New Roman" panose="02020603050405020304" pitchFamily="18" charset="0"/>
                <a:cs typeface="Times New Roman" panose="02020603050405020304" pitchFamily="18" charset="0"/>
              </a:rPr>
              <a:t>Heuristic Problem-Solving Strategy</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3583B5-65C7-874B-1E33-0872A9E24D5C}"/>
              </a:ext>
            </a:extLst>
          </p:cNvPr>
          <p:cNvSpPr txBox="1"/>
          <p:nvPr/>
        </p:nvSpPr>
        <p:spPr>
          <a:xfrm>
            <a:off x="842481" y="2003462"/>
            <a:ext cx="10531011" cy="4801314"/>
          </a:xfrm>
          <a:prstGeom prst="rect">
            <a:avLst/>
          </a:prstGeom>
          <a:noFill/>
        </p:spPr>
        <p:txBody>
          <a:bodyPr wrap="square">
            <a:spAutoFit/>
          </a:bodyPr>
          <a:lstStyle/>
          <a:p>
            <a:pPr algn="just"/>
            <a:r>
              <a:rPr lang="en-US" sz="1800" b="0" i="0" u="none" strike="noStrike" baseline="0" dirty="0">
                <a:solidFill>
                  <a:srgbClr val="FF0000"/>
                </a:solidFill>
                <a:latin typeface="LMRoman10-Regular-Identity-H"/>
              </a:rPr>
              <a:t>A heuristic is a practical approach to problem-solving based on experience and intuition. It does not guarantee a perfect solution but provides a good enough solution quickly, often through rules of thumb or educated guesses. </a:t>
            </a:r>
          </a:p>
          <a:p>
            <a:pPr algn="just"/>
            <a:r>
              <a:rPr lang="en-US" sz="1800" b="0" i="0" u="none" strike="noStrike" baseline="0" dirty="0">
                <a:latin typeface="LMRoman10-Regular-Identity-H"/>
              </a:rPr>
              <a:t>When driving in a city with frequent traffic congestion, you might use a heuristic approach to find the fastest route to your destination:</a:t>
            </a:r>
          </a:p>
          <a:p>
            <a:pPr algn="just"/>
            <a:r>
              <a:rPr lang="en-US" sz="1800" b="0" i="0" u="none" strike="noStrike" baseline="0" dirty="0">
                <a:latin typeface="LMRoman10-Regular-Identity-H"/>
              </a:rPr>
              <a:t>1. </a:t>
            </a:r>
            <a:r>
              <a:rPr lang="en-US" sz="1800" b="1" i="0" u="none" strike="noStrike" baseline="0" dirty="0">
                <a:latin typeface="LMRoman10-Bold-Identity-H"/>
              </a:rPr>
              <a:t>Rule of Thumb</a:t>
            </a:r>
            <a:r>
              <a:rPr lang="en-US" sz="1800" b="0" i="0" u="none" strike="noStrike" baseline="0" dirty="0">
                <a:latin typeface="LMRoman10-Regular-Identity-H"/>
              </a:rPr>
              <a:t>: You know from experience that certain streets are typically less congested during rush hour.</a:t>
            </a:r>
          </a:p>
          <a:p>
            <a:pPr algn="just"/>
            <a:r>
              <a:rPr lang="en-US" sz="1800" b="0" i="0" u="none" strike="noStrike" baseline="0" dirty="0">
                <a:latin typeface="LMRoman10-Regular-Identity-H"/>
              </a:rPr>
              <a:t>2. </a:t>
            </a:r>
            <a:r>
              <a:rPr lang="en-US" sz="1800" b="1" i="0" u="none" strike="noStrike" baseline="0" dirty="0">
                <a:latin typeface="LMRoman10-Bold-Identity-H"/>
              </a:rPr>
              <a:t>Current Conditions</a:t>
            </a:r>
            <a:r>
              <a:rPr lang="en-US" sz="1800" b="0" i="0" u="none" strike="noStrike" baseline="0" dirty="0">
                <a:latin typeface="LMRoman10-Regular-Identity-H"/>
              </a:rPr>
              <a:t>: You use a traffic app to check current traffic conditions, looking for red or yellow indicators on major roads.</a:t>
            </a:r>
          </a:p>
          <a:p>
            <a:pPr algn="just"/>
            <a:r>
              <a:rPr lang="en-US" sz="1800" b="0" i="0" u="none" strike="noStrike" baseline="0" dirty="0">
                <a:latin typeface="LMRoman10-Regular-Identity-H"/>
              </a:rPr>
              <a:t>3. </a:t>
            </a:r>
            <a:r>
              <a:rPr lang="en-US" sz="1800" b="1" i="0" u="none" strike="noStrike" baseline="0" dirty="0">
                <a:latin typeface="LMRoman10-Bold-Identity-H"/>
              </a:rPr>
              <a:t>Alternative Routes</a:t>
            </a:r>
            <a:r>
              <a:rPr lang="en-US" sz="1800" b="0" i="0" u="none" strike="noStrike" baseline="0" dirty="0">
                <a:latin typeface="LMRoman10-Regular-Identity-H"/>
              </a:rPr>
              <a:t>: You consider side streets and shortcuts you have used before that tend to be less busy.</a:t>
            </a:r>
          </a:p>
          <a:p>
            <a:pPr algn="just"/>
            <a:r>
              <a:rPr lang="en-US" sz="1800" b="0" i="0" u="none" strike="noStrike" baseline="0" dirty="0">
                <a:latin typeface="LMRoman10-Regular-Identity-H"/>
              </a:rPr>
              <a:t>4. </a:t>
            </a:r>
            <a:r>
              <a:rPr lang="en-US" sz="1800" b="1" i="0" u="none" strike="noStrike" baseline="0" dirty="0">
                <a:latin typeface="LMRoman10-Bold-Identity-H"/>
              </a:rPr>
              <a:t>Decision</a:t>
            </a:r>
            <a:r>
              <a:rPr lang="en-US" sz="1800" b="0" i="0" u="none" strike="noStrike" baseline="0" dirty="0">
                <a:latin typeface="LMRoman10-Regular-Identity-H"/>
              </a:rPr>
              <a:t>: Based on the app and your knowledge, you decide to avoid the main highway (which shows heavy congestion) and take a series of back roads that usually have lighter traffic.</a:t>
            </a:r>
          </a:p>
          <a:p>
            <a:pPr algn="just"/>
            <a:endParaRPr lang="en-US" dirty="0">
              <a:latin typeface="LMRoman10-Regular-Identity-H"/>
            </a:endParaRPr>
          </a:p>
          <a:p>
            <a:pPr algn="l"/>
            <a:r>
              <a:rPr lang="en-US" sz="1800" b="0" i="0" u="none" strike="noStrike" baseline="0" dirty="0">
                <a:latin typeface="LMRoman10-Regular-Identity-H"/>
              </a:rPr>
              <a:t>While this heuristic approach does not guarantee that you will find the absolute fastest route, it combines your experience and real-time data to make an informed, efficient decision, likely saving you time compared to blindly following </a:t>
            </a:r>
            <a:r>
              <a:rPr lang="en-IN" sz="1800" b="0" i="0" u="none" strike="noStrike" baseline="0" dirty="0">
                <a:latin typeface="LMRoman10-Regular-Identity-H"/>
              </a:rPr>
              <a:t>the main routes.</a:t>
            </a:r>
            <a:endParaRPr lang="en-IN" dirty="0"/>
          </a:p>
        </p:txBody>
      </p:sp>
    </p:spTree>
    <p:extLst>
      <p:ext uri="{BB962C8B-B14F-4D97-AF65-F5344CB8AC3E}">
        <p14:creationId xmlns:p14="http://schemas.microsoft.com/office/powerpoint/2010/main" val="2983650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CF762-1EAC-5F0A-6BCB-E8221159A299}"/>
              </a:ext>
            </a:extLst>
          </p:cNvPr>
          <p:cNvSpPr txBox="1"/>
          <p:nvPr/>
        </p:nvSpPr>
        <p:spPr>
          <a:xfrm>
            <a:off x="565079" y="924674"/>
            <a:ext cx="9000161" cy="373031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Both algorithms and heuristics are ways of solving problems, but they have different advantages and disadvantages. Algorithms are more reliable and accurate, but they can also be more complex and time-consuming.</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Heuristics are more flexible and efficient, but they can also be more error-prone and biased. We can combine algorithms and heuristics to create hybrid solutions that balance the trade-offs. For example, you can use a heuristic to narrow down the search space, and then apply an algorithm to find the best solution within that space.</a:t>
            </a:r>
          </a:p>
        </p:txBody>
      </p:sp>
    </p:spTree>
    <p:extLst>
      <p:ext uri="{BB962C8B-B14F-4D97-AF65-F5344CB8AC3E}">
        <p14:creationId xmlns:p14="http://schemas.microsoft.com/office/powerpoint/2010/main" val="275918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02D0-9BD3-5879-8E06-120408309BC7}"/>
              </a:ext>
            </a:extLst>
          </p:cNvPr>
          <p:cNvSpPr>
            <a:spLocks noGrp="1"/>
          </p:cNvSpPr>
          <p:nvPr>
            <p:ph type="title"/>
          </p:nvPr>
        </p:nvSpPr>
        <p:spPr>
          <a:xfrm>
            <a:off x="609600" y="1119882"/>
            <a:ext cx="10972800" cy="452063"/>
          </a:xfrm>
        </p:spPr>
        <p:txBody>
          <a:bodyPr>
            <a:normAutofit fontScale="90000"/>
          </a:bodyPr>
          <a:lstStyle/>
          <a:p>
            <a:r>
              <a:rPr lang="en-IN" sz="3200" b="1" i="0" u="none" strike="noStrike" baseline="0" dirty="0">
                <a:latin typeface="Times New Roman" panose="02020603050405020304" pitchFamily="18" charset="0"/>
                <a:cs typeface="Times New Roman" panose="02020603050405020304" pitchFamily="18" charset="0"/>
              </a:rPr>
              <a:t>Means-Ends Analysis Problem-Solving Strategy</a:t>
            </a:r>
            <a:br>
              <a:rPr lang="en-IN" sz="3200" b="1" i="0" u="none" strike="noStrike" baseline="0"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D5D271-BD3A-71C0-8126-B49DB8EA83C1}"/>
              </a:ext>
            </a:extLst>
          </p:cNvPr>
          <p:cNvSpPr txBox="1"/>
          <p:nvPr/>
        </p:nvSpPr>
        <p:spPr>
          <a:xfrm>
            <a:off x="513708" y="1243173"/>
            <a:ext cx="9554966" cy="4801314"/>
          </a:xfrm>
          <a:prstGeom prst="rect">
            <a:avLst/>
          </a:prstGeom>
          <a:noFill/>
        </p:spPr>
        <p:txBody>
          <a:bodyPr wrap="square">
            <a:spAutoFit/>
          </a:bodyPr>
          <a:lstStyle/>
          <a:p>
            <a:pPr algn="l"/>
            <a:r>
              <a:rPr lang="en-US" sz="1800" b="0" i="0" u="none" strike="noStrike" baseline="0" dirty="0">
                <a:latin typeface="LMRoman10-Regular-Identity-H"/>
              </a:rPr>
              <a:t>Means-ends analysis is a strategy that involves breaking down a problem into smaller, manageable parts (means) and addressing each part to achieve the final goal (ends). It involves identifying the current state, the desired end state, and the steps needed to bridge the gap between the two.</a:t>
            </a:r>
          </a:p>
          <a:p>
            <a:pPr algn="l"/>
            <a:endParaRPr lang="en-US" sz="1800" b="0" i="0" u="none" strike="noStrike" baseline="0" dirty="0">
              <a:latin typeface="LMRoman10-Regular-Identity-H"/>
            </a:endParaRPr>
          </a:p>
          <a:p>
            <a:pPr algn="l"/>
            <a:r>
              <a:rPr lang="en-US" sz="1800" b="0" i="0" u="none" strike="noStrike" baseline="0" dirty="0">
                <a:latin typeface="LMRoman10-Regular-Identity-H"/>
              </a:rPr>
              <a:t>Imagine you want to plan a road trip from Trivandrum to Kashmir. Here is</a:t>
            </a:r>
          </a:p>
          <a:p>
            <a:pPr algn="l"/>
            <a:r>
              <a:rPr lang="en-US" sz="1800" b="0" i="0" u="none" strike="noStrike" baseline="0" dirty="0">
                <a:latin typeface="LMRoman10-Regular-Identity-H"/>
              </a:rPr>
              <a:t>how you might use means-ends analysis.</a:t>
            </a:r>
          </a:p>
          <a:p>
            <a:pPr algn="l"/>
            <a:r>
              <a:rPr lang="en-US" sz="1800" b="0" i="0" u="none" strike="noStrike" baseline="0" dirty="0">
                <a:latin typeface="LMRoman10-Regular-Identity-H"/>
              </a:rPr>
              <a:t>1. Define the Goal: Drive from Trivandrum to Kashmir.</a:t>
            </a:r>
          </a:p>
          <a:p>
            <a:pPr algn="l"/>
            <a:r>
              <a:rPr lang="en-US" sz="1800" b="0" i="0" u="none" strike="noStrike" baseline="0" dirty="0">
                <a:latin typeface="LMRoman10-Regular-Identity-H"/>
              </a:rPr>
              <a:t>2. Analyze the Current State: You start in Trivandrum.</a:t>
            </a:r>
          </a:p>
          <a:p>
            <a:pPr algn="l"/>
            <a:r>
              <a:rPr lang="en-US" sz="1800" b="0" i="0" u="none" strike="noStrike" baseline="0" dirty="0">
                <a:latin typeface="LMRoman10-Regular-Identity-H"/>
              </a:rPr>
              <a:t>3. Identify the Differences: Distance between Trivandrum and Kashmir is approximately    </a:t>
            </a:r>
          </a:p>
          <a:p>
            <a:pPr algn="l"/>
            <a:r>
              <a:rPr lang="en-US" dirty="0">
                <a:latin typeface="LMRoman10-Regular-Identity-H"/>
              </a:rPr>
              <a:t>    </a:t>
            </a:r>
            <a:r>
              <a:rPr lang="en-US" sz="1800" b="0" i="0" u="none" strike="noStrike" baseline="0" dirty="0">
                <a:latin typeface="LMRoman10-Regular-Identity-H"/>
              </a:rPr>
              <a:t>3,700 kilometers.</a:t>
            </a:r>
          </a:p>
          <a:p>
            <a:pPr algn="l"/>
            <a:r>
              <a:rPr lang="en-US" sz="1800" b="0" i="0" u="none" strike="noStrike" baseline="0" dirty="0">
                <a:latin typeface="LMRoman10-Regular-Identity-H"/>
              </a:rPr>
              <a:t>4. Set Sub-Goals (Means):</a:t>
            </a:r>
          </a:p>
          <a:p>
            <a:pPr algn="l"/>
            <a:r>
              <a:rPr lang="en-US" sz="1800" b="0" i="0" u="none" strike="noStrike" baseline="0" dirty="0">
                <a:latin typeface="LMRoman10-Regular-Identity-H"/>
              </a:rPr>
              <a:t>Fuel and Rest Stops: Where to stop for fuel and rest.</a:t>
            </a:r>
          </a:p>
          <a:p>
            <a:pPr algn="l"/>
            <a:r>
              <a:rPr lang="en-US" sz="1800" b="0" i="0" u="none" strike="noStrike" baseline="0" dirty="0">
                <a:latin typeface="LMRoman10-Regular-Identity-H"/>
              </a:rPr>
              <a:t>Daily Driving Targets: Break the trip into daily segments, such as driving 500-600 km per day.</a:t>
            </a:r>
          </a:p>
          <a:p>
            <a:pPr algn="l"/>
            <a:r>
              <a:rPr lang="en-US" sz="1800" b="0" i="0" u="none" strike="noStrike" baseline="0" dirty="0">
                <a:latin typeface="LMRoman10-Regular-Identity-H"/>
              </a:rPr>
              <a:t>Route Planning: Choose the most efficient and scenic route, considering highways, weather conditions, and places you want to visit.</a:t>
            </a:r>
            <a:endParaRPr lang="en-IN" dirty="0"/>
          </a:p>
        </p:txBody>
      </p:sp>
    </p:spTree>
    <p:extLst>
      <p:ext uri="{BB962C8B-B14F-4D97-AF65-F5344CB8AC3E}">
        <p14:creationId xmlns:p14="http://schemas.microsoft.com/office/powerpoint/2010/main" val="322079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65C1-7724-2438-220B-11C8F2D74A1B}"/>
              </a:ext>
            </a:extLst>
          </p:cNvPr>
          <p:cNvSpPr>
            <a:spLocks noGrp="1"/>
          </p:cNvSpPr>
          <p:nvPr>
            <p:ph type="title"/>
          </p:nvPr>
        </p:nvSpPr>
        <p:spPr>
          <a:xfrm>
            <a:off x="1041939" y="973668"/>
            <a:ext cx="9478799" cy="706964"/>
          </a:xfrm>
        </p:spPr>
        <p:txBody>
          <a:bodyPr/>
          <a:lstStyle/>
          <a:p>
            <a:r>
              <a:rPr lang="en-IN" sz="3200" b="1" i="0" u="none" strike="noStrike" baseline="0" dirty="0">
                <a:latin typeface="Times New Roman" panose="02020603050405020304" pitchFamily="18" charset="0"/>
                <a:cs typeface="Times New Roman" panose="02020603050405020304" pitchFamily="18" charset="0"/>
              </a:rPr>
              <a:t>Means-Ends Analysis Problem-Solving Strategy</a:t>
            </a:r>
            <a:endParaRPr lang="en-IN" sz="3200" dirty="0"/>
          </a:p>
        </p:txBody>
      </p:sp>
      <p:sp>
        <p:nvSpPr>
          <p:cNvPr id="3" name="Content Placeholder 2">
            <a:extLst>
              <a:ext uri="{FF2B5EF4-FFF2-40B4-BE49-F238E27FC236}">
                <a16:creationId xmlns:a16="http://schemas.microsoft.com/office/drawing/2014/main" id="{6729EFBD-8848-6C02-353B-0B43D9E300EE}"/>
              </a:ext>
            </a:extLst>
          </p:cNvPr>
          <p:cNvSpPr>
            <a:spLocks noGrp="1"/>
          </p:cNvSpPr>
          <p:nvPr>
            <p:ph sz="half" idx="1"/>
          </p:nvPr>
        </p:nvSpPr>
        <p:spPr>
          <a:xfrm>
            <a:off x="482885" y="2219220"/>
            <a:ext cx="5497227" cy="4232952"/>
          </a:xfrm>
        </p:spPr>
        <p:txBody>
          <a:bodyPr>
            <a:normAutofit fontScale="70000" lnSpcReduction="20000"/>
          </a:bodyPr>
          <a:lstStyle/>
          <a:p>
            <a:pPr algn="just"/>
            <a:r>
              <a:rPr lang="en-IN" sz="2600" dirty="0">
                <a:latin typeface="LMRoman10-Bold-Identity-H"/>
              </a:rPr>
              <a:t>5. Implement the Plan:</a:t>
            </a:r>
          </a:p>
          <a:p>
            <a:pPr marL="0" indent="0" algn="just">
              <a:buNone/>
            </a:pPr>
            <a:r>
              <a:rPr lang="en-IN" sz="2600" dirty="0">
                <a:latin typeface="LMRoman10-Bold-Identity-H"/>
              </a:rPr>
              <a:t> • Day 1: Drive from Trivandrum to Bangalore, Karnataka (approx. 720 km).</a:t>
            </a:r>
          </a:p>
          <a:p>
            <a:pPr marL="0" indent="0" algn="just">
              <a:buNone/>
            </a:pPr>
            <a:r>
              <a:rPr lang="en-IN" sz="2600" dirty="0">
                <a:latin typeface="LMRoman10-Bold-Identity-H"/>
              </a:rPr>
              <a:t>   Refuel in Madurai, Tamil Nadu. Overnight stay in Bangalore.</a:t>
            </a:r>
          </a:p>
          <a:p>
            <a:pPr marL="0" indent="0" algn="just">
              <a:buNone/>
            </a:pPr>
            <a:r>
              <a:rPr lang="en-IN" sz="2600" dirty="0">
                <a:latin typeface="LMRoman10-Bold-Identity-H"/>
              </a:rPr>
              <a:t>• Day 2: Drive from Bangalore to Hyderabad, Telangana (approx. 570 km).</a:t>
            </a:r>
          </a:p>
          <a:p>
            <a:pPr marL="0" indent="0" algn="just">
              <a:buNone/>
            </a:pPr>
            <a:r>
              <a:rPr lang="en-IN" sz="2600" dirty="0">
                <a:latin typeface="LMRoman10-Bold-Identity-H"/>
              </a:rPr>
              <a:t>   Refuel in Anantapur, Andhra Pradesh. Overnight stay in Hyderabad.</a:t>
            </a:r>
          </a:p>
          <a:p>
            <a:pPr marL="0" indent="0" algn="just">
              <a:buNone/>
            </a:pPr>
            <a:r>
              <a:rPr lang="en-IN" sz="2600" dirty="0">
                <a:latin typeface="LMRoman10-Bold-Identity-H"/>
              </a:rPr>
              <a:t>......</a:t>
            </a:r>
          </a:p>
          <a:p>
            <a:pPr marL="0" indent="0" algn="just">
              <a:buNone/>
            </a:pPr>
            <a:r>
              <a:rPr lang="en-IN" sz="2600" dirty="0">
                <a:latin typeface="LMRoman10-Bold-Identity-H"/>
              </a:rPr>
              <a:t>• Day 8: Drive from Jammu to Srinagar, Kashmir (approx. 270 km).</a:t>
            </a:r>
          </a:p>
          <a:p>
            <a:pPr algn="just"/>
            <a:r>
              <a:rPr lang="en-IN" sz="2600" dirty="0">
                <a:latin typeface="LMRoman10-Bold-Identity-H"/>
              </a:rPr>
              <a:t>6. Adjust as Needed: </a:t>
            </a:r>
          </a:p>
          <a:p>
            <a:pPr marL="0" indent="0" algn="just">
              <a:buNone/>
            </a:pPr>
            <a:r>
              <a:rPr lang="en-IN" sz="2600" dirty="0">
                <a:latin typeface="LMRoman10-Bold-Identity-H"/>
              </a:rPr>
              <a:t>Throughout the trip, you may need to make adjustments based on traffic, road conditions, or personal preferences.</a:t>
            </a:r>
          </a:p>
          <a:p>
            <a:endParaRPr lang="en-IN" dirty="0"/>
          </a:p>
        </p:txBody>
      </p:sp>
      <p:pic>
        <p:nvPicPr>
          <p:cNvPr id="5" name="Content Placeholder 4">
            <a:extLst>
              <a:ext uri="{FF2B5EF4-FFF2-40B4-BE49-F238E27FC236}">
                <a16:creationId xmlns:a16="http://schemas.microsoft.com/office/drawing/2014/main" id="{3D3F702A-061E-F212-DFC5-B2DEE58BD0B6}"/>
              </a:ext>
            </a:extLst>
          </p:cNvPr>
          <p:cNvPicPr>
            <a:picLocks noGrp="1" noChangeAspect="1"/>
          </p:cNvPicPr>
          <p:nvPr>
            <p:ph sz="half" idx="2"/>
          </p:nvPr>
        </p:nvPicPr>
        <p:blipFill>
          <a:blip r:embed="rId2"/>
          <a:stretch>
            <a:fillRect/>
          </a:stretch>
        </p:blipFill>
        <p:spPr>
          <a:xfrm>
            <a:off x="6534364" y="2219219"/>
            <a:ext cx="5657636" cy="4715838"/>
          </a:xfrm>
          <a:prstGeom prst="rect">
            <a:avLst/>
          </a:prstGeom>
        </p:spPr>
      </p:pic>
    </p:spTree>
    <p:extLst>
      <p:ext uri="{BB962C8B-B14F-4D97-AF65-F5344CB8AC3E}">
        <p14:creationId xmlns:p14="http://schemas.microsoft.com/office/powerpoint/2010/main" val="129066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4F8FA4-8D64-A02E-3D5E-2376260D7782}"/>
              </a:ext>
            </a:extLst>
          </p:cNvPr>
          <p:cNvSpPr txBox="1"/>
          <p:nvPr/>
        </p:nvSpPr>
        <p:spPr>
          <a:xfrm>
            <a:off x="1065943" y="581985"/>
            <a:ext cx="8786974" cy="5786199"/>
          </a:xfrm>
          <a:prstGeom prst="rect">
            <a:avLst/>
          </a:prstGeom>
          <a:noFill/>
        </p:spPr>
        <p:txBody>
          <a:bodyPr wrap="square">
            <a:spAutoFit/>
          </a:bodyPr>
          <a:lstStyle/>
          <a:p>
            <a:pPr algn="l"/>
            <a:r>
              <a:rPr lang="en-IN" sz="2800" b="1" i="0" u="none" strike="noStrike" baseline="0" dirty="0">
                <a:latin typeface="LMRoman12-Bold-Identity-H"/>
              </a:rPr>
              <a:t>Problem decomposition</a:t>
            </a:r>
          </a:p>
          <a:p>
            <a:pPr algn="l"/>
            <a:endParaRPr lang="en-US" sz="1800" b="0" i="0" u="none" strike="noStrike" baseline="0" dirty="0">
              <a:latin typeface="LMRoman10-Regular-Identity-H"/>
            </a:endParaRPr>
          </a:p>
          <a:p>
            <a:pPr algn="just"/>
            <a:r>
              <a:rPr lang="en-US" sz="1800" b="0" i="0" u="none" strike="noStrike" baseline="0" dirty="0">
                <a:solidFill>
                  <a:srgbClr val="FF0000"/>
                </a:solidFill>
                <a:latin typeface="LMRoman10-Regular-Identity-H"/>
              </a:rPr>
              <a:t>When the problem to be solved is too complex to manage, break it into manageable parts known as sub-problems. This process is known as </a:t>
            </a:r>
            <a:r>
              <a:rPr lang="en-US" sz="1800" b="1" i="0" u="none" strike="noStrike" baseline="0" dirty="0">
                <a:solidFill>
                  <a:srgbClr val="FF0000"/>
                </a:solidFill>
                <a:latin typeface="LMRoman10-Bold-Identity-H"/>
              </a:rPr>
              <a:t>problem decomposition</a:t>
            </a:r>
            <a:r>
              <a:rPr lang="en-US" sz="1800" b="0" i="0" u="none" strike="noStrike" baseline="0" dirty="0">
                <a:latin typeface="LMRoman10-Regular-Identity-H"/>
              </a:rPr>
              <a:t>. </a:t>
            </a:r>
          </a:p>
          <a:p>
            <a:pPr algn="just"/>
            <a:endParaRPr lang="en-US" dirty="0">
              <a:latin typeface="LMRoman10-Regular-Identity-H"/>
            </a:endParaRPr>
          </a:p>
          <a:p>
            <a:pPr algn="just"/>
            <a:r>
              <a:rPr lang="en-US" sz="1800" b="0" i="0" u="none" strike="noStrike" baseline="0" dirty="0">
                <a:latin typeface="LMRoman10-Regular-Identity-H"/>
              </a:rPr>
              <a:t>The steps in solving a problem using the decomposition </a:t>
            </a:r>
            <a:r>
              <a:rPr lang="en-IN" sz="1800" b="0" i="0" u="none" strike="noStrike" baseline="0" dirty="0">
                <a:latin typeface="LMRoman10-Regular-Identity-H"/>
              </a:rPr>
              <a:t>approach is as follows:</a:t>
            </a:r>
          </a:p>
          <a:p>
            <a:pPr algn="just"/>
            <a:endParaRPr lang="en-IN" sz="1800" b="0" i="0" u="none" strike="noStrike" baseline="0" dirty="0">
              <a:latin typeface="LMRoman10-Regular-Identity-H"/>
            </a:endParaRPr>
          </a:p>
          <a:p>
            <a:pPr marL="342900" indent="-342900" algn="just">
              <a:buAutoNum type="arabicPeriod"/>
            </a:pPr>
            <a:r>
              <a:rPr lang="en-US" sz="1800" b="1" i="0" u="none" strike="noStrike" baseline="0" dirty="0">
                <a:latin typeface="LMRoman10-Bold-Identity-H"/>
              </a:rPr>
              <a:t>Understand the problem</a:t>
            </a:r>
            <a:r>
              <a:rPr lang="en-US" sz="1800" b="0" i="0" u="none" strike="noStrike" baseline="0" dirty="0">
                <a:latin typeface="LMRoman10-Regular-Identity-H"/>
              </a:rPr>
              <a:t>: Develop a thorough understanding of the </a:t>
            </a:r>
            <a:r>
              <a:rPr lang="en-IN" sz="1800" b="0" i="0" u="none" strike="noStrike" baseline="0" dirty="0">
                <a:latin typeface="LMRoman10-Regular-Identity-H"/>
              </a:rPr>
              <a:t>problem.</a:t>
            </a:r>
          </a:p>
          <a:p>
            <a:pPr algn="just"/>
            <a:endParaRPr lang="en-IN" sz="1800" b="0" i="0" u="none" strike="noStrike" baseline="0" dirty="0">
              <a:latin typeface="LMRoman10-Regular-Identity-H"/>
            </a:endParaRPr>
          </a:p>
          <a:p>
            <a:pPr algn="just"/>
            <a:r>
              <a:rPr lang="en-US" sz="1800" b="0" i="0" u="none" strike="noStrike" baseline="0" dirty="0">
                <a:latin typeface="LMRoman10-Regular-Identity-H"/>
              </a:rPr>
              <a:t>2. </a:t>
            </a:r>
            <a:r>
              <a:rPr lang="en-US" sz="1800" b="1" i="0" u="none" strike="noStrike" baseline="0" dirty="0">
                <a:latin typeface="LMRoman10-Bold-Identity-H"/>
              </a:rPr>
              <a:t>Identify the sub-problems</a:t>
            </a:r>
            <a:r>
              <a:rPr lang="en-US" sz="1800" b="0" i="0" u="none" strike="noStrike" baseline="0" dirty="0">
                <a:latin typeface="LMRoman10-Regular-Identity-H"/>
              </a:rPr>
              <a:t>: Decompose the problems into smaller parts.</a:t>
            </a:r>
          </a:p>
          <a:p>
            <a:pPr algn="just"/>
            <a:endParaRPr lang="en-US" sz="1800" b="0" i="0" u="none" strike="noStrike" baseline="0" dirty="0">
              <a:latin typeface="LMRoman10-Regular-Identity-H"/>
            </a:endParaRPr>
          </a:p>
          <a:p>
            <a:pPr algn="just"/>
            <a:r>
              <a:rPr lang="en-US" sz="1800" b="0" i="0" u="none" strike="noStrike" baseline="0" dirty="0">
                <a:latin typeface="LMRoman10-Regular-Identity-H"/>
              </a:rPr>
              <a:t>3. </a:t>
            </a:r>
            <a:r>
              <a:rPr lang="en-US" sz="1800" b="1" i="0" u="none" strike="noStrike" baseline="0" dirty="0">
                <a:latin typeface="LMRoman10-Bold-Identity-H"/>
              </a:rPr>
              <a:t>Solving the sub-problems</a:t>
            </a:r>
            <a:r>
              <a:rPr lang="en-US" sz="1800" b="0" i="0" u="none" strike="noStrike" baseline="0" dirty="0">
                <a:latin typeface="LMRoman10-Regular-Identity-H"/>
              </a:rPr>
              <a:t>: Once decomposition is done, you proceed to solve the individual sub-problems. You may have to decide upon the order in which the various sub-problems are to be solved.</a:t>
            </a:r>
          </a:p>
          <a:p>
            <a:pPr algn="just"/>
            <a:endParaRPr lang="en-US" sz="1800" b="0" i="0" u="none" strike="noStrike" baseline="0" dirty="0">
              <a:latin typeface="LMRoman10-Regular-Identity-H"/>
            </a:endParaRPr>
          </a:p>
          <a:p>
            <a:pPr algn="just"/>
            <a:r>
              <a:rPr lang="en-US" sz="1800" b="0" i="0" u="none" strike="noStrike" baseline="0" dirty="0">
                <a:latin typeface="LMRoman10-Regular-Identity-H"/>
              </a:rPr>
              <a:t>4. </a:t>
            </a:r>
            <a:r>
              <a:rPr lang="en-US" sz="1800" b="1" i="0" u="none" strike="noStrike" baseline="0" dirty="0">
                <a:latin typeface="LMRoman10-Bold-Identity-H"/>
              </a:rPr>
              <a:t>Combine the solution</a:t>
            </a:r>
            <a:r>
              <a:rPr lang="en-US" sz="1800" b="0" i="0" u="none" strike="noStrike" baseline="0" dirty="0">
                <a:latin typeface="LMRoman10-Regular-Identity-H"/>
              </a:rPr>
              <a:t>: Once all the sub-problems have been solved, you should combine all those solutions to form the solution for the original </a:t>
            </a:r>
            <a:r>
              <a:rPr lang="en-IN" sz="1800" b="0" i="0" u="none" strike="noStrike" baseline="0" dirty="0">
                <a:latin typeface="LMRoman10-Regular-Identity-H"/>
              </a:rPr>
              <a:t>problem.</a:t>
            </a:r>
          </a:p>
          <a:p>
            <a:pPr algn="just"/>
            <a:endParaRPr lang="en-IN" sz="1800" b="0" i="0" u="none" strike="noStrike" baseline="0" dirty="0">
              <a:latin typeface="LMRoman10-Regular-Identity-H"/>
            </a:endParaRPr>
          </a:p>
          <a:p>
            <a:pPr algn="just"/>
            <a:r>
              <a:rPr lang="en-US" sz="1800" b="0" i="0" u="none" strike="noStrike" baseline="0" dirty="0">
                <a:latin typeface="LMRoman10-Regular-Identity-H"/>
              </a:rPr>
              <a:t>5. </a:t>
            </a:r>
            <a:r>
              <a:rPr lang="en-US" sz="1800" b="1" i="0" u="none" strike="noStrike" baseline="0" dirty="0">
                <a:latin typeface="LMRoman10-Bold-Identity-H"/>
              </a:rPr>
              <a:t>Test the combined solution</a:t>
            </a:r>
            <a:r>
              <a:rPr lang="en-US" sz="1800" b="0" i="0" u="none" strike="noStrike" baseline="0" dirty="0">
                <a:latin typeface="LMRoman10-Regular-Identity-H"/>
              </a:rPr>
              <a:t>: Finally you ensure that the combined solution indeed solves the problem effectively.</a:t>
            </a:r>
            <a:endParaRPr lang="en-IN" dirty="0"/>
          </a:p>
        </p:txBody>
      </p:sp>
    </p:spTree>
    <p:extLst>
      <p:ext uri="{BB962C8B-B14F-4D97-AF65-F5344CB8AC3E}">
        <p14:creationId xmlns:p14="http://schemas.microsoft.com/office/powerpoint/2010/main" val="245454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B7521-7844-165D-77F4-C2E5286AB1B7}"/>
              </a:ext>
            </a:extLst>
          </p:cNvPr>
          <p:cNvPicPr>
            <a:picLocks noChangeAspect="1"/>
          </p:cNvPicPr>
          <p:nvPr/>
        </p:nvPicPr>
        <p:blipFill>
          <a:blip r:embed="rId2"/>
          <a:stretch>
            <a:fillRect/>
          </a:stretch>
        </p:blipFill>
        <p:spPr>
          <a:xfrm>
            <a:off x="970835" y="1199839"/>
            <a:ext cx="10250330" cy="4458322"/>
          </a:xfrm>
          <a:prstGeom prst="rect">
            <a:avLst/>
          </a:prstGeom>
        </p:spPr>
      </p:pic>
    </p:spTree>
    <p:extLst>
      <p:ext uri="{BB962C8B-B14F-4D97-AF65-F5344CB8AC3E}">
        <p14:creationId xmlns:p14="http://schemas.microsoft.com/office/powerpoint/2010/main" val="408782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F000-A7D9-0127-3B63-22E8F3D8180A}"/>
              </a:ext>
            </a:extLst>
          </p:cNvPr>
          <p:cNvSpPr>
            <a:spLocks noGrp="1"/>
          </p:cNvSpPr>
          <p:nvPr>
            <p:ph type="title"/>
          </p:nvPr>
        </p:nvSpPr>
        <p:spPr/>
        <p:txBody>
          <a:bodyPr/>
          <a:lstStyle/>
          <a:p>
            <a:r>
              <a:rPr lang="en-IN" dirty="0"/>
              <a:t>Contents</a:t>
            </a:r>
          </a:p>
        </p:txBody>
      </p:sp>
      <p:sp>
        <p:nvSpPr>
          <p:cNvPr id="4" name="TextBox 3">
            <a:extLst>
              <a:ext uri="{FF2B5EF4-FFF2-40B4-BE49-F238E27FC236}">
                <a16:creationId xmlns:a16="http://schemas.microsoft.com/office/drawing/2014/main" id="{BD679DA3-B98D-9556-4AAA-3D7A61379C27}"/>
              </a:ext>
            </a:extLst>
          </p:cNvPr>
          <p:cNvSpPr txBox="1"/>
          <p:nvPr/>
        </p:nvSpPr>
        <p:spPr>
          <a:xfrm>
            <a:off x="770562" y="2424701"/>
            <a:ext cx="10654301"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Solving Strategies</a:t>
            </a:r>
          </a:p>
          <a:p>
            <a:endParaRPr lang="en-IN" sz="2400"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Problem-solving strategies defined</a:t>
            </a: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Importance of understanding multiple problem-solving strategies</a:t>
            </a: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Trial and Error</a:t>
            </a: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Heuristics</a:t>
            </a: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Means-Ends Analysis</a:t>
            </a:r>
          </a:p>
          <a:p>
            <a:pPr marL="342900" indent="-342900">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Backtracking.</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99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EADE-0807-814A-DC2A-DD3B67699D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Tower of Hanoi </a:t>
            </a:r>
          </a:p>
        </p:txBody>
      </p:sp>
      <p:sp>
        <p:nvSpPr>
          <p:cNvPr id="4" name="TextBox 3">
            <a:extLst>
              <a:ext uri="{FF2B5EF4-FFF2-40B4-BE49-F238E27FC236}">
                <a16:creationId xmlns:a16="http://schemas.microsoft.com/office/drawing/2014/main" id="{AE109577-1EB0-1B23-080F-829C3D34C5A7}"/>
              </a:ext>
            </a:extLst>
          </p:cNvPr>
          <p:cNvSpPr txBox="1"/>
          <p:nvPr/>
        </p:nvSpPr>
        <p:spPr>
          <a:xfrm>
            <a:off x="1154954" y="2351343"/>
            <a:ext cx="8761412" cy="2862322"/>
          </a:xfrm>
          <a:prstGeom prst="rect">
            <a:avLst/>
          </a:prstGeom>
          <a:noFill/>
        </p:spPr>
        <p:txBody>
          <a:bodyPr wrap="square">
            <a:spAutoFit/>
          </a:bodyPr>
          <a:lstStyle/>
          <a:p>
            <a:pPr algn="just"/>
            <a:r>
              <a:rPr lang="en-IN" dirty="0">
                <a:latin typeface="LMRoman10-Bold-Identity-H"/>
              </a:rPr>
              <a:t>The actual Tower of Hanoi problem consists of three rods sitting vertically on a base with a number of disks of different sizes that can slide onto any rod. The puzzle starts with the disks in a neat stack in ascending order of size on one rod, the smallest at the top making a conical shape. </a:t>
            </a:r>
          </a:p>
          <a:p>
            <a:pPr algn="just"/>
            <a:r>
              <a:rPr lang="en-IN" dirty="0">
                <a:latin typeface="LMRoman10-Bold-Identity-H"/>
              </a:rPr>
              <a:t>The objective of the puzzle is to move the entire stack to another rod obeying the following rules:</a:t>
            </a:r>
          </a:p>
          <a:p>
            <a:pPr algn="just"/>
            <a:r>
              <a:rPr lang="en-IN" dirty="0">
                <a:latin typeface="LMRoman10-Bold-Identity-H"/>
              </a:rPr>
              <a:t>1. Only one disk can be moved at a time.</a:t>
            </a:r>
          </a:p>
          <a:p>
            <a:pPr algn="just"/>
            <a:r>
              <a:rPr lang="en-IN" dirty="0">
                <a:latin typeface="LMRoman10-Bold-Identity-H"/>
              </a:rPr>
              <a:t>2. Each move consists of taking the upper disk from one of the stacks and</a:t>
            </a:r>
          </a:p>
          <a:p>
            <a:pPr algn="just"/>
            <a:r>
              <a:rPr lang="en-IN" dirty="0">
                <a:latin typeface="LMRoman10-Bold-Identity-H"/>
              </a:rPr>
              <a:t>placing it on top of another stack or on an empty rod.</a:t>
            </a:r>
          </a:p>
          <a:p>
            <a:pPr algn="just"/>
            <a:r>
              <a:rPr lang="en-IN" dirty="0">
                <a:latin typeface="LMRoman10-Bold-Identity-H"/>
              </a:rPr>
              <a:t>3. No larger disc may be placed on top of a smaller disk.</a:t>
            </a:r>
          </a:p>
        </p:txBody>
      </p:sp>
    </p:spTree>
    <p:extLst>
      <p:ext uri="{BB962C8B-B14F-4D97-AF65-F5344CB8AC3E}">
        <p14:creationId xmlns:p14="http://schemas.microsoft.com/office/powerpoint/2010/main" val="3006973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62F3-333F-0A45-79B7-50BE38EA5517}"/>
              </a:ext>
            </a:extLst>
          </p:cNvPr>
          <p:cNvSpPr>
            <a:spLocks noGrp="1"/>
          </p:cNvSpPr>
          <p:nvPr>
            <p:ph type="title"/>
          </p:nvPr>
        </p:nvSpPr>
        <p:spPr/>
        <p:txBody>
          <a:bodyPr/>
          <a:lstStyle/>
          <a:p>
            <a:r>
              <a:rPr lang="en-IN" dirty="0"/>
              <a:t>Tower of Hanoi</a:t>
            </a:r>
          </a:p>
        </p:txBody>
      </p:sp>
      <p:sp>
        <p:nvSpPr>
          <p:cNvPr id="4" name="TextBox 3">
            <a:extLst>
              <a:ext uri="{FF2B5EF4-FFF2-40B4-BE49-F238E27FC236}">
                <a16:creationId xmlns:a16="http://schemas.microsoft.com/office/drawing/2014/main" id="{D3B664D3-3959-10E6-7981-53B95837B4D3}"/>
              </a:ext>
            </a:extLst>
          </p:cNvPr>
          <p:cNvSpPr txBox="1"/>
          <p:nvPr/>
        </p:nvSpPr>
        <p:spPr>
          <a:xfrm>
            <a:off x="1322797" y="2407648"/>
            <a:ext cx="8593570" cy="2308324"/>
          </a:xfrm>
          <a:prstGeom prst="rect">
            <a:avLst/>
          </a:prstGeom>
          <a:noFill/>
        </p:spPr>
        <p:txBody>
          <a:bodyPr wrap="square">
            <a:spAutoFit/>
          </a:bodyPr>
          <a:lstStyle/>
          <a:p>
            <a:r>
              <a:rPr lang="en-IN" dirty="0">
                <a:latin typeface="LMRoman10-Bold-Identity-H"/>
              </a:rPr>
              <a:t>With 3 disks, the puzzle can be solved in 7 moves. The minimal moves required to solve a Tower of Hanoi puzzle is              , where n is the number of disks. For example, if there were 14 disks in the tower, the minimum amount of moves that could be made to solve the puzzle would be 2 ^14 – 1 =16,383 moves. </a:t>
            </a:r>
          </a:p>
          <a:p>
            <a:endParaRPr lang="en-IN" dirty="0">
              <a:latin typeface="LMRoman10-Bold-Identity-H"/>
            </a:endParaRPr>
          </a:p>
          <a:p>
            <a:r>
              <a:rPr lang="en-IN" dirty="0">
                <a:latin typeface="LMRoman10-Bold-Identity-H"/>
              </a:rPr>
              <a:t>There are various ways of approaching the Tower of Hanoi or its related problems such as an iterative solution, recursive solution, non-recursive solution, a binary and Gray-code solutions, and graphical representations. </a:t>
            </a:r>
          </a:p>
        </p:txBody>
      </p:sp>
      <p:pic>
        <p:nvPicPr>
          <p:cNvPr id="6" name="Picture 5">
            <a:extLst>
              <a:ext uri="{FF2B5EF4-FFF2-40B4-BE49-F238E27FC236}">
                <a16:creationId xmlns:a16="http://schemas.microsoft.com/office/drawing/2014/main" id="{5E2A1528-0E4A-D91C-9DB9-526B8A070308}"/>
              </a:ext>
            </a:extLst>
          </p:cNvPr>
          <p:cNvPicPr>
            <a:picLocks noChangeAspect="1"/>
          </p:cNvPicPr>
          <p:nvPr/>
        </p:nvPicPr>
        <p:blipFill>
          <a:blip r:embed="rId2"/>
          <a:stretch>
            <a:fillRect/>
          </a:stretch>
        </p:blipFill>
        <p:spPr>
          <a:xfrm>
            <a:off x="3803954" y="2791956"/>
            <a:ext cx="593386" cy="267024"/>
          </a:xfrm>
          <a:prstGeom prst="rect">
            <a:avLst/>
          </a:prstGeom>
        </p:spPr>
      </p:pic>
    </p:spTree>
    <p:extLst>
      <p:ext uri="{BB962C8B-B14F-4D97-AF65-F5344CB8AC3E}">
        <p14:creationId xmlns:p14="http://schemas.microsoft.com/office/powerpoint/2010/main" val="1226538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BE060D-61DD-6FE1-8C88-D5697384FA04}"/>
              </a:ext>
            </a:extLst>
          </p:cNvPr>
          <p:cNvPicPr>
            <a:picLocks noChangeAspect="1"/>
          </p:cNvPicPr>
          <p:nvPr/>
        </p:nvPicPr>
        <p:blipFill>
          <a:blip r:embed="rId2"/>
          <a:stretch>
            <a:fillRect/>
          </a:stretch>
        </p:blipFill>
        <p:spPr>
          <a:xfrm>
            <a:off x="1735070" y="1431508"/>
            <a:ext cx="8125959" cy="2638793"/>
          </a:xfrm>
          <a:prstGeom prst="rect">
            <a:avLst/>
          </a:prstGeom>
        </p:spPr>
      </p:pic>
    </p:spTree>
    <p:extLst>
      <p:ext uri="{BB962C8B-B14F-4D97-AF65-F5344CB8AC3E}">
        <p14:creationId xmlns:p14="http://schemas.microsoft.com/office/powerpoint/2010/main" val="3573715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BB14E-76B5-6C09-CDCA-C567B58091A2}"/>
              </a:ext>
            </a:extLst>
          </p:cNvPr>
          <p:cNvPicPr>
            <a:picLocks noChangeAspect="1"/>
          </p:cNvPicPr>
          <p:nvPr/>
        </p:nvPicPr>
        <p:blipFill>
          <a:blip r:embed="rId2"/>
          <a:stretch>
            <a:fillRect/>
          </a:stretch>
        </p:blipFill>
        <p:spPr>
          <a:xfrm>
            <a:off x="980361" y="995023"/>
            <a:ext cx="10231278" cy="4867954"/>
          </a:xfrm>
          <a:prstGeom prst="rect">
            <a:avLst/>
          </a:prstGeom>
        </p:spPr>
      </p:pic>
    </p:spTree>
    <p:extLst>
      <p:ext uri="{BB962C8B-B14F-4D97-AF65-F5344CB8AC3E}">
        <p14:creationId xmlns:p14="http://schemas.microsoft.com/office/powerpoint/2010/main" val="3842965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AEF1D-CF9D-538E-A3A6-7B4A908F6FE4}"/>
              </a:ext>
            </a:extLst>
          </p:cNvPr>
          <p:cNvPicPr>
            <a:picLocks noChangeAspect="1"/>
          </p:cNvPicPr>
          <p:nvPr/>
        </p:nvPicPr>
        <p:blipFill>
          <a:blip r:embed="rId2"/>
          <a:stretch>
            <a:fillRect/>
          </a:stretch>
        </p:blipFill>
        <p:spPr>
          <a:xfrm>
            <a:off x="1585283" y="995023"/>
            <a:ext cx="9021434" cy="4867954"/>
          </a:xfrm>
          <a:prstGeom prst="rect">
            <a:avLst/>
          </a:prstGeom>
        </p:spPr>
      </p:pic>
    </p:spTree>
    <p:extLst>
      <p:ext uri="{BB962C8B-B14F-4D97-AF65-F5344CB8AC3E}">
        <p14:creationId xmlns:p14="http://schemas.microsoft.com/office/powerpoint/2010/main" val="2229576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B068C-74A4-B8BE-1AE0-C16A708F922F}"/>
              </a:ext>
            </a:extLst>
          </p:cNvPr>
          <p:cNvPicPr>
            <a:picLocks noChangeAspect="1"/>
          </p:cNvPicPr>
          <p:nvPr/>
        </p:nvPicPr>
        <p:blipFill>
          <a:blip r:embed="rId2"/>
          <a:stretch>
            <a:fillRect/>
          </a:stretch>
        </p:blipFill>
        <p:spPr>
          <a:xfrm>
            <a:off x="1475730" y="1104575"/>
            <a:ext cx="9240540" cy="4648849"/>
          </a:xfrm>
          <a:prstGeom prst="rect">
            <a:avLst/>
          </a:prstGeom>
        </p:spPr>
      </p:pic>
    </p:spTree>
    <p:extLst>
      <p:ext uri="{BB962C8B-B14F-4D97-AF65-F5344CB8AC3E}">
        <p14:creationId xmlns:p14="http://schemas.microsoft.com/office/powerpoint/2010/main" val="645250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C3E17-2AB3-0FF5-1B96-F00AF7A554A2}"/>
              </a:ext>
            </a:extLst>
          </p:cNvPr>
          <p:cNvPicPr>
            <a:picLocks noChangeAspect="1"/>
          </p:cNvPicPr>
          <p:nvPr/>
        </p:nvPicPr>
        <p:blipFill>
          <a:blip r:embed="rId2"/>
          <a:stretch>
            <a:fillRect/>
          </a:stretch>
        </p:blipFill>
        <p:spPr>
          <a:xfrm>
            <a:off x="1261388" y="1176023"/>
            <a:ext cx="9669224" cy="4505954"/>
          </a:xfrm>
          <a:prstGeom prst="rect">
            <a:avLst/>
          </a:prstGeom>
        </p:spPr>
      </p:pic>
    </p:spTree>
    <p:extLst>
      <p:ext uri="{BB962C8B-B14F-4D97-AF65-F5344CB8AC3E}">
        <p14:creationId xmlns:p14="http://schemas.microsoft.com/office/powerpoint/2010/main" val="4100047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0836"/>
            <a:ext cx="10972800" cy="945222"/>
          </a:xfrm>
        </p:spPr>
        <p:txBody>
          <a:bodyPr/>
          <a:lstStyle/>
          <a:p>
            <a:r>
              <a:rPr lang="en-US" dirty="0"/>
              <a:t>Other Problem-solving Strategies</a:t>
            </a:r>
          </a:p>
        </p:txBody>
      </p:sp>
      <p:sp>
        <p:nvSpPr>
          <p:cNvPr id="4" name="Rectangle 3"/>
          <p:cNvSpPr/>
          <p:nvPr/>
        </p:nvSpPr>
        <p:spPr>
          <a:xfrm>
            <a:off x="791110" y="1746607"/>
            <a:ext cx="8352890" cy="4801314"/>
          </a:xfrm>
          <a:prstGeom prst="rect">
            <a:avLst/>
          </a:prstGeom>
        </p:spPr>
        <p:txBody>
          <a:bodyPr wrap="square">
            <a:spAutoFit/>
          </a:bodyPr>
          <a:lstStyle/>
          <a:p>
            <a:pPr marL="342900" indent="-342900">
              <a:buFont typeface="+mj-lt"/>
              <a:buAutoNum type="arabicPeriod"/>
            </a:pPr>
            <a:r>
              <a:rPr lang="en-US" dirty="0"/>
              <a:t>Brainstorming</a:t>
            </a:r>
          </a:p>
          <a:p>
            <a:pPr marL="342900" indent="-342900">
              <a:buFont typeface="+mj-lt"/>
              <a:buAutoNum type="arabicPeriod"/>
            </a:pPr>
            <a:endParaRPr lang="en-US" dirty="0"/>
          </a:p>
          <a:p>
            <a:pPr algn="just"/>
            <a:r>
              <a:rPr lang="en-US" dirty="0"/>
              <a:t>Brainstorming involves generating a wide range of ideas and solutions to a problem without immediately judging or analyzing them. The goal is to encourage creative thinking and explore various possibilities.</a:t>
            </a:r>
          </a:p>
          <a:p>
            <a:pPr algn="just"/>
            <a:endParaRPr lang="en-IN" dirty="0"/>
          </a:p>
          <a:p>
            <a:pPr marL="342900" indent="-342900" algn="just"/>
            <a:r>
              <a:rPr lang="en-US" dirty="0"/>
              <a:t>2. Lateral Thinking</a:t>
            </a:r>
          </a:p>
          <a:p>
            <a:pPr algn="just"/>
            <a:endParaRPr lang="en-US" dirty="0"/>
          </a:p>
          <a:p>
            <a:pPr algn="just"/>
            <a:r>
              <a:rPr lang="en-US" dirty="0"/>
              <a:t>Lateral thinking is about looking at problems from new and unconventional angles. It involves thinking outside the box and challenging established patterns and assumptions.</a:t>
            </a:r>
          </a:p>
          <a:p>
            <a:pPr algn="just"/>
            <a:endParaRPr lang="en-IN" dirty="0"/>
          </a:p>
          <a:p>
            <a:pPr algn="just"/>
            <a:r>
              <a:rPr lang="en-IN" dirty="0"/>
              <a:t>3. </a:t>
            </a:r>
            <a:r>
              <a:rPr lang="en-US" dirty="0"/>
              <a:t>Root Cause Analysis</a:t>
            </a:r>
          </a:p>
          <a:p>
            <a:pPr algn="just"/>
            <a:endParaRPr lang="en-US" dirty="0"/>
          </a:p>
          <a:p>
            <a:pPr algn="just"/>
            <a:r>
              <a:rPr lang="en-US" dirty="0"/>
              <a:t>Root cause analysis involves identifying the fundamental cause of a problem rather than just addressing its symptoms. The goal is to prevent the problem from recurring by solving its underlying issues.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321" y="1202076"/>
            <a:ext cx="8794679" cy="4801314"/>
          </a:xfrm>
          <a:prstGeom prst="rect">
            <a:avLst/>
          </a:prstGeom>
        </p:spPr>
        <p:txBody>
          <a:bodyPr wrap="square">
            <a:spAutoFit/>
          </a:bodyPr>
          <a:lstStyle/>
          <a:p>
            <a:pPr algn="just"/>
            <a:r>
              <a:rPr lang="en-US" dirty="0"/>
              <a:t>4. Mind Mapping</a:t>
            </a:r>
          </a:p>
          <a:p>
            <a:pPr algn="just"/>
            <a:endParaRPr lang="en-US" dirty="0"/>
          </a:p>
          <a:p>
            <a:pPr algn="just"/>
            <a:r>
              <a:rPr lang="en-US" dirty="0"/>
              <a:t>Mind mapping is a visual tool for organizing information. It helps in brainstorming, understanding, and solving problems by visually connecting ideas and concepts.</a:t>
            </a:r>
          </a:p>
          <a:p>
            <a:endParaRPr lang="en-IN" dirty="0"/>
          </a:p>
          <a:p>
            <a:r>
              <a:rPr lang="en-US" dirty="0"/>
              <a:t>6. SWOT Analysis</a:t>
            </a:r>
          </a:p>
          <a:p>
            <a:endParaRPr lang="en-US" dirty="0"/>
          </a:p>
          <a:p>
            <a:r>
              <a:rPr lang="en-US" dirty="0"/>
              <a:t>SWOT analysis involves evaluating the Strengths, Weaknesses, Opportunities, and Threats related to a particular problem or decision. It helps in understanding both internal and external factors that impact the situation.</a:t>
            </a:r>
          </a:p>
          <a:p>
            <a:endParaRPr lang="en-IN" dirty="0"/>
          </a:p>
          <a:p>
            <a:r>
              <a:rPr lang="en-US" dirty="0"/>
              <a:t>7. Decision Matrix</a:t>
            </a:r>
          </a:p>
          <a:p>
            <a:endParaRPr lang="en-US" dirty="0"/>
          </a:p>
          <a:p>
            <a:pPr algn="just"/>
            <a:r>
              <a:rPr lang="en-US" dirty="0"/>
              <a:t>A decision matrix, also known as a decision grid or Pugh matrix, helps in evaluating and prioritizing a list of options. It involves listing options and criteria, assigning weights to each criterion, and scoring each option based on the criteria.</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96" y="1119883"/>
            <a:ext cx="8784404" cy="3416320"/>
          </a:xfrm>
          <a:prstGeom prst="rect">
            <a:avLst/>
          </a:prstGeom>
        </p:spPr>
        <p:txBody>
          <a:bodyPr wrap="square">
            <a:spAutoFit/>
          </a:bodyPr>
          <a:lstStyle/>
          <a:p>
            <a:r>
              <a:rPr lang="en-US" dirty="0"/>
              <a:t>8. Simulation</a:t>
            </a:r>
          </a:p>
          <a:p>
            <a:endParaRPr lang="en-US" dirty="0"/>
          </a:p>
          <a:p>
            <a:pPr algn="just"/>
            <a:r>
              <a:rPr lang="en-US" dirty="0"/>
              <a:t>Simulation involves creating a model of a real-world system and experimenting with it to understand how the system behaves under different conditions. It helps in predicting outcomes and identifying the best course of action.</a:t>
            </a:r>
          </a:p>
          <a:p>
            <a:endParaRPr lang="en-US" dirty="0"/>
          </a:p>
          <a:p>
            <a:r>
              <a:rPr lang="en-US" dirty="0"/>
              <a:t>9. Use Experience</a:t>
            </a:r>
          </a:p>
          <a:p>
            <a:endParaRPr lang="en-US" dirty="0"/>
          </a:p>
          <a:p>
            <a:pPr algn="just"/>
            <a:r>
              <a:rPr lang="en-US" dirty="0"/>
              <a:t>The use of experience as a problem-solving strategy involves drawing on previous knowledge and experiences to address current challenges. This strategy relies on the idea that similar problems often have similar solutions, and leveraging past experiences can lead to efficient and effective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09FD9-0B96-B854-9D3C-7077B79BE106}"/>
              </a:ext>
            </a:extLst>
          </p:cNvPr>
          <p:cNvSpPr txBox="1"/>
          <p:nvPr/>
        </p:nvSpPr>
        <p:spPr>
          <a:xfrm>
            <a:off x="452063" y="750014"/>
            <a:ext cx="8704779" cy="5616922"/>
          </a:xfrm>
          <a:prstGeom prst="rect">
            <a:avLst/>
          </a:prstGeom>
          <a:noFill/>
        </p:spPr>
        <p:txBody>
          <a:bodyPr wrap="square">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Solving Process</a:t>
            </a:r>
          </a:p>
          <a:p>
            <a:endParaRPr lang="en-IN" sz="2400" dirty="0">
              <a:latin typeface="Times New Roman" panose="02020603050405020304" pitchFamily="18" charset="0"/>
              <a:cs typeface="Times New Roman" panose="02020603050405020304" pitchFamily="18" charset="0"/>
            </a:endParaRP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Computer as a model of computation</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Understanding the problem</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Formulating a model</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Developing an algorithm</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Writing the program</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Testing the program</a:t>
            </a:r>
          </a:p>
          <a:p>
            <a:pPr marL="285750" indent="-285750">
              <a:lnSpc>
                <a:spcPct val="150000"/>
              </a:lnSpc>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Evaluating the solution. </a:t>
            </a:r>
          </a:p>
          <a:p>
            <a:pPr>
              <a:spcAft>
                <a:spcPts val="600"/>
              </a:spcAft>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717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835-7AA9-956A-79B0-9ADD246EAAE7}"/>
              </a:ext>
            </a:extLst>
          </p:cNvPr>
          <p:cNvSpPr>
            <a:spLocks noGrp="1"/>
          </p:cNvSpPr>
          <p:nvPr>
            <p:ph type="title"/>
          </p:nvPr>
        </p:nvSpPr>
        <p:spPr>
          <a:xfrm>
            <a:off x="609600" y="750013"/>
            <a:ext cx="10972800" cy="945223"/>
          </a:xfrm>
        </p:spPr>
        <p:txBody>
          <a:bodyPr/>
          <a:lstStyle/>
          <a:p>
            <a:r>
              <a:rPr lang="en-IN" dirty="0"/>
              <a:t>Backtracking</a:t>
            </a:r>
          </a:p>
        </p:txBody>
      </p:sp>
      <p:sp>
        <p:nvSpPr>
          <p:cNvPr id="4" name="TextBox 3">
            <a:extLst>
              <a:ext uri="{FF2B5EF4-FFF2-40B4-BE49-F238E27FC236}">
                <a16:creationId xmlns:a16="http://schemas.microsoft.com/office/drawing/2014/main" id="{4ACCC9AC-F758-1469-4244-0B3F5E168BB2}"/>
              </a:ext>
            </a:extLst>
          </p:cNvPr>
          <p:cNvSpPr txBox="1"/>
          <p:nvPr/>
        </p:nvSpPr>
        <p:spPr>
          <a:xfrm>
            <a:off x="688369" y="1695236"/>
            <a:ext cx="9842642" cy="3365858"/>
          </a:xfrm>
          <a:prstGeom prst="rect">
            <a:avLst/>
          </a:prstGeom>
          <a:noFill/>
        </p:spPr>
        <p:txBody>
          <a:bodyPr wrap="square">
            <a:spAutoFit/>
          </a:bodyPr>
          <a:lstStyle/>
          <a:p>
            <a:pPr algn="just">
              <a:lnSpc>
                <a:spcPct val="150000"/>
              </a:lnSpc>
            </a:pPr>
            <a:r>
              <a:rPr lang="en-IN" dirty="0"/>
              <a:t>Working Backwards is a problem-solving strategy in which you start with the end goal and work backward to figure out the steps needed to get there. In other words, instead of starting from the beginning and moving forward, you start from the end and move backward. This strategy is commonly used in math problems that ask you to find a starting value or figure out what happened before a given situation.</a:t>
            </a:r>
          </a:p>
          <a:p>
            <a:pPr algn="just">
              <a:lnSpc>
                <a:spcPct val="150000"/>
              </a:lnSpc>
            </a:pPr>
            <a:endParaRPr lang="en-IN" dirty="0"/>
          </a:p>
          <a:p>
            <a:pPr algn="just">
              <a:lnSpc>
                <a:spcPct val="150000"/>
              </a:lnSpc>
            </a:pPr>
            <a:r>
              <a:rPr lang="en-US" dirty="0"/>
              <a:t>Example 1: Sarah had some pens. She bought 34 pens. She then threw away 29 pens as they were spoilt. In the end, she had 64 pens. How many pens did Sarah have at first?</a:t>
            </a:r>
            <a:endParaRPr lang="en-IN" dirty="0"/>
          </a:p>
        </p:txBody>
      </p:sp>
      <p:pic>
        <p:nvPicPr>
          <p:cNvPr id="6" name="Picture 5">
            <a:extLst>
              <a:ext uri="{FF2B5EF4-FFF2-40B4-BE49-F238E27FC236}">
                <a16:creationId xmlns:a16="http://schemas.microsoft.com/office/drawing/2014/main" id="{33CB7D5E-669A-52CC-AACE-C3B8A90CC493}"/>
              </a:ext>
            </a:extLst>
          </p:cNvPr>
          <p:cNvPicPr>
            <a:picLocks noChangeAspect="1"/>
          </p:cNvPicPr>
          <p:nvPr/>
        </p:nvPicPr>
        <p:blipFill>
          <a:blip r:embed="rId2"/>
          <a:stretch>
            <a:fillRect/>
          </a:stretch>
        </p:blipFill>
        <p:spPr>
          <a:xfrm>
            <a:off x="1813447" y="5010815"/>
            <a:ext cx="7592485" cy="1991003"/>
          </a:xfrm>
          <a:prstGeom prst="rect">
            <a:avLst/>
          </a:prstGeom>
        </p:spPr>
      </p:pic>
    </p:spTree>
    <p:extLst>
      <p:ext uri="{BB962C8B-B14F-4D97-AF65-F5344CB8AC3E}">
        <p14:creationId xmlns:p14="http://schemas.microsoft.com/office/powerpoint/2010/main" val="846191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27D0B-DA26-B280-B683-BD91EB008133}"/>
              </a:ext>
            </a:extLst>
          </p:cNvPr>
          <p:cNvSpPr txBox="1"/>
          <p:nvPr/>
        </p:nvSpPr>
        <p:spPr>
          <a:xfrm>
            <a:off x="421239" y="955496"/>
            <a:ext cx="10900881" cy="4612353"/>
          </a:xfrm>
          <a:prstGeom prst="rect">
            <a:avLst/>
          </a:prstGeom>
          <a:noFill/>
        </p:spPr>
        <p:txBody>
          <a:bodyPr wrap="square">
            <a:spAutoFit/>
          </a:bodyPr>
          <a:lstStyle/>
          <a:p>
            <a:pPr algn="just">
              <a:lnSpc>
                <a:spcPct val="150000"/>
              </a:lnSpc>
            </a:pPr>
            <a:endParaRPr lang="en-IN" dirty="0"/>
          </a:p>
          <a:p>
            <a:pPr algn="just">
              <a:lnSpc>
                <a:spcPct val="150000"/>
              </a:lnSpc>
            </a:pPr>
            <a:r>
              <a:rPr lang="en-IN" dirty="0"/>
              <a:t>Always remember when we work backwards, everything will be reversed, </a:t>
            </a:r>
            <a:r>
              <a:rPr lang="en-IN" dirty="0" err="1"/>
              <a:t>eg</a:t>
            </a:r>
            <a:r>
              <a:rPr lang="en-IN" dirty="0"/>
              <a:t>: instead of adding, we subtract.</a:t>
            </a:r>
          </a:p>
          <a:p>
            <a:pPr algn="just">
              <a:lnSpc>
                <a:spcPct val="150000"/>
              </a:lnSpc>
            </a:pPr>
            <a:r>
              <a:rPr lang="en-IN" dirty="0"/>
              <a:t>We will start drawing the model from the end by drawing a box and label it “End”. Put the end amount “64” in the box.</a:t>
            </a:r>
          </a:p>
          <a:p>
            <a:pPr algn="just">
              <a:lnSpc>
                <a:spcPct val="150000"/>
              </a:lnSpc>
            </a:pPr>
            <a:r>
              <a:rPr lang="en-IN" dirty="0"/>
              <a:t>Draw arrow to point to the left, draw another box. On top of the arrow write “+29” as “Sarah threw away 29 pens”. Instead of subtract, we need to add. In the box, write “93” (64+29=93).</a:t>
            </a:r>
          </a:p>
          <a:p>
            <a:pPr algn="just">
              <a:lnSpc>
                <a:spcPct val="150000"/>
              </a:lnSpc>
            </a:pPr>
            <a:r>
              <a:rPr lang="en-IN" dirty="0"/>
              <a:t>Draw another arrow to point to the left, draw another box. On top of the  arrow, write “-34” as Sarah bought 34 pens. Instead of adding, we need to subtract. In the box, write “59” (93-34=59). Label the box “At First” or “Before”.</a:t>
            </a:r>
          </a:p>
          <a:p>
            <a:pPr algn="just">
              <a:lnSpc>
                <a:spcPct val="150000"/>
              </a:lnSpc>
            </a:pPr>
            <a:r>
              <a:rPr lang="en-IN" dirty="0">
                <a:solidFill>
                  <a:srgbClr val="FF0000"/>
                </a:solidFill>
              </a:rPr>
              <a:t>Sarah had 59 pens at first.</a:t>
            </a:r>
          </a:p>
        </p:txBody>
      </p:sp>
    </p:spTree>
    <p:extLst>
      <p:ext uri="{BB962C8B-B14F-4D97-AF65-F5344CB8AC3E}">
        <p14:creationId xmlns:p14="http://schemas.microsoft.com/office/powerpoint/2010/main" val="2022615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6614-9E4A-E422-8CAB-7C4D2E65E588}"/>
              </a:ext>
            </a:extLst>
          </p:cNvPr>
          <p:cNvSpPr>
            <a:spLocks noGrp="1"/>
          </p:cNvSpPr>
          <p:nvPr>
            <p:ph type="title"/>
          </p:nvPr>
        </p:nvSpPr>
        <p:spPr/>
        <p:txBody>
          <a:bodyPr/>
          <a:lstStyle/>
          <a:p>
            <a:r>
              <a:rPr lang="en-US" dirty="0"/>
              <a:t>Summary of Problem Solving Strategies</a:t>
            </a:r>
            <a:endParaRPr lang="en-IN" dirty="0"/>
          </a:p>
        </p:txBody>
      </p:sp>
      <p:pic>
        <p:nvPicPr>
          <p:cNvPr id="4" name="Picture 3">
            <a:extLst>
              <a:ext uri="{FF2B5EF4-FFF2-40B4-BE49-F238E27FC236}">
                <a16:creationId xmlns:a16="http://schemas.microsoft.com/office/drawing/2014/main" id="{7C2D3E2D-0FB6-F9A9-4518-D57AF3CACAAB}"/>
              </a:ext>
            </a:extLst>
          </p:cNvPr>
          <p:cNvPicPr>
            <a:picLocks noChangeAspect="1"/>
          </p:cNvPicPr>
          <p:nvPr/>
        </p:nvPicPr>
        <p:blipFill>
          <a:blip r:embed="rId2"/>
          <a:stretch>
            <a:fillRect/>
          </a:stretch>
        </p:blipFill>
        <p:spPr>
          <a:xfrm>
            <a:off x="609600" y="2544597"/>
            <a:ext cx="9897856" cy="4201111"/>
          </a:xfrm>
          <a:prstGeom prst="rect">
            <a:avLst/>
          </a:prstGeom>
        </p:spPr>
      </p:pic>
    </p:spTree>
    <p:extLst>
      <p:ext uri="{BB962C8B-B14F-4D97-AF65-F5344CB8AC3E}">
        <p14:creationId xmlns:p14="http://schemas.microsoft.com/office/powerpoint/2010/main" val="3047339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6662-FD61-ECA1-7E9A-31E5D9FB9766}"/>
              </a:ext>
            </a:extLst>
          </p:cNvPr>
          <p:cNvSpPr>
            <a:spLocks noGrp="1"/>
          </p:cNvSpPr>
          <p:nvPr>
            <p:ph type="title"/>
          </p:nvPr>
        </p:nvSpPr>
        <p:spPr>
          <a:xfrm>
            <a:off x="609600" y="770562"/>
            <a:ext cx="10972800" cy="955496"/>
          </a:xfrm>
        </p:spPr>
        <p:txBody>
          <a:bodyPr/>
          <a:lstStyle/>
          <a:p>
            <a:r>
              <a:rPr lang="en-IN" dirty="0"/>
              <a:t>Problem solving process</a:t>
            </a:r>
          </a:p>
        </p:txBody>
      </p:sp>
      <p:sp>
        <p:nvSpPr>
          <p:cNvPr id="4" name="TextBox 3">
            <a:extLst>
              <a:ext uri="{FF2B5EF4-FFF2-40B4-BE49-F238E27FC236}">
                <a16:creationId xmlns:a16="http://schemas.microsoft.com/office/drawing/2014/main" id="{7BB8E1D2-D5B1-8D1E-735B-C8CDFF58950A}"/>
              </a:ext>
            </a:extLst>
          </p:cNvPr>
          <p:cNvSpPr txBox="1"/>
          <p:nvPr/>
        </p:nvSpPr>
        <p:spPr>
          <a:xfrm>
            <a:off x="698643" y="1726057"/>
            <a:ext cx="10972800" cy="3781356"/>
          </a:xfrm>
          <a:prstGeom prst="rect">
            <a:avLst/>
          </a:prstGeom>
          <a:noFill/>
        </p:spPr>
        <p:txBody>
          <a:bodyPr wrap="square">
            <a:spAutoFit/>
          </a:bodyPr>
          <a:lstStyle/>
          <a:p>
            <a:pPr algn="just">
              <a:lnSpc>
                <a:spcPct val="150000"/>
              </a:lnSpc>
            </a:pPr>
            <a:r>
              <a:rPr lang="en-IN" b="1" dirty="0"/>
              <a:t>Understand the problem: </a:t>
            </a:r>
            <a:r>
              <a:rPr lang="en-IN" dirty="0"/>
              <a:t>Effective problem-solving demands a thorough knowledge of the problem domain. Once you have identified the problem, its exact nature must be sought and defined. The problem context, objectives, and constraints if any are to be understood properly.</a:t>
            </a:r>
          </a:p>
          <a:p>
            <a:pPr algn="just">
              <a:lnSpc>
                <a:spcPct val="150000"/>
              </a:lnSpc>
            </a:pPr>
            <a:endParaRPr lang="en-IN" dirty="0"/>
          </a:p>
          <a:p>
            <a:pPr algn="just">
              <a:lnSpc>
                <a:spcPct val="150000"/>
              </a:lnSpc>
            </a:pPr>
            <a:r>
              <a:rPr lang="en-IN" dirty="0"/>
              <a:t>Several techniques can be used to gather information about a problem. Some of these include conducting interviews and sending questionnaires to the stakeholders (people who are concerned with the problem). Segmenting a big problem into simple manageable ones often helps you to develop a clear picture of the problem.</a:t>
            </a:r>
          </a:p>
          <a:p>
            <a:pPr algn="just">
              <a:lnSpc>
                <a:spcPct val="150000"/>
              </a:lnSpc>
            </a:pPr>
            <a:endParaRPr lang="en-IN" dirty="0"/>
          </a:p>
        </p:txBody>
      </p:sp>
    </p:spTree>
    <p:extLst>
      <p:ext uri="{BB962C8B-B14F-4D97-AF65-F5344CB8AC3E}">
        <p14:creationId xmlns:p14="http://schemas.microsoft.com/office/powerpoint/2010/main" val="3113661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CBA7C-7271-DC7F-D94C-1D4CC7E9F94F}"/>
              </a:ext>
            </a:extLst>
          </p:cNvPr>
          <p:cNvSpPr txBox="1"/>
          <p:nvPr/>
        </p:nvSpPr>
        <p:spPr>
          <a:xfrm>
            <a:off x="544529" y="976045"/>
            <a:ext cx="10757043" cy="5858848"/>
          </a:xfrm>
          <a:prstGeom prst="rect">
            <a:avLst/>
          </a:prstGeom>
          <a:noFill/>
        </p:spPr>
        <p:txBody>
          <a:bodyPr wrap="square">
            <a:spAutoFit/>
          </a:bodyPr>
          <a:lstStyle/>
          <a:p>
            <a:pPr algn="just">
              <a:lnSpc>
                <a:spcPct val="150000"/>
              </a:lnSpc>
            </a:pPr>
            <a:r>
              <a:rPr lang="en-IN" b="1" dirty="0"/>
              <a:t>Formulate a model for the solution: </a:t>
            </a:r>
            <a:r>
              <a:rPr lang="en-IN" dirty="0"/>
              <a:t>After the problem is thoroughly understood, the next step is to devise a solution. </a:t>
            </a:r>
          </a:p>
          <a:p>
            <a:pPr algn="just">
              <a:lnSpc>
                <a:spcPct val="150000"/>
              </a:lnSpc>
            </a:pPr>
            <a:r>
              <a:rPr lang="en-IN" dirty="0"/>
              <a:t>You should now identify the various ways to solve the problem. Brainstorming is one of the most commonly used techniques for generating a large number of ideas within a short time. </a:t>
            </a:r>
          </a:p>
          <a:p>
            <a:pPr algn="just">
              <a:lnSpc>
                <a:spcPct val="150000"/>
              </a:lnSpc>
            </a:pPr>
            <a:endParaRPr lang="en-IN" dirty="0"/>
          </a:p>
          <a:p>
            <a:pPr algn="just">
              <a:lnSpc>
                <a:spcPct val="150000"/>
              </a:lnSpc>
            </a:pPr>
            <a:r>
              <a:rPr lang="en-IN" dirty="0"/>
              <a:t>Brainwriting and Mind mapping are two alternative techniques employed here. </a:t>
            </a:r>
          </a:p>
          <a:p>
            <a:pPr algn="just">
              <a:lnSpc>
                <a:spcPct val="150000"/>
              </a:lnSpc>
            </a:pPr>
            <a:endParaRPr lang="en-IN" dirty="0"/>
          </a:p>
          <a:p>
            <a:pPr algn="just">
              <a:lnSpc>
                <a:spcPct val="150000"/>
              </a:lnSpc>
            </a:pPr>
            <a:r>
              <a:rPr lang="en-IN" dirty="0"/>
              <a:t>The generated ideas are then transformed into a conceptual model that can be easily converted to a solution. Mathematical </a:t>
            </a:r>
            <a:r>
              <a:rPr lang="en-IN" dirty="0" err="1"/>
              <a:t>modeling</a:t>
            </a:r>
            <a:r>
              <a:rPr lang="en-IN" dirty="0"/>
              <a:t> and simulation </a:t>
            </a:r>
            <a:r>
              <a:rPr lang="en-IN" dirty="0" err="1"/>
              <a:t>modeling</a:t>
            </a:r>
            <a:r>
              <a:rPr lang="en-IN" dirty="0"/>
              <a:t> are two popular </a:t>
            </a:r>
            <a:r>
              <a:rPr lang="en-IN" dirty="0" err="1"/>
              <a:t>modeling</a:t>
            </a:r>
            <a:r>
              <a:rPr lang="en-IN" dirty="0"/>
              <a:t> techniques used.</a:t>
            </a:r>
          </a:p>
          <a:p>
            <a:pPr algn="just">
              <a:lnSpc>
                <a:spcPct val="150000"/>
              </a:lnSpc>
            </a:pPr>
            <a:endParaRPr lang="en-IN" dirty="0"/>
          </a:p>
          <a:p>
            <a:pPr algn="just">
              <a:lnSpc>
                <a:spcPct val="150000"/>
              </a:lnSpc>
            </a:pPr>
            <a:r>
              <a:rPr lang="en-US" b="1" dirty="0"/>
              <a:t>Develop an algorithm: </a:t>
            </a:r>
            <a:r>
              <a:rPr lang="en-US" dirty="0"/>
              <a:t>Once a list of possible solutions is determined, they have to be translated into formal representations – algorithms. We do not implement all the solutions. So the next step is to assess the pros and cons of each algorithm to select the best one for the problem. The assessment is based on considering various factors such as memory, time, and lines of code.</a:t>
            </a:r>
            <a:endParaRPr lang="en-IN" dirty="0"/>
          </a:p>
        </p:txBody>
      </p:sp>
    </p:spTree>
    <p:extLst>
      <p:ext uri="{BB962C8B-B14F-4D97-AF65-F5344CB8AC3E}">
        <p14:creationId xmlns:p14="http://schemas.microsoft.com/office/powerpoint/2010/main" val="639049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6D637-F4F7-22D2-B8D5-029C971BA761}"/>
              </a:ext>
            </a:extLst>
          </p:cNvPr>
          <p:cNvSpPr txBox="1"/>
          <p:nvPr/>
        </p:nvSpPr>
        <p:spPr>
          <a:xfrm>
            <a:off x="493160" y="883579"/>
            <a:ext cx="9308386" cy="2534861"/>
          </a:xfrm>
          <a:prstGeom prst="rect">
            <a:avLst/>
          </a:prstGeom>
          <a:noFill/>
        </p:spPr>
        <p:txBody>
          <a:bodyPr wrap="square">
            <a:spAutoFit/>
          </a:bodyPr>
          <a:lstStyle/>
          <a:p>
            <a:pPr algn="just">
              <a:lnSpc>
                <a:spcPct val="150000"/>
              </a:lnSpc>
            </a:pPr>
            <a:endParaRPr lang="en-IN" b="1" dirty="0"/>
          </a:p>
          <a:p>
            <a:pPr algn="just">
              <a:lnSpc>
                <a:spcPct val="150000"/>
              </a:lnSpc>
            </a:pPr>
            <a:r>
              <a:rPr lang="en-IN" b="1" dirty="0"/>
              <a:t>Code the algorithm: </a:t>
            </a:r>
            <a:r>
              <a:rPr lang="en-IN" dirty="0"/>
              <a:t>After the best algorithm is determined, you implement it as an executable program. The program or the code is a set of instructions that is more or less, a concrete representation of the algorithm in some programming language. While coding, always follow the incremental paradigm – start with the essential functionalities and gradually add more and more to it.</a:t>
            </a:r>
          </a:p>
        </p:txBody>
      </p:sp>
      <p:sp>
        <p:nvSpPr>
          <p:cNvPr id="5" name="TextBox 4">
            <a:extLst>
              <a:ext uri="{FF2B5EF4-FFF2-40B4-BE49-F238E27FC236}">
                <a16:creationId xmlns:a16="http://schemas.microsoft.com/office/drawing/2014/main" id="{252E66EC-BF76-E2DC-469D-22C053D8520F}"/>
              </a:ext>
            </a:extLst>
          </p:cNvPr>
          <p:cNvSpPr txBox="1"/>
          <p:nvPr/>
        </p:nvSpPr>
        <p:spPr>
          <a:xfrm>
            <a:off x="493160" y="3072348"/>
            <a:ext cx="9493321" cy="2534861"/>
          </a:xfrm>
          <a:prstGeom prst="rect">
            <a:avLst/>
          </a:prstGeom>
          <a:noFill/>
        </p:spPr>
        <p:txBody>
          <a:bodyPr wrap="square">
            <a:spAutoFit/>
          </a:bodyPr>
          <a:lstStyle/>
          <a:p>
            <a:pPr algn="just">
              <a:lnSpc>
                <a:spcPct val="150000"/>
              </a:lnSpc>
            </a:pPr>
            <a:endParaRPr lang="en-IN" b="1" dirty="0"/>
          </a:p>
          <a:p>
            <a:pPr algn="just">
              <a:lnSpc>
                <a:spcPct val="150000"/>
              </a:lnSpc>
            </a:pPr>
            <a:r>
              <a:rPr lang="en-IN" b="1" dirty="0"/>
              <a:t>Test the program: </a:t>
            </a:r>
            <a:r>
              <a:rPr lang="en-IN" dirty="0"/>
              <a:t>Once you are done with the coding, you have to inspect your code to verify its correctness. This is </a:t>
            </a:r>
            <a:r>
              <a:rPr lang="en-IN" dirty="0">
                <a:solidFill>
                  <a:srgbClr val="FF0000"/>
                </a:solidFill>
              </a:rPr>
              <a:t>formally called testing</a:t>
            </a:r>
            <a:r>
              <a:rPr lang="en-IN" dirty="0"/>
              <a:t>. </a:t>
            </a:r>
          </a:p>
          <a:p>
            <a:pPr algn="just">
              <a:lnSpc>
                <a:spcPct val="150000"/>
              </a:lnSpc>
            </a:pPr>
            <a:r>
              <a:rPr lang="en-IN" dirty="0"/>
              <a:t>During testing, the program is evaluated as to whether it produces the desired output. Any unexpected output is an error. The program should be executed with different sets of inputs to detect errors. </a:t>
            </a:r>
          </a:p>
        </p:txBody>
      </p:sp>
    </p:spTree>
    <p:extLst>
      <p:ext uri="{BB962C8B-B14F-4D97-AF65-F5344CB8AC3E}">
        <p14:creationId xmlns:p14="http://schemas.microsoft.com/office/powerpoint/2010/main" val="1674283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D163-8A3D-C449-4BC2-F0097A80521E}"/>
              </a:ext>
            </a:extLst>
          </p:cNvPr>
          <p:cNvSpPr txBox="1"/>
          <p:nvPr/>
        </p:nvSpPr>
        <p:spPr>
          <a:xfrm>
            <a:off x="462337" y="1006868"/>
            <a:ext cx="10561834" cy="5443350"/>
          </a:xfrm>
          <a:prstGeom prst="rect">
            <a:avLst/>
          </a:prstGeom>
          <a:noFill/>
        </p:spPr>
        <p:txBody>
          <a:bodyPr wrap="square">
            <a:spAutoFit/>
          </a:bodyPr>
          <a:lstStyle/>
          <a:p>
            <a:pPr algn="just">
              <a:lnSpc>
                <a:spcPct val="150000"/>
              </a:lnSpc>
            </a:pPr>
            <a:r>
              <a:rPr lang="en-IN" dirty="0"/>
              <a:t>It is impossible to test the program with all possible inputs.</a:t>
            </a:r>
          </a:p>
          <a:p>
            <a:pPr algn="just">
              <a:lnSpc>
                <a:spcPct val="150000"/>
              </a:lnSpc>
            </a:pPr>
            <a:r>
              <a:rPr lang="en-IN" dirty="0"/>
              <a:t>Instead, a smaller set of representative inputs called test suite is identified and if the program runs correctly on the test suite, then it is concluded that the program will probably be correct for all inputs. There are automated testing tools to generate a test suite for your code.</a:t>
            </a:r>
          </a:p>
          <a:p>
            <a:pPr algn="just">
              <a:lnSpc>
                <a:spcPct val="150000"/>
              </a:lnSpc>
            </a:pPr>
            <a:r>
              <a:rPr lang="en-IN" dirty="0"/>
              <a:t>Closely associated with testing is the process of debugging which involves fixing or resolving the errors (technically called bugs) identified during testing. Testing and debugging should be repeated until all errors are fixed.</a:t>
            </a:r>
          </a:p>
          <a:p>
            <a:pPr algn="just">
              <a:lnSpc>
                <a:spcPct val="150000"/>
              </a:lnSpc>
            </a:pPr>
            <a:r>
              <a:rPr lang="en-US" b="1" dirty="0"/>
              <a:t>Evaluate the solution: </a:t>
            </a:r>
            <a:r>
              <a:rPr lang="en-US" dirty="0"/>
              <a:t>This final step is to ensure that the program effectively addresses the problem and attains the desired objectives. You have to first define the evaluation criteria. These could include metrics like efficiency, feasibility, and scalability etc. The potential risks that could arise with the program’s deployment are also to be assessed. Collect quantitative and qualitative feedback from the stakeholders. Based on the feedback, you have to work on making necessary improvements to the program. The refined code should also be subject to rigorous testing.</a:t>
            </a:r>
            <a:endParaRPr lang="en-IN" dirty="0"/>
          </a:p>
        </p:txBody>
      </p:sp>
    </p:spTree>
    <p:extLst>
      <p:ext uri="{BB962C8B-B14F-4D97-AF65-F5344CB8AC3E}">
        <p14:creationId xmlns:p14="http://schemas.microsoft.com/office/powerpoint/2010/main" val="416735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1BD9-5A27-3B87-3A6C-0D1031D58528}"/>
              </a:ext>
            </a:extLst>
          </p:cNvPr>
          <p:cNvSpPr>
            <a:spLocks noGrp="1"/>
          </p:cNvSpPr>
          <p:nvPr>
            <p:ph type="title"/>
          </p:nvPr>
        </p:nvSpPr>
        <p:spPr/>
        <p:txBody>
          <a:bodyPr/>
          <a:lstStyle/>
          <a:p>
            <a:r>
              <a:rPr lang="en-US" dirty="0"/>
              <a:t>Case study - The Discriminant calculator</a:t>
            </a:r>
            <a:endParaRPr lang="en-IN" dirty="0"/>
          </a:p>
        </p:txBody>
      </p:sp>
      <p:sp>
        <p:nvSpPr>
          <p:cNvPr id="4" name="TextBox 3">
            <a:extLst>
              <a:ext uri="{FF2B5EF4-FFF2-40B4-BE49-F238E27FC236}">
                <a16:creationId xmlns:a16="http://schemas.microsoft.com/office/drawing/2014/main" id="{3DE9E463-B23F-E2D0-652B-0916235FEFDD}"/>
              </a:ext>
            </a:extLst>
          </p:cNvPr>
          <p:cNvSpPr txBox="1"/>
          <p:nvPr/>
        </p:nvSpPr>
        <p:spPr>
          <a:xfrm>
            <a:off x="698643" y="2311685"/>
            <a:ext cx="9113177" cy="3139321"/>
          </a:xfrm>
          <a:prstGeom prst="rect">
            <a:avLst/>
          </a:prstGeom>
          <a:noFill/>
        </p:spPr>
        <p:txBody>
          <a:bodyPr wrap="square">
            <a:spAutoFit/>
          </a:bodyPr>
          <a:lstStyle/>
          <a:p>
            <a:pPr algn="just"/>
            <a:r>
              <a:rPr lang="en-IN" b="1" dirty="0"/>
              <a:t>Understand the problem: </a:t>
            </a:r>
            <a:r>
              <a:rPr lang="en-IN" dirty="0"/>
              <a:t>Here we formally define the problem by specifying the inputs and output.</a:t>
            </a:r>
          </a:p>
          <a:p>
            <a:pPr algn="just"/>
            <a:endParaRPr lang="en-IN" dirty="0"/>
          </a:p>
          <a:p>
            <a:pPr algn="just"/>
            <a:r>
              <a:rPr lang="en-IN" dirty="0"/>
              <a:t>Input: The three coefficients a, b and c of the quadratic equation</a:t>
            </a:r>
          </a:p>
          <a:p>
            <a:pPr algn="just"/>
            <a:r>
              <a:rPr lang="en-IN" dirty="0"/>
              <a:t>Output: The discriminant value D for the quadratic equation</a:t>
            </a:r>
          </a:p>
          <a:p>
            <a:pPr algn="just"/>
            <a:endParaRPr lang="en-IN" b="1" dirty="0"/>
          </a:p>
          <a:p>
            <a:pPr algn="just"/>
            <a:r>
              <a:rPr lang="en-IN" b="1" dirty="0"/>
              <a:t> Formulate a model for the solution: </a:t>
            </a:r>
            <a:r>
              <a:rPr lang="en-IN" dirty="0"/>
              <a:t>Develop a mathematical model for the solution, that is identify the mathematical expression for the quadratic equation discriminant</a:t>
            </a:r>
          </a:p>
          <a:p>
            <a:endParaRPr lang="en-IN" dirty="0"/>
          </a:p>
          <a:p>
            <a:endParaRPr lang="en-IN" dirty="0"/>
          </a:p>
        </p:txBody>
      </p:sp>
      <p:pic>
        <p:nvPicPr>
          <p:cNvPr id="6" name="Picture 5">
            <a:extLst>
              <a:ext uri="{FF2B5EF4-FFF2-40B4-BE49-F238E27FC236}">
                <a16:creationId xmlns:a16="http://schemas.microsoft.com/office/drawing/2014/main" id="{FC6C4286-CF17-D687-0C42-D2F7D69DB910}"/>
              </a:ext>
            </a:extLst>
          </p:cNvPr>
          <p:cNvPicPr>
            <a:picLocks noChangeAspect="1"/>
          </p:cNvPicPr>
          <p:nvPr/>
        </p:nvPicPr>
        <p:blipFill>
          <a:blip r:embed="rId2"/>
          <a:stretch>
            <a:fillRect/>
          </a:stretch>
        </p:blipFill>
        <p:spPr>
          <a:xfrm>
            <a:off x="3426640" y="4746531"/>
            <a:ext cx="1619476" cy="323895"/>
          </a:xfrm>
          <a:prstGeom prst="rect">
            <a:avLst/>
          </a:prstGeom>
        </p:spPr>
      </p:pic>
      <p:sp>
        <p:nvSpPr>
          <p:cNvPr id="8" name="TextBox 7">
            <a:extLst>
              <a:ext uri="{FF2B5EF4-FFF2-40B4-BE49-F238E27FC236}">
                <a16:creationId xmlns:a16="http://schemas.microsoft.com/office/drawing/2014/main" id="{BD9D111E-DE34-5D36-1684-B8BABAC320FF}"/>
              </a:ext>
            </a:extLst>
          </p:cNvPr>
          <p:cNvSpPr txBox="1"/>
          <p:nvPr/>
        </p:nvSpPr>
        <p:spPr>
          <a:xfrm>
            <a:off x="698642" y="5127840"/>
            <a:ext cx="9277565" cy="646331"/>
          </a:xfrm>
          <a:prstGeom prst="rect">
            <a:avLst/>
          </a:prstGeom>
          <a:noFill/>
        </p:spPr>
        <p:txBody>
          <a:bodyPr wrap="square">
            <a:spAutoFit/>
          </a:bodyPr>
          <a:lstStyle/>
          <a:p>
            <a:r>
              <a:rPr lang="en-IN" b="1" dirty="0"/>
              <a:t>Develop an algorithm: </a:t>
            </a:r>
            <a:r>
              <a:rPr lang="en-IN" dirty="0"/>
              <a:t>A possible algorithm (actually, a pseudocode) for discriminant problem is given below:</a:t>
            </a:r>
          </a:p>
        </p:txBody>
      </p:sp>
    </p:spTree>
    <p:extLst>
      <p:ext uri="{BB962C8B-B14F-4D97-AF65-F5344CB8AC3E}">
        <p14:creationId xmlns:p14="http://schemas.microsoft.com/office/powerpoint/2010/main" val="2435492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B8BA0-5FF8-4C0A-282B-C852DD07109F}"/>
              </a:ext>
            </a:extLst>
          </p:cNvPr>
          <p:cNvPicPr>
            <a:picLocks noChangeAspect="1"/>
          </p:cNvPicPr>
          <p:nvPr/>
        </p:nvPicPr>
        <p:blipFill>
          <a:blip r:embed="rId2"/>
          <a:stretch>
            <a:fillRect/>
          </a:stretch>
        </p:blipFill>
        <p:spPr>
          <a:xfrm>
            <a:off x="943790" y="1194120"/>
            <a:ext cx="2886478" cy="1295581"/>
          </a:xfrm>
          <a:prstGeom prst="rect">
            <a:avLst/>
          </a:prstGeom>
        </p:spPr>
      </p:pic>
      <p:pic>
        <p:nvPicPr>
          <p:cNvPr id="5" name="Picture 4">
            <a:extLst>
              <a:ext uri="{FF2B5EF4-FFF2-40B4-BE49-F238E27FC236}">
                <a16:creationId xmlns:a16="http://schemas.microsoft.com/office/drawing/2014/main" id="{373A83F3-5076-DB21-7FDB-920F28C29F03}"/>
              </a:ext>
            </a:extLst>
          </p:cNvPr>
          <p:cNvPicPr>
            <a:picLocks noChangeAspect="1"/>
          </p:cNvPicPr>
          <p:nvPr/>
        </p:nvPicPr>
        <p:blipFill>
          <a:blip r:embed="rId3"/>
          <a:stretch>
            <a:fillRect/>
          </a:stretch>
        </p:blipFill>
        <p:spPr>
          <a:xfrm>
            <a:off x="943790" y="2977455"/>
            <a:ext cx="6735115" cy="2686425"/>
          </a:xfrm>
          <a:prstGeom prst="rect">
            <a:avLst/>
          </a:prstGeom>
        </p:spPr>
      </p:pic>
    </p:spTree>
    <p:extLst>
      <p:ext uri="{BB962C8B-B14F-4D97-AF65-F5344CB8AC3E}">
        <p14:creationId xmlns:p14="http://schemas.microsoft.com/office/powerpoint/2010/main" val="111716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89FE1-AEA6-775B-0676-82A20CF9AC87}"/>
              </a:ext>
            </a:extLst>
          </p:cNvPr>
          <p:cNvSpPr txBox="1"/>
          <p:nvPr/>
        </p:nvSpPr>
        <p:spPr>
          <a:xfrm>
            <a:off x="308225" y="1181528"/>
            <a:ext cx="10212512" cy="3693319"/>
          </a:xfrm>
          <a:prstGeom prst="rect">
            <a:avLst/>
          </a:prstGeom>
          <a:noFill/>
        </p:spPr>
        <p:txBody>
          <a:bodyPr wrap="square">
            <a:spAutoFit/>
          </a:bodyPr>
          <a:lstStyle/>
          <a:p>
            <a:r>
              <a:rPr lang="en-IN" b="1" dirty="0"/>
              <a:t>Test the program: </a:t>
            </a:r>
            <a:r>
              <a:rPr lang="en-IN" dirty="0"/>
              <a:t>Create a test suite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Each row denotes a set of inputs (a, b, and c) and the expected output (d) with which  the actual output is to be compared.</a:t>
            </a:r>
          </a:p>
        </p:txBody>
      </p:sp>
      <p:pic>
        <p:nvPicPr>
          <p:cNvPr id="5" name="Picture 4">
            <a:extLst>
              <a:ext uri="{FF2B5EF4-FFF2-40B4-BE49-F238E27FC236}">
                <a16:creationId xmlns:a16="http://schemas.microsoft.com/office/drawing/2014/main" id="{2E843050-9EC1-D489-BE90-DEA34834BFA3}"/>
              </a:ext>
            </a:extLst>
          </p:cNvPr>
          <p:cNvPicPr>
            <a:picLocks noChangeAspect="1"/>
          </p:cNvPicPr>
          <p:nvPr/>
        </p:nvPicPr>
        <p:blipFill>
          <a:blip r:embed="rId2"/>
          <a:stretch>
            <a:fillRect/>
          </a:stretch>
        </p:blipFill>
        <p:spPr>
          <a:xfrm>
            <a:off x="2342626" y="1742334"/>
            <a:ext cx="3753374" cy="2181529"/>
          </a:xfrm>
          <a:prstGeom prst="rect">
            <a:avLst/>
          </a:prstGeom>
        </p:spPr>
      </p:pic>
    </p:spTree>
    <p:extLst>
      <p:ext uri="{BB962C8B-B14F-4D97-AF65-F5344CB8AC3E}">
        <p14:creationId xmlns:p14="http://schemas.microsoft.com/office/powerpoint/2010/main" val="173314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7F781-02BD-326C-3CC6-D5DD8B92D859}"/>
              </a:ext>
            </a:extLst>
          </p:cNvPr>
          <p:cNvSpPr txBox="1"/>
          <p:nvPr/>
        </p:nvSpPr>
        <p:spPr>
          <a:xfrm>
            <a:off x="328773" y="647272"/>
            <a:ext cx="9935110" cy="4339650"/>
          </a:xfrm>
          <a:prstGeom prst="rect">
            <a:avLst/>
          </a:prstGeom>
          <a:noFill/>
        </p:spPr>
        <p:txBody>
          <a:bodyPr wrap="square">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Essentials of PYTHON Programming</a:t>
            </a:r>
          </a:p>
          <a:p>
            <a:pPr>
              <a:spcAft>
                <a:spcPts val="1800"/>
              </a:spcAft>
            </a:pPr>
            <a:endParaRPr lang="en-IN" sz="2400" dirty="0">
              <a:latin typeface="Times New Roman" panose="02020603050405020304" pitchFamily="18" charset="0"/>
              <a:cs typeface="Times New Roman" panose="02020603050405020304" pitchFamily="18" charset="0"/>
            </a:endParaRPr>
          </a:p>
          <a:p>
            <a:pPr marL="342900" indent="-342900">
              <a:spcAft>
                <a:spcPts val="1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Creating and using variables in Python</a:t>
            </a:r>
          </a:p>
          <a:p>
            <a:pPr marL="342900" indent="-342900">
              <a:spcAft>
                <a:spcPts val="1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Numeric and String data types in Python</a:t>
            </a:r>
          </a:p>
          <a:p>
            <a:pPr marL="342900" indent="-342900">
              <a:spcAft>
                <a:spcPts val="1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Using the math module</a:t>
            </a:r>
          </a:p>
          <a:p>
            <a:pPr marL="342900" indent="-342900">
              <a:spcAft>
                <a:spcPts val="1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Using the Python Standard Library for handling basic I/O – print, input</a:t>
            </a:r>
          </a:p>
          <a:p>
            <a:pPr marL="342900" indent="-342900">
              <a:spcAft>
                <a:spcPts val="1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Python operators and their precedence.</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48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Problem</a:t>
            </a:r>
            <a:endParaRPr lang="en-US" dirty="0"/>
          </a:p>
        </p:txBody>
      </p:sp>
      <p:pic>
        <p:nvPicPr>
          <p:cNvPr id="1026" name="Picture 2"/>
          <p:cNvPicPr>
            <a:picLocks noChangeAspect="1" noChangeArrowheads="1"/>
          </p:cNvPicPr>
          <p:nvPr/>
        </p:nvPicPr>
        <p:blipFill>
          <a:blip r:embed="rId2"/>
          <a:srcRect/>
          <a:stretch>
            <a:fillRect/>
          </a:stretch>
        </p:blipFill>
        <p:spPr bwMode="auto">
          <a:xfrm>
            <a:off x="681787" y="2070813"/>
            <a:ext cx="10850562" cy="42195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03911" y="2466851"/>
            <a:ext cx="9750389" cy="34480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60581" y="2554822"/>
            <a:ext cx="10053316" cy="373296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Solving</a:t>
            </a:r>
            <a:endParaRPr lang="en-US" dirty="0"/>
          </a:p>
        </p:txBody>
      </p:sp>
      <p:pic>
        <p:nvPicPr>
          <p:cNvPr id="4098" name="Picture 2"/>
          <p:cNvPicPr>
            <a:picLocks noChangeAspect="1" noChangeArrowheads="1"/>
          </p:cNvPicPr>
          <p:nvPr/>
        </p:nvPicPr>
        <p:blipFill>
          <a:blip r:embed="rId2"/>
          <a:srcRect/>
          <a:stretch>
            <a:fillRect/>
          </a:stretch>
        </p:blipFill>
        <p:spPr bwMode="auto">
          <a:xfrm>
            <a:off x="834026" y="2669658"/>
            <a:ext cx="9748356" cy="346401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3273</TotalTime>
  <Words>3938</Words>
  <Application>Microsoft Office PowerPoint</Application>
  <PresentationFormat>Widescreen</PresentationFormat>
  <Paragraphs>268</Paragraphs>
  <Slides>49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Calibri</vt:lpstr>
      <vt:lpstr>Georgia</vt:lpstr>
      <vt:lpstr>LMRoman10-Bold-Identity-H</vt:lpstr>
      <vt:lpstr>LMRoman10-Regular-Identity-H</vt:lpstr>
      <vt:lpstr>LMRoman12-Bold-Identity-H</vt:lpstr>
      <vt:lpstr>Times New Roman</vt:lpstr>
      <vt:lpstr>Trebuchet MS</vt:lpstr>
      <vt:lpstr>Wingdings</vt:lpstr>
      <vt:lpstr>Wingdings 2</vt:lpstr>
      <vt:lpstr>Urban</vt:lpstr>
      <vt:lpstr>MODULE 1 </vt:lpstr>
      <vt:lpstr>Module 1 – Syllabus </vt:lpstr>
      <vt:lpstr>Contents</vt:lpstr>
      <vt:lpstr>PowerPoint Presentation</vt:lpstr>
      <vt:lpstr>PowerPoint Presentation</vt:lpstr>
      <vt:lpstr>What is a Problem</vt:lpstr>
      <vt:lpstr>PowerPoint Presentation</vt:lpstr>
      <vt:lpstr>PowerPoint Presentation</vt:lpstr>
      <vt:lpstr>Problem Solving</vt:lpstr>
      <vt:lpstr>Problem Solving in Everyday Life</vt:lpstr>
      <vt:lpstr>PowerPoint Presentation</vt:lpstr>
      <vt:lpstr>PowerPoint Presentation</vt:lpstr>
      <vt:lpstr>PowerPoint Presentation</vt:lpstr>
      <vt:lpstr>PowerPoint Presentation</vt:lpstr>
      <vt:lpstr>PowerPoint Presentation</vt:lpstr>
      <vt:lpstr>Problem Solving Strategies</vt:lpstr>
      <vt:lpstr>Importance of Understanding Multiple Problem-Solving Strategies </vt:lpstr>
      <vt:lpstr>PowerPoint Presentation</vt:lpstr>
      <vt:lpstr>Common Problem-Solving Strategy</vt:lpstr>
      <vt:lpstr>Trial And Error Problem-Solving Strategy</vt:lpstr>
      <vt:lpstr>PowerPoint Presentation</vt:lpstr>
      <vt:lpstr>Algorithmic Problem-Solving Strategy</vt:lpstr>
      <vt:lpstr>PowerPoint Presentation</vt:lpstr>
      <vt:lpstr>Heuristic Problem-Solving Strategy</vt:lpstr>
      <vt:lpstr>PowerPoint Presentation</vt:lpstr>
      <vt:lpstr>Means-Ends Analysis Problem-Solving Strategy   </vt:lpstr>
      <vt:lpstr>Means-Ends Analysis Problem-Solving Strategy</vt:lpstr>
      <vt:lpstr>PowerPoint Presentation</vt:lpstr>
      <vt:lpstr>PowerPoint Presentation</vt:lpstr>
      <vt:lpstr>Tower of Hanoi </vt:lpstr>
      <vt:lpstr>Tower of Hanoi</vt:lpstr>
      <vt:lpstr>PowerPoint Presentation</vt:lpstr>
      <vt:lpstr>PowerPoint Presentation</vt:lpstr>
      <vt:lpstr>PowerPoint Presentation</vt:lpstr>
      <vt:lpstr>PowerPoint Presentation</vt:lpstr>
      <vt:lpstr>PowerPoint Presentation</vt:lpstr>
      <vt:lpstr>Other Problem-solving Strategies</vt:lpstr>
      <vt:lpstr>PowerPoint Presentation</vt:lpstr>
      <vt:lpstr>PowerPoint Presentation</vt:lpstr>
      <vt:lpstr>Backtracking</vt:lpstr>
      <vt:lpstr>PowerPoint Presentation</vt:lpstr>
      <vt:lpstr>Summary of Problem Solving Strategies</vt:lpstr>
      <vt:lpstr>Problem solving process</vt:lpstr>
      <vt:lpstr>PowerPoint Presentation</vt:lpstr>
      <vt:lpstr>PowerPoint Presentation</vt:lpstr>
      <vt:lpstr>PowerPoint Presentation</vt:lpstr>
      <vt:lpstr>Case study - The Discriminant calculator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gishags@gmail.com</dc:creator>
  <cp:lastModifiedBy>gishags@gmail.com</cp:lastModifiedBy>
  <cp:revision>12</cp:revision>
  <dcterms:created xsi:type="dcterms:W3CDTF">2024-09-20T12:30:58Z</dcterms:created>
  <dcterms:modified xsi:type="dcterms:W3CDTF">2024-09-25T17:28:51Z</dcterms:modified>
</cp:coreProperties>
</file>