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8" r:id="rId5"/>
    <p:sldId id="267" r:id="rId6"/>
    <p:sldId id="270" r:id="rId7"/>
    <p:sldId id="260" r:id="rId8"/>
    <p:sldId id="261" r:id="rId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11" autoAdjust="0"/>
  </p:normalViewPr>
  <p:slideViewPr>
    <p:cSldViewPr>
      <p:cViewPr varScale="1">
        <p:scale>
          <a:sx n="98" d="100"/>
          <a:sy n="98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F6460D-3115-4F37-A822-0CB39EFD9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4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AC8E0D9-AD41-4DFE-B291-6A4DFFB8FD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33991-EB37-4670-A56E-2930741FCE22}" type="slidenum">
              <a:rPr lang="en-US"/>
              <a:pPr/>
              <a:t>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EAAC8-2D25-4E4B-9463-1AB253028B99}" type="slidenum">
              <a:rPr lang="en-US"/>
              <a:pPr/>
              <a:t>2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8450E-3CCD-47BE-81A7-40B61A90A796}" type="slidenum">
              <a:rPr lang="en-US"/>
              <a:pPr/>
              <a:t>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8E0D9-AD41-4DFE-B291-6A4DFFB8FD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6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6BE6D-2F59-4FBC-AFBB-45038EB89ACA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6BE6D-2F59-4FBC-AFBB-45038EB89ACA}" type="slidenum">
              <a:rPr lang="en-US"/>
              <a:pPr/>
              <a:t>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93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5939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5939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940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940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940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1EBA686F-07EB-40F7-9CE3-57261EAF0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94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351D4-2CD1-4B62-8110-B9E99C7CA0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777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44614-36B0-4338-9311-0306C6F33A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5932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DABB4B46-AA2B-4E06-ADCD-9932BE9426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859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55F31A6-40D4-4658-994D-2502450C2D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608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B0181A49-C2EE-4B70-8AE8-5D61F281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264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6C07D-5C38-417E-A295-74B08D1B24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763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7A5BF-DD24-4DD0-88D4-81E0D4076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520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6D719-9E6D-47D5-88AB-41BF6F1C7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902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7AF2-F97A-4C3C-B15B-05B4DD1524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288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746CA-2B9F-4DD3-8D34-68617538E9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703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CE8EC-4E01-4AA0-8730-6582076E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5294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B9A96-F983-4494-A1F6-4AA64BF6C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536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3E814-B5E2-4B39-9F1D-F6897E21D9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996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5837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583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837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37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83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0C8D1F47-4BE1-4DA7-86C3-131C933A0B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ransition>
    <p:fade thruBlk="1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hapefi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inmap.indiana.edu/download.html" TargetMode="External"/><Relationship Id="rId4" Type="http://schemas.openxmlformats.org/officeDocument/2006/relationships/hyperlink" Target="http://en.wikipedia.org/wiki/K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bl-uits-ruckus\apps$\DataMaps1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usiontables/DataSource?docid=156CrkqjNerX1_fsgz99ekD03zjqH9eQb0_YloV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lla.slis.indiana.edu/~jppeters/S637/georss-geojson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hyperlink" Target="http://earthquake.usgs.gov/eqcenter/catalogs/7day-M5.xml" TargetMode="External"/><Relationship Id="rId4" Type="http://schemas.openxmlformats.org/officeDocument/2006/relationships/hyperlink" Target="http://help.arcgis.com/en/webapi/flex/samples/01nq/GeoRSSApp.sw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gis.uits.iu.edu/ArcGIS/rest/services/Imagery_Basemap/MapServer" TargetMode="External"/><Relationship Id="rId3" Type="http://schemas.openxmlformats.org/officeDocument/2006/relationships/hyperlink" Target="http://en.wikipedia.org/wiki/SOAP" TargetMode="External"/><Relationship Id="rId7" Type="http://schemas.openxmlformats.org/officeDocument/2006/relationships/hyperlink" Target="http://gis.srh.noaa.gov/ArcGIS/rest/services" TargetMode="External"/><Relationship Id="rId2" Type="http://schemas.openxmlformats.org/officeDocument/2006/relationships/hyperlink" Target="http://en.wikipedia.org/wiki/RES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tigerweb.geo.census.gov/ArcGIS/rest/services/" TargetMode="External"/><Relationship Id="rId5" Type="http://schemas.openxmlformats.org/officeDocument/2006/relationships/hyperlink" Target="http://tigerweb.geo.census.gov/tigerwebmain/tigerweb_main.html" TargetMode="External"/><Relationship Id="rId10" Type="http://schemas.openxmlformats.org/officeDocument/2006/relationships/hyperlink" Target="http://tasks.arcgis.com/ArcGIS/rest/services/WorldLocator/GeocodeServer/reverseGeocode?location=-87,40&amp;outSR=102100&amp;distance=&amp;f=html" TargetMode="External"/><Relationship Id="rId4" Type="http://schemas.openxmlformats.org/officeDocument/2006/relationships/hyperlink" Target="http://en.wikipedia.org/wiki/Wsdl" TargetMode="External"/><Relationship Id="rId9" Type="http://schemas.openxmlformats.org/officeDocument/2006/relationships/hyperlink" Target="http://dl.dropbox.com/u/27711246/basicviewer/wheret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8229600" cy="1676400"/>
          </a:xfrm>
        </p:spPr>
        <p:txBody>
          <a:bodyPr/>
          <a:lstStyle/>
          <a:p>
            <a:r>
              <a:rPr lang="en-US" sz="4000" dirty="0"/>
              <a:t>Geographic Data Landscapes and Activity Patterns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927350"/>
            <a:ext cx="4648200" cy="1822450"/>
          </a:xfrm>
        </p:spPr>
        <p:txBody>
          <a:bodyPr/>
          <a:lstStyle/>
          <a:p>
            <a:r>
              <a:rPr lang="en-US" sz="2400" dirty="0" smtClean="0"/>
              <a:t>Justin P. Peters</a:t>
            </a:r>
          </a:p>
          <a:p>
            <a:r>
              <a:rPr lang="en-US" sz="2400" dirty="0" smtClean="0"/>
              <a:t>S637: Information Visualization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</a:t>
            </a:r>
            <a:r>
              <a:rPr lang="en-US" dirty="0" smtClean="0"/>
              <a:t>– Raster &amp; Vector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Raster - Cells with values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Vector – Point, Line, Polygon</a:t>
            </a:r>
            <a:endParaRPr lang="en-US" dirty="0"/>
          </a:p>
        </p:txBody>
      </p:sp>
      <p:pic>
        <p:nvPicPr>
          <p:cNvPr id="62477" name="Picture 13" descr="d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1000"/>
            <a:ext cx="3200400" cy="24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9" name="Picture 15" descr="naip2003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0"/>
            <a:ext cx="2743200" cy="23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81" name="Picture 17" descr="dn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30650"/>
            <a:ext cx="20574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Geographic Data – File Based Semi-Static</a:t>
            </a:r>
            <a:endParaRPr lang="en-US" sz="3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543800" cy="3724275"/>
          </a:xfrm>
        </p:spPr>
        <p:txBody>
          <a:bodyPr/>
          <a:lstStyle/>
          <a:p>
            <a:r>
              <a:rPr lang="en-US" dirty="0" err="1" smtClean="0">
                <a:hlinkClick r:id="rId3"/>
              </a:rPr>
              <a:t>Shapefile</a:t>
            </a:r>
            <a:endParaRPr lang="en-US" dirty="0"/>
          </a:p>
          <a:p>
            <a:r>
              <a:rPr lang="en-US" dirty="0" smtClean="0">
                <a:hlinkClick r:id="rId4"/>
              </a:rPr>
              <a:t>KML, KMZ</a:t>
            </a:r>
            <a:endParaRPr lang="en-US" dirty="0" smtClean="0"/>
          </a:p>
          <a:p>
            <a:r>
              <a:rPr lang="en-US" dirty="0" smtClean="0"/>
              <a:t>Two most popular formats, but many others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inmap.indiana.edu/download.html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Shapefile</a:t>
            </a:r>
            <a:r>
              <a:rPr lang="en-US" dirty="0" smtClean="0"/>
              <a:t> (ESRI ArcGIS) 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209800"/>
            <a:ext cx="3810000" cy="4114800"/>
          </a:xfrm>
        </p:spPr>
        <p:txBody>
          <a:bodyPr/>
          <a:lstStyle/>
          <a:p>
            <a:r>
              <a:rPr lang="en-US" sz="2400" dirty="0" smtClean="0"/>
              <a:t>De facto file format</a:t>
            </a:r>
          </a:p>
          <a:p>
            <a:r>
              <a:rPr lang="en-US" sz="2400" dirty="0" smtClean="0"/>
              <a:t>Many </a:t>
            </a:r>
            <a:r>
              <a:rPr lang="en-US" sz="2400" dirty="0" err="1" smtClean="0"/>
              <a:t>Gov’s</a:t>
            </a:r>
            <a:r>
              <a:rPr lang="en-US" sz="2400" dirty="0" smtClean="0"/>
              <a:t>/data creators use</a:t>
            </a:r>
          </a:p>
          <a:p>
            <a:r>
              <a:rPr lang="en-US" sz="2400" dirty="0" smtClean="0"/>
              <a:t>ESRI Tutorials/software installed in all STCs </a:t>
            </a:r>
          </a:p>
          <a:p>
            <a:r>
              <a:rPr lang="en-US" sz="2400" dirty="0" smtClean="0"/>
              <a:t>ESRI Virtual Campus Courses, </a:t>
            </a:r>
            <a:r>
              <a:rPr lang="en-US" sz="2400" smtClean="0"/>
              <a:t>IT Training</a:t>
            </a:r>
            <a:endParaRPr lang="en-US" sz="2400" dirty="0" smtClean="0"/>
          </a:p>
          <a:p>
            <a:r>
              <a:rPr lang="en-US" sz="2400" dirty="0" smtClean="0"/>
              <a:t>SLIS 603 workshop</a:t>
            </a:r>
          </a:p>
          <a:p>
            <a:r>
              <a:rPr lang="en-US" sz="2400" dirty="0" smtClean="0">
                <a:hlinkClick r:id="rId3" action="ppaction://hlinkfile"/>
              </a:rPr>
              <a:t>Wide data availability</a:t>
            </a:r>
            <a:endParaRPr lang="en-US" sz="2400" dirty="0" smtClean="0"/>
          </a:p>
          <a:p>
            <a:r>
              <a:rPr lang="en-US" sz="2400" dirty="0" smtClean="0"/>
              <a:t>Conversion utilities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62200"/>
            <a:ext cx="35052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KML/KMZ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2362200"/>
            <a:ext cx="3429000" cy="3724275"/>
          </a:xfrm>
        </p:spPr>
        <p:txBody>
          <a:bodyPr/>
          <a:lstStyle/>
          <a:p>
            <a:r>
              <a:rPr lang="en-US" sz="2400" dirty="0" smtClean="0"/>
              <a:t>Google Maps/Earth</a:t>
            </a:r>
            <a:endParaRPr lang="en-US" sz="2400" dirty="0"/>
          </a:p>
          <a:p>
            <a:r>
              <a:rPr lang="en-US" sz="2400" dirty="0" smtClean="0"/>
              <a:t>Free software</a:t>
            </a:r>
          </a:p>
          <a:p>
            <a:r>
              <a:rPr lang="en-US" sz="2400" dirty="0" smtClean="0"/>
              <a:t>Easy Learning curve</a:t>
            </a:r>
          </a:p>
          <a:p>
            <a:r>
              <a:rPr lang="en-US" sz="2400" dirty="0" smtClean="0">
                <a:hlinkClick r:id="rId3"/>
              </a:rPr>
              <a:t>Embed in Web </a:t>
            </a:r>
            <a:r>
              <a:rPr lang="en-US" sz="2400" dirty="0" smtClean="0"/>
              <a:t>pages via API</a:t>
            </a:r>
          </a:p>
        </p:txBody>
      </p:sp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19400"/>
            <a:ext cx="477889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GeoRSS</a:t>
            </a:r>
            <a:r>
              <a:rPr lang="en-US" dirty="0" smtClean="0"/>
              <a:t> &amp;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6019799" cy="3886200"/>
          </a:xfrm>
        </p:spPr>
        <p:txBody>
          <a:bodyPr/>
          <a:lstStyle/>
          <a:p>
            <a:r>
              <a:rPr lang="en-US" sz="2400" dirty="0" smtClean="0"/>
              <a:t>Gaining Popularity</a:t>
            </a:r>
            <a:endParaRPr lang="en-US" sz="2400" dirty="0"/>
          </a:p>
          <a:p>
            <a:r>
              <a:rPr lang="en-US" sz="2400" dirty="0" smtClean="0"/>
              <a:t>XML/JSON based</a:t>
            </a:r>
          </a:p>
          <a:p>
            <a:r>
              <a:rPr lang="en-US" sz="2400" dirty="0" smtClean="0"/>
              <a:t>Easily embed in Web pages via API</a:t>
            </a:r>
          </a:p>
          <a:p>
            <a:endParaRPr lang="en-US" sz="2400" dirty="0"/>
          </a:p>
          <a:p>
            <a:r>
              <a:rPr lang="en-US" sz="2400" dirty="0" smtClean="0"/>
              <a:t>Several </a:t>
            </a:r>
            <a:r>
              <a:rPr lang="en-US" sz="2400" dirty="0" smtClean="0">
                <a:hlinkClick r:id="rId3"/>
              </a:rPr>
              <a:t>Flavors</a:t>
            </a:r>
            <a:r>
              <a:rPr lang="en-US" sz="2400" dirty="0" smtClean="0"/>
              <a:t> of each:</a:t>
            </a:r>
          </a:p>
          <a:p>
            <a:r>
              <a:rPr lang="en-US" sz="2400" dirty="0" smtClean="0">
                <a:hlinkClick r:id="rId4"/>
              </a:rPr>
              <a:t>Sample</a:t>
            </a:r>
            <a:r>
              <a:rPr lang="en-US" sz="2400" dirty="0" smtClean="0"/>
              <a:t> using </a:t>
            </a:r>
            <a:r>
              <a:rPr lang="en-US" sz="2400" dirty="0" smtClean="0">
                <a:hlinkClick r:id="rId5"/>
              </a:rPr>
              <a:t>USGS RSS feed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4450" name="Picture 2" descr="https://encrypted-tbn2.google.com/images?q=tbn:ANd9GcSZfrGoJAnCXcdX3334UI52NQ4ez9l2I501YJZZCVJtjqLtfcv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9100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86" y="25146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441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Web </a:t>
            </a:r>
            <a:r>
              <a:rPr lang="en-US" sz="3200" dirty="0" err="1" smtClean="0"/>
              <a:t>Services:</a:t>
            </a:r>
            <a:r>
              <a:rPr lang="en-US" sz="3200" dirty="0" err="1" smtClean="0">
                <a:hlinkClick r:id="rId2"/>
              </a:rPr>
              <a:t>REST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3"/>
              </a:rPr>
              <a:t>SOAP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4"/>
              </a:rPr>
              <a:t>WSDL</a:t>
            </a:r>
            <a:r>
              <a:rPr lang="en-US" sz="3200" dirty="0" smtClean="0"/>
              <a:t>, etc.</a:t>
            </a:r>
            <a:endParaRPr lang="en-US" sz="32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r>
              <a:rPr lang="en-US" sz="2400" dirty="0" smtClean="0">
                <a:hlinkClick r:id="rId5"/>
              </a:rPr>
              <a:t>Web Map Service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6"/>
              </a:rPr>
              <a:t>WMS</a:t>
            </a:r>
            <a:r>
              <a:rPr lang="en-US" sz="2400" dirty="0" smtClean="0"/>
              <a:t>) return map </a:t>
            </a:r>
            <a:r>
              <a:rPr lang="en-US" sz="2400" dirty="0" smtClean="0"/>
              <a:t>image </a:t>
            </a:r>
            <a:r>
              <a:rPr lang="en-US" sz="2400" dirty="0" smtClean="0">
                <a:hlinkClick r:id="rId7"/>
              </a:rPr>
              <a:t>NOAA</a:t>
            </a:r>
            <a:endParaRPr lang="en-US" sz="2400" dirty="0"/>
          </a:p>
          <a:p>
            <a:r>
              <a:rPr lang="en-US" sz="2400" dirty="0" smtClean="0"/>
              <a:t>Web Feature Service (WFS) return features</a:t>
            </a:r>
            <a:endParaRPr lang="en-US" sz="2400" dirty="0"/>
          </a:p>
          <a:p>
            <a:r>
              <a:rPr lang="en-US" sz="2400" dirty="0" smtClean="0"/>
              <a:t>Web Coverage Service (WCS) return raster data</a:t>
            </a:r>
          </a:p>
          <a:p>
            <a:r>
              <a:rPr lang="en-US" sz="2400" dirty="0" smtClean="0"/>
              <a:t>Tile Map Service (TMS) Google maps &amp; Earth, Bing maps, </a:t>
            </a:r>
            <a:r>
              <a:rPr lang="en-US" sz="2400" dirty="0" smtClean="0">
                <a:hlinkClick r:id="rId8"/>
              </a:rPr>
              <a:t>Indiana Imagery </a:t>
            </a:r>
            <a:r>
              <a:rPr lang="en-US" sz="2400" dirty="0" err="1" smtClean="0">
                <a:hlinkClick r:id="rId8"/>
              </a:rPr>
              <a:t>Basemap</a:t>
            </a:r>
            <a:r>
              <a:rPr lang="en-US" sz="2400" dirty="0" smtClean="0">
                <a:hlinkClick r:id="rId8"/>
              </a:rPr>
              <a:t> </a:t>
            </a:r>
            <a:endParaRPr lang="en-US" sz="2400" dirty="0" smtClean="0"/>
          </a:p>
          <a:p>
            <a:r>
              <a:rPr lang="en-US" sz="2400" dirty="0" smtClean="0">
                <a:hlinkClick r:id="rId9"/>
              </a:rPr>
              <a:t>Network/Routing Service</a:t>
            </a:r>
            <a:endParaRPr lang="en-US" sz="2400" dirty="0" smtClean="0"/>
          </a:p>
          <a:p>
            <a:r>
              <a:rPr lang="en-US" sz="2400" dirty="0" smtClean="0">
                <a:hlinkClick r:id="rId10"/>
              </a:rPr>
              <a:t>Geocode Service</a:t>
            </a:r>
            <a:endParaRPr lang="en-US" sz="2400" dirty="0" smtClean="0"/>
          </a:p>
          <a:p>
            <a:r>
              <a:rPr lang="en-US" sz="2400" dirty="0" smtClean="0"/>
              <a:t>Geometry services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makes this stuff up?</a:t>
            </a:r>
            <a:endParaRPr lang="en-US" dirty="0"/>
          </a:p>
        </p:txBody>
      </p:sp>
      <p:pic>
        <p:nvPicPr>
          <p:cNvPr id="71708" name="Picture 2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2832"/>
            <a:ext cx="6662738" cy="472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4096</TotalTime>
  <Words>197</Words>
  <Application>Microsoft Office PowerPoint</Application>
  <PresentationFormat>On-screen Show (4:3)</PresentationFormat>
  <Paragraphs>48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Capsules</vt:lpstr>
      <vt:lpstr>Geographic Data Landscapes and Activity Patterns </vt:lpstr>
      <vt:lpstr>Spatial Data – Raster &amp; Vector</vt:lpstr>
      <vt:lpstr>Geographic Data – File Based Semi-Static</vt:lpstr>
      <vt:lpstr>Shapefile (ESRI ArcGIS) </vt:lpstr>
      <vt:lpstr>KML/KMZ</vt:lpstr>
      <vt:lpstr>GeoRSS &amp; GeoJSON</vt:lpstr>
      <vt:lpstr>Web Services:REST, SOAP, WSDL, etc.</vt:lpstr>
      <vt:lpstr>Who makes this stuff up?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Resources for Students</dc:title>
  <dc:creator>Stephanie Snider</dc:creator>
  <cp:lastModifiedBy>Peters, Justin Paul</cp:lastModifiedBy>
  <cp:revision>49</cp:revision>
  <dcterms:created xsi:type="dcterms:W3CDTF">2003-12-04T16:36:49Z</dcterms:created>
  <dcterms:modified xsi:type="dcterms:W3CDTF">2012-03-28T12:09:56Z</dcterms:modified>
</cp:coreProperties>
</file>