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2B1A5CB-5A4E-5F9F-8C66-1D792CF5C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253" y="3218402"/>
            <a:ext cx="4602662" cy="294497"/>
          </a:xfrm>
        </p:spPr>
        <p:txBody>
          <a:bodyPr>
            <a:noAutofit/>
          </a:bodyPr>
          <a:lstStyle/>
          <a:p>
            <a:pPr algn="l"/>
            <a:r>
              <a:rPr lang="pt-BR" sz="1400" b="0" i="0" u="none" strike="noStrike" baseline="0" dirty="0">
                <a:solidFill>
                  <a:schemeClr val="tx1"/>
                </a:solidFill>
                <a:latin typeface="CMBX10"/>
              </a:rPr>
              <a:t>CT0611 – Mineração de dados  - Prof. Dr. Júlio Cesar dos Reis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3011" y="1258557"/>
            <a:ext cx="825144" cy="9248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2496105" y="2697278"/>
            <a:ext cx="609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0" i="0" u="none" strike="noStrike" baseline="0" dirty="0">
                <a:solidFill>
                  <a:schemeClr val="tx1"/>
                </a:solidFill>
                <a:latin typeface="CMBX10"/>
              </a:rPr>
              <a:t>UNIVERSIDADE ESTADUAL DE CAMPINAS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1EA02B-90C2-A3CD-139D-6C03507277A1}"/>
              </a:ext>
            </a:extLst>
          </p:cNvPr>
          <p:cNvSpPr txBox="1"/>
          <p:nvPr/>
        </p:nvSpPr>
        <p:spPr>
          <a:xfrm>
            <a:off x="1413024" y="4102279"/>
            <a:ext cx="82651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52095" algn="ctr">
              <a:spcBef>
                <a:spcPts val="1200"/>
              </a:spcBef>
              <a:tabLst>
                <a:tab pos="457200" algn="l"/>
              </a:tabLst>
            </a:pPr>
            <a:r>
              <a:rPr lang="pt-BR" sz="2800" b="1" dirty="0">
                <a:latin typeface="+mj-lt"/>
                <a:ea typeface="+mj-ea"/>
                <a:cs typeface="+mj-cs"/>
              </a:rPr>
              <a:t>Uso do KDD e Mineração de Dados para Prever</a:t>
            </a:r>
            <a:br>
              <a:rPr lang="pt-BR" sz="2800" b="1" dirty="0">
                <a:latin typeface="+mj-lt"/>
                <a:ea typeface="+mj-ea"/>
                <a:cs typeface="+mj-cs"/>
              </a:rPr>
            </a:br>
            <a:r>
              <a:rPr lang="pt-BR" sz="2800" b="1" dirty="0">
                <a:latin typeface="+mj-lt"/>
                <a:ea typeface="+mj-ea"/>
                <a:cs typeface="+mj-cs"/>
              </a:rPr>
              <a:t>Mortes por Doenças Cardíacas</a:t>
            </a:r>
          </a:p>
        </p:txBody>
      </p:sp>
    </p:spTree>
    <p:extLst>
      <p:ext uri="{BB962C8B-B14F-4D97-AF65-F5344CB8AC3E}">
        <p14:creationId xmlns:p14="http://schemas.microsoft.com/office/powerpoint/2010/main" val="13398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2842333" y="349913"/>
            <a:ext cx="6507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MBX10"/>
              </a:rPr>
              <a:t>KDD – </a:t>
            </a:r>
            <a:r>
              <a:rPr lang="pt-BR" sz="2800" dirty="0" err="1">
                <a:latin typeface="CMBX10"/>
              </a:rPr>
              <a:t>Knowledge</a:t>
            </a:r>
            <a:r>
              <a:rPr lang="pt-BR" sz="2800" dirty="0">
                <a:latin typeface="CMBX10"/>
              </a:rPr>
              <a:t> Discovery in </a:t>
            </a:r>
            <a:r>
              <a:rPr lang="pt-BR" sz="2800" dirty="0" err="1">
                <a:latin typeface="CMBX10"/>
              </a:rPr>
              <a:t>Databases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98149D-621B-ACA0-C81D-DDB1513F479B}"/>
              </a:ext>
            </a:extLst>
          </p:cNvPr>
          <p:cNvSpPr/>
          <p:nvPr/>
        </p:nvSpPr>
        <p:spPr>
          <a:xfrm>
            <a:off x="1948028" y="1396483"/>
            <a:ext cx="6924583" cy="80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F72C67-D27B-6E93-766B-697E32FB297F}"/>
              </a:ext>
            </a:extLst>
          </p:cNvPr>
          <p:cNvSpPr txBox="1"/>
          <p:nvPr/>
        </p:nvSpPr>
        <p:spPr>
          <a:xfrm>
            <a:off x="3102769" y="1020931"/>
            <a:ext cx="46151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BR" u="sng" dirty="0">
                <a:latin typeface="CMBX10"/>
              </a:rPr>
              <a:t>Etapa 6: Apresentação e Uso do Conhecimento: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FC45A7-5712-8D3D-B1AE-59EA0C2638EF}"/>
              </a:ext>
            </a:extLst>
          </p:cNvPr>
          <p:cNvSpPr txBox="1"/>
          <p:nvPr/>
        </p:nvSpPr>
        <p:spPr>
          <a:xfrm>
            <a:off x="2019051" y="1396483"/>
            <a:ext cx="67875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MBX10"/>
              </a:rPr>
              <a:t>Comunicação dos resultados de forma compreensível para os tomadores de decisão. Isso pode incluir a visualização de dados, relatórios detalhados e integração do conhecimento descoberto nos processos de negócios ou no sistema de suporte à decisão.</a:t>
            </a:r>
          </a:p>
        </p:txBody>
      </p:sp>
    </p:spTree>
    <p:extLst>
      <p:ext uri="{BB962C8B-B14F-4D97-AF65-F5344CB8AC3E}">
        <p14:creationId xmlns:p14="http://schemas.microsoft.com/office/powerpoint/2010/main" val="24859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1338308" y="262187"/>
            <a:ext cx="1880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MBX10"/>
              </a:rPr>
              <a:t>Resultados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</p:spTree>
    <p:extLst>
      <p:ext uri="{BB962C8B-B14F-4D97-AF65-F5344CB8AC3E}">
        <p14:creationId xmlns:p14="http://schemas.microsoft.com/office/powerpoint/2010/main" val="114672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1338308" y="262187"/>
            <a:ext cx="1880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MBX10"/>
              </a:rPr>
              <a:t>Discursão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1E0B2FC-86A6-8045-7955-929A1DDC517B}"/>
              </a:ext>
            </a:extLst>
          </p:cNvPr>
          <p:cNvSpPr/>
          <p:nvPr/>
        </p:nvSpPr>
        <p:spPr>
          <a:xfrm>
            <a:off x="1486390" y="1316583"/>
            <a:ext cx="6924583" cy="3370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AFDEB8-1F34-A49F-0EBC-C002A52191BE}"/>
              </a:ext>
            </a:extLst>
          </p:cNvPr>
          <p:cNvSpPr txBox="1"/>
          <p:nvPr/>
        </p:nvSpPr>
        <p:spPr>
          <a:xfrm>
            <a:off x="1557413" y="1369851"/>
            <a:ext cx="6787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Reportar se a utilização da técnica foi efetiva e o que se descobriu com o uso de mineração de dados naquele domínio. </a:t>
            </a:r>
            <a:endParaRPr lang="pt-BR" sz="1400" dirty="0">
              <a:latin typeface="CMBX10"/>
            </a:endParaRPr>
          </a:p>
        </p:txBody>
      </p:sp>
    </p:spTree>
    <p:extLst>
      <p:ext uri="{BB962C8B-B14F-4D97-AF65-F5344CB8AC3E}">
        <p14:creationId xmlns:p14="http://schemas.microsoft.com/office/powerpoint/2010/main" val="399658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1338308" y="262187"/>
            <a:ext cx="1880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MBX10"/>
              </a:rPr>
              <a:t>Conclusão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1E0B2FC-86A6-8045-7955-929A1DDC517B}"/>
              </a:ext>
            </a:extLst>
          </p:cNvPr>
          <p:cNvSpPr/>
          <p:nvPr/>
        </p:nvSpPr>
        <p:spPr>
          <a:xfrm>
            <a:off x="1486390" y="1316583"/>
            <a:ext cx="6924583" cy="3370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AFDEB8-1F34-A49F-0EBC-C002A52191BE}"/>
              </a:ext>
            </a:extLst>
          </p:cNvPr>
          <p:cNvSpPr txBox="1"/>
          <p:nvPr/>
        </p:nvSpPr>
        <p:spPr>
          <a:xfrm>
            <a:off x="1557413" y="1369851"/>
            <a:ext cx="6787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Conclusão </a:t>
            </a:r>
            <a:endParaRPr lang="pt-BR" sz="1400" dirty="0">
              <a:latin typeface="CMBX10"/>
            </a:endParaRPr>
          </a:p>
        </p:txBody>
      </p:sp>
    </p:spTree>
    <p:extLst>
      <p:ext uri="{BB962C8B-B14F-4D97-AF65-F5344CB8AC3E}">
        <p14:creationId xmlns:p14="http://schemas.microsoft.com/office/powerpoint/2010/main" val="378645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F634057-69D6-9A15-F447-3118AA2BD48B}"/>
              </a:ext>
            </a:extLst>
          </p:cNvPr>
          <p:cNvSpPr/>
          <p:nvPr/>
        </p:nvSpPr>
        <p:spPr>
          <a:xfrm>
            <a:off x="3037310" y="2705725"/>
            <a:ext cx="61173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21917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2748187" y="959326"/>
            <a:ext cx="5740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0" i="0" u="none" strike="noStrike" baseline="0" dirty="0">
                <a:solidFill>
                  <a:schemeClr val="tx1"/>
                </a:solidFill>
                <a:latin typeface="CMBX10"/>
              </a:rPr>
              <a:t>EQUIPE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BB15C6-695F-FA78-4296-EFD09CFDAD40}"/>
              </a:ext>
            </a:extLst>
          </p:cNvPr>
          <p:cNvSpPr txBox="1"/>
          <p:nvPr/>
        </p:nvSpPr>
        <p:spPr>
          <a:xfrm>
            <a:off x="3416601" y="2880905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CMBX10"/>
              </a:rPr>
              <a:t>Gismar P. Barbosa</a:t>
            </a:r>
          </a:p>
          <a:p>
            <a:r>
              <a:rPr lang="pt-BR" dirty="0">
                <a:latin typeface="CMBX10"/>
              </a:rPr>
              <a:t>Analista de Sistemas </a:t>
            </a:r>
          </a:p>
          <a:p>
            <a:r>
              <a:rPr lang="pt-BR" dirty="0" err="1">
                <a:latin typeface="CMBX10"/>
              </a:rPr>
              <a:t>Linkedin</a:t>
            </a:r>
            <a:r>
              <a:rPr lang="pt-BR" dirty="0">
                <a:latin typeface="CMBX10"/>
              </a:rPr>
              <a:t>: https://www.linkedin.com/in/joao-amazonas/</a:t>
            </a:r>
            <a:r>
              <a:rPr lang="pt-BR" dirty="0">
                <a:solidFill>
                  <a:schemeClr val="tx1"/>
                </a:solidFill>
                <a:latin typeface="CMBX10"/>
              </a:rPr>
              <a:t>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554394-92CF-F05E-4912-31CE4FD3D4E8}"/>
              </a:ext>
            </a:extLst>
          </p:cNvPr>
          <p:cNvSpPr txBox="1"/>
          <p:nvPr/>
        </p:nvSpPr>
        <p:spPr>
          <a:xfrm>
            <a:off x="3416601" y="1809246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CMBX10"/>
              </a:rPr>
              <a:t>João B. Amazonas</a:t>
            </a:r>
            <a:endParaRPr lang="pt-BR" dirty="0">
              <a:latin typeface="CMBX10"/>
            </a:endParaRPr>
          </a:p>
          <a:p>
            <a:r>
              <a:rPr lang="pt-BR" dirty="0">
                <a:latin typeface="CMBX10"/>
              </a:rPr>
              <a:t>Analista de Sistemas </a:t>
            </a:r>
          </a:p>
          <a:p>
            <a:r>
              <a:rPr lang="pt-BR" dirty="0" err="1">
                <a:latin typeface="CMBX10"/>
              </a:rPr>
              <a:t>Linkedin</a:t>
            </a:r>
            <a:r>
              <a:rPr lang="pt-BR" dirty="0">
                <a:latin typeface="CMBX10"/>
              </a:rPr>
              <a:t>: https://www.linkedin.com/in/joao-amazonas/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854541-2EA6-E84B-1133-3ACDD612EA32}"/>
              </a:ext>
            </a:extLst>
          </p:cNvPr>
          <p:cNvSpPr txBox="1"/>
          <p:nvPr/>
        </p:nvSpPr>
        <p:spPr>
          <a:xfrm>
            <a:off x="3416601" y="3980107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CMBX10"/>
              </a:rPr>
              <a:t>Lais F. Gregório,</a:t>
            </a:r>
          </a:p>
          <a:p>
            <a:r>
              <a:rPr lang="pt-BR" dirty="0">
                <a:latin typeface="CMBX10"/>
              </a:rPr>
              <a:t>Analista de Sistemas </a:t>
            </a:r>
          </a:p>
          <a:p>
            <a:r>
              <a:rPr lang="pt-BR" dirty="0" err="1">
                <a:latin typeface="CMBX10"/>
              </a:rPr>
              <a:t>Linkedin</a:t>
            </a:r>
            <a:r>
              <a:rPr lang="pt-BR" dirty="0">
                <a:latin typeface="CMBX10"/>
              </a:rPr>
              <a:t>: https://www.linkedin.com/in/joao-amazonas/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C7A231-D95A-02A1-080E-C7279025A833}"/>
              </a:ext>
            </a:extLst>
          </p:cNvPr>
          <p:cNvSpPr txBox="1"/>
          <p:nvPr/>
        </p:nvSpPr>
        <p:spPr>
          <a:xfrm>
            <a:off x="3354457" y="5116703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  <a:latin typeface="CMBX10"/>
              </a:rPr>
              <a:t>Thainnara</a:t>
            </a:r>
            <a:r>
              <a:rPr lang="pt-BR" dirty="0">
                <a:solidFill>
                  <a:schemeClr val="tx1"/>
                </a:solidFill>
                <a:latin typeface="CMBX10"/>
              </a:rPr>
              <a:t> S. Lima</a:t>
            </a:r>
          </a:p>
          <a:p>
            <a:r>
              <a:rPr lang="pt-BR" dirty="0">
                <a:latin typeface="CMBX10"/>
              </a:rPr>
              <a:t>Analista de Sistemas </a:t>
            </a:r>
          </a:p>
          <a:p>
            <a:r>
              <a:rPr lang="pt-BR" dirty="0" err="1">
                <a:latin typeface="CMBX10"/>
              </a:rPr>
              <a:t>Linkedin</a:t>
            </a:r>
            <a:r>
              <a:rPr lang="pt-BR" dirty="0">
                <a:latin typeface="CMBX10"/>
              </a:rPr>
              <a:t>: https://www.linkedin.com/in/joao-amazonas/</a:t>
            </a:r>
            <a:endParaRPr lang="pt-BR" dirty="0">
              <a:solidFill>
                <a:schemeClr val="tx1"/>
              </a:solidFill>
              <a:latin typeface="CMBX1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3ACFF0C-A66A-6694-8FF6-55D5EE0EF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101" y="1804435"/>
            <a:ext cx="952500" cy="9525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3614290-A641-2E63-182E-D2D5EE856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101" y="3965522"/>
            <a:ext cx="952500" cy="9525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B54879C-2D86-8BC0-284D-440928567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101" y="2882841"/>
            <a:ext cx="952500" cy="9525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AF1D1E7-1A27-D965-72FA-F790876A3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101" y="509389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4274988" y="1288436"/>
            <a:ext cx="2030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CMBX10"/>
              </a:rPr>
              <a:t>Introdução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50CE42-80F0-9B4F-4780-B155196B1F6D}"/>
              </a:ext>
            </a:extLst>
          </p:cNvPr>
          <p:cNvSpPr txBox="1"/>
          <p:nvPr/>
        </p:nvSpPr>
        <p:spPr>
          <a:xfrm>
            <a:off x="1056443" y="4352172"/>
            <a:ext cx="8467653" cy="1234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pt-BR" sz="1400" dirty="0">
                <a:latin typeface="CMBX10"/>
              </a:rPr>
              <a:t>A insuficiência cardíaca, uma consequência comum das DCV, pode ser prevista e gerenciada com a ajuda de modelos de aprendizado de máquina. Este estudo foca na predição da mortalidade por insuficiência cardíaca utilizando um conjunto de dados com 12 características clínicas. Esse </a:t>
            </a:r>
            <a:r>
              <a:rPr lang="pt-BR" sz="1400" dirty="0" err="1">
                <a:latin typeface="CMBX10"/>
              </a:rPr>
              <a:t>dataset</a:t>
            </a:r>
            <a:r>
              <a:rPr lang="pt-BR" sz="1400" dirty="0">
                <a:latin typeface="CMBX10"/>
              </a:rPr>
              <a:t>, disponível na plataforma </a:t>
            </a:r>
            <a:r>
              <a:rPr lang="pt-BR" sz="1400" dirty="0" err="1">
                <a:latin typeface="CMBX10"/>
              </a:rPr>
              <a:t>Kaggle</a:t>
            </a:r>
            <a:r>
              <a:rPr lang="pt-BR" sz="1400" dirty="0">
                <a:latin typeface="CMBX10"/>
              </a:rPr>
              <a:t>, foi escolhido para explorar e realizar predições sobre a mortalidade por insuficiência cardíaca, utilizando o algoritmo J48 baseado em árvores de decisão.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623ADD-8764-9516-77CF-9C45EAB46451}"/>
              </a:ext>
            </a:extLst>
          </p:cNvPr>
          <p:cNvSpPr txBox="1"/>
          <p:nvPr/>
        </p:nvSpPr>
        <p:spPr>
          <a:xfrm>
            <a:off x="1056442" y="2267661"/>
            <a:ext cx="8467654" cy="1695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pt-BR" sz="1400" dirty="0">
                <a:latin typeface="CMBX10"/>
              </a:rPr>
              <a:t>As doenças cardiovasculares (DCV) representam uma ameaça significativa à saúde global, afetando o sistema circulatório, composto pelo coração e vasos sanguíneos. A principal causa dessas doenças é o acúmulo de placas de gordura e cálcio nas artérias, dificultando ou mesmo impedindo a circulação sanguínea. Dados da OPAS (2017) revelam que, em 2016, as DCV causaram 17,9 milhões de mortes, equivalendo a 31% dos óbitos globais. A prevenção dessas doenças passa pelo controle de fatores de risco comportamentais, como tabagismo, dieta inadequada, obesidade, sedentarismo e consumo excessivo de álcool. O controle desses fatores é crucial para a prevenção das DCV.</a:t>
            </a:r>
          </a:p>
        </p:txBody>
      </p:sp>
    </p:spTree>
    <p:extLst>
      <p:ext uri="{BB962C8B-B14F-4D97-AF65-F5344CB8AC3E}">
        <p14:creationId xmlns:p14="http://schemas.microsoft.com/office/powerpoint/2010/main" val="175564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688564" y="1278098"/>
            <a:ext cx="5880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MBX10"/>
              </a:rPr>
              <a:t>KDD - </a:t>
            </a:r>
            <a:r>
              <a:rPr lang="pt-BR" sz="2400" dirty="0" err="1">
                <a:latin typeface="CMBX10"/>
              </a:rPr>
              <a:t>Knowledge</a:t>
            </a:r>
            <a:r>
              <a:rPr lang="pt-BR" sz="2400" dirty="0">
                <a:latin typeface="CMBX10"/>
              </a:rPr>
              <a:t> Discovery in </a:t>
            </a:r>
            <a:r>
              <a:rPr lang="pt-BR" sz="2400" dirty="0" err="1">
                <a:latin typeface="CMBX10"/>
              </a:rPr>
              <a:t>Databases</a:t>
            </a:r>
            <a:endParaRPr lang="pt-BR" sz="2400" dirty="0">
              <a:latin typeface="CMBX1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50CE42-80F0-9B4F-4780-B155196B1F6D}"/>
              </a:ext>
            </a:extLst>
          </p:cNvPr>
          <p:cNvSpPr txBox="1"/>
          <p:nvPr/>
        </p:nvSpPr>
        <p:spPr>
          <a:xfrm>
            <a:off x="688564" y="1725986"/>
            <a:ext cx="5407433" cy="1234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BR" sz="1400" dirty="0">
                <a:latin typeface="CMBX10"/>
              </a:rPr>
              <a:t>	A metodologia KDD (</a:t>
            </a:r>
            <a:r>
              <a:rPr lang="pt-BR" sz="1400" dirty="0" err="1">
                <a:latin typeface="CMBX10"/>
              </a:rPr>
              <a:t>Knowledge</a:t>
            </a:r>
            <a:r>
              <a:rPr lang="pt-BR" sz="1400" dirty="0">
                <a:latin typeface="CMBX10"/>
              </a:rPr>
              <a:t> Discovery in </a:t>
            </a:r>
            <a:r>
              <a:rPr lang="pt-BR" sz="1400" dirty="0" err="1">
                <a:latin typeface="CMBX10"/>
              </a:rPr>
              <a:t>Databases</a:t>
            </a:r>
            <a:r>
              <a:rPr lang="pt-BR" sz="1400" dirty="0">
                <a:latin typeface="CMBX10"/>
              </a:rPr>
              <a:t>) é um processo estruturado para extrair conhecimento útil e não trivial a partir de grandes volumes de dados. KDD envolve várias etapas interconectadas, desde a preparação dos dados até a interpretação dos resultados.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58A1E1-172D-3B7A-286A-19CB664D0338}"/>
              </a:ext>
            </a:extLst>
          </p:cNvPr>
          <p:cNvSpPr txBox="1"/>
          <p:nvPr/>
        </p:nvSpPr>
        <p:spPr>
          <a:xfrm>
            <a:off x="-154233" y="166882"/>
            <a:ext cx="57407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u="none" strike="noStrike" baseline="0" dirty="0">
                <a:solidFill>
                  <a:schemeClr val="tx1"/>
                </a:solidFill>
                <a:latin typeface="CMBX10"/>
              </a:rPr>
              <a:t>Metodologia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66285A-B2CB-DBDE-8017-023286BED676}"/>
              </a:ext>
            </a:extLst>
          </p:cNvPr>
          <p:cNvSpPr txBox="1"/>
          <p:nvPr/>
        </p:nvSpPr>
        <p:spPr>
          <a:xfrm>
            <a:off x="688564" y="3293272"/>
            <a:ext cx="2228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MBX10"/>
              </a:rPr>
              <a:t>ETAPAS DO KDD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6B3AD9-78FD-7029-44BD-CEEFEBA96A01}"/>
              </a:ext>
            </a:extLst>
          </p:cNvPr>
          <p:cNvSpPr txBox="1"/>
          <p:nvPr/>
        </p:nvSpPr>
        <p:spPr>
          <a:xfrm>
            <a:off x="688564" y="3736987"/>
            <a:ext cx="4487118" cy="230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Seleção dos Dados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Pré-processamento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Transformação dos Dados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Mineração de Dados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Interpretação</a:t>
            </a:r>
            <a:r>
              <a:rPr lang="pt-BR" sz="1600" dirty="0"/>
              <a:t> e Avaliação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Apresentação e Uso do Conhecimento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32E1E5-D73C-A3B2-4763-FF80276DC77E}"/>
              </a:ext>
            </a:extLst>
          </p:cNvPr>
          <p:cNvSpPr txBox="1"/>
          <p:nvPr/>
        </p:nvSpPr>
        <p:spPr>
          <a:xfrm>
            <a:off x="5308847" y="3754937"/>
            <a:ext cx="4166589" cy="169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BR" sz="1400" b="1" dirty="0">
                <a:latin typeface="CMBX10"/>
              </a:rPr>
              <a:t>	A metodologia KDD é iterativa, permitindo a revisão e repetição das etapas conforme necessário para melhorar os resultados e obter insights mais profundos. É amplamente utilizada em diversas áreas, como marketing, finanças, saúde e ciências sociais, onde o volume e a complexidade dos dados são significativos.</a:t>
            </a:r>
          </a:p>
        </p:txBody>
      </p:sp>
    </p:spTree>
    <p:extLst>
      <p:ext uri="{BB962C8B-B14F-4D97-AF65-F5344CB8AC3E}">
        <p14:creationId xmlns:p14="http://schemas.microsoft.com/office/powerpoint/2010/main" val="3807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4391EB3E-101A-F0C3-331B-537B8762434F}"/>
              </a:ext>
            </a:extLst>
          </p:cNvPr>
          <p:cNvSpPr/>
          <p:nvPr/>
        </p:nvSpPr>
        <p:spPr>
          <a:xfrm>
            <a:off x="1979956" y="1574927"/>
            <a:ext cx="6869602" cy="821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2842333" y="349913"/>
            <a:ext cx="6507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MBX10"/>
              </a:rPr>
              <a:t>KDD – </a:t>
            </a:r>
            <a:r>
              <a:rPr lang="pt-BR" sz="2800" dirty="0" err="1">
                <a:latin typeface="CMBX10"/>
              </a:rPr>
              <a:t>Knowledge</a:t>
            </a:r>
            <a:r>
              <a:rPr lang="pt-BR" sz="2800" dirty="0">
                <a:latin typeface="CMBX10"/>
              </a:rPr>
              <a:t> Discovery in </a:t>
            </a:r>
            <a:r>
              <a:rPr lang="pt-BR" sz="2800" dirty="0" err="1">
                <a:latin typeface="CMBX10"/>
              </a:rPr>
              <a:t>Databases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CCD932-92F2-9066-12D4-CED33947F1C8}"/>
              </a:ext>
            </a:extLst>
          </p:cNvPr>
          <p:cNvSpPr txBox="1"/>
          <p:nvPr/>
        </p:nvSpPr>
        <p:spPr>
          <a:xfrm>
            <a:off x="2111335" y="1626613"/>
            <a:ext cx="66686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MBX10"/>
              </a:rPr>
              <a:t>	Identificação dos dados relevantes a serem analisados, escolhendo as fontes de dados apropriadas e selecionando os subconjuntos de dados que serão utilizados no processo.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65B7BA-6F80-68CF-6154-C4D9E68FDB19}"/>
              </a:ext>
            </a:extLst>
          </p:cNvPr>
          <p:cNvSpPr txBox="1"/>
          <p:nvPr/>
        </p:nvSpPr>
        <p:spPr>
          <a:xfrm>
            <a:off x="2365278" y="2589830"/>
            <a:ext cx="6098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BR" sz="1400" dirty="0"/>
              <a:t>Fonte de Dados: </a:t>
            </a:r>
            <a:r>
              <a:rPr lang="pt-BR" sz="1400" dirty="0" err="1"/>
              <a:t>heart_failure_clinical_records_dataset</a:t>
            </a:r>
            <a:endParaRPr lang="pt-BR" sz="1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10E9B7F-8C42-A957-40D7-87AEE4C3E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166" y="3091416"/>
            <a:ext cx="7503182" cy="337797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E4225D-24CB-95B1-96AC-7F6B601115C0}"/>
              </a:ext>
            </a:extLst>
          </p:cNvPr>
          <p:cNvSpPr txBox="1"/>
          <p:nvPr/>
        </p:nvSpPr>
        <p:spPr>
          <a:xfrm>
            <a:off x="3731741" y="1101598"/>
            <a:ext cx="344562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BR" u="sng" dirty="0">
                <a:latin typeface="CMBX10"/>
              </a:rPr>
              <a:t>Etapa 1: Verificação do Data Set</a:t>
            </a:r>
          </a:p>
        </p:txBody>
      </p:sp>
    </p:spTree>
    <p:extLst>
      <p:ext uri="{BB962C8B-B14F-4D97-AF65-F5344CB8AC3E}">
        <p14:creationId xmlns:p14="http://schemas.microsoft.com/office/powerpoint/2010/main" val="324821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2842333" y="349913"/>
            <a:ext cx="6507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MBX10"/>
              </a:rPr>
              <a:t>KDD – </a:t>
            </a:r>
            <a:r>
              <a:rPr lang="pt-BR" sz="2800" dirty="0" err="1">
                <a:latin typeface="CMBX10"/>
              </a:rPr>
              <a:t>Knowledge</a:t>
            </a:r>
            <a:r>
              <a:rPr lang="pt-BR" sz="2800" dirty="0">
                <a:latin typeface="CMBX10"/>
              </a:rPr>
              <a:t> Discovery in </a:t>
            </a:r>
            <a:r>
              <a:rPr lang="pt-BR" sz="2800" dirty="0" err="1">
                <a:latin typeface="CMBX10"/>
              </a:rPr>
              <a:t>Databases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98149D-621B-ACA0-C81D-DDB1513F479B}"/>
              </a:ext>
            </a:extLst>
          </p:cNvPr>
          <p:cNvSpPr/>
          <p:nvPr/>
        </p:nvSpPr>
        <p:spPr>
          <a:xfrm>
            <a:off x="1948028" y="1352096"/>
            <a:ext cx="6924583" cy="783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F72C67-D27B-6E93-766B-697E32FB297F}"/>
              </a:ext>
            </a:extLst>
          </p:cNvPr>
          <p:cNvSpPr txBox="1"/>
          <p:nvPr/>
        </p:nvSpPr>
        <p:spPr>
          <a:xfrm>
            <a:off x="4069791" y="976544"/>
            <a:ext cx="30805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BR" u="sng" dirty="0">
                <a:latin typeface="CMBX10"/>
              </a:rPr>
              <a:t>Etapa 2: Pré-processamento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FC45A7-5712-8D3D-B1AE-59EA0C2638EF}"/>
              </a:ext>
            </a:extLst>
          </p:cNvPr>
          <p:cNvSpPr txBox="1"/>
          <p:nvPr/>
        </p:nvSpPr>
        <p:spPr>
          <a:xfrm>
            <a:off x="2019051" y="1369849"/>
            <a:ext cx="67203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MBX10"/>
              </a:rPr>
              <a:t>	 Limpeza e transformação dos dados para corrigir inconsistências, lidar com dados ausentes, remover ruídos e preparar os dados em um formato adequado para a análise. Isso pode incluir a normalização dos dados e a eliminação de duplicatas.</a:t>
            </a:r>
          </a:p>
        </p:txBody>
      </p:sp>
    </p:spTree>
    <p:extLst>
      <p:ext uri="{BB962C8B-B14F-4D97-AF65-F5344CB8AC3E}">
        <p14:creationId xmlns:p14="http://schemas.microsoft.com/office/powerpoint/2010/main" val="23664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2842333" y="349913"/>
            <a:ext cx="6507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MBX10"/>
              </a:rPr>
              <a:t>KDD – </a:t>
            </a:r>
            <a:r>
              <a:rPr lang="pt-BR" sz="2800" dirty="0" err="1">
                <a:latin typeface="CMBX10"/>
              </a:rPr>
              <a:t>Knowledge</a:t>
            </a:r>
            <a:r>
              <a:rPr lang="pt-BR" sz="2800" dirty="0">
                <a:latin typeface="CMBX10"/>
              </a:rPr>
              <a:t> Discovery in </a:t>
            </a:r>
            <a:r>
              <a:rPr lang="pt-BR" sz="2800" dirty="0" err="1">
                <a:latin typeface="CMBX10"/>
              </a:rPr>
              <a:t>Databases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98149D-621B-ACA0-C81D-DDB1513F479B}"/>
              </a:ext>
            </a:extLst>
          </p:cNvPr>
          <p:cNvSpPr/>
          <p:nvPr/>
        </p:nvSpPr>
        <p:spPr>
          <a:xfrm>
            <a:off x="1948028" y="1378730"/>
            <a:ext cx="6924583" cy="971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F72C67-D27B-6E93-766B-697E32FB297F}"/>
              </a:ext>
            </a:extLst>
          </p:cNvPr>
          <p:cNvSpPr txBox="1"/>
          <p:nvPr/>
        </p:nvSpPr>
        <p:spPr>
          <a:xfrm>
            <a:off x="3605622" y="994297"/>
            <a:ext cx="360939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BR" u="sng" dirty="0">
                <a:latin typeface="CMBX10"/>
              </a:rPr>
              <a:t>Etapa 3: Transformação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FC45A7-5712-8D3D-B1AE-59EA0C2638EF}"/>
              </a:ext>
            </a:extLst>
          </p:cNvPr>
          <p:cNvSpPr txBox="1"/>
          <p:nvPr/>
        </p:nvSpPr>
        <p:spPr>
          <a:xfrm>
            <a:off x="2019051" y="1396483"/>
            <a:ext cx="67875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MBX10"/>
              </a:rPr>
              <a:t>Redução e projeção dos dados, onde são criadas representações adequadas e mais compactas dos dados. Isso pode envolver a redução da dimensionalidade ou a transformação dos dados em novas formas mais apropriadas para as técnicas de mineração.</a:t>
            </a:r>
          </a:p>
        </p:txBody>
      </p:sp>
    </p:spTree>
    <p:extLst>
      <p:ext uri="{BB962C8B-B14F-4D97-AF65-F5344CB8AC3E}">
        <p14:creationId xmlns:p14="http://schemas.microsoft.com/office/powerpoint/2010/main" val="382875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2842333" y="349913"/>
            <a:ext cx="6507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MBX10"/>
              </a:rPr>
              <a:t>KDD – </a:t>
            </a:r>
            <a:r>
              <a:rPr lang="pt-BR" sz="2800" dirty="0" err="1">
                <a:latin typeface="CMBX10"/>
              </a:rPr>
              <a:t>Knowledge</a:t>
            </a:r>
            <a:r>
              <a:rPr lang="pt-BR" sz="2800" dirty="0">
                <a:latin typeface="CMBX10"/>
              </a:rPr>
              <a:t> Discovery in </a:t>
            </a:r>
            <a:r>
              <a:rPr lang="pt-BR" sz="2800" dirty="0" err="1">
                <a:latin typeface="CMBX10"/>
              </a:rPr>
              <a:t>Databases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98149D-621B-ACA0-C81D-DDB1513F479B}"/>
              </a:ext>
            </a:extLst>
          </p:cNvPr>
          <p:cNvSpPr/>
          <p:nvPr/>
        </p:nvSpPr>
        <p:spPr>
          <a:xfrm>
            <a:off x="1948028" y="1396483"/>
            <a:ext cx="6924583" cy="80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F72C67-D27B-6E93-766B-697E32FB297F}"/>
              </a:ext>
            </a:extLst>
          </p:cNvPr>
          <p:cNvSpPr txBox="1"/>
          <p:nvPr/>
        </p:nvSpPr>
        <p:spPr>
          <a:xfrm>
            <a:off x="3605622" y="994297"/>
            <a:ext cx="3609393" cy="800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BR" u="sng" dirty="0">
                <a:latin typeface="CMBX10"/>
              </a:rPr>
              <a:t>Etapa 4: Mineração de Dados:</a:t>
            </a:r>
          </a:p>
          <a:p>
            <a:pPr algn="ctr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pt-BR" u="sng" dirty="0">
              <a:latin typeface="CMBX1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FC45A7-5712-8D3D-B1AE-59EA0C2638EF}"/>
              </a:ext>
            </a:extLst>
          </p:cNvPr>
          <p:cNvSpPr txBox="1"/>
          <p:nvPr/>
        </p:nvSpPr>
        <p:spPr>
          <a:xfrm>
            <a:off x="2019051" y="1396483"/>
            <a:ext cx="67875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MBX10"/>
              </a:rPr>
              <a:t>Aplicação de algoritmos de mineração de dados para extrair padrões e modelos significativos dos dados transformados. Técnicas comuns incluem classificação, regressão, agrupamento (</a:t>
            </a:r>
            <a:r>
              <a:rPr lang="pt-BR" sz="1400" dirty="0" err="1">
                <a:latin typeface="CMBX10"/>
              </a:rPr>
              <a:t>clustering</a:t>
            </a:r>
            <a:r>
              <a:rPr lang="pt-BR" sz="1400" dirty="0">
                <a:latin typeface="CMBX10"/>
              </a:rPr>
              <a:t>), regras de associação e análise de sequências.</a:t>
            </a:r>
          </a:p>
        </p:txBody>
      </p:sp>
    </p:spTree>
    <p:extLst>
      <p:ext uri="{BB962C8B-B14F-4D97-AF65-F5344CB8AC3E}">
        <p14:creationId xmlns:p14="http://schemas.microsoft.com/office/powerpoint/2010/main" val="262497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DAABF26-0ABC-DF6C-BE5A-ACE2B61D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23" y="246503"/>
            <a:ext cx="651338" cy="7300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B729AE-C9CC-F8FC-0A6C-9971BCE94F4B}"/>
              </a:ext>
            </a:extLst>
          </p:cNvPr>
          <p:cNvSpPr txBox="1"/>
          <p:nvPr/>
        </p:nvSpPr>
        <p:spPr>
          <a:xfrm>
            <a:off x="2842333" y="349913"/>
            <a:ext cx="6507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MBX10"/>
              </a:rPr>
              <a:t>KDD – </a:t>
            </a:r>
            <a:r>
              <a:rPr lang="pt-BR" sz="2800" dirty="0" err="1">
                <a:latin typeface="CMBX10"/>
              </a:rPr>
              <a:t>Knowledge</a:t>
            </a:r>
            <a:r>
              <a:rPr lang="pt-BR" sz="2800" dirty="0">
                <a:latin typeface="CMBX10"/>
              </a:rPr>
              <a:t> Discovery in </a:t>
            </a:r>
            <a:r>
              <a:rPr lang="pt-BR" sz="2800" dirty="0" err="1">
                <a:latin typeface="CMBX10"/>
              </a:rPr>
              <a:t>Databases</a:t>
            </a:r>
            <a:endParaRPr lang="pt-BR" sz="2800" b="0" i="0" u="none" strike="noStrike" baseline="0" dirty="0">
              <a:solidFill>
                <a:schemeClr val="tx1"/>
              </a:solidFill>
              <a:latin typeface="CMBX1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98149D-621B-ACA0-C81D-DDB1513F479B}"/>
              </a:ext>
            </a:extLst>
          </p:cNvPr>
          <p:cNvSpPr/>
          <p:nvPr/>
        </p:nvSpPr>
        <p:spPr>
          <a:xfrm>
            <a:off x="1948028" y="1396483"/>
            <a:ext cx="6924583" cy="80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F72C67-D27B-6E93-766B-697E32FB297F}"/>
              </a:ext>
            </a:extLst>
          </p:cNvPr>
          <p:cNvSpPr txBox="1"/>
          <p:nvPr/>
        </p:nvSpPr>
        <p:spPr>
          <a:xfrm>
            <a:off x="3605622" y="994297"/>
            <a:ext cx="3609393" cy="800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BR" u="sng" dirty="0">
                <a:latin typeface="CMBX10"/>
              </a:rPr>
              <a:t>Etapa 5: Interpretação e Avaliação: </a:t>
            </a:r>
          </a:p>
          <a:p>
            <a:pPr algn="ctr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pt-BR" u="sng" dirty="0">
              <a:latin typeface="CMBX1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FC45A7-5712-8D3D-B1AE-59EA0C2638EF}"/>
              </a:ext>
            </a:extLst>
          </p:cNvPr>
          <p:cNvSpPr txBox="1"/>
          <p:nvPr/>
        </p:nvSpPr>
        <p:spPr>
          <a:xfrm>
            <a:off x="2019051" y="1396483"/>
            <a:ext cx="67875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MBX10"/>
              </a:rPr>
              <a:t>Análise e interpretação dos padrões descobertos para avaliar sua relevância e validade. Esta etapa envolve a utilização de métricas e critérios específicos para determinar a utilidade e a aplicabilidade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3354564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779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CMBX10</vt:lpstr>
      <vt:lpstr>Times New Roman</vt:lpstr>
      <vt:lpstr>Trebuchet MS</vt:lpstr>
      <vt:lpstr>Wingdings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</dc:title>
  <dc:creator>Joao Batista Júnior</dc:creator>
  <cp:lastModifiedBy>Joao Batista Júnior</cp:lastModifiedBy>
  <cp:revision>16</cp:revision>
  <dcterms:created xsi:type="dcterms:W3CDTF">2024-06-04T22:06:57Z</dcterms:created>
  <dcterms:modified xsi:type="dcterms:W3CDTF">2024-06-06T01:27:11Z</dcterms:modified>
</cp:coreProperties>
</file>