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317" r:id="rId3"/>
    <p:sldId id="298" r:id="rId4"/>
    <p:sldId id="318" r:id="rId5"/>
    <p:sldId id="299" r:id="rId6"/>
    <p:sldId id="300" r:id="rId7"/>
    <p:sldId id="301" r:id="rId8"/>
    <p:sldId id="303" r:id="rId9"/>
    <p:sldId id="305" r:id="rId10"/>
    <p:sldId id="306" r:id="rId11"/>
    <p:sldId id="319" r:id="rId12"/>
    <p:sldId id="320" r:id="rId13"/>
    <p:sldId id="321" r:id="rId14"/>
    <p:sldId id="322" r:id="rId15"/>
    <p:sldId id="323" r:id="rId16"/>
    <p:sldId id="324" r:id="rId17"/>
    <p:sldId id="325" r:id="rId18"/>
    <p:sldId id="307" r:id="rId19"/>
    <p:sldId id="326" r:id="rId20"/>
    <p:sldId id="33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extLst>
      <p:ext uri="{19B8F6BF-5375-455C-9EA6-DF929625EA0E}">
        <p15:presenceInfo xmlns:p15="http://schemas.microsoft.com/office/powerpoint/2012/main" userId="7d55508a93f176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4697EFC-4814-459E-9338-C8317D6AF6FB}" type="datetimeFigureOut">
              <a:rPr lang="en-IN" smtClean="0"/>
              <a:t>29-06-2021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95281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391892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457509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349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681496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4697EFC-4814-459E-9338-C8317D6AF6FB}" type="datetimeFigureOut">
              <a:rPr lang="en-IN" smtClean="0"/>
              <a:t>29-06-2021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944819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4697EFC-4814-459E-9338-C8317D6AF6FB}" type="datetimeFigureOut">
              <a:rPr lang="en-IN" smtClean="0"/>
              <a:t>29-06-2021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698677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97EFC-4814-459E-9338-C8317D6AF6FB}"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701035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97EFC-4814-459E-9338-C8317D6AF6FB}"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63042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97EFC-4814-459E-9338-C8317D6AF6FB}"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51909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697EFC-4814-459E-9338-C8317D6AF6FB}"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47782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697EFC-4814-459E-9338-C8317D6AF6FB}"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395467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697EFC-4814-459E-9338-C8317D6AF6FB}" type="datetimeFigureOut">
              <a:rPr lang="en-IN" smtClean="0"/>
              <a:t>29-06-2021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15767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697EFC-4814-459E-9338-C8317D6AF6FB}" type="datetimeFigureOut">
              <a:rPr lang="en-IN" smtClean="0"/>
              <a:t>29-06-2021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41979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97EFC-4814-459E-9338-C8317D6AF6FB}" type="datetimeFigureOut">
              <a:rPr lang="en-IN" smtClean="0"/>
              <a:t>29-06-2021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4639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151819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97EFC-4814-459E-9338-C8317D6AF6FB}"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23F54-168D-472C-8D7A-DB4D949FC3A1}" type="slidenum">
              <a:rPr lang="en-IN" smtClean="0"/>
              <a:t>‹#›</a:t>
            </a:fld>
            <a:endParaRPr lang="en-IN"/>
          </a:p>
        </p:txBody>
      </p:sp>
    </p:spTree>
    <p:extLst>
      <p:ext uri="{BB962C8B-B14F-4D97-AF65-F5344CB8AC3E}">
        <p14:creationId xmlns:p14="http://schemas.microsoft.com/office/powerpoint/2010/main" val="232830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697EFC-4814-459E-9338-C8317D6AF6FB}" type="datetimeFigureOut">
              <a:rPr lang="en-IN" smtClean="0"/>
              <a:t>29-06-2021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523F54-168D-472C-8D7A-DB4D949FC3A1}" type="slidenum">
              <a:rPr lang="en-IN" smtClean="0"/>
              <a:t>‹#›</a:t>
            </a:fld>
            <a:endParaRPr lang="en-IN"/>
          </a:p>
        </p:txBody>
      </p:sp>
    </p:spTree>
    <p:extLst>
      <p:ext uri="{BB962C8B-B14F-4D97-AF65-F5344CB8AC3E}">
        <p14:creationId xmlns:p14="http://schemas.microsoft.com/office/powerpoint/2010/main" val="3367696929"/>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b="1" dirty="0" smtClean="0">
                <a:solidFill>
                  <a:schemeClr val="accent4">
                    <a:lumMod val="75000"/>
                  </a:schemeClr>
                </a:solidFill>
                <a:latin typeface="Times New Roman" panose="02020603050405020304" pitchFamily="18" charset="0"/>
                <a:cs typeface="Times New Roman" panose="02020603050405020304" pitchFamily="18" charset="0"/>
              </a:rPr>
              <a:t>UNIT - </a:t>
            </a:r>
            <a:r>
              <a:rPr lang="en-US" b="1" dirty="0" smtClean="0">
                <a:solidFill>
                  <a:schemeClr val="accent4">
                    <a:lumMod val="75000"/>
                  </a:schemeClr>
                </a:solidFill>
                <a:latin typeface="Times New Roman" panose="02020603050405020304" pitchFamily="18" charset="0"/>
                <a:cs typeface="Times New Roman" panose="02020603050405020304" pitchFamily="18" charset="0"/>
              </a:rPr>
              <a:t>5</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21216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8156" y="347234"/>
            <a:ext cx="10254996" cy="1133965"/>
          </a:xfrm>
          <a:prstGeom prst="rect">
            <a:avLst/>
          </a:prstGeom>
        </p:spPr>
        <p:txBody>
          <a:bodyPr wrap="square">
            <a:spAutoFit/>
          </a:bodyPr>
          <a:lstStyle/>
          <a:p>
            <a:pPr marL="457200" indent="-4572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Domain switching can be easily supported under this model, simply </a:t>
            </a:r>
            <a:r>
              <a:rPr lang="en-US" sz="2400" dirty="0" smtClean="0">
                <a:latin typeface="Times New Roman" panose="02020603050405020304" pitchFamily="18" charset="0"/>
                <a:cs typeface="Times New Roman" panose="02020603050405020304" pitchFamily="18" charset="0"/>
              </a:rPr>
              <a:t>by providing </a:t>
            </a:r>
            <a:r>
              <a:rPr lang="en-US" sz="2400" dirty="0">
                <a:latin typeface="Times New Roman" panose="02020603050405020304" pitchFamily="18" charset="0"/>
                <a:cs typeface="Times New Roman" panose="02020603050405020304" pitchFamily="18" charset="0"/>
              </a:rPr>
              <a:t>"switch" access to other domains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384" y="1828800"/>
            <a:ext cx="6373368" cy="3456432"/>
          </a:xfrm>
          <a:prstGeom prst="rect">
            <a:avLst/>
          </a:prstGeom>
        </p:spPr>
      </p:pic>
      <p:sp>
        <p:nvSpPr>
          <p:cNvPr id="4" name="Rectangle 3"/>
          <p:cNvSpPr/>
          <p:nvPr/>
        </p:nvSpPr>
        <p:spPr>
          <a:xfrm>
            <a:off x="3884704" y="5432778"/>
            <a:ext cx="4488986" cy="400110"/>
          </a:xfrm>
          <a:prstGeom prst="rect">
            <a:avLst/>
          </a:prstGeom>
        </p:spPr>
        <p:txBody>
          <a:bodyPr wrap="none">
            <a:spAutoFit/>
          </a:bodyPr>
          <a:lstStyle/>
          <a:p>
            <a:r>
              <a:rPr lang="en-US" sz="2000" b="1" dirty="0">
                <a:latin typeface="Times New Roman" panose="02020603050405020304" pitchFamily="18" charset="0"/>
              </a:rPr>
              <a:t> Access matrix </a:t>
            </a:r>
            <a:r>
              <a:rPr lang="en-US" sz="2000" b="1" dirty="0" smtClean="0">
                <a:latin typeface="Times New Roman" panose="02020603050405020304" pitchFamily="18" charset="0"/>
              </a:rPr>
              <a:t>with </a:t>
            </a:r>
            <a:r>
              <a:rPr lang="en-US" sz="2000" b="1" dirty="0">
                <a:latin typeface="Times New Roman" panose="02020603050405020304" pitchFamily="18" charset="0"/>
              </a:rPr>
              <a:t>domains as objects.</a:t>
            </a:r>
            <a:endParaRPr lang="en-IN" sz="2000" dirty="0"/>
          </a:p>
        </p:txBody>
      </p:sp>
    </p:spTree>
    <p:extLst>
      <p:ext uri="{BB962C8B-B14F-4D97-AF65-F5344CB8AC3E}">
        <p14:creationId xmlns:p14="http://schemas.microsoft.com/office/powerpoint/2010/main" val="2376605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860" y="402336"/>
            <a:ext cx="9905999" cy="5330952"/>
          </a:xfrm>
        </p:spPr>
        <p:txBody>
          <a:bodyPr>
            <a:normAutofit/>
          </a:bodyPr>
          <a:lstStyle/>
          <a:p>
            <a:r>
              <a:rPr lang="en-US" dirty="0">
                <a:latin typeface="Times New Roman" panose="02020603050405020304" pitchFamily="18" charset="0"/>
                <a:cs typeface="Times New Roman" panose="02020603050405020304" pitchFamily="18" charset="0"/>
              </a:rPr>
              <a:t>The ability to </a:t>
            </a:r>
            <a:r>
              <a:rPr lang="en-US" b="1" i="1" dirty="0">
                <a:latin typeface="Times New Roman" panose="02020603050405020304" pitchFamily="18" charset="0"/>
                <a:cs typeface="Times New Roman" panose="02020603050405020304" pitchFamily="18" charset="0"/>
              </a:rPr>
              <a:t>copy </a:t>
            </a:r>
            <a:r>
              <a:rPr lang="en-US" dirty="0">
                <a:latin typeface="Times New Roman" panose="02020603050405020304" pitchFamily="18" charset="0"/>
                <a:cs typeface="Times New Roman" panose="02020603050405020304" pitchFamily="18" charset="0"/>
              </a:rPr>
              <a:t>rights is denoted by an asterisk, indicating that processes in that domain have the right to copy that access within the same column, i.e. for the same object. There are two important variations</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asterisk is removed from the original access right, then the right is </a:t>
            </a:r>
            <a:r>
              <a:rPr lang="en-US" b="1" i="1" dirty="0">
                <a:latin typeface="Times New Roman" panose="02020603050405020304" pitchFamily="18" charset="0"/>
                <a:cs typeface="Times New Roman" panose="02020603050405020304" pitchFamily="18" charset="0"/>
              </a:rPr>
              <a:t>transferred, </a:t>
            </a:r>
            <a:r>
              <a:rPr lang="en-US" dirty="0">
                <a:latin typeface="Times New Roman" panose="02020603050405020304" pitchFamily="18" charset="0"/>
                <a:cs typeface="Times New Roman" panose="02020603050405020304" pitchFamily="18" charset="0"/>
              </a:rPr>
              <a:t>rather than being copied. This may be termed a </a:t>
            </a:r>
            <a:r>
              <a:rPr lang="en-US" b="1" i="1" dirty="0">
                <a:latin typeface="Times New Roman" panose="02020603050405020304" pitchFamily="18" charset="0"/>
                <a:cs typeface="Times New Roman" panose="02020603050405020304" pitchFamily="18" charset="0"/>
              </a:rPr>
              <a:t>transfer</a:t>
            </a:r>
            <a:r>
              <a:rPr lang="en-US" dirty="0">
                <a:latin typeface="Times New Roman" panose="02020603050405020304" pitchFamily="18" charset="0"/>
                <a:cs typeface="Times New Roman" panose="02020603050405020304" pitchFamily="18" charset="0"/>
              </a:rPr>
              <a:t> right as opposed to a </a:t>
            </a:r>
            <a:r>
              <a:rPr lang="en-US" b="1" i="1" dirty="0">
                <a:latin typeface="Times New Roman" panose="02020603050405020304" pitchFamily="18" charset="0"/>
                <a:cs typeface="Times New Roman" panose="02020603050405020304" pitchFamily="18" charset="0"/>
              </a:rPr>
              <a:t>copy</a:t>
            </a:r>
            <a:r>
              <a:rPr lang="en-US" dirty="0">
                <a:latin typeface="Times New Roman" panose="02020603050405020304" pitchFamily="18" charset="0"/>
                <a:cs typeface="Times New Roman" panose="02020603050405020304" pitchFamily="18" charset="0"/>
              </a:rPr>
              <a:t> right.</a:t>
            </a:r>
          </a:p>
          <a:p>
            <a:pPr lvl="1"/>
            <a:r>
              <a:rPr lang="en-US" dirty="0">
                <a:latin typeface="Times New Roman" panose="02020603050405020304" pitchFamily="18" charset="0"/>
                <a:cs typeface="Times New Roman" panose="02020603050405020304" pitchFamily="18" charset="0"/>
              </a:rPr>
              <a:t>If only the right and not the asterisk is copied, then the access right is added to the new domain, but it may not be propagated further. That is the new domain does not also receive the right to copy the access. This may be termed a </a:t>
            </a:r>
            <a:r>
              <a:rPr lang="en-US" b="1" i="1" dirty="0">
                <a:latin typeface="Times New Roman" panose="02020603050405020304" pitchFamily="18" charset="0"/>
                <a:cs typeface="Times New Roman" panose="02020603050405020304" pitchFamily="18" charset="0"/>
              </a:rPr>
              <a:t>limited copy</a:t>
            </a:r>
            <a:r>
              <a:rPr lang="en-US" dirty="0">
                <a:latin typeface="Times New Roman" panose="02020603050405020304" pitchFamily="18" charset="0"/>
                <a:cs typeface="Times New Roman" panose="02020603050405020304" pitchFamily="18" charset="0"/>
              </a:rPr>
              <a:t> right, as shown in Figure </a:t>
            </a:r>
            <a:r>
              <a:rPr lang="en-US" dirty="0" smtClean="0">
                <a:latin typeface="Times New Roman" panose="02020603050405020304" pitchFamily="18" charset="0"/>
                <a:cs typeface="Times New Roman" panose="02020603050405020304" pitchFamily="18" charset="0"/>
              </a:rPr>
              <a:t> below</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099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s.uic.edu/~jbell/CourseNotes/OperatingSystems/images/Chapter14/14_05_AccessMatrixCop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3008" y="469518"/>
            <a:ext cx="5148072" cy="43859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56698" y="5100566"/>
            <a:ext cx="3578224" cy="400110"/>
          </a:xfrm>
          <a:prstGeom prst="rect">
            <a:avLst/>
          </a:prstGeom>
        </p:spPr>
        <p:txBody>
          <a:bodyPr wrap="none">
            <a:spAutoFit/>
          </a:bodyPr>
          <a:lstStyle/>
          <a:p>
            <a:r>
              <a:rPr lang="en-US" sz="2000" b="1" dirty="0">
                <a:latin typeface="Times New Roman" panose="02020603050405020304" pitchFamily="18" charset="0"/>
              </a:rPr>
              <a:t>Access matrix with </a:t>
            </a:r>
            <a:r>
              <a:rPr lang="en-US" sz="2000" b="1" i="1" dirty="0">
                <a:latin typeface="Times New Roman" panose="02020603050405020304" pitchFamily="18" charset="0"/>
              </a:rPr>
              <a:t>copy</a:t>
            </a:r>
            <a:r>
              <a:rPr lang="en-US" sz="2000" b="1" dirty="0">
                <a:latin typeface="Times New Roman" panose="02020603050405020304" pitchFamily="18" charset="0"/>
              </a:rPr>
              <a:t> rights.</a:t>
            </a:r>
            <a:endParaRPr lang="en-IN" sz="2000" dirty="0"/>
          </a:p>
        </p:txBody>
      </p:sp>
    </p:spTree>
    <p:extLst>
      <p:ext uri="{BB962C8B-B14F-4D97-AF65-F5344CB8AC3E}">
        <p14:creationId xmlns:p14="http://schemas.microsoft.com/office/powerpoint/2010/main" val="145555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712" y="45720"/>
            <a:ext cx="9994392" cy="3081528"/>
          </a:xfrm>
        </p:spPr>
        <p:txBody>
          <a:bodyPr>
            <a:normAutofit/>
          </a:bodyPr>
          <a:lstStyle/>
          <a:p>
            <a:pPr algn="just"/>
            <a:r>
              <a:rPr lang="en-US" dirty="0">
                <a:latin typeface="Times New Roman" panose="02020603050405020304" pitchFamily="18" charset="0"/>
                <a:cs typeface="Times New Roman" panose="02020603050405020304" pitchFamily="18" charset="0"/>
              </a:rPr>
              <a:t>Copy and owner rights only allow the modification of rights within a column. The addition of </a:t>
            </a:r>
            <a:r>
              <a:rPr lang="en-US" b="1" i="1" dirty="0">
                <a:latin typeface="Times New Roman" panose="02020603050405020304" pitchFamily="18" charset="0"/>
                <a:cs typeface="Times New Roman" panose="02020603050405020304" pitchFamily="18" charset="0"/>
              </a:rPr>
              <a:t>control rights</a:t>
            </a:r>
            <a:r>
              <a:rPr lang="en-US" dirty="0">
                <a:latin typeface="Times New Roman" panose="02020603050405020304" pitchFamily="18" charset="0"/>
                <a:cs typeface="Times New Roman" panose="02020603050405020304" pitchFamily="18" charset="0"/>
              </a:rPr>
              <a:t>, which only apply to domain objects, allow a process operating in one domain to affect the rights available in other domains.</a:t>
            </a:r>
          </a:p>
          <a:p>
            <a:pPr algn="just"/>
            <a:r>
              <a:rPr lang="en-US" dirty="0">
                <a:latin typeface="Times New Roman" panose="02020603050405020304" pitchFamily="18" charset="0"/>
                <a:cs typeface="Times New Roman" panose="02020603050405020304" pitchFamily="18" charset="0"/>
              </a:rPr>
              <a:t> For example in the table below, a process operating in domain D2 has the right to control any of the rights in domain D4.</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2050" name="Picture 2" descr="https://www.cs.uic.edu/~jbell/CourseNotes/OperatingSystems/images/Chapter14/14_07_ModifiedAccessMatri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540" y="3198779"/>
            <a:ext cx="5040671" cy="27631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1279" y="6142982"/>
            <a:ext cx="2779928" cy="400110"/>
          </a:xfrm>
          <a:prstGeom prst="rect">
            <a:avLst/>
          </a:prstGeom>
        </p:spPr>
        <p:txBody>
          <a:bodyPr wrap="none">
            <a:spAutoFit/>
          </a:bodyPr>
          <a:lstStyle/>
          <a:p>
            <a:r>
              <a:rPr lang="en-US" sz="2000" b="1" dirty="0">
                <a:latin typeface="Times New Roman" panose="02020603050405020304" pitchFamily="18" charset="0"/>
              </a:rPr>
              <a:t>Modified access matrix </a:t>
            </a:r>
            <a:endParaRPr lang="en-IN" sz="2000" dirty="0"/>
          </a:p>
        </p:txBody>
      </p:sp>
    </p:spTree>
    <p:extLst>
      <p:ext uri="{BB962C8B-B14F-4D97-AF65-F5344CB8AC3E}">
        <p14:creationId xmlns:p14="http://schemas.microsoft.com/office/powerpoint/2010/main" val="1807218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88490"/>
          </a:xfrm>
        </p:spPr>
        <p:txBody>
          <a:bodyPr>
            <a:normAutofit/>
          </a:bodyPr>
          <a:lstStyle/>
          <a:p>
            <a:r>
              <a:rPr lang="en-US" sz="2400" cap="none" dirty="0" smtClean="0">
                <a:solidFill>
                  <a:schemeClr val="accent4">
                    <a:lumMod val="75000"/>
                  </a:schemeClr>
                </a:solidFill>
                <a:latin typeface="Times New Roman" panose="02020603050405020304" pitchFamily="18" charset="0"/>
                <a:cs typeface="Times New Roman" panose="02020603050405020304" pitchFamily="18" charset="0"/>
              </a:rPr>
              <a:t>Implementation of Access Matrix:</a:t>
            </a:r>
            <a:endParaRPr lang="en-IN" sz="2400" cap="none"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207008"/>
            <a:ext cx="9905999" cy="5367528"/>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1. Global Table</a:t>
            </a:r>
          </a:p>
          <a:p>
            <a:pPr lvl="1"/>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simplest approach is one big global table with &lt; domain, object, rights &gt; entries.</a:t>
            </a:r>
          </a:p>
          <a:p>
            <a:pPr lvl="1"/>
            <a:r>
              <a:rPr lang="en-US" dirty="0">
                <a:latin typeface="Times New Roman" panose="02020603050405020304" pitchFamily="18" charset="0"/>
                <a:cs typeface="Times New Roman" panose="02020603050405020304" pitchFamily="18" charset="0"/>
              </a:rPr>
              <a:t>Unfortunately this table is very large ( even if sparse ) and so cannot be kept in memory ( without invoking virtual memory techniques. )</a:t>
            </a:r>
          </a:p>
          <a:p>
            <a:pPr lvl="1"/>
            <a:r>
              <a:rPr lang="en-US" dirty="0">
                <a:latin typeface="Times New Roman" panose="02020603050405020304" pitchFamily="18" charset="0"/>
                <a:cs typeface="Times New Roman" panose="02020603050405020304" pitchFamily="18" charset="0"/>
              </a:rPr>
              <a:t>There is also no good way to specify groupings - If everyone has access to some resource, then it still needs a separate entry for every domain</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Access Lists for Objects</a:t>
            </a:r>
          </a:p>
          <a:p>
            <a:pPr lvl="1"/>
            <a:r>
              <a:rPr lang="en-US" dirty="0" smtClean="0">
                <a:latin typeface="Times New Roman" panose="02020603050405020304" pitchFamily="18" charset="0"/>
                <a:cs typeface="Times New Roman" panose="02020603050405020304" pitchFamily="18" charset="0"/>
              </a:rPr>
              <a:t>Each column of the table can be kept as a list of the access rights for that particular object, discarding blank entries.</a:t>
            </a:r>
          </a:p>
          <a:p>
            <a:pPr lvl="1"/>
            <a:r>
              <a:rPr lang="en-US" dirty="0" smtClean="0">
                <a:latin typeface="Times New Roman" panose="02020603050405020304" pitchFamily="18" charset="0"/>
                <a:cs typeface="Times New Roman" panose="02020603050405020304" pitchFamily="18" charset="0"/>
              </a:rPr>
              <a:t>For efficiency a separate list of default access rights can also be kept, and checked first.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727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45336" y="375158"/>
            <a:ext cx="9906000" cy="5540375"/>
          </a:xfrm>
        </p:spPr>
        <p:txBody>
          <a:bodyPr>
            <a:normAutofit lnSpcReduction="10000"/>
          </a:bodyPr>
          <a:lstStyle/>
          <a:p>
            <a:pPr marL="0" indent="0">
              <a:buNone/>
            </a:pPr>
            <a:r>
              <a:rPr lang="en-US" b="1" dirty="0" smtClean="0">
                <a:latin typeface="Times New Roman" panose="02020603050405020304" pitchFamily="18" charset="0"/>
                <a:cs typeface="Times New Roman" panose="02020603050405020304" pitchFamily="18" charset="0"/>
              </a:rPr>
              <a:t>3. Capability </a:t>
            </a:r>
            <a:r>
              <a:rPr lang="en-US" b="1" dirty="0">
                <a:latin typeface="Times New Roman" panose="02020603050405020304" pitchFamily="18" charset="0"/>
                <a:cs typeface="Times New Roman" panose="02020603050405020304" pitchFamily="18" charset="0"/>
              </a:rPr>
              <a:t>Lists for Domains</a:t>
            </a:r>
          </a:p>
          <a:p>
            <a:pPr lvl="1">
              <a:lnSpc>
                <a:spcPct val="150000"/>
              </a:lnSpc>
            </a:pPr>
            <a:r>
              <a:rPr lang="en-US" dirty="0">
                <a:latin typeface="Times New Roman" panose="02020603050405020304" pitchFamily="18" charset="0"/>
                <a:cs typeface="Times New Roman" panose="02020603050405020304" pitchFamily="18" charset="0"/>
              </a:rPr>
              <a:t>In a similar fashion, each row of the table can be kept as a list of the capabilities of that domain.</a:t>
            </a:r>
          </a:p>
          <a:p>
            <a:pPr lvl="1">
              <a:lnSpc>
                <a:spcPct val="150000"/>
              </a:lnSpc>
            </a:pPr>
            <a:r>
              <a:rPr lang="en-US" dirty="0">
                <a:latin typeface="Times New Roman" panose="02020603050405020304" pitchFamily="18" charset="0"/>
                <a:cs typeface="Times New Roman" panose="02020603050405020304" pitchFamily="18" charset="0"/>
              </a:rPr>
              <a:t>Capability lists are associated with each domain, but not directly accessible by the domain or any user process.</a:t>
            </a:r>
          </a:p>
          <a:p>
            <a:pPr lvl="1">
              <a:lnSpc>
                <a:spcPct val="150000"/>
              </a:lnSpc>
            </a:pPr>
            <a:r>
              <a:rPr lang="en-US" dirty="0">
                <a:latin typeface="Times New Roman" panose="02020603050405020304" pitchFamily="18" charset="0"/>
                <a:cs typeface="Times New Roman" panose="02020603050405020304" pitchFamily="18" charset="0"/>
              </a:rPr>
              <a:t>Capability lists are themselves protected resources, distinguished from other data in one of two ways:</a:t>
            </a:r>
          </a:p>
          <a:p>
            <a:pPr lvl="2">
              <a:lnSpc>
                <a:spcPct val="150000"/>
              </a:lnSpc>
            </a:pPr>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tag, </a:t>
            </a:r>
            <a:r>
              <a:rPr lang="en-US" dirty="0">
                <a:latin typeface="Times New Roman" panose="02020603050405020304" pitchFamily="18" charset="0"/>
                <a:cs typeface="Times New Roman" panose="02020603050405020304" pitchFamily="18" charset="0"/>
              </a:rPr>
              <a:t>possibly hardware implemented, distinguishing this special type of data. ( other types may be floats, pointers, </a:t>
            </a:r>
            <a:r>
              <a:rPr lang="en-US" dirty="0" err="1">
                <a:latin typeface="Times New Roman" panose="02020603050405020304" pitchFamily="18" charset="0"/>
                <a:cs typeface="Times New Roman" panose="02020603050405020304" pitchFamily="18" charset="0"/>
              </a:rPr>
              <a:t>booleans</a:t>
            </a:r>
            <a:r>
              <a:rPr lang="en-US" dirty="0">
                <a:latin typeface="Times New Roman" panose="02020603050405020304" pitchFamily="18" charset="0"/>
                <a:cs typeface="Times New Roman" panose="02020603050405020304" pitchFamily="18" charset="0"/>
              </a:rPr>
              <a:t>, etc. )</a:t>
            </a:r>
          </a:p>
          <a:p>
            <a:pPr lvl="2">
              <a:lnSpc>
                <a:spcPct val="150000"/>
              </a:lnSpc>
            </a:pPr>
            <a:r>
              <a:rPr lang="en-US" dirty="0">
                <a:latin typeface="Times New Roman" panose="02020603050405020304" pitchFamily="18" charset="0"/>
                <a:cs typeface="Times New Roman" panose="02020603050405020304" pitchFamily="18" charset="0"/>
              </a:rPr>
              <a:t>The address space for a program may be split into multiple segments, at least one of which is inaccessible by the program itself, and used by the operating system for maintaining the process's access right capability list.</a:t>
            </a:r>
          </a:p>
        </p:txBody>
      </p:sp>
    </p:spTree>
    <p:extLst>
      <p:ext uri="{BB962C8B-B14F-4D97-AF65-F5344CB8AC3E}">
        <p14:creationId xmlns:p14="http://schemas.microsoft.com/office/powerpoint/2010/main" val="1402249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84632"/>
            <a:ext cx="9905999" cy="6199632"/>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4. A </a:t>
            </a:r>
            <a:r>
              <a:rPr lang="en-US" b="1" dirty="0">
                <a:latin typeface="Times New Roman" panose="02020603050405020304" pitchFamily="18" charset="0"/>
                <a:cs typeface="Times New Roman" panose="02020603050405020304" pitchFamily="18" charset="0"/>
              </a:rPr>
              <a:t>Lock-Key Mechanism</a:t>
            </a:r>
          </a:p>
          <a:p>
            <a:pPr lvl="1"/>
            <a:r>
              <a:rPr lang="en-US" dirty="0">
                <a:latin typeface="Times New Roman" panose="02020603050405020304" pitchFamily="18" charset="0"/>
                <a:cs typeface="Times New Roman" panose="02020603050405020304" pitchFamily="18" charset="0"/>
              </a:rPr>
              <a:t>Each resource has a list of unique bit patterns, termed locks.</a:t>
            </a:r>
          </a:p>
          <a:p>
            <a:pPr lvl="1"/>
            <a:r>
              <a:rPr lang="en-US" dirty="0">
                <a:latin typeface="Times New Roman" panose="02020603050405020304" pitchFamily="18" charset="0"/>
                <a:cs typeface="Times New Roman" panose="02020603050405020304" pitchFamily="18" charset="0"/>
              </a:rPr>
              <a:t>Each domain has its own list of unique bit patterns, termed keys.</a:t>
            </a:r>
          </a:p>
          <a:p>
            <a:pPr lvl="1"/>
            <a:r>
              <a:rPr lang="en-US" dirty="0">
                <a:latin typeface="Times New Roman" panose="02020603050405020304" pitchFamily="18" charset="0"/>
                <a:cs typeface="Times New Roman" panose="02020603050405020304" pitchFamily="18" charset="0"/>
              </a:rPr>
              <a:t>Access is granted if one of the domain's keys fits one of the resource's locks.</a:t>
            </a:r>
          </a:p>
          <a:p>
            <a:pPr lvl="1"/>
            <a:r>
              <a:rPr lang="en-US" dirty="0">
                <a:latin typeface="Times New Roman" panose="02020603050405020304" pitchFamily="18" charset="0"/>
                <a:cs typeface="Times New Roman" panose="02020603050405020304" pitchFamily="18" charset="0"/>
              </a:rPr>
              <a:t>Again, a process is not allowed to modify its own keys</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5. Comparison</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Each of the methods here has certain advantages or disadvantages, depending on the particular situation and task at hand.</a:t>
            </a:r>
          </a:p>
          <a:p>
            <a:pPr lvl="1"/>
            <a:r>
              <a:rPr lang="en-US" dirty="0">
                <a:latin typeface="Times New Roman" panose="02020603050405020304" pitchFamily="18" charset="0"/>
                <a:cs typeface="Times New Roman" panose="02020603050405020304" pitchFamily="18" charset="0"/>
              </a:rPr>
              <a:t>Many systems employ some combination of the listed methods.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627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49" y="0"/>
            <a:ext cx="9905998" cy="899386"/>
          </a:xfrm>
        </p:spPr>
        <p:txBody>
          <a:bodyPr>
            <a:normAutofit/>
          </a:bodyPr>
          <a:lstStyle/>
          <a:p>
            <a:pPr algn="ctr"/>
            <a:r>
              <a:rPr lang="en-US" sz="3200" b="1" dirty="0" smtClean="0">
                <a:solidFill>
                  <a:schemeClr val="accent4">
                    <a:lumMod val="75000"/>
                  </a:schemeClr>
                </a:solidFill>
                <a:latin typeface="Times New Roman" panose="02020603050405020304" pitchFamily="18" charset="0"/>
                <a:cs typeface="Times New Roman" panose="02020603050405020304" pitchFamily="18" charset="0"/>
              </a:rPr>
              <a:t>Access control</a:t>
            </a:r>
            <a:endParaRPr lang="en-IN" sz="3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958405" y="899386"/>
            <a:ext cx="9905999" cy="3627438"/>
          </a:xfrm>
        </p:spPr>
        <p:txBody>
          <a:bodyPr/>
          <a:lstStyle/>
          <a:p>
            <a:r>
              <a:rPr lang="en-US" b="1" i="1" dirty="0">
                <a:latin typeface="Times New Roman" panose="02020603050405020304" pitchFamily="18" charset="0"/>
                <a:cs typeface="Times New Roman" panose="02020603050405020304" pitchFamily="18" charset="0"/>
              </a:rPr>
              <a:t>Role-Based Access Control, RBAC, </a:t>
            </a:r>
            <a:r>
              <a:rPr lang="en-US" dirty="0">
                <a:latin typeface="Times New Roman" panose="02020603050405020304" pitchFamily="18" charset="0"/>
                <a:cs typeface="Times New Roman" panose="02020603050405020304" pitchFamily="18" charset="0"/>
              </a:rPr>
              <a:t>assigns privileges to users, programs, or roles as appropriate, where "privileges" refer to the right to call certain system calls, or to use certain parameters with those calls.</a:t>
            </a:r>
          </a:p>
          <a:p>
            <a:r>
              <a:rPr lang="en-US" dirty="0">
                <a:latin typeface="Times New Roman" panose="02020603050405020304" pitchFamily="18" charset="0"/>
                <a:cs typeface="Times New Roman" panose="02020603050405020304" pitchFamily="18" charset="0"/>
              </a:rPr>
              <a:t>RBAC supports the principle of least privilege, and reduces the susceptibility to abuse as opposed to SUID or SGID programs.</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3074" name="Picture 2" descr="https://www.cs.uic.edu/~jbell/CourseNotes/OperatingSystems/images/Chapter14/14_08_RoleBasedA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157" y="3346704"/>
            <a:ext cx="2619375" cy="342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997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15EF-0045-4320-BF63-35EA877A606E}"/>
              </a:ext>
            </a:extLst>
          </p:cNvPr>
          <p:cNvSpPr>
            <a:spLocks noGrp="1"/>
          </p:cNvSpPr>
          <p:nvPr/>
        </p:nvSpPr>
        <p:spPr>
          <a:xfrm>
            <a:off x="1981200" y="498348"/>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smtClean="0">
                <a:solidFill>
                  <a:schemeClr val="accent4">
                    <a:lumMod val="75000"/>
                  </a:schemeClr>
                </a:solidFill>
                <a:latin typeface="Times New Roman" panose="02020603050405020304" pitchFamily="18" charset="0"/>
                <a:cs typeface="Times New Roman" panose="02020603050405020304" pitchFamily="18" charset="0"/>
              </a:rPr>
              <a:t>Revocation </a:t>
            </a:r>
            <a:r>
              <a:rPr lang="en-IN" sz="3200" b="1" dirty="0">
                <a:solidFill>
                  <a:schemeClr val="accent4">
                    <a:lumMod val="75000"/>
                  </a:schemeClr>
                </a:solidFill>
                <a:latin typeface="Times New Roman" panose="02020603050405020304" pitchFamily="18" charset="0"/>
                <a:cs typeface="Times New Roman" panose="02020603050405020304" pitchFamily="18" charset="0"/>
              </a:rPr>
              <a:t>of Access Rights</a:t>
            </a:r>
          </a:p>
          <a:p>
            <a:endParaRPr lang="en-US" sz="3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85361-C158-4A35-BEAA-ACF3899BD475}"/>
              </a:ext>
            </a:extLst>
          </p:cNvPr>
          <p:cNvSpPr>
            <a:spLocks noGrp="1"/>
          </p:cNvSpPr>
          <p:nvPr/>
        </p:nvSpPr>
        <p:spPr>
          <a:xfrm>
            <a:off x="1039368" y="917448"/>
            <a:ext cx="10235184"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399032" y="1107387"/>
            <a:ext cx="9976104" cy="57506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rPr>
              <a:t>The need to revoke access rights dynamically raises several questions:</a:t>
            </a:r>
          </a:p>
          <a:p>
            <a:pPr marL="742950" lvl="1" indent="-285750" algn="just">
              <a:lnSpc>
                <a:spcPct val="150000"/>
              </a:lnSpc>
              <a:buFont typeface="Arial" panose="020B0604020202020204" pitchFamily="34" charset="0"/>
              <a:buChar char="•"/>
            </a:pPr>
            <a:r>
              <a:rPr lang="en-US" sz="2200" dirty="0">
                <a:latin typeface="Times New Roman" panose="02020603050405020304" pitchFamily="18" charset="0"/>
              </a:rPr>
              <a:t>Immediate versus delayed - If delayed, can we determine when the revocation will take place?</a:t>
            </a:r>
          </a:p>
          <a:p>
            <a:pPr marL="742950" lvl="1" indent="-285750" algn="just">
              <a:lnSpc>
                <a:spcPct val="150000"/>
              </a:lnSpc>
              <a:buFont typeface="Arial" panose="020B0604020202020204" pitchFamily="34" charset="0"/>
              <a:buChar char="•"/>
            </a:pPr>
            <a:r>
              <a:rPr lang="en-US" sz="2200" dirty="0">
                <a:latin typeface="Times New Roman" panose="02020603050405020304" pitchFamily="18" charset="0"/>
              </a:rPr>
              <a:t>Selective versus general - Does revocation of an access right to an object affect </a:t>
            </a:r>
            <a:r>
              <a:rPr lang="en-US" sz="2200" i="1" dirty="0">
                <a:latin typeface="Times New Roman" panose="02020603050405020304" pitchFamily="18" charset="0"/>
              </a:rPr>
              <a:t>all</a:t>
            </a:r>
            <a:r>
              <a:rPr lang="en-US" sz="2200" dirty="0">
                <a:latin typeface="Times New Roman" panose="02020603050405020304" pitchFamily="18" charset="0"/>
              </a:rPr>
              <a:t> users who have that right, or only some users?</a:t>
            </a:r>
          </a:p>
          <a:p>
            <a:pPr marL="742950" lvl="1" indent="-285750" algn="just">
              <a:lnSpc>
                <a:spcPct val="150000"/>
              </a:lnSpc>
              <a:buFont typeface="Arial" panose="020B0604020202020204" pitchFamily="34" charset="0"/>
              <a:buChar char="•"/>
            </a:pPr>
            <a:r>
              <a:rPr lang="en-US" sz="2200" dirty="0">
                <a:latin typeface="Times New Roman" panose="02020603050405020304" pitchFamily="18" charset="0"/>
              </a:rPr>
              <a:t>Partial versus total - Can a subset of rights for an object be revoked, or are all rights revoked at once?</a:t>
            </a:r>
          </a:p>
          <a:p>
            <a:pPr marL="742950" lvl="1" indent="-285750" algn="just">
              <a:lnSpc>
                <a:spcPct val="150000"/>
              </a:lnSpc>
              <a:buFont typeface="Arial" panose="020B0604020202020204" pitchFamily="34" charset="0"/>
              <a:buChar char="•"/>
            </a:pPr>
            <a:r>
              <a:rPr lang="en-US" sz="2200" dirty="0">
                <a:latin typeface="Times New Roman" panose="02020603050405020304" pitchFamily="18" charset="0"/>
              </a:rPr>
              <a:t>Temporary versus permanent - If rights are revoked, is there a mechanism for processes to re-acquire some or all of the revoked rights?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rPr>
              <a:t>With an access list scheme revocation is easy, immediate, and can be selective, general, partial, total, temporary, or permanent, as desired.</a:t>
            </a:r>
            <a:endParaRPr lang="en-US" sz="2400" b="0" i="0" dirty="0">
              <a:effectLst/>
              <a:latin typeface="Times New Roman" panose="02020603050405020304" pitchFamily="18" charset="0"/>
            </a:endParaRPr>
          </a:p>
        </p:txBody>
      </p:sp>
    </p:spTree>
    <p:extLst>
      <p:ext uri="{BB962C8B-B14F-4D97-AF65-F5344CB8AC3E}">
        <p14:creationId xmlns:p14="http://schemas.microsoft.com/office/powerpoint/2010/main" val="1323201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15EF-0045-4320-BF63-35EA877A606E}"/>
              </a:ext>
            </a:extLst>
          </p:cNvPr>
          <p:cNvSpPr>
            <a:spLocks noGrp="1"/>
          </p:cNvSpPr>
          <p:nvPr/>
        </p:nvSpPr>
        <p:spPr>
          <a:xfrm>
            <a:off x="1981200" y="1524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85361-C158-4A35-BEAA-ACF3899BD475}"/>
              </a:ext>
            </a:extLst>
          </p:cNvPr>
          <p:cNvSpPr>
            <a:spLocks noGrp="1"/>
          </p:cNvSpPr>
          <p:nvPr/>
        </p:nvSpPr>
        <p:spPr>
          <a:xfrm>
            <a:off x="1039368" y="448056"/>
            <a:ext cx="10527792" cy="618439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00" dirty="0">
                <a:latin typeface="Times New Roman" panose="02020603050405020304" pitchFamily="18" charset="0"/>
                <a:cs typeface="Times New Roman" panose="02020603050405020304" pitchFamily="18" charset="0"/>
              </a:rPr>
              <a:t>With capabilities lists the problem is more complicated, because access rights are distributed throughout the system. A few schemes that have been developed </a:t>
            </a:r>
            <a:r>
              <a:rPr lang="en-US" sz="3100" dirty="0" smtClean="0">
                <a:latin typeface="Times New Roman" panose="02020603050405020304" pitchFamily="18" charset="0"/>
                <a:cs typeface="Times New Roman" panose="02020603050405020304" pitchFamily="18" charset="0"/>
              </a:rPr>
              <a:t>include:</a:t>
            </a:r>
          </a:p>
          <a:p>
            <a:pPr lvl="1">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Reacquisition </a:t>
            </a:r>
            <a:r>
              <a:rPr lang="en-US" dirty="0">
                <a:latin typeface="Times New Roman" panose="02020603050405020304" pitchFamily="18" charset="0"/>
                <a:cs typeface="Times New Roman" panose="02020603050405020304" pitchFamily="18" charset="0"/>
              </a:rPr>
              <a:t>- Capabilities are periodically revoked from each domain, which must then re-acquire </a:t>
            </a:r>
            <a:r>
              <a:rPr lang="en-US" dirty="0" smtClean="0">
                <a:latin typeface="Times New Roman" panose="02020603050405020304" pitchFamily="18" charset="0"/>
                <a:cs typeface="Times New Roman" panose="02020603050405020304" pitchFamily="18" charset="0"/>
              </a:rPr>
              <a:t>them.</a:t>
            </a:r>
          </a:p>
          <a:p>
            <a:pPr lvl="1">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Back-pointers </a:t>
            </a:r>
            <a:r>
              <a:rPr lang="en-US" dirty="0">
                <a:latin typeface="Times New Roman" panose="02020603050405020304" pitchFamily="18" charset="0"/>
                <a:cs typeface="Times New Roman" panose="02020603050405020304" pitchFamily="18" charset="0"/>
              </a:rPr>
              <a:t>- A list of pointers is maintained from each object to each capability which is held for that </a:t>
            </a:r>
            <a:r>
              <a:rPr lang="en-US" dirty="0" smtClean="0">
                <a:latin typeface="Times New Roman" panose="02020603050405020304" pitchFamily="18" charset="0"/>
                <a:cs typeface="Times New Roman" panose="02020603050405020304" pitchFamily="18" charset="0"/>
              </a:rPr>
              <a:t>object.</a:t>
            </a:r>
          </a:p>
          <a:p>
            <a:pPr lvl="1">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Indirection </a:t>
            </a:r>
            <a:r>
              <a:rPr lang="en-US" dirty="0">
                <a:latin typeface="Times New Roman" panose="02020603050405020304" pitchFamily="18" charset="0"/>
                <a:cs typeface="Times New Roman" panose="02020603050405020304" pitchFamily="18" charset="0"/>
              </a:rPr>
              <a:t>- Capabilities point to an entry in a global table rather than to the object. Access rights can be revoked by changing or invalidating the table entry, which may affect multiple processes, which must then re-acquire access rights to </a:t>
            </a:r>
            <a:r>
              <a:rPr lang="en-US" dirty="0" smtClean="0">
                <a:latin typeface="Times New Roman" panose="02020603050405020304" pitchFamily="18" charset="0"/>
                <a:cs typeface="Times New Roman" panose="02020603050405020304" pitchFamily="18" charset="0"/>
              </a:rPr>
              <a:t>continue.</a:t>
            </a:r>
          </a:p>
          <a:p>
            <a:pPr lvl="1">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Keys </a:t>
            </a:r>
            <a:r>
              <a:rPr lang="en-US" dirty="0">
                <a:latin typeface="Times New Roman" panose="02020603050405020304" pitchFamily="18" charset="0"/>
                <a:cs typeface="Times New Roman" panose="02020603050405020304" pitchFamily="18" charset="0"/>
              </a:rPr>
              <a:t>- A unique bit pattern is associated with each capability when created, which can be neither inspected nor modified by the process.</a:t>
            </a:r>
          </a:p>
          <a:p>
            <a:pPr lvl="2">
              <a:lnSpc>
                <a:spcPct val="120000"/>
              </a:lnSpc>
            </a:pPr>
            <a:r>
              <a:rPr lang="en-US" sz="2600" dirty="0">
                <a:latin typeface="Times New Roman" panose="02020603050405020304" pitchFamily="18" charset="0"/>
                <a:cs typeface="Times New Roman" panose="02020603050405020304" pitchFamily="18" charset="0"/>
              </a:rPr>
              <a:t>A master key is associated with each object.</a:t>
            </a:r>
          </a:p>
          <a:p>
            <a:pPr lvl="2">
              <a:lnSpc>
                <a:spcPct val="120000"/>
              </a:lnSpc>
            </a:pPr>
            <a:r>
              <a:rPr lang="en-US" sz="2600" dirty="0">
                <a:latin typeface="Times New Roman" panose="02020603050405020304" pitchFamily="18" charset="0"/>
                <a:cs typeface="Times New Roman" panose="02020603050405020304" pitchFamily="18" charset="0"/>
              </a:rPr>
              <a:t>When a capability is created, its key is set to the object's master key.</a:t>
            </a:r>
          </a:p>
          <a:p>
            <a:pPr lvl="2">
              <a:lnSpc>
                <a:spcPct val="120000"/>
              </a:lnSpc>
            </a:pPr>
            <a:r>
              <a:rPr lang="en-US" sz="2600" dirty="0">
                <a:latin typeface="Times New Roman" panose="02020603050405020304" pitchFamily="18" charset="0"/>
                <a:cs typeface="Times New Roman" panose="02020603050405020304" pitchFamily="18" charset="0"/>
              </a:rPr>
              <a:t>As long as the capability's key matches the object's key, then the capabilities remain valid.</a:t>
            </a:r>
          </a:p>
          <a:p>
            <a:pPr lvl="2">
              <a:lnSpc>
                <a:spcPct val="120000"/>
              </a:lnSpc>
            </a:pPr>
            <a:r>
              <a:rPr lang="en-US" sz="2600" dirty="0">
                <a:latin typeface="Times New Roman" panose="02020603050405020304" pitchFamily="18" charset="0"/>
                <a:cs typeface="Times New Roman" panose="02020603050405020304" pitchFamily="18" charset="0"/>
              </a:rPr>
              <a:t>The object master key can be changed with the set-key command, thereby invalidating all current capabilities.</a:t>
            </a:r>
          </a:p>
          <a:p>
            <a:pPr lvl="2">
              <a:lnSpc>
                <a:spcPct val="120000"/>
              </a:lnSpc>
            </a:pPr>
            <a:r>
              <a:rPr lang="en-US" sz="2600" dirty="0">
                <a:latin typeface="Times New Roman" panose="02020603050405020304" pitchFamily="18" charset="0"/>
                <a:cs typeface="Times New Roman" panose="02020603050405020304" pitchFamily="18" charset="0"/>
              </a:rPr>
              <a:t>More flexibility can be added to this scheme by implementing a </a:t>
            </a:r>
            <a:r>
              <a:rPr lang="en-US" sz="2600" b="1" i="1" dirty="0">
                <a:latin typeface="Times New Roman" panose="02020603050405020304" pitchFamily="18" charset="0"/>
                <a:cs typeface="Times New Roman" panose="02020603050405020304" pitchFamily="18" charset="0"/>
              </a:rPr>
              <a:t>list</a:t>
            </a:r>
            <a:r>
              <a:rPr lang="en-US" sz="2600" dirty="0">
                <a:latin typeface="Times New Roman" panose="02020603050405020304" pitchFamily="18" charset="0"/>
                <a:cs typeface="Times New Roman" panose="02020603050405020304" pitchFamily="18" charset="0"/>
              </a:rPr>
              <a:t> of keys for each object, possibly in a global table.</a:t>
            </a:r>
          </a:p>
          <a:p>
            <a:pPr>
              <a:lnSpc>
                <a:spcPct val="120000"/>
              </a:lnSpc>
              <a:buNone/>
            </a:pP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564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4">
                    <a:lumMod val="75000"/>
                  </a:schemeClr>
                </a:solidFill>
                <a:latin typeface="Times New Roman" panose="02020603050405020304" pitchFamily="18" charset="0"/>
                <a:cs typeface="Times New Roman" panose="02020603050405020304" pitchFamily="18" charset="0"/>
              </a:rPr>
              <a:t>	</a:t>
            </a:r>
            <a:r>
              <a:rPr lang="en-US" sz="3200" b="1" dirty="0" smtClean="0">
                <a:solidFill>
                  <a:schemeClr val="accent4">
                    <a:lumMod val="75000"/>
                  </a:schemeClr>
                </a:solidFill>
                <a:latin typeface="Times New Roman" panose="02020603050405020304" pitchFamily="18" charset="0"/>
                <a:cs typeface="Times New Roman" panose="02020603050405020304" pitchFamily="18" charset="0"/>
              </a:rPr>
              <a:t>PART – I</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solidFill>
                  <a:srgbClr val="7030A0"/>
                </a:solidFill>
                <a:latin typeface="Times New Roman" panose="02020603050405020304" pitchFamily="18" charset="0"/>
                <a:cs typeface="Times New Roman" panose="02020603050405020304" pitchFamily="18" charset="0"/>
              </a:rPr>
              <a:t>System </a:t>
            </a:r>
            <a:r>
              <a:rPr lang="en-US" dirty="0" smtClean="0">
                <a:solidFill>
                  <a:srgbClr val="7030A0"/>
                </a:solidFill>
                <a:latin typeface="Times New Roman" panose="02020603050405020304" pitchFamily="18" charset="0"/>
                <a:cs typeface="Times New Roman" panose="02020603050405020304" pitchFamily="18" charset="0"/>
              </a:rPr>
              <a:t>Protection</a:t>
            </a:r>
          </a:p>
          <a:p>
            <a:r>
              <a:rPr lang="en-US" sz="2200" dirty="0" smtClean="0">
                <a:latin typeface="Times New Roman" panose="02020603050405020304" pitchFamily="18" charset="0"/>
                <a:cs typeface="Times New Roman" panose="02020603050405020304" pitchFamily="18" charset="0"/>
              </a:rPr>
              <a:t>Goals </a:t>
            </a:r>
            <a:r>
              <a:rPr lang="en-US" sz="2200" dirty="0">
                <a:latin typeface="Times New Roman" panose="02020603050405020304" pitchFamily="18" charset="0"/>
                <a:cs typeface="Times New Roman" panose="02020603050405020304" pitchFamily="18" charset="0"/>
              </a:rPr>
              <a:t>of </a:t>
            </a:r>
            <a:r>
              <a:rPr lang="en-US" sz="2200" dirty="0" smtClean="0">
                <a:latin typeface="Times New Roman" panose="02020603050405020304" pitchFamily="18" charset="0"/>
                <a:cs typeface="Times New Roman" panose="02020603050405020304" pitchFamily="18" charset="0"/>
              </a:rPr>
              <a:t>protection</a:t>
            </a:r>
          </a:p>
          <a:p>
            <a:r>
              <a:rPr lang="en-US" sz="2200" dirty="0" smtClean="0">
                <a:latin typeface="Times New Roman" panose="02020603050405020304" pitchFamily="18" charset="0"/>
                <a:cs typeface="Times New Roman" panose="02020603050405020304" pitchFamily="18" charset="0"/>
              </a:rPr>
              <a:t>Principles </a:t>
            </a:r>
            <a:r>
              <a:rPr lang="en-US" sz="2200" dirty="0">
                <a:latin typeface="Times New Roman" panose="02020603050405020304" pitchFamily="18" charset="0"/>
                <a:cs typeface="Times New Roman" panose="02020603050405020304" pitchFamily="18" charset="0"/>
              </a:rPr>
              <a:t>and domain of </a:t>
            </a:r>
            <a:r>
              <a:rPr lang="en-US" sz="2200" dirty="0" smtClean="0">
                <a:latin typeface="Times New Roman" panose="02020603050405020304" pitchFamily="18" charset="0"/>
                <a:cs typeface="Times New Roman" panose="02020603050405020304" pitchFamily="18" charset="0"/>
              </a:rPr>
              <a:t>protection</a:t>
            </a:r>
          </a:p>
          <a:p>
            <a:r>
              <a:rPr lang="en-US" sz="2200" dirty="0" smtClean="0">
                <a:latin typeface="Times New Roman" panose="02020603050405020304" pitchFamily="18" charset="0"/>
                <a:cs typeface="Times New Roman" panose="02020603050405020304" pitchFamily="18" charset="0"/>
              </a:rPr>
              <a:t>Access matrix</a:t>
            </a:r>
          </a:p>
          <a:p>
            <a:r>
              <a:rPr lang="en-US" sz="2200" dirty="0" smtClean="0">
                <a:latin typeface="Times New Roman" panose="02020603050405020304" pitchFamily="18" charset="0"/>
                <a:cs typeface="Times New Roman" panose="02020603050405020304" pitchFamily="18" charset="0"/>
              </a:rPr>
              <a:t>Access control</a:t>
            </a:r>
          </a:p>
          <a:p>
            <a:r>
              <a:rPr lang="en-US" sz="2200" dirty="0" smtClean="0">
                <a:latin typeface="Times New Roman" panose="02020603050405020304" pitchFamily="18" charset="0"/>
                <a:cs typeface="Times New Roman" panose="02020603050405020304" pitchFamily="18" charset="0"/>
              </a:rPr>
              <a:t>Revocation </a:t>
            </a:r>
            <a:r>
              <a:rPr lang="en-US" sz="2200" dirty="0">
                <a:latin typeface="Times New Roman" panose="02020603050405020304" pitchFamily="18" charset="0"/>
                <a:cs typeface="Times New Roman" panose="02020603050405020304" pitchFamily="18" charset="0"/>
              </a:rPr>
              <a:t>of access rights.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363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250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ECD5-7F81-442A-A046-51B44BB6623D}"/>
              </a:ext>
            </a:extLst>
          </p:cNvPr>
          <p:cNvSpPr>
            <a:spLocks noGrp="1"/>
          </p:cNvSpPr>
          <p:nvPr/>
        </p:nvSpPr>
        <p:spPr>
          <a:xfrm>
            <a:off x="1825752" y="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F413F-3D03-4AD1-ACC7-3B3873310ADE}"/>
              </a:ext>
            </a:extLst>
          </p:cNvPr>
          <p:cNvSpPr>
            <a:spLocks noGrp="1"/>
          </p:cNvSpPr>
          <p:nvPr/>
        </p:nvSpPr>
        <p:spPr>
          <a:xfrm>
            <a:off x="1981200" y="1127918"/>
            <a:ext cx="8229600" cy="5364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p>
        </p:txBody>
      </p:sp>
      <p:sp>
        <p:nvSpPr>
          <p:cNvPr id="6" name="Title 5"/>
          <p:cNvSpPr>
            <a:spLocks noGrp="1"/>
          </p:cNvSpPr>
          <p:nvPr>
            <p:ph type="title"/>
          </p:nvPr>
        </p:nvSpPr>
        <p:spPr>
          <a:xfrm>
            <a:off x="1328929" y="370719"/>
            <a:ext cx="9905998" cy="615922"/>
          </a:xfrm>
        </p:spPr>
        <p:txBody>
          <a:bodyPr>
            <a:normAutofit/>
          </a:bodyPr>
          <a:lstStyle/>
          <a:p>
            <a:pPr algn="ctr"/>
            <a:r>
              <a:rPr lang="en-US" sz="3400" b="1" dirty="0" smtClean="0">
                <a:solidFill>
                  <a:schemeClr val="accent4">
                    <a:lumMod val="75000"/>
                  </a:schemeClr>
                </a:solidFill>
                <a:latin typeface="Times New Roman" panose="02020603050405020304" pitchFamily="18" charset="0"/>
                <a:cs typeface="Times New Roman" panose="02020603050405020304" pitchFamily="18" charset="0"/>
              </a:rPr>
              <a:t>PROTECTION</a:t>
            </a:r>
            <a:endParaRPr lang="en-IN" sz="3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141412" y="1208920"/>
            <a:ext cx="9905999" cy="4688960"/>
          </a:xfrm>
        </p:spPr>
        <p:txBody>
          <a:bodyPr>
            <a:normAutofit lnSpcReduction="10000"/>
          </a:bodyPr>
          <a:lstStyle/>
          <a:p>
            <a:r>
              <a:rPr lang="en-US" dirty="0">
                <a:latin typeface="Times New Roman" panose="02020603050405020304" pitchFamily="18" charset="0"/>
                <a:cs typeface="Times New Roman" panose="02020603050405020304" pitchFamily="18" charset="0"/>
              </a:rPr>
              <a:t>The processes in an operating system must be protected from one another’s activities.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provide such protection, we can use various mechanisms to ensure that only processes that have gained proper authorization from the operating system can operate on the files, memory segments, CPU, and other resources of a system.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Protection </a:t>
            </a:r>
            <a:r>
              <a:rPr lang="en-US" dirty="0">
                <a:latin typeface="Times New Roman" panose="02020603050405020304" pitchFamily="18" charset="0"/>
                <a:cs typeface="Times New Roman" panose="02020603050405020304" pitchFamily="18" charset="0"/>
              </a:rPr>
              <a:t>refers to a mechanism for controlling the access of programs, processes, or users to the resources defined by a computer system.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mechanism must provide a means for specifying the controls to be imposed, together with a means of enforcement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438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17674"/>
          </a:xfrm>
        </p:spPr>
        <p:txBody>
          <a:bodyPr>
            <a:normAutofit/>
          </a:bodyPr>
          <a:lstStyle/>
          <a:p>
            <a:pPr algn="ctr"/>
            <a:r>
              <a:rPr lang="en-US" sz="3400" b="1" dirty="0" smtClean="0">
                <a:solidFill>
                  <a:schemeClr val="accent4">
                    <a:lumMod val="75000"/>
                  </a:schemeClr>
                </a:solidFill>
                <a:latin typeface="Times New Roman" panose="02020603050405020304" pitchFamily="18" charset="0"/>
                <a:cs typeface="Times New Roman" panose="02020603050405020304" pitchFamily="18" charset="0"/>
              </a:rPr>
              <a:t>Goals of protection</a:t>
            </a:r>
            <a:endParaRPr lang="en-IN" sz="3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73352"/>
            <a:ext cx="9905999" cy="4117849"/>
          </a:xfrm>
        </p:spPr>
        <p:txBody>
          <a:bodyPr>
            <a:normAutofit fontScale="92500"/>
          </a:bodyPr>
          <a:lstStyle/>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prevent malicious misuse of the system by users or programs. See chapter 15 for a more thorough coverage of this goal.</a:t>
            </a:r>
          </a:p>
          <a:p>
            <a:r>
              <a:rPr lang="en-US" dirty="0">
                <a:latin typeface="Times New Roman" panose="02020603050405020304" pitchFamily="18" charset="0"/>
                <a:cs typeface="Times New Roman" panose="02020603050405020304" pitchFamily="18" charset="0"/>
              </a:rPr>
              <a:t>To ensure that each shared resource is used only in accordance with system </a:t>
            </a:r>
            <a:r>
              <a:rPr lang="en-US" i="1" dirty="0">
                <a:latin typeface="Times New Roman" panose="02020603050405020304" pitchFamily="18" charset="0"/>
                <a:cs typeface="Times New Roman" panose="02020603050405020304" pitchFamily="18" charset="0"/>
              </a:rPr>
              <a:t>policies, </a:t>
            </a:r>
            <a:r>
              <a:rPr lang="en-US" dirty="0">
                <a:latin typeface="Times New Roman" panose="02020603050405020304" pitchFamily="18" charset="0"/>
                <a:cs typeface="Times New Roman" panose="02020603050405020304" pitchFamily="18" charset="0"/>
              </a:rPr>
              <a:t>which may be set either by system designers or by system administrators.</a:t>
            </a:r>
          </a:p>
          <a:p>
            <a:r>
              <a:rPr lang="en-US" dirty="0">
                <a:latin typeface="Times New Roman" panose="02020603050405020304" pitchFamily="18" charset="0"/>
                <a:cs typeface="Times New Roman" panose="02020603050405020304" pitchFamily="18" charset="0"/>
              </a:rPr>
              <a:t>To ensure that errant programs cause the minimal amount of damage possible.</a:t>
            </a:r>
          </a:p>
          <a:p>
            <a:r>
              <a:rPr lang="en-US" dirty="0">
                <a:latin typeface="Times New Roman" panose="02020603050405020304" pitchFamily="18" charset="0"/>
                <a:cs typeface="Times New Roman" panose="02020603050405020304" pitchFamily="18" charset="0"/>
              </a:rPr>
              <a:t>Note that protection systems only provide the </a:t>
            </a:r>
            <a:r>
              <a:rPr lang="en-US" i="1" dirty="0">
                <a:latin typeface="Times New Roman" panose="02020603050405020304" pitchFamily="18" charset="0"/>
                <a:cs typeface="Times New Roman" panose="02020603050405020304" pitchFamily="18" charset="0"/>
              </a:rPr>
              <a:t>mechanisms</a:t>
            </a:r>
            <a:r>
              <a:rPr lang="en-US" dirty="0">
                <a:latin typeface="Times New Roman" panose="02020603050405020304" pitchFamily="18" charset="0"/>
                <a:cs typeface="Times New Roman" panose="02020603050405020304" pitchFamily="18" charset="0"/>
              </a:rPr>
              <a:t> for enforcing policies and ensuring reliable systems. It is up to administrators and users to implement those mechanisms effectively.</a:t>
            </a:r>
          </a:p>
        </p:txBody>
      </p:sp>
    </p:spTree>
    <p:extLst>
      <p:ext uri="{BB962C8B-B14F-4D97-AF65-F5344CB8AC3E}">
        <p14:creationId xmlns:p14="http://schemas.microsoft.com/office/powerpoint/2010/main" val="1251488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88B7-253E-4AB7-B140-D59BD2A65677}"/>
              </a:ext>
            </a:extLst>
          </p:cNvPr>
          <p:cNvSpPr>
            <a:spLocks noGrp="1"/>
          </p:cNvSpPr>
          <p:nvPr/>
        </p:nvSpPr>
        <p:spPr>
          <a:xfrm>
            <a:off x="1752600" y="365918"/>
            <a:ext cx="3048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rgbClr val="FF0000"/>
              </a:solidFill>
            </a:endParaRPr>
          </a:p>
        </p:txBody>
      </p:sp>
      <p:sp>
        <p:nvSpPr>
          <p:cNvPr id="3" name="Content Placeholder 2">
            <a:extLst>
              <a:ext uri="{FF2B5EF4-FFF2-40B4-BE49-F238E27FC236}">
                <a16:creationId xmlns:a16="http://schemas.microsoft.com/office/drawing/2014/main" id="{6125483A-C870-469F-9519-2BC37E4F3A4B}"/>
              </a:ext>
            </a:extLst>
          </p:cNvPr>
          <p:cNvSpPr>
            <a:spLocks noGrp="1"/>
          </p:cNvSpPr>
          <p:nvPr/>
        </p:nvSpPr>
        <p:spPr>
          <a:xfrm>
            <a:off x="2057400" y="1127918"/>
            <a:ext cx="8382000" cy="5364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p>
        </p:txBody>
      </p:sp>
      <p:sp>
        <p:nvSpPr>
          <p:cNvPr id="6" name="Title 5"/>
          <p:cNvSpPr>
            <a:spLocks noGrp="1"/>
          </p:cNvSpPr>
          <p:nvPr>
            <p:ph type="title"/>
          </p:nvPr>
        </p:nvSpPr>
        <p:spPr>
          <a:xfrm>
            <a:off x="713232" y="45733"/>
            <a:ext cx="10370755" cy="1082185"/>
          </a:xfrm>
        </p:spPr>
        <p:txBody>
          <a:bodyPr>
            <a:normAutofit/>
          </a:bodyPr>
          <a:lstStyle/>
          <a:p>
            <a:pPr algn="ctr"/>
            <a:r>
              <a:rPr lang="en-US" sz="3200" b="1" dirty="0">
                <a:solidFill>
                  <a:schemeClr val="accent4">
                    <a:lumMod val="75000"/>
                  </a:schemeClr>
                </a:solidFill>
                <a:latin typeface="Times New Roman" panose="02020603050405020304" pitchFamily="18" charset="0"/>
                <a:cs typeface="Times New Roman" panose="02020603050405020304" pitchFamily="18" charset="0"/>
              </a:rPr>
              <a:t>Principles </a:t>
            </a:r>
            <a:r>
              <a:rPr lang="en-US" sz="3200" b="1" dirty="0" smtClean="0">
                <a:solidFill>
                  <a:schemeClr val="accent4">
                    <a:lumMod val="75000"/>
                  </a:schemeClr>
                </a:solidFill>
                <a:latin typeface="Times New Roman" panose="02020603050405020304" pitchFamily="18" charset="0"/>
                <a:cs typeface="Times New Roman" panose="02020603050405020304" pitchFamily="18" charset="0"/>
              </a:rPr>
              <a:t>of </a:t>
            </a:r>
            <a:r>
              <a:rPr lang="en-US" sz="3200" b="1" dirty="0">
                <a:solidFill>
                  <a:schemeClr val="accent4">
                    <a:lumMod val="75000"/>
                  </a:schemeClr>
                </a:solidFill>
                <a:latin typeface="Times New Roman" panose="02020603050405020304" pitchFamily="18" charset="0"/>
                <a:cs typeface="Times New Roman" panose="02020603050405020304" pitchFamily="18" charset="0"/>
              </a:rPr>
              <a:t>protection</a:t>
            </a:r>
          </a:p>
        </p:txBody>
      </p:sp>
      <p:sp>
        <p:nvSpPr>
          <p:cNvPr id="7" name="Content Placeholder 6"/>
          <p:cNvSpPr>
            <a:spLocks noGrp="1"/>
          </p:cNvSpPr>
          <p:nvPr>
            <p:ph idx="1"/>
          </p:nvPr>
        </p:nvSpPr>
        <p:spPr>
          <a:xfrm>
            <a:off x="1177988" y="1024286"/>
            <a:ext cx="9905999" cy="6556090"/>
          </a:xfrm>
        </p:spPr>
        <p:txBody>
          <a:bodyPr>
            <a:noAutofit/>
          </a:bodyPr>
          <a:lstStyle/>
          <a:p>
            <a:r>
              <a:rPr lang="en-US" sz="2200" dirty="0">
                <a:latin typeface="Times New Roman" panose="02020603050405020304" pitchFamily="18" charset="0"/>
                <a:cs typeface="Times New Roman" panose="02020603050405020304" pitchFamily="18" charset="0"/>
              </a:rPr>
              <a:t>The </a:t>
            </a:r>
            <a:r>
              <a:rPr lang="en-US" sz="2200" b="1" i="1" dirty="0">
                <a:latin typeface="Times New Roman" panose="02020603050405020304" pitchFamily="18" charset="0"/>
                <a:cs typeface="Times New Roman" panose="02020603050405020304" pitchFamily="18" charset="0"/>
              </a:rPr>
              <a:t>principle of least privilege </a:t>
            </a:r>
            <a:r>
              <a:rPr lang="en-US" sz="2200" dirty="0">
                <a:latin typeface="Times New Roman" panose="02020603050405020304" pitchFamily="18" charset="0"/>
                <a:cs typeface="Times New Roman" panose="02020603050405020304" pitchFamily="18" charset="0"/>
              </a:rPr>
              <a:t>dictates that programs, users, and systems be given just enough privileges to perform their tasks.</a:t>
            </a:r>
          </a:p>
          <a:p>
            <a:r>
              <a:rPr lang="en-US" sz="2200" dirty="0">
                <a:latin typeface="Times New Roman" panose="02020603050405020304" pitchFamily="18" charset="0"/>
                <a:cs typeface="Times New Roman" panose="02020603050405020304" pitchFamily="18" charset="0"/>
              </a:rPr>
              <a:t>This ensures that failures do the least amount of harm and allow the least of harm to be done.</a:t>
            </a:r>
          </a:p>
          <a:p>
            <a:r>
              <a:rPr lang="en-US" sz="2200" dirty="0">
                <a:latin typeface="Times New Roman" panose="02020603050405020304" pitchFamily="18" charset="0"/>
                <a:cs typeface="Times New Roman" panose="02020603050405020304" pitchFamily="18" charset="0"/>
              </a:rPr>
              <a:t>For example, if a program needs special privileges to perform a task, it is better to make it a SGID program with group ownership of "network" or "backup" or some other pseudo group, rather than SUID with root ownership. This limits the amount of damage that can occur if something goes wrong.</a:t>
            </a:r>
          </a:p>
          <a:p>
            <a:r>
              <a:rPr lang="en-US" sz="2200" dirty="0">
                <a:latin typeface="Times New Roman" panose="02020603050405020304" pitchFamily="18" charset="0"/>
                <a:cs typeface="Times New Roman" panose="02020603050405020304" pitchFamily="18" charset="0"/>
              </a:rPr>
              <a:t>Typically each user is given their own account, and has only enough privilege to modify their own files.</a:t>
            </a:r>
          </a:p>
          <a:p>
            <a:r>
              <a:rPr lang="en-US" sz="2200" dirty="0">
                <a:latin typeface="Times New Roman" panose="02020603050405020304" pitchFamily="18" charset="0"/>
                <a:cs typeface="Times New Roman" panose="02020603050405020304" pitchFamily="18" charset="0"/>
              </a:rPr>
              <a:t>The root account should not be used for normal day to day activities - The System Administrator should also have an ordinary account, and reserve use of the root account for only those tasks which need the root </a:t>
            </a:r>
            <a:r>
              <a:rPr lang="en-US" sz="2200" dirty="0" smtClean="0">
                <a:latin typeface="Times New Roman" panose="02020603050405020304" pitchFamily="18" charset="0"/>
                <a:cs typeface="Times New Roman" panose="02020603050405020304" pitchFamily="18" charset="0"/>
              </a:rPr>
              <a:t>privileges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592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2E08-0761-400A-A70E-FBB7A82607A4}"/>
              </a:ext>
            </a:extLst>
          </p:cNvPr>
          <p:cNvSpPr>
            <a:spLocks noGrp="1"/>
          </p:cNvSpPr>
          <p:nvPr/>
        </p:nvSpPr>
        <p:spPr>
          <a:xfrm>
            <a:off x="-676656" y="114300"/>
            <a:ext cx="5782056"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B83A53-5999-43ED-BFDA-369A0BB3B6C4}"/>
              </a:ext>
            </a:extLst>
          </p:cNvPr>
          <p:cNvSpPr>
            <a:spLocks noGrp="1"/>
          </p:cNvSpPr>
          <p:nvPr/>
        </p:nvSpPr>
        <p:spPr>
          <a:xfrm>
            <a:off x="969264" y="800100"/>
            <a:ext cx="1060704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1452309" y="285443"/>
            <a:ext cx="9905998" cy="826234"/>
          </a:xfrm>
        </p:spPr>
        <p:txBody>
          <a:bodyPr>
            <a:normAutofit/>
          </a:bodyPr>
          <a:lstStyle/>
          <a:p>
            <a:pPr algn="ctr"/>
            <a:r>
              <a:rPr lang="en-US" sz="3400" b="1" dirty="0" smtClean="0">
                <a:solidFill>
                  <a:schemeClr val="accent4">
                    <a:lumMod val="75000"/>
                  </a:schemeClr>
                </a:solidFill>
                <a:latin typeface="Times New Roman" panose="02020603050405020304" pitchFamily="18" charset="0"/>
                <a:cs typeface="Times New Roman" panose="02020603050405020304" pitchFamily="18" charset="0"/>
              </a:rPr>
              <a:t>Domain of protection</a:t>
            </a:r>
            <a:endParaRPr lang="en-IN" sz="3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41412" y="1490472"/>
            <a:ext cx="9905999" cy="4300729"/>
          </a:xfrm>
        </p:spPr>
        <p:txBody>
          <a:bodyPr/>
          <a:lstStyle/>
          <a:p>
            <a:r>
              <a:rPr lang="en-US" dirty="0">
                <a:latin typeface="Times New Roman" panose="02020603050405020304" pitchFamily="18" charset="0"/>
                <a:cs typeface="Times New Roman" panose="02020603050405020304" pitchFamily="18" charset="0"/>
              </a:rPr>
              <a:t>A computer can be viewed as a collection of </a:t>
            </a:r>
            <a:r>
              <a:rPr lang="en-US" i="1" dirty="0">
                <a:latin typeface="Times New Roman" panose="02020603050405020304" pitchFamily="18" charset="0"/>
                <a:cs typeface="Times New Roman" panose="02020603050405020304" pitchFamily="18" charset="0"/>
              </a:rPr>
              <a:t>processes</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objects</a:t>
            </a:r>
            <a:r>
              <a:rPr lang="en-US" dirty="0">
                <a:latin typeface="Times New Roman" panose="02020603050405020304" pitchFamily="18" charset="0"/>
                <a:cs typeface="Times New Roman" panose="02020603050405020304" pitchFamily="18" charset="0"/>
              </a:rPr>
              <a:t> ( both HW &amp; SW ).</a:t>
            </a:r>
          </a:p>
          <a:p>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need to know principle</a:t>
            </a:r>
            <a:r>
              <a:rPr lang="en-US" dirty="0">
                <a:latin typeface="Times New Roman" panose="02020603050405020304" pitchFamily="18" charset="0"/>
                <a:cs typeface="Times New Roman" panose="02020603050405020304" pitchFamily="18" charset="0"/>
              </a:rPr>
              <a:t> states that a process should only have access to those objects it needs to accomplish its task, and furthermore only in the modes for which it needs access and only during the time frame when it needs access.</a:t>
            </a:r>
          </a:p>
          <a:p>
            <a:r>
              <a:rPr lang="en-US" dirty="0">
                <a:latin typeface="Times New Roman" panose="02020603050405020304" pitchFamily="18" charset="0"/>
                <a:cs typeface="Times New Roman" panose="02020603050405020304" pitchFamily="18" charset="0"/>
              </a:rPr>
              <a:t>The modes available for a particular object may depend upon its type.</a:t>
            </a:r>
          </a:p>
        </p:txBody>
      </p:sp>
    </p:spTree>
    <p:extLst>
      <p:ext uri="{BB962C8B-B14F-4D97-AF65-F5344CB8AC3E}">
        <p14:creationId xmlns:p14="http://schemas.microsoft.com/office/powerpoint/2010/main" val="3084836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8B22-95DA-4B4D-9548-F81C0C9A90B3}"/>
              </a:ext>
            </a:extLst>
          </p:cNvPr>
          <p:cNvSpPr>
            <a:spLocks noGrp="1"/>
          </p:cNvSpPr>
          <p:nvPr/>
        </p:nvSpPr>
        <p:spPr>
          <a:xfrm>
            <a:off x="1167384" y="118872"/>
            <a:ext cx="27432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smtClean="0">
                <a:solidFill>
                  <a:schemeClr val="accent4">
                    <a:lumMod val="75000"/>
                  </a:schemeClr>
                </a:solidFill>
                <a:latin typeface="Times New Roman" panose="02020603050405020304" pitchFamily="18" charset="0"/>
                <a:cs typeface="Times New Roman" panose="02020603050405020304" pitchFamily="18" charset="0"/>
              </a:rPr>
              <a:t>Domain Structure</a:t>
            </a:r>
            <a:endParaRPr lang="en-US" sz="26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3FF76A-766D-4E2D-8F30-B68A0A58991A}"/>
              </a:ext>
            </a:extLst>
          </p:cNvPr>
          <p:cNvSpPr>
            <a:spLocks noGrp="1"/>
          </p:cNvSpPr>
          <p:nvPr/>
        </p:nvSpPr>
        <p:spPr>
          <a:xfrm>
            <a:off x="996696" y="588422"/>
            <a:ext cx="9729216" cy="6159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p>
        </p:txBody>
      </p:sp>
      <p:sp>
        <p:nvSpPr>
          <p:cNvPr id="5" name="Rectangle 4"/>
          <p:cNvSpPr/>
          <p:nvPr/>
        </p:nvSpPr>
        <p:spPr>
          <a:xfrm>
            <a:off x="1167384" y="903238"/>
            <a:ext cx="10372344" cy="33499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rPr>
              <a:t>A computer can be viewed as a collection of </a:t>
            </a:r>
            <a:r>
              <a:rPr lang="en-US" sz="2400" i="1" dirty="0">
                <a:latin typeface="Times New Roman" panose="02020603050405020304" pitchFamily="18" charset="0"/>
              </a:rPr>
              <a:t>processes</a:t>
            </a:r>
            <a:r>
              <a:rPr lang="en-US" sz="2400" dirty="0">
                <a:latin typeface="Times New Roman" panose="02020603050405020304" pitchFamily="18" charset="0"/>
              </a:rPr>
              <a:t> and </a:t>
            </a:r>
            <a:r>
              <a:rPr lang="en-US" sz="2400" i="1" dirty="0">
                <a:latin typeface="Times New Roman" panose="02020603050405020304" pitchFamily="18" charset="0"/>
              </a:rPr>
              <a:t>objects</a:t>
            </a:r>
            <a:r>
              <a:rPr lang="en-US" sz="2400" dirty="0">
                <a:latin typeface="Times New Roman" panose="02020603050405020304" pitchFamily="18" charset="0"/>
              </a:rPr>
              <a:t> ( both HW &amp; SW </a:t>
            </a:r>
            <a:r>
              <a:rPr lang="en-US" sz="2400" dirty="0" smtClean="0">
                <a:latin typeface="Times New Roman" panose="02020603050405020304" pitchFamily="18" charset="0"/>
              </a:rPr>
              <a:t>).</a:t>
            </a:r>
          </a:p>
          <a:p>
            <a:pPr marL="342900" indent="-342900">
              <a:lnSpc>
                <a:spcPct val="150000"/>
              </a:lnSpc>
              <a:buFont typeface="Arial" panose="020B0604020202020204" pitchFamily="34" charset="0"/>
              <a:buChar char="•"/>
            </a:pPr>
            <a:r>
              <a:rPr lang="en-US" sz="2400" dirty="0" smtClean="0">
                <a:latin typeface="Times New Roman" panose="02020603050405020304" pitchFamily="18" charset="0"/>
              </a:rPr>
              <a:t>The</a:t>
            </a:r>
            <a:r>
              <a:rPr lang="en-US" sz="2400" dirty="0">
                <a:latin typeface="Times New Roman" panose="02020603050405020304" pitchFamily="18" charset="0"/>
              </a:rPr>
              <a:t> </a:t>
            </a:r>
            <a:r>
              <a:rPr lang="en-US" sz="2400" b="1" i="1" dirty="0">
                <a:latin typeface="Times New Roman" panose="02020603050405020304" pitchFamily="18" charset="0"/>
              </a:rPr>
              <a:t>need to know principle</a:t>
            </a:r>
            <a:r>
              <a:rPr lang="en-US" sz="2400" dirty="0">
                <a:latin typeface="Times New Roman" panose="02020603050405020304" pitchFamily="18" charset="0"/>
              </a:rPr>
              <a:t> states that a process should only have access to those objects it needs to accomplish its task, and furthermore only in the modes for which it needs access and only during the time frame when it needs </a:t>
            </a:r>
            <a:r>
              <a:rPr lang="en-US" sz="2400" dirty="0" smtClean="0">
                <a:latin typeface="Times New Roman" panose="02020603050405020304" pitchFamily="18" charset="0"/>
              </a:rPr>
              <a:t>access.</a:t>
            </a:r>
          </a:p>
          <a:p>
            <a:pPr marL="342900" indent="-342900">
              <a:lnSpc>
                <a:spcPct val="150000"/>
              </a:lnSpc>
              <a:buFont typeface="Arial" panose="020B0604020202020204" pitchFamily="34" charset="0"/>
              <a:buChar char="•"/>
            </a:pPr>
            <a:r>
              <a:rPr lang="en-US" sz="2400" dirty="0" smtClean="0">
                <a:latin typeface="Times New Roman" panose="02020603050405020304" pitchFamily="18" charset="0"/>
              </a:rPr>
              <a:t>The </a:t>
            </a:r>
            <a:r>
              <a:rPr lang="en-US" sz="2400" dirty="0">
                <a:latin typeface="Times New Roman" panose="02020603050405020304" pitchFamily="18" charset="0"/>
              </a:rPr>
              <a:t>modes available for a particular object may depend upon its type.</a:t>
            </a:r>
            <a:endParaRPr lang="en-US" sz="2400" b="0" i="0" dirty="0">
              <a:effectLst/>
              <a:latin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880" y="4568010"/>
            <a:ext cx="4718304" cy="1421310"/>
          </a:xfrm>
          <a:prstGeom prst="rect">
            <a:avLst/>
          </a:prstGeom>
        </p:spPr>
      </p:pic>
      <p:sp>
        <p:nvSpPr>
          <p:cNvPr id="7" name="Rectangle 6"/>
          <p:cNvSpPr/>
          <p:nvPr/>
        </p:nvSpPr>
        <p:spPr>
          <a:xfrm>
            <a:off x="3694176" y="6089538"/>
            <a:ext cx="4553712" cy="369332"/>
          </a:xfrm>
          <a:prstGeom prst="rect">
            <a:avLst/>
          </a:prstGeom>
        </p:spPr>
        <p:txBody>
          <a:bodyPr wrap="square">
            <a:spAutoFit/>
          </a:bodyPr>
          <a:lstStyle/>
          <a:p>
            <a:r>
              <a:rPr lang="en-US" b="1" dirty="0" smtClean="0">
                <a:latin typeface="Times New Roman" panose="02020603050405020304" pitchFamily="18" charset="0"/>
              </a:rPr>
              <a:t>Fig. System </a:t>
            </a:r>
            <a:r>
              <a:rPr lang="en-US" b="1" dirty="0">
                <a:latin typeface="Times New Roman" panose="02020603050405020304" pitchFamily="18" charset="0"/>
              </a:rPr>
              <a:t>with three protection domains.</a:t>
            </a:r>
            <a:endParaRPr lang="en-IN" dirty="0"/>
          </a:p>
        </p:txBody>
      </p:sp>
    </p:spTree>
    <p:extLst>
      <p:ext uri="{BB962C8B-B14F-4D97-AF65-F5344CB8AC3E}">
        <p14:creationId xmlns:p14="http://schemas.microsoft.com/office/powerpoint/2010/main" val="181449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9378-19EF-4531-9591-4A96ED9C1FA4}"/>
              </a:ext>
            </a:extLst>
          </p:cNvPr>
          <p:cNvSpPr>
            <a:spLocks noGrp="1"/>
          </p:cNvSpPr>
          <p:nvPr/>
        </p:nvSpPr>
        <p:spPr>
          <a:xfrm>
            <a:off x="970788" y="289718"/>
            <a:ext cx="2514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BBB4D8-7622-4A21-99A9-381868C504AF}"/>
              </a:ext>
            </a:extLst>
          </p:cNvPr>
          <p:cNvSpPr>
            <a:spLocks noGrp="1"/>
          </p:cNvSpPr>
          <p:nvPr/>
        </p:nvSpPr>
        <p:spPr>
          <a:xfrm>
            <a:off x="970788" y="960278"/>
            <a:ext cx="8458200" cy="5440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223708" y="402398"/>
            <a:ext cx="9905999" cy="5925250"/>
          </a:xfrm>
        </p:spPr>
        <p:txBody>
          <a:bodyPr>
            <a:normAutofit lnSpcReduction="10000"/>
          </a:bodyPr>
          <a:lstStyle/>
          <a:p>
            <a:r>
              <a:rPr lang="en-US" dirty="0">
                <a:latin typeface="Times New Roman" panose="02020603050405020304" pitchFamily="18" charset="0"/>
                <a:cs typeface="Times New Roman" panose="02020603050405020304" pitchFamily="18" charset="0"/>
              </a:rPr>
              <a:t>The association between a process and a domain may be </a:t>
            </a:r>
            <a:r>
              <a:rPr lang="en-US" i="1" dirty="0">
                <a:latin typeface="Times New Roman" panose="02020603050405020304" pitchFamily="18" charset="0"/>
                <a:cs typeface="Times New Roman" panose="02020603050405020304" pitchFamily="18" charset="0"/>
              </a:rPr>
              <a:t>static </a:t>
            </a:r>
            <a:r>
              <a:rPr lang="en-US" dirty="0">
                <a:latin typeface="Times New Roman" panose="02020603050405020304" pitchFamily="18" charset="0"/>
                <a:cs typeface="Times New Roman" panose="02020603050405020304" pitchFamily="18" charset="0"/>
              </a:rPr>
              <a:t>or </a:t>
            </a:r>
            <a:r>
              <a:rPr lang="en-US" i="1" dirty="0">
                <a:latin typeface="Times New Roman" panose="02020603050405020304" pitchFamily="18" charset="0"/>
                <a:cs typeface="Times New Roman" panose="02020603050405020304" pitchFamily="18" charset="0"/>
              </a:rPr>
              <a:t>dynamic.</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If the association is static, then the need-to-know principle requires a way of changing the contents of the domain dynamically.</a:t>
            </a:r>
          </a:p>
          <a:p>
            <a:pPr lvl="1"/>
            <a:r>
              <a:rPr lang="en-US" dirty="0">
                <a:latin typeface="Times New Roman" panose="02020603050405020304" pitchFamily="18" charset="0"/>
                <a:cs typeface="Times New Roman" panose="02020603050405020304" pitchFamily="18" charset="0"/>
              </a:rPr>
              <a:t>If the association is dynamic, then there needs to be a mechanism for </a:t>
            </a:r>
            <a:r>
              <a:rPr lang="en-US" b="1" i="1" dirty="0">
                <a:latin typeface="Times New Roman" panose="02020603050405020304" pitchFamily="18" charset="0"/>
                <a:cs typeface="Times New Roman" panose="02020603050405020304" pitchFamily="18" charset="0"/>
              </a:rPr>
              <a:t>domain </a:t>
            </a:r>
            <a:r>
              <a:rPr lang="en-US" b="1" i="1" dirty="0" smtClean="0">
                <a:latin typeface="Times New Roman" panose="02020603050405020304" pitchFamily="18" charset="0"/>
                <a:cs typeface="Times New Roman" panose="02020603050405020304" pitchFamily="18" charset="0"/>
              </a:rPr>
              <a:t>switching.</a:t>
            </a:r>
          </a:p>
          <a:p>
            <a:pPr>
              <a:lnSpc>
                <a:spcPct val="124000"/>
              </a:lnSpc>
            </a:pPr>
            <a:r>
              <a:rPr lang="en-US" dirty="0">
                <a:latin typeface="Times New Roman" panose="02020603050405020304" pitchFamily="18" charset="0"/>
                <a:cs typeface="Times New Roman" panose="02020603050405020304" pitchFamily="18" charset="0"/>
              </a:rPr>
              <a:t>A domain can be realized in a variety of ways: </a:t>
            </a:r>
            <a:endParaRPr lang="en-US" dirty="0" smtClean="0">
              <a:latin typeface="Times New Roman" panose="02020603050405020304" pitchFamily="18" charset="0"/>
              <a:cs typeface="Times New Roman" panose="02020603050405020304" pitchFamily="18" charset="0"/>
            </a:endParaRPr>
          </a:p>
          <a:p>
            <a:pPr lvl="1">
              <a:lnSpc>
                <a:spcPct val="124000"/>
              </a:lnSpc>
            </a:pPr>
            <a:r>
              <a:rPr lang="en-US" dirty="0">
                <a:latin typeface="Times New Roman" panose="02020603050405020304" pitchFamily="18" charset="0"/>
                <a:cs typeface="Times New Roman" panose="02020603050405020304" pitchFamily="18" charset="0"/>
              </a:rPr>
              <a:t>Each user may be a domain. In this case, the set of objects that can be accessed depends on the identity of the user. Domain switching occurs when the user is changed—generally when one user logs out and another user logs in. </a:t>
            </a:r>
            <a:endParaRPr lang="en-US" dirty="0" smtClean="0">
              <a:latin typeface="Times New Roman" panose="02020603050405020304" pitchFamily="18" charset="0"/>
              <a:cs typeface="Times New Roman" panose="02020603050405020304" pitchFamily="18" charset="0"/>
            </a:endParaRPr>
          </a:p>
          <a:p>
            <a:pPr lvl="1">
              <a:lnSpc>
                <a:spcPct val="124000"/>
              </a:lnSpc>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process may be a domain. In this case, the set of objects that can be accessed depends on the identity of the process. Domain switching occurs when one process sends a message to another process and then waits for a </a:t>
            </a:r>
            <a:r>
              <a:rPr lang="en-US" dirty="0" smtClean="0">
                <a:latin typeface="Times New Roman" panose="02020603050405020304" pitchFamily="18" charset="0"/>
                <a:cs typeface="Times New Roman" panose="02020603050405020304" pitchFamily="18" charset="0"/>
              </a:rPr>
              <a:t>response.</a:t>
            </a:r>
          </a:p>
          <a:p>
            <a:pPr lvl="1">
              <a:lnSpc>
                <a:spcPct val="124000"/>
              </a:lnSpc>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procedure may be a domain. In this case, the set of objects that can be accessed corresponds to the local variables defined within the procedure. Domain switching occurs when a procedure call is made.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493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23F8-1550-4BD8-AF5A-1A85B687D0D8}"/>
              </a:ext>
            </a:extLst>
          </p:cNvPr>
          <p:cNvSpPr>
            <a:spLocks noGrp="1"/>
          </p:cNvSpPr>
          <p:nvPr/>
        </p:nvSpPr>
        <p:spPr>
          <a:xfrm>
            <a:off x="1752600" y="114300"/>
            <a:ext cx="24384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rgbClr val="FF0000"/>
              </a:solidFill>
            </a:endParaRPr>
          </a:p>
        </p:txBody>
      </p:sp>
      <p:sp>
        <p:nvSpPr>
          <p:cNvPr id="3" name="Content Placeholder 2">
            <a:extLst>
              <a:ext uri="{FF2B5EF4-FFF2-40B4-BE49-F238E27FC236}">
                <a16:creationId xmlns:a16="http://schemas.microsoft.com/office/drawing/2014/main" id="{C157A4AD-2CD0-454C-B8CF-98D91A30EDB1}"/>
              </a:ext>
            </a:extLst>
          </p:cNvPr>
          <p:cNvSpPr>
            <a:spLocks noGrp="1"/>
          </p:cNvSpPr>
          <p:nvPr/>
        </p:nvSpPr>
        <p:spPr>
          <a:xfrm>
            <a:off x="1222248" y="214884"/>
            <a:ext cx="10536936" cy="594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1406589" y="609600"/>
            <a:ext cx="9905998" cy="586966"/>
          </a:xfrm>
        </p:spPr>
        <p:txBody>
          <a:bodyPr>
            <a:normAutofit/>
          </a:bodyPr>
          <a:lstStyle/>
          <a:p>
            <a:pPr algn="ctr"/>
            <a:r>
              <a:rPr lang="en-US" sz="3400" b="1" dirty="0" smtClean="0">
                <a:solidFill>
                  <a:schemeClr val="accent4">
                    <a:lumMod val="75000"/>
                  </a:schemeClr>
                </a:solidFill>
                <a:latin typeface="Times New Roman" panose="02020603050405020304" pitchFamily="18" charset="0"/>
                <a:cs typeface="Times New Roman" panose="02020603050405020304" pitchFamily="18" charset="0"/>
              </a:rPr>
              <a:t>ACCESS MATRIX</a:t>
            </a:r>
            <a:endParaRPr lang="en-IN" sz="3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141412" y="1591282"/>
            <a:ext cx="9905999" cy="4800374"/>
          </a:xfrm>
        </p:spPr>
        <p:txBody>
          <a:bodyPr>
            <a:normAutofit/>
          </a:bodyPr>
          <a:lstStyle/>
          <a:p>
            <a:pPr algn="l">
              <a:buFont typeface="Arial" panose="020B0604020202020204" pitchFamily="34" charset="0"/>
              <a:buChar char="•"/>
            </a:pPr>
            <a:r>
              <a:rPr lang="en-US" b="0" i="0" dirty="0" smtClean="0">
                <a:effectLst/>
                <a:latin typeface="Times New Roman" panose="02020603050405020304" pitchFamily="18" charset="0"/>
                <a:cs typeface="Times New Roman" panose="02020603050405020304" pitchFamily="18" charset="0"/>
              </a:rPr>
              <a:t>The model of protection that we have been discussing can be viewed as an </a:t>
            </a:r>
            <a:r>
              <a:rPr lang="en-US" b="1" i="1" dirty="0" smtClean="0">
                <a:effectLst/>
                <a:latin typeface="Times New Roman" panose="02020603050405020304" pitchFamily="18" charset="0"/>
                <a:cs typeface="Times New Roman" panose="02020603050405020304" pitchFamily="18" charset="0"/>
              </a:rPr>
              <a:t>access matrix, </a:t>
            </a:r>
            <a:r>
              <a:rPr lang="en-US" b="0" i="0" dirty="0" smtClean="0">
                <a:effectLst/>
                <a:latin typeface="Times New Roman" panose="02020603050405020304" pitchFamily="18" charset="0"/>
                <a:cs typeface="Times New Roman" panose="02020603050405020304" pitchFamily="18" charset="0"/>
              </a:rPr>
              <a:t>in which columns represent different system resources and rows represent different protection domains. Entries within the matrix indicate what access that domain has to that resource.</a:t>
            </a:r>
          </a:p>
          <a:p>
            <a:pPr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168" y="3598926"/>
            <a:ext cx="4590288" cy="2559558"/>
          </a:xfrm>
          <a:prstGeom prst="rect">
            <a:avLst/>
          </a:prstGeom>
        </p:spPr>
      </p:pic>
      <p:sp>
        <p:nvSpPr>
          <p:cNvPr id="8" name="Rectangle 7"/>
          <p:cNvSpPr/>
          <p:nvPr/>
        </p:nvSpPr>
        <p:spPr>
          <a:xfrm>
            <a:off x="4672585" y="6323576"/>
            <a:ext cx="2063206" cy="369332"/>
          </a:xfrm>
          <a:prstGeom prst="rect">
            <a:avLst/>
          </a:prstGeom>
        </p:spPr>
        <p:txBody>
          <a:bodyPr wrap="square">
            <a:spAutoFit/>
          </a:bodyPr>
          <a:lstStyle/>
          <a:p>
            <a:r>
              <a:rPr lang="en-IN" b="1" dirty="0" smtClean="0">
                <a:latin typeface="Times New Roman" panose="02020603050405020304" pitchFamily="18" charset="0"/>
              </a:rPr>
              <a:t> Access matrix</a:t>
            </a:r>
            <a:endParaRPr lang="en-IN" dirty="0"/>
          </a:p>
        </p:txBody>
      </p:sp>
    </p:spTree>
    <p:extLst>
      <p:ext uri="{BB962C8B-B14F-4D97-AF65-F5344CB8AC3E}">
        <p14:creationId xmlns:p14="http://schemas.microsoft.com/office/powerpoint/2010/main" val="362991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4899</TotalTime>
  <Words>828</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Trebuchet MS</vt:lpstr>
      <vt:lpstr>Tw Cen MT</vt:lpstr>
      <vt:lpstr>Circuit</vt:lpstr>
      <vt:lpstr>UNIT - 5</vt:lpstr>
      <vt:lpstr> PART – I</vt:lpstr>
      <vt:lpstr>PROTECTION</vt:lpstr>
      <vt:lpstr>Goals of protection</vt:lpstr>
      <vt:lpstr>Principles of protection</vt:lpstr>
      <vt:lpstr>Domain of protection</vt:lpstr>
      <vt:lpstr>PowerPoint Presentation</vt:lpstr>
      <vt:lpstr>PowerPoint Presentation</vt:lpstr>
      <vt:lpstr>ACCESS MATRIX</vt:lpstr>
      <vt:lpstr>PowerPoint Presentation</vt:lpstr>
      <vt:lpstr>PowerPoint Presentation</vt:lpstr>
      <vt:lpstr>PowerPoint Presentation</vt:lpstr>
      <vt:lpstr>PowerPoint Presentation</vt:lpstr>
      <vt:lpstr>Implementation of Access Matrix:</vt:lpstr>
      <vt:lpstr>PowerPoint Presentation</vt:lpstr>
      <vt:lpstr>PowerPoint Presentation</vt:lpstr>
      <vt:lpstr>Access control</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dc:title>
  <dc:creator>User</dc:creator>
  <cp:lastModifiedBy>A. chandana</cp:lastModifiedBy>
  <cp:revision>69</cp:revision>
  <dcterms:created xsi:type="dcterms:W3CDTF">2021-04-13T12:18:45Z</dcterms:created>
  <dcterms:modified xsi:type="dcterms:W3CDTF">2021-06-30T05:28:30Z</dcterms:modified>
</cp:coreProperties>
</file>