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317" r:id="rId3"/>
    <p:sldId id="298" r:id="rId4"/>
    <p:sldId id="318" r:id="rId5"/>
    <p:sldId id="299" r:id="rId6"/>
    <p:sldId id="300" r:id="rId7"/>
    <p:sldId id="301" r:id="rId8"/>
    <p:sldId id="303" r:id="rId9"/>
    <p:sldId id="305" r:id="rId10"/>
    <p:sldId id="306" r:id="rId11"/>
    <p:sldId id="319" r:id="rId12"/>
    <p:sldId id="320" r:id="rId13"/>
    <p:sldId id="321" r:id="rId14"/>
    <p:sldId id="322" r:id="rId15"/>
    <p:sldId id="323" r:id="rId16"/>
    <p:sldId id="324" r:id="rId17"/>
    <p:sldId id="325" r:id="rId18"/>
    <p:sldId id="307" r:id="rId19"/>
    <p:sldId id="326" r:id="rId20"/>
    <p:sldId id="332" r:id="rId21"/>
    <p:sldId id="333" r:id="rId22"/>
    <p:sldId id="334" r:id="rId23"/>
    <p:sldId id="335" r:id="rId24"/>
    <p:sldId id="337" r:id="rId25"/>
    <p:sldId id="338" r:id="rId26"/>
    <p:sldId id="336"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31"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7d55508a93f176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48246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70467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71260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93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6517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697EFC-4814-459E-9338-C8317D6AF6FB}" type="datetimeFigureOut">
              <a:rPr lang="en-IN" smtClean="0"/>
              <a:t>04-07-2021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01116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697EFC-4814-459E-9338-C8317D6AF6FB}" type="datetimeFigureOut">
              <a:rPr lang="en-IN" smtClean="0"/>
              <a:t>04-07-2021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42678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321336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863293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29281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387094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697EFC-4814-459E-9338-C8317D6AF6FB}"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0861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3702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697EFC-4814-459E-9338-C8317D6AF6FB}" type="datetimeFigureOut">
              <a:rPr lang="en-IN" smtClean="0"/>
              <a:t>04-07-2021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06289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697EFC-4814-459E-9338-C8317D6AF6FB}" type="datetimeFigureOut">
              <a:rPr lang="en-IN" smtClean="0"/>
              <a:t>04-07-2021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43932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4697EFC-4814-459E-9338-C8317D6AF6FB}" type="datetimeFigureOut">
              <a:rPr lang="en-IN" smtClean="0"/>
              <a:t>04-07-2021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96542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75598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78070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4697EFC-4814-459E-9338-C8317D6AF6FB}" type="datetimeFigureOut">
              <a:rPr lang="en-IN" smtClean="0"/>
              <a:t>04-07-2021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523F54-168D-472C-8D7A-DB4D949FC3A1}" type="slidenum">
              <a:rPr lang="en-IN" smtClean="0"/>
              <a:t>‹#›</a:t>
            </a:fld>
            <a:endParaRPr lang="en-IN"/>
          </a:p>
        </p:txBody>
      </p:sp>
    </p:spTree>
    <p:extLst>
      <p:ext uri="{BB962C8B-B14F-4D97-AF65-F5344CB8AC3E}">
        <p14:creationId xmlns:p14="http://schemas.microsoft.com/office/powerpoint/2010/main" val="13458763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b="1" dirty="0" smtClean="0">
                <a:solidFill>
                  <a:schemeClr val="accent4">
                    <a:lumMod val="75000"/>
                  </a:schemeClr>
                </a:solidFill>
                <a:latin typeface="Times New Roman" panose="02020603050405020304" pitchFamily="18" charset="0"/>
                <a:cs typeface="Times New Roman" panose="02020603050405020304" pitchFamily="18" charset="0"/>
              </a:rPr>
              <a:t>UNIT - 5</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121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8156" y="347234"/>
            <a:ext cx="10254996" cy="1133965"/>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Domain switching can be easily supported under this model, simply </a:t>
            </a:r>
            <a:r>
              <a:rPr lang="en-US" sz="2400" dirty="0" smtClean="0">
                <a:latin typeface="Times New Roman" panose="02020603050405020304" pitchFamily="18" charset="0"/>
                <a:cs typeface="Times New Roman" panose="02020603050405020304" pitchFamily="18" charset="0"/>
              </a:rPr>
              <a:t>by providing </a:t>
            </a:r>
            <a:r>
              <a:rPr lang="en-US" sz="2400" dirty="0">
                <a:latin typeface="Times New Roman" panose="02020603050405020304" pitchFamily="18" charset="0"/>
                <a:cs typeface="Times New Roman" panose="02020603050405020304" pitchFamily="18" charset="0"/>
              </a:rPr>
              <a:t>"switch" access to other domains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84" y="1828800"/>
            <a:ext cx="6373368" cy="3456432"/>
          </a:xfrm>
          <a:prstGeom prst="rect">
            <a:avLst/>
          </a:prstGeom>
        </p:spPr>
      </p:pic>
      <p:sp>
        <p:nvSpPr>
          <p:cNvPr id="4" name="Rectangle 3"/>
          <p:cNvSpPr/>
          <p:nvPr/>
        </p:nvSpPr>
        <p:spPr>
          <a:xfrm>
            <a:off x="3884704" y="5432778"/>
            <a:ext cx="4488986" cy="400110"/>
          </a:xfrm>
          <a:prstGeom prst="rect">
            <a:avLst/>
          </a:prstGeom>
        </p:spPr>
        <p:txBody>
          <a:bodyPr wrap="none">
            <a:spAutoFit/>
          </a:bodyPr>
          <a:lstStyle/>
          <a:p>
            <a:r>
              <a:rPr lang="en-US" sz="2000" b="1" dirty="0">
                <a:latin typeface="Times New Roman" panose="02020603050405020304" pitchFamily="18" charset="0"/>
              </a:rPr>
              <a:t> Access matrix </a:t>
            </a:r>
            <a:r>
              <a:rPr lang="en-US" sz="2000" b="1" dirty="0" smtClean="0">
                <a:latin typeface="Times New Roman" panose="02020603050405020304" pitchFamily="18" charset="0"/>
              </a:rPr>
              <a:t>with </a:t>
            </a:r>
            <a:r>
              <a:rPr lang="en-US" sz="2000" b="1" dirty="0">
                <a:latin typeface="Times New Roman" panose="02020603050405020304" pitchFamily="18" charset="0"/>
              </a:rPr>
              <a:t>domains as objects.</a:t>
            </a:r>
            <a:endParaRPr lang="en-IN" sz="2000" dirty="0"/>
          </a:p>
        </p:txBody>
      </p:sp>
    </p:spTree>
    <p:extLst>
      <p:ext uri="{BB962C8B-B14F-4D97-AF65-F5344CB8AC3E}">
        <p14:creationId xmlns:p14="http://schemas.microsoft.com/office/powerpoint/2010/main" val="2376605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860" y="402336"/>
            <a:ext cx="9905999" cy="5330952"/>
          </a:xfrm>
        </p:spPr>
        <p:txBody>
          <a:bodyPr>
            <a:normAutofit/>
          </a:bodyPr>
          <a:lstStyle/>
          <a:p>
            <a:pPr>
              <a:lnSpc>
                <a:spcPct val="150000"/>
              </a:lnSpc>
            </a:pPr>
            <a:r>
              <a:rPr lang="en-US" cap="none" dirty="0" smtClean="0">
                <a:latin typeface="Times New Roman" panose="02020603050405020304" pitchFamily="18" charset="0"/>
                <a:cs typeface="Times New Roman" panose="02020603050405020304" pitchFamily="18" charset="0"/>
              </a:rPr>
              <a:t>The ability to </a:t>
            </a:r>
            <a:r>
              <a:rPr lang="en-US" b="1" i="1" cap="none" dirty="0" smtClean="0">
                <a:latin typeface="Times New Roman" panose="02020603050405020304" pitchFamily="18" charset="0"/>
                <a:cs typeface="Times New Roman" panose="02020603050405020304" pitchFamily="18" charset="0"/>
              </a:rPr>
              <a:t>copy </a:t>
            </a:r>
            <a:r>
              <a:rPr lang="en-US" cap="none" dirty="0" smtClean="0">
                <a:latin typeface="Times New Roman" panose="02020603050405020304" pitchFamily="18" charset="0"/>
                <a:cs typeface="Times New Roman" panose="02020603050405020304" pitchFamily="18" charset="0"/>
              </a:rPr>
              <a:t>rights is denoted by an asterisk, indicating that processes in that domain have the right to copy that access within the same column, </a:t>
            </a:r>
            <a:r>
              <a:rPr lang="en-US" cap="none" dirty="0" err="1" smtClean="0">
                <a:latin typeface="Times New Roman" panose="02020603050405020304" pitchFamily="18" charset="0"/>
                <a:cs typeface="Times New Roman" panose="02020603050405020304" pitchFamily="18" charset="0"/>
              </a:rPr>
              <a:t>i.E.</a:t>
            </a:r>
            <a:r>
              <a:rPr lang="en-US" cap="none" dirty="0" smtClean="0">
                <a:latin typeface="Times New Roman" panose="02020603050405020304" pitchFamily="18" charset="0"/>
                <a:cs typeface="Times New Roman" panose="02020603050405020304" pitchFamily="18" charset="0"/>
              </a:rPr>
              <a:t> For the same object. There are two important variations:</a:t>
            </a:r>
          </a:p>
          <a:p>
            <a:pPr lvl="1">
              <a:lnSpc>
                <a:spcPct val="150000"/>
              </a:lnSpc>
            </a:pPr>
            <a:r>
              <a:rPr lang="en-US" cap="none" dirty="0" smtClean="0">
                <a:latin typeface="Times New Roman" panose="02020603050405020304" pitchFamily="18" charset="0"/>
                <a:cs typeface="Times New Roman" panose="02020603050405020304" pitchFamily="18" charset="0"/>
              </a:rPr>
              <a:t>If the asterisk is removed from the original access right, then the right is </a:t>
            </a:r>
            <a:r>
              <a:rPr lang="en-US" b="1" i="1" cap="none" dirty="0" smtClean="0">
                <a:latin typeface="Times New Roman" panose="02020603050405020304" pitchFamily="18" charset="0"/>
                <a:cs typeface="Times New Roman" panose="02020603050405020304" pitchFamily="18" charset="0"/>
              </a:rPr>
              <a:t>transferred, </a:t>
            </a:r>
            <a:r>
              <a:rPr lang="en-US" cap="none" dirty="0" smtClean="0">
                <a:latin typeface="Times New Roman" panose="02020603050405020304" pitchFamily="18" charset="0"/>
                <a:cs typeface="Times New Roman" panose="02020603050405020304" pitchFamily="18" charset="0"/>
              </a:rPr>
              <a:t>rather than being copied. This may be termed a </a:t>
            </a:r>
            <a:r>
              <a:rPr lang="en-US" b="1" i="1" cap="none" dirty="0" smtClean="0">
                <a:latin typeface="Times New Roman" panose="02020603050405020304" pitchFamily="18" charset="0"/>
                <a:cs typeface="Times New Roman" panose="02020603050405020304" pitchFamily="18" charset="0"/>
              </a:rPr>
              <a:t>transfer</a:t>
            </a:r>
            <a:r>
              <a:rPr lang="en-US" cap="none" dirty="0" smtClean="0">
                <a:latin typeface="Times New Roman" panose="02020603050405020304" pitchFamily="18" charset="0"/>
                <a:cs typeface="Times New Roman" panose="02020603050405020304" pitchFamily="18" charset="0"/>
              </a:rPr>
              <a:t> right as opposed to a </a:t>
            </a:r>
            <a:r>
              <a:rPr lang="en-US" b="1" i="1" cap="none" dirty="0" smtClean="0">
                <a:latin typeface="Times New Roman" panose="02020603050405020304" pitchFamily="18" charset="0"/>
                <a:cs typeface="Times New Roman" panose="02020603050405020304" pitchFamily="18" charset="0"/>
              </a:rPr>
              <a:t>copy</a:t>
            </a:r>
            <a:r>
              <a:rPr lang="en-US" cap="none" dirty="0" smtClean="0">
                <a:latin typeface="Times New Roman" panose="02020603050405020304" pitchFamily="18" charset="0"/>
                <a:cs typeface="Times New Roman" panose="02020603050405020304" pitchFamily="18" charset="0"/>
              </a:rPr>
              <a:t> right.</a:t>
            </a:r>
          </a:p>
          <a:p>
            <a:pPr lvl="1">
              <a:lnSpc>
                <a:spcPct val="150000"/>
              </a:lnSpc>
            </a:pPr>
            <a:r>
              <a:rPr lang="en-US" cap="none" dirty="0" smtClean="0">
                <a:latin typeface="Times New Roman" panose="02020603050405020304" pitchFamily="18" charset="0"/>
                <a:cs typeface="Times New Roman" panose="02020603050405020304" pitchFamily="18" charset="0"/>
              </a:rPr>
              <a:t>If only the right and not the asterisk is copied, then the access right is added to the new domain, but it may not be propagated further. That is the new domain does not also receive the right to copy the access. This may be termed a </a:t>
            </a:r>
            <a:r>
              <a:rPr lang="en-US" b="1" i="1" cap="none" dirty="0" smtClean="0">
                <a:latin typeface="Times New Roman" panose="02020603050405020304" pitchFamily="18" charset="0"/>
                <a:cs typeface="Times New Roman" panose="02020603050405020304" pitchFamily="18" charset="0"/>
              </a:rPr>
              <a:t>limited copy</a:t>
            </a:r>
            <a:r>
              <a:rPr lang="en-US" cap="none" dirty="0" smtClean="0">
                <a:latin typeface="Times New Roman" panose="02020603050405020304" pitchFamily="18" charset="0"/>
                <a:cs typeface="Times New Roman" panose="02020603050405020304" pitchFamily="18" charset="0"/>
              </a:rPr>
              <a:t> right, as shown in figure  below</a:t>
            </a:r>
          </a:p>
          <a:p>
            <a:pPr>
              <a:lnSpc>
                <a:spcPct val="150000"/>
              </a:lnSpc>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99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s.uic.edu/~jbell/CourseNotes/OperatingSystems/images/Chapter14/14_05_AccessMatrixCop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008" y="469518"/>
            <a:ext cx="5148072" cy="43859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56698" y="5100566"/>
            <a:ext cx="3578224" cy="400110"/>
          </a:xfrm>
          <a:prstGeom prst="rect">
            <a:avLst/>
          </a:prstGeom>
        </p:spPr>
        <p:txBody>
          <a:bodyPr wrap="none">
            <a:spAutoFit/>
          </a:bodyPr>
          <a:lstStyle/>
          <a:p>
            <a:r>
              <a:rPr lang="en-US" sz="2000" b="1" dirty="0">
                <a:latin typeface="Times New Roman" panose="02020603050405020304" pitchFamily="18" charset="0"/>
              </a:rPr>
              <a:t>Access matrix with </a:t>
            </a:r>
            <a:r>
              <a:rPr lang="en-US" sz="2000" b="1" i="1" dirty="0">
                <a:latin typeface="Times New Roman" panose="02020603050405020304" pitchFamily="18" charset="0"/>
              </a:rPr>
              <a:t>copy</a:t>
            </a:r>
            <a:r>
              <a:rPr lang="en-US" sz="2000" b="1" dirty="0">
                <a:latin typeface="Times New Roman" panose="02020603050405020304" pitchFamily="18" charset="0"/>
              </a:rPr>
              <a:t> rights.</a:t>
            </a:r>
            <a:endParaRPr lang="en-IN" sz="2000" dirty="0"/>
          </a:p>
        </p:txBody>
      </p:sp>
    </p:spTree>
    <p:extLst>
      <p:ext uri="{BB962C8B-B14F-4D97-AF65-F5344CB8AC3E}">
        <p14:creationId xmlns:p14="http://schemas.microsoft.com/office/powerpoint/2010/main" val="145555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712" y="45720"/>
            <a:ext cx="9994392" cy="3081528"/>
          </a:xfrm>
        </p:spPr>
        <p:txBody>
          <a:bodyPr>
            <a:normAutofit/>
          </a:bodyPr>
          <a:lstStyle/>
          <a:p>
            <a:pPr algn="just">
              <a:lnSpc>
                <a:spcPct val="150000"/>
              </a:lnSpc>
            </a:pPr>
            <a:r>
              <a:rPr lang="en-US" cap="none" dirty="0" smtClean="0">
                <a:latin typeface="Times New Roman" panose="02020603050405020304" pitchFamily="18" charset="0"/>
                <a:cs typeface="Times New Roman" panose="02020603050405020304" pitchFamily="18" charset="0"/>
              </a:rPr>
              <a:t>Copy and owner rights only allow the modification of rights within a column. The addition of </a:t>
            </a:r>
            <a:r>
              <a:rPr lang="en-US" b="1" i="1" cap="none" dirty="0" smtClean="0">
                <a:latin typeface="Times New Roman" panose="02020603050405020304" pitchFamily="18" charset="0"/>
                <a:cs typeface="Times New Roman" panose="02020603050405020304" pitchFamily="18" charset="0"/>
              </a:rPr>
              <a:t>control rights</a:t>
            </a:r>
            <a:r>
              <a:rPr lang="en-US" cap="none" dirty="0" smtClean="0">
                <a:latin typeface="Times New Roman" panose="02020603050405020304" pitchFamily="18" charset="0"/>
                <a:cs typeface="Times New Roman" panose="02020603050405020304" pitchFamily="18" charset="0"/>
              </a:rPr>
              <a:t>, which only apply to domain objects, allow a process operating in one domain to affect the rights available in other domains.</a:t>
            </a:r>
          </a:p>
          <a:p>
            <a:pPr algn="just">
              <a:lnSpc>
                <a:spcPct val="150000"/>
              </a:lnSpc>
            </a:pPr>
            <a:r>
              <a:rPr lang="en-US" cap="none" dirty="0" smtClean="0">
                <a:latin typeface="Times New Roman" panose="02020603050405020304" pitchFamily="18" charset="0"/>
                <a:cs typeface="Times New Roman" panose="02020603050405020304" pitchFamily="18" charset="0"/>
              </a:rPr>
              <a:t> For example in the table below, a process operating in domain d2 has the right to control any of the rights in domain d4.</a:t>
            </a:r>
          </a:p>
          <a:p>
            <a:pPr marL="0" indent="0" algn="just">
              <a:lnSpc>
                <a:spcPct val="150000"/>
              </a:lnSpc>
              <a:buNone/>
            </a:pPr>
            <a:endParaRPr lang="en-IN" cap="none" dirty="0">
              <a:latin typeface="Times New Roman" panose="02020603050405020304" pitchFamily="18" charset="0"/>
              <a:cs typeface="Times New Roman" panose="02020603050405020304" pitchFamily="18" charset="0"/>
            </a:endParaRPr>
          </a:p>
        </p:txBody>
      </p:sp>
      <p:pic>
        <p:nvPicPr>
          <p:cNvPr id="2050" name="Picture 2" descr="https://www.cs.uic.edu/~jbell/CourseNotes/OperatingSystems/images/Chapter14/14_07_ModifiedAccessMatr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540" y="3198779"/>
            <a:ext cx="5040671" cy="27631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1279" y="6142982"/>
            <a:ext cx="2779928" cy="400110"/>
          </a:xfrm>
          <a:prstGeom prst="rect">
            <a:avLst/>
          </a:prstGeom>
        </p:spPr>
        <p:txBody>
          <a:bodyPr wrap="none">
            <a:spAutoFit/>
          </a:bodyPr>
          <a:lstStyle/>
          <a:p>
            <a:r>
              <a:rPr lang="en-US" sz="2000" b="1" dirty="0">
                <a:latin typeface="Times New Roman" panose="02020603050405020304" pitchFamily="18" charset="0"/>
              </a:rPr>
              <a:t>Modified access matrix </a:t>
            </a:r>
            <a:endParaRPr lang="en-IN" sz="2000" dirty="0"/>
          </a:p>
        </p:txBody>
      </p:sp>
    </p:spTree>
    <p:extLst>
      <p:ext uri="{BB962C8B-B14F-4D97-AF65-F5344CB8AC3E}">
        <p14:creationId xmlns:p14="http://schemas.microsoft.com/office/powerpoint/2010/main" val="180721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8490"/>
          </a:xfrm>
        </p:spPr>
        <p:txBody>
          <a:bodyPr>
            <a:normAutofit/>
          </a:bodyPr>
          <a:lstStyle/>
          <a:p>
            <a:r>
              <a:rPr lang="en-US" sz="2400" cap="none" dirty="0" smtClean="0">
                <a:solidFill>
                  <a:schemeClr val="accent4">
                    <a:lumMod val="75000"/>
                  </a:schemeClr>
                </a:solidFill>
                <a:latin typeface="Times New Roman" panose="02020603050405020304" pitchFamily="18" charset="0"/>
                <a:cs typeface="Times New Roman" panose="02020603050405020304" pitchFamily="18" charset="0"/>
              </a:rPr>
              <a:t>Implementation of Access Matrix:</a:t>
            </a:r>
            <a:endParaRPr lang="en-IN" sz="2400" cap="none"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207008"/>
            <a:ext cx="9905999" cy="5367528"/>
          </a:xfrm>
        </p:spPr>
        <p:txBody>
          <a:bodyPr>
            <a:normAutofit/>
          </a:bodyPr>
          <a:lstStyle/>
          <a:p>
            <a:pPr marL="0" indent="0">
              <a:buNone/>
            </a:pPr>
            <a:r>
              <a:rPr lang="en-US" b="1" cap="none" dirty="0" smtClean="0">
                <a:latin typeface="Times New Roman" panose="02020603050405020304" pitchFamily="18" charset="0"/>
                <a:cs typeface="Times New Roman" panose="02020603050405020304" pitchFamily="18" charset="0"/>
              </a:rPr>
              <a:t>1. Global table</a:t>
            </a:r>
          </a:p>
          <a:p>
            <a:pPr lvl="1"/>
            <a:r>
              <a:rPr lang="en-US" cap="none" dirty="0" smtClean="0">
                <a:latin typeface="Times New Roman" panose="02020603050405020304" pitchFamily="18" charset="0"/>
                <a:cs typeface="Times New Roman" panose="02020603050405020304" pitchFamily="18" charset="0"/>
              </a:rPr>
              <a:t>The simplest approach is one big global table with &lt; domain, object, rights &gt; entries.</a:t>
            </a:r>
          </a:p>
          <a:p>
            <a:pPr lvl="1"/>
            <a:r>
              <a:rPr lang="en-US" cap="none" dirty="0" smtClean="0">
                <a:latin typeface="Times New Roman" panose="02020603050405020304" pitchFamily="18" charset="0"/>
                <a:cs typeface="Times New Roman" panose="02020603050405020304" pitchFamily="18" charset="0"/>
              </a:rPr>
              <a:t>Unfortunately this table is very large ( even if sparse ) and so cannot be kept in memory ( without invoking virtual memory techniques. )</a:t>
            </a:r>
          </a:p>
          <a:p>
            <a:pPr lvl="1"/>
            <a:r>
              <a:rPr lang="en-US" cap="none" dirty="0" smtClean="0">
                <a:latin typeface="Times New Roman" panose="02020603050405020304" pitchFamily="18" charset="0"/>
                <a:cs typeface="Times New Roman" panose="02020603050405020304" pitchFamily="18" charset="0"/>
              </a:rPr>
              <a:t>There is also no good way to specify groupings - if everyone has access to some resource, then it still needs a separate entry for every domain.</a:t>
            </a:r>
          </a:p>
          <a:p>
            <a:pPr marL="0" indent="0">
              <a:buNone/>
            </a:pPr>
            <a:r>
              <a:rPr lang="en-US" b="1" cap="none" dirty="0" smtClean="0">
                <a:latin typeface="Times New Roman" panose="02020603050405020304" pitchFamily="18" charset="0"/>
                <a:cs typeface="Times New Roman" panose="02020603050405020304" pitchFamily="18" charset="0"/>
              </a:rPr>
              <a:t>2</a:t>
            </a:r>
            <a:r>
              <a:rPr lang="en-US" cap="none" dirty="0" smtClean="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Access lists for objects</a:t>
            </a:r>
          </a:p>
          <a:p>
            <a:pPr lvl="1"/>
            <a:r>
              <a:rPr lang="en-US" cap="none" dirty="0" smtClean="0">
                <a:latin typeface="Times New Roman" panose="02020603050405020304" pitchFamily="18" charset="0"/>
                <a:cs typeface="Times New Roman" panose="02020603050405020304" pitchFamily="18" charset="0"/>
              </a:rPr>
              <a:t>Each column of the table can be kept as a list of the access rights for that particular object, discarding blank entries.</a:t>
            </a:r>
          </a:p>
          <a:p>
            <a:pPr lvl="1"/>
            <a:r>
              <a:rPr lang="en-US" cap="none" dirty="0" smtClean="0">
                <a:latin typeface="Times New Roman" panose="02020603050405020304" pitchFamily="18" charset="0"/>
                <a:cs typeface="Times New Roman" panose="02020603050405020304" pitchFamily="18" charset="0"/>
              </a:rPr>
              <a:t>For efficiency a separate list of default access rights can also be kept, and checked first.</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72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0" y="374650"/>
            <a:ext cx="9906000" cy="5540375"/>
          </a:xfrm>
        </p:spPr>
        <p:txBody>
          <a:bodyPr>
            <a:normAutofit/>
          </a:bodyPr>
          <a:lstStyle/>
          <a:p>
            <a:pPr marL="0" indent="0">
              <a:lnSpc>
                <a:spcPct val="150000"/>
              </a:lnSpc>
              <a:buNone/>
            </a:pPr>
            <a:r>
              <a:rPr lang="en-US" b="1" cap="none" dirty="0" smtClean="0">
                <a:latin typeface="Times New Roman" panose="02020603050405020304" pitchFamily="18" charset="0"/>
                <a:cs typeface="Times New Roman" panose="02020603050405020304" pitchFamily="18" charset="0"/>
              </a:rPr>
              <a:t>3. Capability lists for domains</a:t>
            </a:r>
          </a:p>
          <a:p>
            <a:pPr lvl="1">
              <a:lnSpc>
                <a:spcPct val="150000"/>
              </a:lnSpc>
            </a:pPr>
            <a:r>
              <a:rPr lang="en-US" cap="none" dirty="0" smtClean="0">
                <a:latin typeface="Times New Roman" panose="02020603050405020304" pitchFamily="18" charset="0"/>
                <a:cs typeface="Times New Roman" panose="02020603050405020304" pitchFamily="18" charset="0"/>
              </a:rPr>
              <a:t>In a similar fashion, each row of the table can be kept as a list of the capabilities of that domain.</a:t>
            </a:r>
          </a:p>
          <a:p>
            <a:pPr lvl="1">
              <a:lnSpc>
                <a:spcPct val="150000"/>
              </a:lnSpc>
            </a:pPr>
            <a:r>
              <a:rPr lang="en-US" cap="none" dirty="0" smtClean="0">
                <a:latin typeface="Times New Roman" panose="02020603050405020304" pitchFamily="18" charset="0"/>
                <a:cs typeface="Times New Roman" panose="02020603050405020304" pitchFamily="18" charset="0"/>
              </a:rPr>
              <a:t>Capability lists are associated with each domain, but not directly accessible by the domain or any user process.</a:t>
            </a:r>
          </a:p>
          <a:p>
            <a:pPr lvl="1">
              <a:lnSpc>
                <a:spcPct val="150000"/>
              </a:lnSpc>
            </a:pPr>
            <a:r>
              <a:rPr lang="en-US" cap="none" dirty="0" smtClean="0">
                <a:latin typeface="Times New Roman" panose="02020603050405020304" pitchFamily="18" charset="0"/>
                <a:cs typeface="Times New Roman" panose="02020603050405020304" pitchFamily="18" charset="0"/>
              </a:rPr>
              <a:t>Capability lists are themselves protected resources, distinguished from other data in one of two ways:</a:t>
            </a:r>
          </a:p>
          <a:p>
            <a:pPr lvl="2">
              <a:lnSpc>
                <a:spcPct val="150000"/>
              </a:lnSpc>
            </a:pPr>
            <a:r>
              <a:rPr lang="en-US" cap="none" dirty="0" smtClean="0">
                <a:latin typeface="Times New Roman" panose="02020603050405020304" pitchFamily="18" charset="0"/>
                <a:cs typeface="Times New Roman" panose="02020603050405020304" pitchFamily="18" charset="0"/>
              </a:rPr>
              <a:t>A </a:t>
            </a:r>
            <a:r>
              <a:rPr lang="en-US" b="1" i="1" cap="none" dirty="0" smtClean="0">
                <a:latin typeface="Times New Roman" panose="02020603050405020304" pitchFamily="18" charset="0"/>
                <a:cs typeface="Times New Roman" panose="02020603050405020304" pitchFamily="18" charset="0"/>
              </a:rPr>
              <a:t>tag, </a:t>
            </a:r>
            <a:r>
              <a:rPr lang="en-US" cap="none" dirty="0" smtClean="0">
                <a:latin typeface="Times New Roman" panose="02020603050405020304" pitchFamily="18" charset="0"/>
                <a:cs typeface="Times New Roman" panose="02020603050405020304" pitchFamily="18" charset="0"/>
              </a:rPr>
              <a:t>possibly hardware implemented, distinguishing this special type of data. ( Other types may be floats, pointers, </a:t>
            </a:r>
            <a:r>
              <a:rPr lang="en-US" cap="none" dirty="0" err="1" smtClean="0">
                <a:latin typeface="Times New Roman" panose="02020603050405020304" pitchFamily="18" charset="0"/>
                <a:cs typeface="Times New Roman" panose="02020603050405020304" pitchFamily="18" charset="0"/>
              </a:rPr>
              <a:t>booleans</a:t>
            </a:r>
            <a:r>
              <a:rPr lang="en-US" cap="none" dirty="0" smtClean="0">
                <a:latin typeface="Times New Roman" panose="02020603050405020304" pitchFamily="18" charset="0"/>
                <a:cs typeface="Times New Roman" panose="02020603050405020304" pitchFamily="18" charset="0"/>
              </a:rPr>
              <a:t>, etc. )</a:t>
            </a:r>
          </a:p>
          <a:p>
            <a:pPr lvl="2">
              <a:lnSpc>
                <a:spcPct val="150000"/>
              </a:lnSpc>
            </a:pPr>
            <a:r>
              <a:rPr lang="en-US" cap="none" dirty="0" smtClean="0">
                <a:latin typeface="Times New Roman" panose="02020603050405020304" pitchFamily="18" charset="0"/>
                <a:cs typeface="Times New Roman" panose="02020603050405020304" pitchFamily="18" charset="0"/>
              </a:rPr>
              <a:t>The address space for a program may be split into multiple segments, at least one of which is inaccessible by the program itself, and used by the operating system for maintaining the process's access right capability list.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249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84632"/>
            <a:ext cx="9905999" cy="6199632"/>
          </a:xfrm>
        </p:spPr>
        <p:txBody>
          <a:bodyPr>
            <a:normAutofit/>
          </a:bodyPr>
          <a:lstStyle/>
          <a:p>
            <a:pPr marL="0" indent="0">
              <a:lnSpc>
                <a:spcPct val="150000"/>
              </a:lnSpc>
              <a:buNone/>
            </a:pPr>
            <a:r>
              <a:rPr lang="en-US" b="1" cap="none" dirty="0" smtClean="0">
                <a:latin typeface="Times New Roman" panose="02020603050405020304" pitchFamily="18" charset="0"/>
                <a:cs typeface="Times New Roman" panose="02020603050405020304" pitchFamily="18" charset="0"/>
              </a:rPr>
              <a:t>4. A lock-key mechanism</a:t>
            </a:r>
          </a:p>
          <a:p>
            <a:pPr lvl="1">
              <a:lnSpc>
                <a:spcPct val="150000"/>
              </a:lnSpc>
            </a:pPr>
            <a:r>
              <a:rPr lang="en-US" cap="none" dirty="0" smtClean="0">
                <a:latin typeface="Times New Roman" panose="02020603050405020304" pitchFamily="18" charset="0"/>
                <a:cs typeface="Times New Roman" panose="02020603050405020304" pitchFamily="18" charset="0"/>
              </a:rPr>
              <a:t>Each resource has a list of unique bit patterns, termed locks.</a:t>
            </a:r>
          </a:p>
          <a:p>
            <a:pPr lvl="1">
              <a:lnSpc>
                <a:spcPct val="150000"/>
              </a:lnSpc>
            </a:pPr>
            <a:r>
              <a:rPr lang="en-US" cap="none" dirty="0" smtClean="0">
                <a:latin typeface="Times New Roman" panose="02020603050405020304" pitchFamily="18" charset="0"/>
                <a:cs typeface="Times New Roman" panose="02020603050405020304" pitchFamily="18" charset="0"/>
              </a:rPr>
              <a:t>Each domain has its own list of unique bit patterns, termed keys.</a:t>
            </a:r>
          </a:p>
          <a:p>
            <a:pPr lvl="1">
              <a:lnSpc>
                <a:spcPct val="150000"/>
              </a:lnSpc>
            </a:pPr>
            <a:r>
              <a:rPr lang="en-US" cap="none" dirty="0" smtClean="0">
                <a:latin typeface="Times New Roman" panose="02020603050405020304" pitchFamily="18" charset="0"/>
                <a:cs typeface="Times New Roman" panose="02020603050405020304" pitchFamily="18" charset="0"/>
              </a:rPr>
              <a:t>Access is granted if one of the domain's keys fits one of the resource's locks.</a:t>
            </a:r>
          </a:p>
          <a:p>
            <a:pPr lvl="1">
              <a:lnSpc>
                <a:spcPct val="150000"/>
              </a:lnSpc>
            </a:pPr>
            <a:r>
              <a:rPr lang="en-US" cap="none" dirty="0" smtClean="0">
                <a:latin typeface="Times New Roman" panose="02020603050405020304" pitchFamily="18" charset="0"/>
                <a:cs typeface="Times New Roman" panose="02020603050405020304" pitchFamily="18" charset="0"/>
              </a:rPr>
              <a:t>Again, a process is not allowed to modify its own keys.</a:t>
            </a:r>
          </a:p>
          <a:p>
            <a:pPr marL="0" indent="0">
              <a:lnSpc>
                <a:spcPct val="150000"/>
              </a:lnSpc>
              <a:buNone/>
            </a:pPr>
            <a:r>
              <a:rPr lang="en-US" b="1" cap="none" dirty="0" smtClean="0">
                <a:latin typeface="Times New Roman" panose="02020603050405020304" pitchFamily="18" charset="0"/>
                <a:cs typeface="Times New Roman" panose="02020603050405020304" pitchFamily="18" charset="0"/>
              </a:rPr>
              <a:t>5. Comparison</a:t>
            </a:r>
          </a:p>
          <a:p>
            <a:pPr lvl="1">
              <a:lnSpc>
                <a:spcPct val="150000"/>
              </a:lnSpc>
            </a:pPr>
            <a:r>
              <a:rPr lang="en-US" cap="none" dirty="0" smtClean="0">
                <a:latin typeface="Times New Roman" panose="02020603050405020304" pitchFamily="18" charset="0"/>
                <a:cs typeface="Times New Roman" panose="02020603050405020304" pitchFamily="18" charset="0"/>
              </a:rPr>
              <a:t>Each of the methods here has certain advantages or disadvantages, depending on the particular situation and task at hand.</a:t>
            </a:r>
          </a:p>
          <a:p>
            <a:pPr lvl="1">
              <a:lnSpc>
                <a:spcPct val="150000"/>
              </a:lnSpc>
            </a:pPr>
            <a:r>
              <a:rPr lang="en-US" cap="none" dirty="0" smtClean="0">
                <a:latin typeface="Times New Roman" panose="02020603050405020304" pitchFamily="18" charset="0"/>
                <a:cs typeface="Times New Roman" panose="02020603050405020304" pitchFamily="18" charset="0"/>
              </a:rPr>
              <a:t>Many systems employ some combination of the listed methods.</a:t>
            </a:r>
          </a:p>
          <a:p>
            <a:pPr marL="0" indent="0">
              <a:lnSpc>
                <a:spcPct val="150000"/>
              </a:lnSpc>
              <a:buNone/>
            </a:pPr>
            <a:endParaRPr lang="en-US" cap="none"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cap="none"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627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49" y="0"/>
            <a:ext cx="9905998" cy="899386"/>
          </a:xfrm>
        </p:spPr>
        <p:txBody>
          <a:bodyPr>
            <a:normAutofit/>
          </a:bodyPr>
          <a:lstStyle/>
          <a:p>
            <a:pPr algn="ct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Access control</a:t>
            </a:r>
            <a:endParaRPr lang="en-IN"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58405" y="899386"/>
            <a:ext cx="9905999" cy="3627438"/>
          </a:xfrm>
        </p:spPr>
        <p:txBody>
          <a:bodyPr/>
          <a:lstStyle/>
          <a:p>
            <a:pPr>
              <a:lnSpc>
                <a:spcPct val="150000"/>
              </a:lnSpc>
            </a:pPr>
            <a:r>
              <a:rPr lang="en-US" b="1" i="1" cap="none" dirty="0" smtClean="0">
                <a:latin typeface="Times New Roman" panose="02020603050405020304" pitchFamily="18" charset="0"/>
                <a:cs typeface="Times New Roman" panose="02020603050405020304" pitchFamily="18" charset="0"/>
              </a:rPr>
              <a:t>Role-based access control, RBAC, </a:t>
            </a:r>
            <a:r>
              <a:rPr lang="en-US" cap="none" dirty="0" smtClean="0">
                <a:latin typeface="Times New Roman" panose="02020603050405020304" pitchFamily="18" charset="0"/>
                <a:cs typeface="Times New Roman" panose="02020603050405020304" pitchFamily="18" charset="0"/>
              </a:rPr>
              <a:t>assigns privileges to users, programs, or roles as appropriate, where "privileges" refer to the right to call certain system calls, or to use certain parameters with those calls.</a:t>
            </a:r>
          </a:p>
          <a:p>
            <a:pPr>
              <a:lnSpc>
                <a:spcPct val="150000"/>
              </a:lnSpc>
            </a:pPr>
            <a:r>
              <a:rPr lang="en-US" cap="none" dirty="0" err="1" smtClean="0">
                <a:latin typeface="Times New Roman" panose="02020603050405020304" pitchFamily="18" charset="0"/>
                <a:cs typeface="Times New Roman" panose="02020603050405020304" pitchFamily="18" charset="0"/>
              </a:rPr>
              <a:t>Rbac</a:t>
            </a:r>
            <a:r>
              <a:rPr lang="en-US" cap="none" dirty="0" smtClean="0">
                <a:latin typeface="Times New Roman" panose="02020603050405020304" pitchFamily="18" charset="0"/>
                <a:cs typeface="Times New Roman" panose="02020603050405020304" pitchFamily="18" charset="0"/>
              </a:rPr>
              <a:t> supports the principle of least privilege, and reduces the susceptibility to abuse as opposed to </a:t>
            </a:r>
            <a:r>
              <a:rPr lang="en-US" cap="none" dirty="0" err="1" smtClean="0">
                <a:latin typeface="Times New Roman" panose="02020603050405020304" pitchFamily="18" charset="0"/>
                <a:cs typeface="Times New Roman" panose="02020603050405020304" pitchFamily="18" charset="0"/>
              </a:rPr>
              <a:t>suid</a:t>
            </a:r>
            <a:r>
              <a:rPr lang="en-US" cap="none" dirty="0" smtClean="0">
                <a:latin typeface="Times New Roman" panose="02020603050405020304" pitchFamily="18" charset="0"/>
                <a:cs typeface="Times New Roman" panose="02020603050405020304" pitchFamily="18" charset="0"/>
              </a:rPr>
              <a:t> or </a:t>
            </a:r>
            <a:r>
              <a:rPr lang="en-US" cap="none" dirty="0" err="1" smtClean="0">
                <a:latin typeface="Times New Roman" panose="02020603050405020304" pitchFamily="18" charset="0"/>
                <a:cs typeface="Times New Roman" panose="02020603050405020304" pitchFamily="18" charset="0"/>
              </a:rPr>
              <a:t>sgid</a:t>
            </a:r>
            <a:r>
              <a:rPr lang="en-US" cap="none" dirty="0" smtClean="0">
                <a:latin typeface="Times New Roman" panose="02020603050405020304" pitchFamily="18" charset="0"/>
                <a:cs typeface="Times New Roman" panose="02020603050405020304" pitchFamily="18" charset="0"/>
              </a:rPr>
              <a:t> programs.</a:t>
            </a:r>
          </a:p>
          <a:p>
            <a:pPr marL="0" indent="0">
              <a:lnSpc>
                <a:spcPct val="150000"/>
              </a:lnSpc>
              <a:buNone/>
            </a:pP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pic>
        <p:nvPicPr>
          <p:cNvPr id="3074" name="Picture 2" descr="https://www.cs.uic.edu/~jbell/CourseNotes/OperatingSystems/images/Chapter14/14_08_RoleBasedA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157" y="3346704"/>
            <a:ext cx="2619375" cy="342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97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5EF-0045-4320-BF63-35EA877A606E}"/>
              </a:ext>
            </a:extLst>
          </p:cNvPr>
          <p:cNvSpPr>
            <a:spLocks noGrp="1"/>
          </p:cNvSpPr>
          <p:nvPr/>
        </p:nvSpPr>
        <p:spPr>
          <a:xfrm>
            <a:off x="1981200" y="498348"/>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chemeClr val="accent4">
                    <a:lumMod val="75000"/>
                  </a:schemeClr>
                </a:solidFill>
                <a:latin typeface="Times New Roman" panose="02020603050405020304" pitchFamily="18" charset="0"/>
                <a:cs typeface="Times New Roman" panose="02020603050405020304" pitchFamily="18" charset="0"/>
              </a:rPr>
              <a:t>Revocation </a:t>
            </a:r>
            <a:r>
              <a:rPr lang="en-IN" sz="3200" b="1" dirty="0">
                <a:solidFill>
                  <a:schemeClr val="accent4">
                    <a:lumMod val="75000"/>
                  </a:schemeClr>
                </a:solidFill>
                <a:latin typeface="Times New Roman" panose="02020603050405020304" pitchFamily="18" charset="0"/>
                <a:cs typeface="Times New Roman" panose="02020603050405020304" pitchFamily="18" charset="0"/>
              </a:rPr>
              <a:t>of Access Rights</a:t>
            </a:r>
          </a:p>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85361-C158-4A35-BEAA-ACF3899BD475}"/>
              </a:ext>
            </a:extLst>
          </p:cNvPr>
          <p:cNvSpPr>
            <a:spLocks noGrp="1"/>
          </p:cNvSpPr>
          <p:nvPr/>
        </p:nvSpPr>
        <p:spPr>
          <a:xfrm>
            <a:off x="1039368" y="917448"/>
            <a:ext cx="10235184"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99032" y="1107387"/>
            <a:ext cx="9976104" cy="57506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rPr>
              <a:t>The need to revoke access rights dynamically raises several questions:</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Immediate versus delayed - If delayed, can we determine when the revocation will take place?</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Selective versus general - Does revocation of an access right to an object affect </a:t>
            </a:r>
            <a:r>
              <a:rPr lang="en-US" sz="2200" i="1" dirty="0">
                <a:latin typeface="Times New Roman" panose="02020603050405020304" pitchFamily="18" charset="0"/>
              </a:rPr>
              <a:t>all</a:t>
            </a:r>
            <a:r>
              <a:rPr lang="en-US" sz="2200" dirty="0">
                <a:latin typeface="Times New Roman" panose="02020603050405020304" pitchFamily="18" charset="0"/>
              </a:rPr>
              <a:t> users who have that right, or only some users?</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Partial versus total - Can a subset of rights for an object be revoked, or are all rights revoked at once?</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Temporary versus permanent - If rights are revoked, is there a mechanism for processes to re-acquire some or all of the revoked rights?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rPr>
              <a:t>With an access list scheme revocation is easy, immediate, and can be selective, general, partial, total, temporary, or permanent, as desired.</a:t>
            </a:r>
            <a:endParaRPr lang="en-US" sz="2400" b="0" i="0" dirty="0">
              <a:effectLst/>
              <a:latin typeface="Times New Roman" panose="02020603050405020304" pitchFamily="18" charset="0"/>
            </a:endParaRPr>
          </a:p>
        </p:txBody>
      </p:sp>
    </p:spTree>
    <p:extLst>
      <p:ext uri="{BB962C8B-B14F-4D97-AF65-F5344CB8AC3E}">
        <p14:creationId xmlns:p14="http://schemas.microsoft.com/office/powerpoint/2010/main" val="1323201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5EF-0045-4320-BF63-35EA877A606E}"/>
              </a:ext>
            </a:extLst>
          </p:cNvPr>
          <p:cNvSpPr>
            <a:spLocks noGrp="1"/>
          </p:cNvSpPr>
          <p:nvPr/>
        </p:nvSpPr>
        <p:spPr>
          <a:xfrm>
            <a:off x="1981200" y="1524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85361-C158-4A35-BEAA-ACF3899BD475}"/>
              </a:ext>
            </a:extLst>
          </p:cNvPr>
          <p:cNvSpPr>
            <a:spLocks noGrp="1"/>
          </p:cNvSpPr>
          <p:nvPr/>
        </p:nvSpPr>
        <p:spPr>
          <a:xfrm>
            <a:off x="1039368" y="448056"/>
            <a:ext cx="10527792" cy="618439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00" dirty="0">
                <a:latin typeface="Times New Roman" panose="02020603050405020304" pitchFamily="18" charset="0"/>
                <a:cs typeface="Times New Roman" panose="02020603050405020304" pitchFamily="18" charset="0"/>
              </a:rPr>
              <a:t>With capabilities lists the problem is more complicated, because access rights are distributed throughout the system. A few schemes that have been developed </a:t>
            </a:r>
            <a:r>
              <a:rPr lang="en-US" sz="3100" dirty="0" smtClean="0">
                <a:latin typeface="Times New Roman" panose="02020603050405020304" pitchFamily="18" charset="0"/>
                <a:cs typeface="Times New Roman" panose="02020603050405020304" pitchFamily="18" charset="0"/>
              </a:rPr>
              <a:t>include:</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Reacquisition </a:t>
            </a:r>
            <a:r>
              <a:rPr lang="en-US" dirty="0">
                <a:latin typeface="Times New Roman" panose="02020603050405020304" pitchFamily="18" charset="0"/>
                <a:cs typeface="Times New Roman" panose="02020603050405020304" pitchFamily="18" charset="0"/>
              </a:rPr>
              <a:t>- Capabilities are periodically revoked from each domain, which must then re-acquire </a:t>
            </a:r>
            <a:r>
              <a:rPr lang="en-US" dirty="0" smtClean="0">
                <a:latin typeface="Times New Roman" panose="02020603050405020304" pitchFamily="18" charset="0"/>
                <a:cs typeface="Times New Roman" panose="02020603050405020304" pitchFamily="18" charset="0"/>
              </a:rPr>
              <a:t>them.</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Back-pointers </a:t>
            </a:r>
            <a:r>
              <a:rPr lang="en-US" dirty="0">
                <a:latin typeface="Times New Roman" panose="02020603050405020304" pitchFamily="18" charset="0"/>
                <a:cs typeface="Times New Roman" panose="02020603050405020304" pitchFamily="18" charset="0"/>
              </a:rPr>
              <a:t>- A list of pointers is maintained from each object to each capability which is held for that </a:t>
            </a:r>
            <a:r>
              <a:rPr lang="en-US" dirty="0" smtClean="0">
                <a:latin typeface="Times New Roman" panose="02020603050405020304" pitchFamily="18" charset="0"/>
                <a:cs typeface="Times New Roman" panose="02020603050405020304" pitchFamily="18" charset="0"/>
              </a:rPr>
              <a:t>object.</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Indirection </a:t>
            </a:r>
            <a:r>
              <a:rPr lang="en-US" dirty="0">
                <a:latin typeface="Times New Roman" panose="02020603050405020304" pitchFamily="18" charset="0"/>
                <a:cs typeface="Times New Roman" panose="02020603050405020304" pitchFamily="18" charset="0"/>
              </a:rPr>
              <a:t>- Capabilities point to an entry in a global table rather than to the object. Access rights can be revoked by changing or invalidating the table entry, which may affect multiple processes, which must then re-acquire access rights to </a:t>
            </a:r>
            <a:r>
              <a:rPr lang="en-US" dirty="0" smtClean="0">
                <a:latin typeface="Times New Roman" panose="02020603050405020304" pitchFamily="18" charset="0"/>
                <a:cs typeface="Times New Roman" panose="02020603050405020304" pitchFamily="18" charset="0"/>
              </a:rPr>
              <a:t>continue.</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Keys </a:t>
            </a:r>
            <a:r>
              <a:rPr lang="en-US" dirty="0">
                <a:latin typeface="Times New Roman" panose="02020603050405020304" pitchFamily="18" charset="0"/>
                <a:cs typeface="Times New Roman" panose="02020603050405020304" pitchFamily="18" charset="0"/>
              </a:rPr>
              <a:t>- A unique bit pattern is associated with each capability when created, which can be neither inspected nor modified by the process.</a:t>
            </a:r>
          </a:p>
          <a:p>
            <a:pPr lvl="2">
              <a:lnSpc>
                <a:spcPct val="120000"/>
              </a:lnSpc>
            </a:pPr>
            <a:r>
              <a:rPr lang="en-US" sz="2600" dirty="0">
                <a:latin typeface="Times New Roman" panose="02020603050405020304" pitchFamily="18" charset="0"/>
                <a:cs typeface="Times New Roman" panose="02020603050405020304" pitchFamily="18" charset="0"/>
              </a:rPr>
              <a:t>A master key is associated with each object.</a:t>
            </a:r>
          </a:p>
          <a:p>
            <a:pPr lvl="2">
              <a:lnSpc>
                <a:spcPct val="120000"/>
              </a:lnSpc>
            </a:pPr>
            <a:r>
              <a:rPr lang="en-US" sz="2600" dirty="0">
                <a:latin typeface="Times New Roman" panose="02020603050405020304" pitchFamily="18" charset="0"/>
                <a:cs typeface="Times New Roman" panose="02020603050405020304" pitchFamily="18" charset="0"/>
              </a:rPr>
              <a:t>When a capability is created, its key is set to the object's master key.</a:t>
            </a:r>
          </a:p>
          <a:p>
            <a:pPr lvl="2">
              <a:lnSpc>
                <a:spcPct val="120000"/>
              </a:lnSpc>
            </a:pPr>
            <a:r>
              <a:rPr lang="en-US" sz="2600" dirty="0">
                <a:latin typeface="Times New Roman" panose="02020603050405020304" pitchFamily="18" charset="0"/>
                <a:cs typeface="Times New Roman" panose="02020603050405020304" pitchFamily="18" charset="0"/>
              </a:rPr>
              <a:t>As long as the capability's key matches the object's key, then the capabilities remain valid.</a:t>
            </a:r>
          </a:p>
          <a:p>
            <a:pPr lvl="2">
              <a:lnSpc>
                <a:spcPct val="120000"/>
              </a:lnSpc>
            </a:pPr>
            <a:r>
              <a:rPr lang="en-US" sz="2600" dirty="0">
                <a:latin typeface="Times New Roman" panose="02020603050405020304" pitchFamily="18" charset="0"/>
                <a:cs typeface="Times New Roman" panose="02020603050405020304" pitchFamily="18" charset="0"/>
              </a:rPr>
              <a:t>The object master key can be changed with the set-key command, thereby invalidating all current capabilities.</a:t>
            </a:r>
          </a:p>
          <a:p>
            <a:pPr lvl="2">
              <a:lnSpc>
                <a:spcPct val="120000"/>
              </a:lnSpc>
            </a:pPr>
            <a:r>
              <a:rPr lang="en-US" sz="2600" dirty="0">
                <a:latin typeface="Times New Roman" panose="02020603050405020304" pitchFamily="18" charset="0"/>
                <a:cs typeface="Times New Roman" panose="02020603050405020304" pitchFamily="18" charset="0"/>
              </a:rPr>
              <a:t>More flexibility can be added to this scheme by implementing a </a:t>
            </a:r>
            <a:r>
              <a:rPr lang="en-US" sz="2600" b="1" i="1" dirty="0">
                <a:latin typeface="Times New Roman" panose="02020603050405020304" pitchFamily="18" charset="0"/>
                <a:cs typeface="Times New Roman" panose="02020603050405020304" pitchFamily="18" charset="0"/>
              </a:rPr>
              <a:t>list</a:t>
            </a:r>
            <a:r>
              <a:rPr lang="en-US" sz="2600" dirty="0">
                <a:latin typeface="Times New Roman" panose="02020603050405020304" pitchFamily="18" charset="0"/>
                <a:cs typeface="Times New Roman" panose="02020603050405020304" pitchFamily="18" charset="0"/>
              </a:rPr>
              <a:t> of keys for each object, possibly in a global table.</a:t>
            </a:r>
          </a:p>
          <a:p>
            <a:pPr>
              <a:lnSpc>
                <a:spcPct val="12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564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PART – I</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cap="none" dirty="0" smtClean="0">
                <a:solidFill>
                  <a:srgbClr val="7030A0"/>
                </a:solidFill>
                <a:latin typeface="Times New Roman" panose="02020603050405020304" pitchFamily="18" charset="0"/>
                <a:cs typeface="Times New Roman" panose="02020603050405020304" pitchFamily="18" charset="0"/>
              </a:rPr>
              <a:t>System protection</a:t>
            </a:r>
          </a:p>
          <a:p>
            <a:r>
              <a:rPr lang="en-US" sz="2200" cap="none" dirty="0" smtClean="0">
                <a:latin typeface="Times New Roman" panose="02020603050405020304" pitchFamily="18" charset="0"/>
                <a:cs typeface="Times New Roman" panose="02020603050405020304" pitchFamily="18" charset="0"/>
              </a:rPr>
              <a:t>Goals of protection</a:t>
            </a:r>
          </a:p>
          <a:p>
            <a:r>
              <a:rPr lang="en-US" sz="2200" cap="none" dirty="0" smtClean="0">
                <a:latin typeface="Times New Roman" panose="02020603050405020304" pitchFamily="18" charset="0"/>
                <a:cs typeface="Times New Roman" panose="02020603050405020304" pitchFamily="18" charset="0"/>
              </a:rPr>
              <a:t>Principles and domain of protection</a:t>
            </a:r>
          </a:p>
          <a:p>
            <a:r>
              <a:rPr lang="en-US" sz="2200" cap="none" dirty="0" smtClean="0">
                <a:latin typeface="Times New Roman" panose="02020603050405020304" pitchFamily="18" charset="0"/>
                <a:cs typeface="Times New Roman" panose="02020603050405020304" pitchFamily="18" charset="0"/>
              </a:rPr>
              <a:t>Access matrix</a:t>
            </a:r>
          </a:p>
          <a:p>
            <a:r>
              <a:rPr lang="en-US" sz="2200" cap="none" dirty="0" smtClean="0">
                <a:latin typeface="Times New Roman" panose="02020603050405020304" pitchFamily="18" charset="0"/>
                <a:cs typeface="Times New Roman" panose="02020603050405020304" pitchFamily="18" charset="0"/>
              </a:rPr>
              <a:t>Access control</a:t>
            </a:r>
          </a:p>
          <a:p>
            <a:r>
              <a:rPr lang="en-US" sz="2200" cap="none" dirty="0" smtClean="0">
                <a:latin typeface="Times New Roman" panose="02020603050405020304" pitchFamily="18" charset="0"/>
                <a:cs typeface="Times New Roman" panose="02020603050405020304" pitchFamily="18" charset="0"/>
              </a:rPr>
              <a:t>Revocation of access rights.</a:t>
            </a:r>
            <a:endParaRPr lang="en-IN" sz="2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363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149" y="225325"/>
            <a:ext cx="10364451" cy="1596177"/>
          </a:xfrm>
        </p:spPr>
        <p:txBody>
          <a:bodyPr>
            <a:norm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PART - II</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498990" y="1425260"/>
            <a:ext cx="10363826" cy="3424107"/>
          </a:xfrm>
        </p:spPr>
        <p:txBody>
          <a:bodyPr>
            <a:noAutofit/>
          </a:bodyPr>
          <a:lstStyle/>
          <a:p>
            <a:pPr marL="0" indent="0">
              <a:buNone/>
            </a:pPr>
            <a:r>
              <a:rPr lang="en-US" cap="none" dirty="0" smtClean="0">
                <a:solidFill>
                  <a:schemeClr val="accent5">
                    <a:lumMod val="75000"/>
                  </a:schemeClr>
                </a:solidFill>
                <a:latin typeface="Times New Roman" panose="02020603050405020304" pitchFamily="18" charset="0"/>
                <a:cs typeface="Times New Roman" panose="02020603050405020304" pitchFamily="18" charset="0"/>
              </a:rPr>
              <a:t>System security </a:t>
            </a:r>
          </a:p>
          <a:p>
            <a:r>
              <a:rPr lang="en-US" cap="none" dirty="0" smtClean="0">
                <a:latin typeface="Times New Roman" panose="02020603050405020304" pitchFamily="18" charset="0"/>
                <a:cs typeface="Times New Roman" panose="02020603050405020304" pitchFamily="18" charset="0"/>
              </a:rPr>
              <a:t>Introduction</a:t>
            </a:r>
          </a:p>
          <a:p>
            <a:r>
              <a:rPr lang="en-US" cap="none" dirty="0" smtClean="0">
                <a:latin typeface="Times New Roman" panose="02020603050405020304" pitchFamily="18" charset="0"/>
                <a:cs typeface="Times New Roman" panose="02020603050405020304" pitchFamily="18" charset="0"/>
              </a:rPr>
              <a:t>program threats</a:t>
            </a:r>
          </a:p>
          <a:p>
            <a:r>
              <a:rPr lang="en-US" cap="none" dirty="0" smtClean="0">
                <a:latin typeface="Times New Roman" panose="02020603050405020304" pitchFamily="18" charset="0"/>
                <a:cs typeface="Times New Roman" panose="02020603050405020304" pitchFamily="18" charset="0"/>
              </a:rPr>
              <a:t>system and network threats</a:t>
            </a:r>
          </a:p>
          <a:p>
            <a:r>
              <a:rPr lang="en-US" cap="none" dirty="0" smtClean="0">
                <a:latin typeface="Times New Roman" panose="02020603050405020304" pitchFamily="18" charset="0"/>
                <a:cs typeface="Times New Roman" panose="02020603050405020304" pitchFamily="18" charset="0"/>
              </a:rPr>
              <a:t>cryptography as a Security</a:t>
            </a:r>
          </a:p>
          <a:p>
            <a:r>
              <a:rPr lang="en-US" cap="none" dirty="0" smtClean="0">
                <a:latin typeface="Times New Roman" panose="02020603050405020304" pitchFamily="18" charset="0"/>
                <a:cs typeface="Times New Roman" panose="02020603050405020304" pitchFamily="18" charset="0"/>
              </a:rPr>
              <a:t>user authentication</a:t>
            </a:r>
          </a:p>
          <a:p>
            <a:r>
              <a:rPr lang="en-US" cap="none" dirty="0" smtClean="0">
                <a:latin typeface="Times New Roman" panose="02020603050405020304" pitchFamily="18" charset="0"/>
                <a:cs typeface="Times New Roman" panose="02020603050405020304" pitchFamily="18" charset="0"/>
              </a:rPr>
              <a:t>implementing security defenses</a:t>
            </a:r>
          </a:p>
          <a:p>
            <a:r>
              <a:rPr lang="en-US" cap="none" dirty="0" smtClean="0">
                <a:latin typeface="Times New Roman" panose="02020603050405020304" pitchFamily="18" charset="0"/>
                <a:cs typeface="Times New Roman" panose="02020603050405020304" pitchFamily="18" charset="0"/>
              </a:rPr>
              <a:t>firewalling to protect systems and </a:t>
            </a:r>
            <a:r>
              <a:rPr lang="en-IN" cap="none" dirty="0" smtClean="0">
                <a:latin typeface="Times New Roman" panose="02020603050405020304" pitchFamily="18" charset="0"/>
                <a:cs typeface="Times New Roman" panose="02020603050405020304" pitchFamily="18" charset="0"/>
              </a:rPr>
              <a:t>Networks</a:t>
            </a:r>
          </a:p>
          <a:p>
            <a:r>
              <a:rPr lang="en-IN" cap="none" dirty="0" smtClean="0">
                <a:latin typeface="Times New Roman" panose="02020603050405020304" pitchFamily="18" charset="0"/>
                <a:cs typeface="Times New Roman" panose="02020603050405020304" pitchFamily="18" charset="0"/>
              </a:rPr>
              <a:t>computer security classification.</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481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8366" y="786384"/>
            <a:ext cx="10363826" cy="5358384"/>
          </a:xfrm>
        </p:spPr>
        <p:txBody>
          <a:bodyPr>
            <a:noAutofit/>
          </a:bodyPr>
          <a:lstStyle/>
          <a:p>
            <a:r>
              <a:rPr lang="en-US" cap="none" dirty="0" smtClean="0">
                <a:latin typeface="Times New Roman" panose="02020603050405020304" pitchFamily="18" charset="0"/>
                <a:cs typeface="Times New Roman" panose="02020603050405020304" pitchFamily="18" charset="0"/>
              </a:rPr>
              <a:t>security deals with protecting systems from deliberate attacks, either internal or external, from individuals intentionally attempting to steal information, damage information, or otherwise deliberately wreak havoc in some manner.</a:t>
            </a:r>
          </a:p>
          <a:p>
            <a:r>
              <a:rPr lang="en-US" cap="none" dirty="0" smtClean="0">
                <a:latin typeface="Times New Roman" panose="02020603050405020304" pitchFamily="18" charset="0"/>
                <a:cs typeface="Times New Roman" panose="02020603050405020304" pitchFamily="18" charset="0"/>
              </a:rPr>
              <a:t>Some of the most common types of </a:t>
            </a:r>
            <a:r>
              <a:rPr lang="en-US" b="1" i="1" cap="none" dirty="0" smtClean="0">
                <a:latin typeface="Times New Roman" panose="02020603050405020304" pitchFamily="18" charset="0"/>
                <a:cs typeface="Times New Roman" panose="02020603050405020304" pitchFamily="18" charset="0"/>
              </a:rPr>
              <a:t>violations </a:t>
            </a:r>
            <a:r>
              <a:rPr lang="en-US" cap="none" dirty="0" smtClean="0">
                <a:latin typeface="Times New Roman" panose="02020603050405020304" pitchFamily="18" charset="0"/>
                <a:cs typeface="Times New Roman" panose="02020603050405020304" pitchFamily="18" charset="0"/>
              </a:rPr>
              <a:t>include:</a:t>
            </a:r>
          </a:p>
          <a:p>
            <a:pPr lvl="1"/>
            <a:r>
              <a:rPr lang="en-US" sz="2000" b="1" i="1" cap="none" dirty="0" smtClean="0">
                <a:latin typeface="Times New Roman" panose="02020603050405020304" pitchFamily="18" charset="0"/>
                <a:cs typeface="Times New Roman" panose="02020603050405020304" pitchFamily="18" charset="0"/>
              </a:rPr>
              <a:t>Breach of confidentiality - </a:t>
            </a:r>
            <a:r>
              <a:rPr lang="en-US" sz="2000" cap="none" dirty="0" smtClean="0">
                <a:latin typeface="Times New Roman" panose="02020603050405020304" pitchFamily="18" charset="0"/>
                <a:cs typeface="Times New Roman" panose="02020603050405020304" pitchFamily="18" charset="0"/>
              </a:rPr>
              <a:t>theft of private or confidential information, such as credit-card numbers, trade secrets, patents, secret formulas, manufacturing procedures, medical information, financial information, etc.</a:t>
            </a:r>
          </a:p>
          <a:p>
            <a:pPr lvl="1"/>
            <a:r>
              <a:rPr lang="en-US" sz="2000" b="1" i="1" cap="none" dirty="0" smtClean="0">
                <a:latin typeface="Times New Roman" panose="02020603050405020304" pitchFamily="18" charset="0"/>
                <a:cs typeface="Times New Roman" panose="02020603050405020304" pitchFamily="18" charset="0"/>
              </a:rPr>
              <a:t>Breach of integrity - </a:t>
            </a:r>
            <a:r>
              <a:rPr lang="en-US" sz="2000" cap="none" dirty="0" smtClean="0">
                <a:latin typeface="Times New Roman" panose="02020603050405020304" pitchFamily="18" charset="0"/>
                <a:cs typeface="Times New Roman" panose="02020603050405020304" pitchFamily="18" charset="0"/>
              </a:rPr>
              <a:t>unauthorized </a:t>
            </a:r>
            <a:r>
              <a:rPr lang="en-US" sz="2000" b="1" i="1" cap="none" dirty="0" smtClean="0">
                <a:latin typeface="Times New Roman" panose="02020603050405020304" pitchFamily="18" charset="0"/>
                <a:cs typeface="Times New Roman" panose="02020603050405020304" pitchFamily="18" charset="0"/>
              </a:rPr>
              <a:t>modification</a:t>
            </a:r>
            <a:r>
              <a:rPr lang="en-US" sz="2000" cap="none" dirty="0" smtClean="0">
                <a:latin typeface="Times New Roman" panose="02020603050405020304" pitchFamily="18" charset="0"/>
                <a:cs typeface="Times New Roman" panose="02020603050405020304" pitchFamily="18" charset="0"/>
              </a:rPr>
              <a:t> of data, which may have serious indirect consequences. For example a popular game or other program's source code could be modified to open up security holes on users systems before being released to the public.</a:t>
            </a:r>
          </a:p>
          <a:p>
            <a:pPr lvl="1"/>
            <a:r>
              <a:rPr lang="en-US" sz="2000" b="1" i="1" cap="none" dirty="0" smtClean="0">
                <a:latin typeface="Times New Roman" panose="02020603050405020304" pitchFamily="18" charset="0"/>
                <a:cs typeface="Times New Roman" panose="02020603050405020304" pitchFamily="18" charset="0"/>
              </a:rPr>
              <a:t>Breach of availability - </a:t>
            </a:r>
            <a:r>
              <a:rPr lang="en-US" sz="2000" cap="none" dirty="0" smtClean="0">
                <a:latin typeface="Times New Roman" panose="02020603050405020304" pitchFamily="18" charset="0"/>
                <a:cs typeface="Times New Roman" panose="02020603050405020304" pitchFamily="18" charset="0"/>
              </a:rPr>
              <a:t>unauthorized </a:t>
            </a:r>
            <a:r>
              <a:rPr lang="en-US" sz="2000" b="1" i="1" cap="none" dirty="0" smtClean="0">
                <a:latin typeface="Times New Roman" panose="02020603050405020304" pitchFamily="18" charset="0"/>
                <a:cs typeface="Times New Roman" panose="02020603050405020304" pitchFamily="18" charset="0"/>
              </a:rPr>
              <a:t>destruction</a:t>
            </a:r>
            <a:r>
              <a:rPr lang="en-US" sz="2000" cap="none" dirty="0" smtClean="0">
                <a:latin typeface="Times New Roman" panose="02020603050405020304" pitchFamily="18" charset="0"/>
                <a:cs typeface="Times New Roman" panose="02020603050405020304" pitchFamily="18" charset="0"/>
              </a:rPr>
              <a:t> of data, often just for the "fun" of causing havoc and for bragging rites. Vandalism of web sites is a common form of this violation.</a:t>
            </a:r>
          </a:p>
        </p:txBody>
      </p:sp>
    </p:spTree>
    <p:extLst>
      <p:ext uri="{BB962C8B-B14F-4D97-AF65-F5344CB8AC3E}">
        <p14:creationId xmlns:p14="http://schemas.microsoft.com/office/powerpoint/2010/main" val="3269296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0078" y="905256"/>
            <a:ext cx="10363826" cy="5084064"/>
          </a:xfrm>
        </p:spPr>
        <p:txBody>
          <a:bodyPr>
            <a:normAutofit/>
          </a:bodyPr>
          <a:lstStyle/>
          <a:p>
            <a:pPr lvl="1"/>
            <a:r>
              <a:rPr lang="en-US" sz="2000" b="1" i="1" cap="none" dirty="0">
                <a:latin typeface="Times New Roman" panose="02020603050405020304" pitchFamily="18" charset="0"/>
                <a:cs typeface="Times New Roman" panose="02020603050405020304" pitchFamily="18" charset="0"/>
              </a:rPr>
              <a:t>Theft of service - </a:t>
            </a:r>
            <a:r>
              <a:rPr lang="en-US" sz="2000" cap="none" dirty="0">
                <a:latin typeface="Times New Roman" panose="02020603050405020304" pitchFamily="18" charset="0"/>
                <a:cs typeface="Times New Roman" panose="02020603050405020304" pitchFamily="18" charset="0"/>
              </a:rPr>
              <a:t>unauthorized use of resources, such as theft of </a:t>
            </a:r>
            <a:r>
              <a:rPr lang="en-US" sz="2000" cap="none" dirty="0" err="1">
                <a:latin typeface="Times New Roman" panose="02020603050405020304" pitchFamily="18" charset="0"/>
                <a:cs typeface="Times New Roman" panose="02020603050405020304" pitchFamily="18" charset="0"/>
              </a:rPr>
              <a:t>cpu</a:t>
            </a:r>
            <a:r>
              <a:rPr lang="en-US" sz="2000" cap="none" dirty="0">
                <a:latin typeface="Times New Roman" panose="02020603050405020304" pitchFamily="18" charset="0"/>
                <a:cs typeface="Times New Roman" panose="02020603050405020304" pitchFamily="18" charset="0"/>
              </a:rPr>
              <a:t> cycles, installation of daemons running an unauthorized file server, or tapping into the target's telephone or networking services.</a:t>
            </a:r>
          </a:p>
          <a:p>
            <a:pPr lvl="1"/>
            <a:r>
              <a:rPr lang="en-US" sz="2000" b="1" i="1" cap="none" dirty="0">
                <a:latin typeface="Times New Roman" panose="02020603050405020304" pitchFamily="18" charset="0"/>
                <a:cs typeface="Times New Roman" panose="02020603050405020304" pitchFamily="18" charset="0"/>
              </a:rPr>
              <a:t>Denial of service, dos - </a:t>
            </a:r>
            <a:r>
              <a:rPr lang="en-US" sz="2000" cap="none" dirty="0">
                <a:latin typeface="Times New Roman" panose="02020603050405020304" pitchFamily="18" charset="0"/>
                <a:cs typeface="Times New Roman" panose="02020603050405020304" pitchFamily="18" charset="0"/>
              </a:rPr>
              <a:t>preventing legitimate users from using the system, often by overloading and overwhelming the system with an excess of requests for service.</a:t>
            </a:r>
          </a:p>
          <a:p>
            <a:r>
              <a:rPr lang="en-US" cap="none" dirty="0">
                <a:latin typeface="Times New Roman" panose="02020603050405020304" pitchFamily="18" charset="0"/>
                <a:cs typeface="Times New Roman" panose="02020603050405020304" pitchFamily="18" charset="0"/>
              </a:rPr>
              <a:t>One common attack is </a:t>
            </a:r>
            <a:r>
              <a:rPr lang="en-US" b="1" i="1" cap="none" dirty="0">
                <a:latin typeface="Times New Roman" panose="02020603050405020304" pitchFamily="18" charset="0"/>
                <a:cs typeface="Times New Roman" panose="02020603050405020304" pitchFamily="18" charset="0"/>
              </a:rPr>
              <a:t>masquerading, </a:t>
            </a:r>
            <a:r>
              <a:rPr lang="en-US" cap="none" dirty="0">
                <a:latin typeface="Times New Roman" panose="02020603050405020304" pitchFamily="18" charset="0"/>
                <a:cs typeface="Times New Roman" panose="02020603050405020304" pitchFamily="18" charset="0"/>
              </a:rPr>
              <a:t>in which the attacker pretends to be a trusted third party. A variation of this is the </a:t>
            </a:r>
            <a:r>
              <a:rPr lang="en-US" b="1" i="1" cap="none" dirty="0">
                <a:latin typeface="Times New Roman" panose="02020603050405020304" pitchFamily="18" charset="0"/>
                <a:cs typeface="Times New Roman" panose="02020603050405020304" pitchFamily="18" charset="0"/>
              </a:rPr>
              <a:t>man-in-the-middle, </a:t>
            </a:r>
            <a:r>
              <a:rPr lang="en-US" cap="none" dirty="0">
                <a:latin typeface="Times New Roman" panose="02020603050405020304" pitchFamily="18" charset="0"/>
                <a:cs typeface="Times New Roman" panose="02020603050405020304" pitchFamily="18" charset="0"/>
              </a:rPr>
              <a:t>in which the attacker masquerades as both ends of the conversation to two targets.</a:t>
            </a:r>
          </a:p>
          <a:p>
            <a:r>
              <a:rPr lang="en-US" cap="none" dirty="0">
                <a:latin typeface="Times New Roman" panose="02020603050405020304" pitchFamily="18" charset="0"/>
                <a:cs typeface="Times New Roman" panose="02020603050405020304" pitchFamily="18" charset="0"/>
              </a:rPr>
              <a:t>A </a:t>
            </a:r>
            <a:r>
              <a:rPr lang="en-US" b="1" i="1" cap="none" dirty="0">
                <a:latin typeface="Times New Roman" panose="02020603050405020304" pitchFamily="18" charset="0"/>
                <a:cs typeface="Times New Roman" panose="02020603050405020304" pitchFamily="18" charset="0"/>
              </a:rPr>
              <a:t>replay attack</a:t>
            </a:r>
            <a:r>
              <a:rPr lang="en-US" cap="none" dirty="0">
                <a:latin typeface="Times New Roman" panose="02020603050405020304" pitchFamily="18" charset="0"/>
                <a:cs typeface="Times New Roman" panose="02020603050405020304" pitchFamily="18" charset="0"/>
              </a:rPr>
              <a:t> involves repeating a valid transmission. Sometimes this can be the entire attack, ( such as repeating a request for a money transfer ), or other times the content of the original message is replaced with malicious content.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783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295" y="5527619"/>
            <a:ext cx="10364451" cy="946619"/>
          </a:xfrm>
        </p:spPr>
        <p:txBody>
          <a:bodyPr/>
          <a:lstStyle/>
          <a:p>
            <a:endParaRPr lang="en-IN" dirty="0"/>
          </a:p>
        </p:txBody>
      </p:sp>
      <p:sp>
        <p:nvSpPr>
          <p:cNvPr id="3" name="Content Placeholder 2"/>
          <p:cNvSpPr>
            <a:spLocks noGrp="1"/>
          </p:cNvSpPr>
          <p:nvPr>
            <p:ph sz="quarter" idx="13"/>
          </p:nvPr>
        </p:nvSpPr>
        <p:spPr>
          <a:xfrm>
            <a:off x="1471558" y="465139"/>
            <a:ext cx="10363826" cy="732724"/>
          </a:xfrm>
        </p:spPr>
        <p:txBody>
          <a:bodyPr/>
          <a:lstStyle/>
          <a:p>
            <a:pPr marL="0" indent="0" algn="ctr">
              <a:buNone/>
            </a:pPr>
            <a:r>
              <a:rPr lang="en-US" cap="none" dirty="0" smtClean="0">
                <a:latin typeface="Times New Roman" panose="02020603050405020304" pitchFamily="18" charset="0"/>
                <a:cs typeface="Times New Roman" panose="02020603050405020304" pitchFamily="18" charset="0"/>
              </a:rPr>
              <a:t>Standard Security Attacks</a:t>
            </a:r>
            <a:endParaRPr lang="en-IN" cap="none" dirty="0">
              <a:latin typeface="Times New Roman" panose="02020603050405020304" pitchFamily="18" charset="0"/>
              <a:cs typeface="Times New Roman" panose="02020603050405020304" pitchFamily="18" charset="0"/>
            </a:endParaRPr>
          </a:p>
        </p:txBody>
      </p:sp>
      <p:pic>
        <p:nvPicPr>
          <p:cNvPr id="1026" name="Picture 2" descr="https://www.cs.uic.edu/~jbell/CourseNotes/OperatingSystems/images/Chapter15/15_01_StandardSecurityAtt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583" y="978407"/>
            <a:ext cx="7334250" cy="56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72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34440" y="694944"/>
            <a:ext cx="10043160" cy="5385816"/>
          </a:xfrm>
        </p:spPr>
        <p:txBody>
          <a:bodyPr>
            <a:noAutofit/>
          </a:bodyPr>
          <a:lstStyle/>
          <a:p>
            <a:r>
              <a:rPr lang="en-US" cap="none" dirty="0" smtClean="0">
                <a:latin typeface="Times New Roman" panose="02020603050405020304" pitchFamily="18" charset="0"/>
                <a:cs typeface="Times New Roman" panose="02020603050405020304" pitchFamily="18" charset="0"/>
              </a:rPr>
              <a:t>There are four levels at which a system must be protected:</a:t>
            </a:r>
          </a:p>
          <a:p>
            <a:pPr marL="457200" lvl="1" indent="0">
              <a:buNone/>
            </a:pPr>
            <a:r>
              <a:rPr lang="en-US" sz="2000" b="1" cap="none" dirty="0" smtClean="0">
                <a:latin typeface="Times New Roman" panose="02020603050405020304" pitchFamily="18" charset="0"/>
                <a:cs typeface="Times New Roman" panose="02020603050405020304" pitchFamily="18" charset="0"/>
              </a:rPr>
              <a:t>1. 	Physical - </a:t>
            </a:r>
            <a:r>
              <a:rPr lang="en-US" sz="2000" cap="none" dirty="0" smtClean="0">
                <a:latin typeface="Times New Roman" panose="02020603050405020304" pitchFamily="18" charset="0"/>
                <a:cs typeface="Times New Roman" panose="02020603050405020304" pitchFamily="18" charset="0"/>
              </a:rPr>
              <a:t>the easiest way to steal data is to pocket the backup tapes. Also, access to the 	root console will often give the user special privileges, such as rebooting the system as 	root from removable media. Even general access to terminals in a computer room offers 	some opportunities for an attacker, although today's modern high-speed networking 	environment provides more and more opportunities for remote attacks.</a:t>
            </a:r>
          </a:p>
          <a:p>
            <a:pPr marL="457200" lvl="1" indent="0">
              <a:buNone/>
            </a:pPr>
            <a:r>
              <a:rPr lang="en-US" sz="2000" b="1" cap="none" dirty="0" smtClean="0">
                <a:latin typeface="Times New Roman" panose="02020603050405020304" pitchFamily="18" charset="0"/>
                <a:cs typeface="Times New Roman" panose="02020603050405020304" pitchFamily="18" charset="0"/>
              </a:rPr>
              <a:t>2. 	Human - </a:t>
            </a:r>
            <a:r>
              <a:rPr lang="en-US" sz="2000" cap="none" dirty="0" smtClean="0">
                <a:latin typeface="Times New Roman" panose="02020603050405020304" pitchFamily="18" charset="0"/>
                <a:cs typeface="Times New Roman" panose="02020603050405020304" pitchFamily="18" charset="0"/>
              </a:rPr>
              <a:t>there is some concern that the humans who are allowed access to a system be 	trustworthy, and that they cannot be coerced into breaching security. However more and 	more attacks today are made via </a:t>
            </a:r>
            <a:r>
              <a:rPr lang="en-US" sz="2000" b="1" i="1" cap="none" dirty="0" smtClean="0">
                <a:latin typeface="Times New Roman" panose="02020603050405020304" pitchFamily="18" charset="0"/>
                <a:cs typeface="Times New Roman" panose="02020603050405020304" pitchFamily="18" charset="0"/>
              </a:rPr>
              <a:t>social engineering, </a:t>
            </a:r>
            <a:r>
              <a:rPr lang="en-US" sz="2000" cap="none" dirty="0" smtClean="0">
                <a:latin typeface="Times New Roman" panose="02020603050405020304" pitchFamily="18" charset="0"/>
                <a:cs typeface="Times New Roman" panose="02020603050405020304" pitchFamily="18" charset="0"/>
              </a:rPr>
              <a:t>which basically means fooling 	trustworthy people into accidentally breaching security.</a:t>
            </a:r>
          </a:p>
          <a:p>
            <a:pPr lvl="2"/>
            <a:r>
              <a:rPr lang="en-US" sz="2000" b="1" cap="none" dirty="0" smtClean="0">
                <a:latin typeface="Times New Roman" panose="02020603050405020304" pitchFamily="18" charset="0"/>
                <a:cs typeface="Times New Roman" panose="02020603050405020304" pitchFamily="18" charset="0"/>
              </a:rPr>
              <a:t>Phishing</a:t>
            </a:r>
            <a:r>
              <a:rPr lang="en-US" sz="2000" cap="none" dirty="0" smtClean="0">
                <a:latin typeface="Times New Roman" panose="02020603050405020304" pitchFamily="18" charset="0"/>
                <a:cs typeface="Times New Roman" panose="02020603050405020304" pitchFamily="18" charset="0"/>
              </a:rPr>
              <a:t> involves sending an innocent-looking e-mail or web site designed to fool people into revealing confidential information. E.G. Spam e-mails pretending to be from e-bay, </a:t>
            </a:r>
            <a:r>
              <a:rPr lang="en-US" sz="2000" cap="none" dirty="0" err="1" smtClean="0">
                <a:latin typeface="Times New Roman" panose="02020603050405020304" pitchFamily="18" charset="0"/>
                <a:cs typeface="Times New Roman" panose="02020603050405020304" pitchFamily="18" charset="0"/>
              </a:rPr>
              <a:t>paypal</a:t>
            </a:r>
            <a:r>
              <a:rPr lang="en-US" sz="2000" cap="none" dirty="0" smtClean="0">
                <a:latin typeface="Times New Roman" panose="02020603050405020304" pitchFamily="18" charset="0"/>
                <a:cs typeface="Times New Roman" panose="02020603050405020304" pitchFamily="18" charset="0"/>
              </a:rPr>
              <a:t>, or any of a number of banks or credit-card companies.</a:t>
            </a:r>
          </a:p>
        </p:txBody>
      </p:sp>
    </p:spTree>
    <p:extLst>
      <p:ext uri="{BB962C8B-B14F-4D97-AF65-F5344CB8AC3E}">
        <p14:creationId xmlns:p14="http://schemas.microsoft.com/office/powerpoint/2010/main" val="1173775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80160" y="731520"/>
            <a:ext cx="9997440" cy="5422392"/>
          </a:xfrm>
        </p:spPr>
        <p:txBody>
          <a:bodyPr>
            <a:normAutofit fontScale="85000" lnSpcReduction="10000"/>
          </a:bodyPr>
          <a:lstStyle/>
          <a:p>
            <a:pPr lvl="2"/>
            <a:r>
              <a:rPr lang="en-US" sz="2000" b="1" cap="none" dirty="0">
                <a:latin typeface="Times New Roman" panose="02020603050405020304" pitchFamily="18" charset="0"/>
                <a:cs typeface="Times New Roman" panose="02020603050405020304" pitchFamily="18" charset="0"/>
              </a:rPr>
              <a:t>Dumpster diving</a:t>
            </a:r>
            <a:r>
              <a:rPr lang="en-US" sz="2000" cap="none" dirty="0">
                <a:latin typeface="Times New Roman" panose="02020603050405020304" pitchFamily="18" charset="0"/>
                <a:cs typeface="Times New Roman" panose="02020603050405020304" pitchFamily="18" charset="0"/>
              </a:rPr>
              <a:t> involves searching the trash or other locations for passwords that are written down. ( Note: passwords that are too hard to remember, or which must be changed frequently are more likely to be written down somewhere close to the user's station. )</a:t>
            </a:r>
          </a:p>
          <a:p>
            <a:pPr lvl="2"/>
            <a:r>
              <a:rPr lang="en-US" sz="2000" b="1" cap="none" dirty="0">
                <a:latin typeface="Times New Roman" panose="02020603050405020304" pitchFamily="18" charset="0"/>
                <a:cs typeface="Times New Roman" panose="02020603050405020304" pitchFamily="18" charset="0"/>
              </a:rPr>
              <a:t>Password cracking</a:t>
            </a:r>
            <a:r>
              <a:rPr lang="en-US" sz="2000" cap="none" dirty="0">
                <a:latin typeface="Times New Roman" panose="02020603050405020304" pitchFamily="18" charset="0"/>
                <a:cs typeface="Times New Roman" panose="02020603050405020304" pitchFamily="18" charset="0"/>
              </a:rPr>
              <a:t> involves divining users passwords, either by watching them type in their passwords, knowing something about them like their pet's names, or simply trying all words in common dictionaries. ( Note: "good" passwords should involve a minimum number of characters, include non-alphabetical characters, and not appear in any dictionary ( in any language ), and should be changed frequently. Note also that it is proper etiquette to look away from the keyboard while someone else is entering their password. )</a:t>
            </a:r>
          </a:p>
          <a:p>
            <a:pPr marL="457200" lvl="1" indent="0">
              <a:buNone/>
            </a:pPr>
            <a:r>
              <a:rPr lang="en-US" sz="2000" b="1" cap="none" dirty="0" smtClean="0">
                <a:latin typeface="Times New Roman" panose="02020603050405020304" pitchFamily="18" charset="0"/>
                <a:cs typeface="Times New Roman" panose="02020603050405020304" pitchFamily="18" charset="0"/>
              </a:rPr>
              <a:t>3. 	Operating </a:t>
            </a:r>
            <a:r>
              <a:rPr lang="en-US" sz="2000" b="1" cap="none" dirty="0">
                <a:latin typeface="Times New Roman" panose="02020603050405020304" pitchFamily="18" charset="0"/>
                <a:cs typeface="Times New Roman" panose="02020603050405020304" pitchFamily="18" charset="0"/>
              </a:rPr>
              <a:t>system - </a:t>
            </a:r>
            <a:r>
              <a:rPr lang="en-US" sz="2000" cap="none" dirty="0">
                <a:latin typeface="Times New Roman" panose="02020603050405020304" pitchFamily="18" charset="0"/>
                <a:cs typeface="Times New Roman" panose="02020603050405020304" pitchFamily="18" charset="0"/>
              </a:rPr>
              <a:t>the </a:t>
            </a:r>
            <a:r>
              <a:rPr lang="en-US" sz="2000" cap="none" dirty="0" err="1">
                <a:latin typeface="Times New Roman" panose="02020603050405020304" pitchFamily="18" charset="0"/>
                <a:cs typeface="Times New Roman" panose="02020603050405020304" pitchFamily="18" charset="0"/>
              </a:rPr>
              <a:t>os</a:t>
            </a:r>
            <a:r>
              <a:rPr lang="en-US" sz="2000" cap="none" dirty="0">
                <a:latin typeface="Times New Roman" panose="02020603050405020304" pitchFamily="18" charset="0"/>
                <a:cs typeface="Times New Roman" panose="02020603050405020304" pitchFamily="18" charset="0"/>
              </a:rPr>
              <a:t> must protect itself from security breaches, such as runaway processes </a:t>
            </a:r>
            <a:r>
              <a:rPr lang="en-US" sz="2000" cap="none" dirty="0" smtClean="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 denial </a:t>
            </a:r>
            <a:r>
              <a:rPr lang="en-US" sz="2000" cap="none" dirty="0" smtClean="0">
                <a:latin typeface="Times New Roman" panose="02020603050405020304" pitchFamily="18" charset="0"/>
                <a:cs typeface="Times New Roman" panose="02020603050405020304" pitchFamily="18" charset="0"/>
              </a:rPr>
              <a:t>   	of </a:t>
            </a:r>
            <a:r>
              <a:rPr lang="en-US" sz="2000" cap="none" dirty="0">
                <a:latin typeface="Times New Roman" panose="02020603050405020304" pitchFamily="18" charset="0"/>
                <a:cs typeface="Times New Roman" panose="02020603050405020304" pitchFamily="18" charset="0"/>
              </a:rPr>
              <a:t>service ), memory-access violations, stack overflow violations, the launching of </a:t>
            </a:r>
            <a:r>
              <a:rPr lang="en-US" sz="2000" cap="none" dirty="0" smtClean="0">
                <a:latin typeface="Times New Roman" panose="02020603050405020304" pitchFamily="18" charset="0"/>
                <a:cs typeface="Times New Roman" panose="02020603050405020304" pitchFamily="18" charset="0"/>
              </a:rPr>
              <a:t>	programs </a:t>
            </a:r>
            <a:r>
              <a:rPr lang="en-US" sz="2000" cap="none" dirty="0">
                <a:latin typeface="Times New Roman" panose="02020603050405020304" pitchFamily="18" charset="0"/>
                <a:cs typeface="Times New Roman" panose="02020603050405020304" pitchFamily="18" charset="0"/>
              </a:rPr>
              <a:t>with excessive privileges, and many others.</a:t>
            </a:r>
          </a:p>
          <a:p>
            <a:pPr marL="457200" lvl="1" indent="0">
              <a:buNone/>
            </a:pPr>
            <a:r>
              <a:rPr lang="en-US" sz="2000" b="1" cap="none" dirty="0" smtClean="0">
                <a:latin typeface="Times New Roman" panose="02020603050405020304" pitchFamily="18" charset="0"/>
                <a:cs typeface="Times New Roman" panose="02020603050405020304" pitchFamily="18" charset="0"/>
              </a:rPr>
              <a:t>4.	 Network </a:t>
            </a: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as network communications become ever more important and pervasive in modern </a:t>
            </a:r>
            <a:r>
              <a:rPr lang="en-US" sz="2000" cap="none" dirty="0" smtClean="0">
                <a:latin typeface="Times New Roman" panose="02020603050405020304" pitchFamily="18" charset="0"/>
                <a:cs typeface="Times New Roman" panose="02020603050405020304" pitchFamily="18" charset="0"/>
              </a:rPr>
              <a:t>	computing </a:t>
            </a:r>
            <a:r>
              <a:rPr lang="en-US" sz="2000" cap="none" dirty="0">
                <a:latin typeface="Times New Roman" panose="02020603050405020304" pitchFamily="18" charset="0"/>
                <a:cs typeface="Times New Roman" panose="02020603050405020304" pitchFamily="18" charset="0"/>
              </a:rPr>
              <a:t>environments, it becomes ever more important to protect this area of the system. ( Both </a:t>
            </a:r>
            <a:r>
              <a:rPr lang="en-US" sz="2000" cap="none" dirty="0" smtClean="0">
                <a:latin typeface="Times New Roman" panose="02020603050405020304" pitchFamily="18" charset="0"/>
                <a:cs typeface="Times New Roman" panose="02020603050405020304" pitchFamily="18" charset="0"/>
              </a:rPr>
              <a:t>	protecting </a:t>
            </a:r>
            <a:r>
              <a:rPr lang="en-US" sz="2000" cap="none" dirty="0">
                <a:latin typeface="Times New Roman" panose="02020603050405020304" pitchFamily="18" charset="0"/>
                <a:cs typeface="Times New Roman" panose="02020603050405020304" pitchFamily="18" charset="0"/>
              </a:rPr>
              <a:t>the network itself from attack, and protecting the local system from attacks coming in </a:t>
            </a:r>
            <a:r>
              <a:rPr lang="en-US" sz="2000" cap="none" dirty="0" smtClean="0">
                <a:latin typeface="Times New Roman" panose="02020603050405020304" pitchFamily="18" charset="0"/>
                <a:cs typeface="Times New Roman" panose="02020603050405020304" pitchFamily="18" charset="0"/>
              </a:rPr>
              <a:t>	through </a:t>
            </a:r>
            <a:r>
              <a:rPr lang="en-US" sz="2000" cap="none" dirty="0">
                <a:latin typeface="Times New Roman" panose="02020603050405020304" pitchFamily="18" charset="0"/>
                <a:cs typeface="Times New Roman" panose="02020603050405020304" pitchFamily="18" charset="0"/>
              </a:rPr>
              <a:t>the network. ) This is a growing area of concern as wireless communications and portable </a:t>
            </a:r>
            <a:r>
              <a:rPr lang="en-US" sz="2000" cap="none" dirty="0" smtClean="0">
                <a:latin typeface="Times New Roman" panose="02020603050405020304" pitchFamily="18" charset="0"/>
                <a:cs typeface="Times New Roman" panose="02020603050405020304" pitchFamily="18" charset="0"/>
              </a:rPr>
              <a:t>	devices </a:t>
            </a:r>
            <a:r>
              <a:rPr lang="en-US" sz="2000" cap="none" dirty="0">
                <a:latin typeface="Times New Roman" panose="02020603050405020304" pitchFamily="18" charset="0"/>
                <a:cs typeface="Times New Roman" panose="02020603050405020304" pitchFamily="18" charset="0"/>
              </a:rPr>
              <a:t>become more and more prevalent.</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35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8477"/>
            <a:ext cx="10364451" cy="871955"/>
          </a:xfrm>
        </p:spPr>
        <p:txBody>
          <a:bodyPr>
            <a:norm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Program threats</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41790" y="1280160"/>
            <a:ext cx="10363826" cy="4361688"/>
          </a:xfrm>
        </p:spPr>
        <p:txBody>
          <a:bodyPr>
            <a:noAutofit/>
          </a:bodyPr>
          <a:lstStyle/>
          <a:p>
            <a:r>
              <a:rPr lang="en-US" cap="none" dirty="0" smtClean="0">
                <a:latin typeface="Times New Roman" panose="02020603050405020304" pitchFamily="18" charset="0"/>
                <a:cs typeface="Times New Roman" panose="02020603050405020304" pitchFamily="18" charset="0"/>
              </a:rPr>
              <a:t>There are many common threats to modern systems. Some of them are:</a:t>
            </a:r>
          </a:p>
          <a:p>
            <a:pPr marL="0" indent="0">
              <a:buNone/>
            </a:pPr>
            <a:r>
              <a:rPr lang="en-US" cap="none" dirty="0" smtClean="0">
                <a:latin typeface="Times New Roman" panose="02020603050405020304" pitchFamily="18" charset="0"/>
                <a:cs typeface="Times New Roman" panose="02020603050405020304" pitchFamily="18" charset="0"/>
              </a:rPr>
              <a:t>1.</a:t>
            </a:r>
            <a:r>
              <a:rPr lang="en-US" b="1" cap="none" dirty="0" smtClean="0">
                <a:latin typeface="Times New Roman" panose="02020603050405020304" pitchFamily="18" charset="0"/>
                <a:cs typeface="Times New Roman" panose="02020603050405020304" pitchFamily="18" charset="0"/>
              </a:rPr>
              <a:t>    Trojan horse</a:t>
            </a:r>
          </a:p>
          <a:p>
            <a:r>
              <a:rPr lang="en-US" cap="none" dirty="0" smtClean="0">
                <a:latin typeface="Times New Roman" panose="02020603050405020304" pitchFamily="18" charset="0"/>
                <a:cs typeface="Times New Roman" panose="02020603050405020304" pitchFamily="18" charset="0"/>
              </a:rPr>
              <a:t>A </a:t>
            </a:r>
            <a:r>
              <a:rPr lang="en-US" b="1" i="1" cap="none" dirty="0" err="1" smtClean="0">
                <a:latin typeface="Times New Roman" panose="02020603050405020304" pitchFamily="18" charset="0"/>
                <a:cs typeface="Times New Roman" panose="02020603050405020304" pitchFamily="18" charset="0"/>
              </a:rPr>
              <a:t>trojan</a:t>
            </a:r>
            <a:r>
              <a:rPr lang="en-US" b="1" i="1" cap="none" dirty="0" smtClean="0">
                <a:latin typeface="Times New Roman" panose="02020603050405020304" pitchFamily="18" charset="0"/>
                <a:cs typeface="Times New Roman" panose="02020603050405020304" pitchFamily="18" charset="0"/>
              </a:rPr>
              <a:t> horse</a:t>
            </a:r>
            <a:r>
              <a:rPr lang="en-US" cap="none" dirty="0" smtClean="0">
                <a:latin typeface="Times New Roman" panose="02020603050405020304" pitchFamily="18" charset="0"/>
                <a:cs typeface="Times New Roman" panose="02020603050405020304" pitchFamily="18" charset="0"/>
              </a:rPr>
              <a:t> is a program that secretly performs some maliciousness in addition to its visible actions.</a:t>
            </a:r>
          </a:p>
          <a:p>
            <a:r>
              <a:rPr lang="en-US" cap="none" dirty="0" smtClean="0">
                <a:latin typeface="Times New Roman" panose="02020603050405020304" pitchFamily="18" charset="0"/>
                <a:cs typeface="Times New Roman" panose="02020603050405020304" pitchFamily="18" charset="0"/>
              </a:rPr>
              <a:t>Some </a:t>
            </a:r>
            <a:r>
              <a:rPr lang="en-US" cap="none" dirty="0" err="1" smtClean="0">
                <a:latin typeface="Times New Roman" panose="02020603050405020304" pitchFamily="18" charset="0"/>
                <a:cs typeface="Times New Roman" panose="02020603050405020304" pitchFamily="18" charset="0"/>
              </a:rPr>
              <a:t>trojan</a:t>
            </a:r>
            <a:r>
              <a:rPr lang="en-US" cap="none" dirty="0" smtClean="0">
                <a:latin typeface="Times New Roman" panose="02020603050405020304" pitchFamily="18" charset="0"/>
                <a:cs typeface="Times New Roman" panose="02020603050405020304" pitchFamily="18" charset="0"/>
              </a:rPr>
              <a:t> horses are deliberately written as such, and others are the result of legitimate programs that have become infected with </a:t>
            </a:r>
            <a:r>
              <a:rPr lang="en-US" b="1" i="1" cap="none" dirty="0" smtClean="0">
                <a:latin typeface="Times New Roman" panose="02020603050405020304" pitchFamily="18" charset="0"/>
                <a:cs typeface="Times New Roman" panose="02020603050405020304" pitchFamily="18" charset="0"/>
              </a:rPr>
              <a:t>viruses, </a:t>
            </a:r>
            <a:r>
              <a:rPr lang="en-US" cap="none" dirty="0" smtClean="0">
                <a:latin typeface="Times New Roman" panose="02020603050405020304" pitchFamily="18" charset="0"/>
                <a:cs typeface="Times New Roman" panose="02020603050405020304" pitchFamily="18" charset="0"/>
              </a:rPr>
              <a:t>( see below. )</a:t>
            </a:r>
          </a:p>
          <a:p>
            <a:r>
              <a:rPr lang="en-US" cap="none" dirty="0" smtClean="0">
                <a:latin typeface="Times New Roman" panose="02020603050405020304" pitchFamily="18" charset="0"/>
                <a:cs typeface="Times New Roman" panose="02020603050405020304" pitchFamily="18" charset="0"/>
              </a:rPr>
              <a:t>One dangerous opening for </a:t>
            </a:r>
            <a:r>
              <a:rPr lang="en-US" cap="none" dirty="0" err="1" smtClean="0">
                <a:latin typeface="Times New Roman" panose="02020603050405020304" pitchFamily="18" charset="0"/>
                <a:cs typeface="Times New Roman" panose="02020603050405020304" pitchFamily="18" charset="0"/>
              </a:rPr>
              <a:t>trojan</a:t>
            </a:r>
            <a:r>
              <a:rPr lang="en-US" cap="none" dirty="0" smtClean="0">
                <a:latin typeface="Times New Roman" panose="02020603050405020304" pitchFamily="18" charset="0"/>
                <a:cs typeface="Times New Roman" panose="02020603050405020304" pitchFamily="18" charset="0"/>
              </a:rPr>
              <a:t> horses is long search paths, and in particular paths which include the current directory ( "." ) as part of the path. If a dangerous program having the same name as a legitimate program ( or a common </a:t>
            </a:r>
            <a:r>
              <a:rPr lang="en-US" cap="none" dirty="0" err="1" smtClean="0">
                <a:latin typeface="Times New Roman" panose="02020603050405020304" pitchFamily="18" charset="0"/>
                <a:cs typeface="Times New Roman" panose="02020603050405020304" pitchFamily="18" charset="0"/>
              </a:rPr>
              <a:t>mis</a:t>
            </a:r>
            <a:r>
              <a:rPr lang="en-US" cap="none" dirty="0" smtClean="0">
                <a:latin typeface="Times New Roman" panose="02020603050405020304" pitchFamily="18" charset="0"/>
                <a:cs typeface="Times New Roman" panose="02020603050405020304" pitchFamily="18" charset="0"/>
              </a:rPr>
              <a:t>-spelling, such as "</a:t>
            </a:r>
            <a:r>
              <a:rPr lang="en-US" cap="none" dirty="0" err="1" smtClean="0">
                <a:latin typeface="Times New Roman" panose="02020603050405020304" pitchFamily="18" charset="0"/>
                <a:cs typeface="Times New Roman" panose="02020603050405020304" pitchFamily="18" charset="0"/>
              </a:rPr>
              <a:t>sl</a:t>
            </a:r>
            <a:r>
              <a:rPr lang="en-US" cap="none" dirty="0" smtClean="0">
                <a:latin typeface="Times New Roman" panose="02020603050405020304" pitchFamily="18" charset="0"/>
                <a:cs typeface="Times New Roman" panose="02020603050405020304" pitchFamily="18" charset="0"/>
              </a:rPr>
              <a:t>" instead of "ls" ) is placed anywhere on the path, then an unsuspecting user may be fooled into running the wrong program by mistake.</a:t>
            </a: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887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61288" y="740664"/>
            <a:ext cx="10116312" cy="5468112"/>
          </a:xfrm>
        </p:spPr>
        <p:txBody>
          <a:bodyPr>
            <a:normAutofit/>
          </a:bodyPr>
          <a:lstStyle/>
          <a:p>
            <a:r>
              <a:rPr lang="en-US" cap="none" dirty="0">
                <a:latin typeface="Times New Roman" panose="02020603050405020304" pitchFamily="18" charset="0"/>
                <a:cs typeface="Times New Roman" panose="02020603050405020304" pitchFamily="18" charset="0"/>
              </a:rPr>
              <a:t>Another classic </a:t>
            </a:r>
            <a:r>
              <a:rPr lang="en-US" cap="none" dirty="0" err="1">
                <a:latin typeface="Times New Roman" panose="02020603050405020304" pitchFamily="18" charset="0"/>
                <a:cs typeface="Times New Roman" panose="02020603050405020304" pitchFamily="18" charset="0"/>
              </a:rPr>
              <a:t>trojan</a:t>
            </a:r>
            <a:r>
              <a:rPr lang="en-US" cap="none" dirty="0">
                <a:latin typeface="Times New Roman" panose="02020603050405020304" pitchFamily="18" charset="0"/>
                <a:cs typeface="Times New Roman" panose="02020603050405020304" pitchFamily="18" charset="0"/>
              </a:rPr>
              <a:t> horse is a login emulator, which records a users account name and password, issues a "password incorrect" message, and then logs off the system. The user then tries again ( with a proper login prompt ), logs in successfully, and doesn't realize that their information has been stolen.</a:t>
            </a:r>
          </a:p>
          <a:p>
            <a:r>
              <a:rPr lang="en-US" cap="none" dirty="0" smtClean="0">
                <a:latin typeface="Times New Roman" panose="02020603050405020304" pitchFamily="18" charset="0"/>
                <a:cs typeface="Times New Roman" panose="02020603050405020304" pitchFamily="18" charset="0"/>
              </a:rPr>
              <a:t>Two </a:t>
            </a:r>
            <a:r>
              <a:rPr lang="en-US" cap="none" dirty="0">
                <a:latin typeface="Times New Roman" panose="02020603050405020304" pitchFamily="18" charset="0"/>
                <a:cs typeface="Times New Roman" panose="02020603050405020304" pitchFamily="18" charset="0"/>
              </a:rPr>
              <a:t>solutions to </a:t>
            </a:r>
            <a:r>
              <a:rPr lang="en-US" cap="none" dirty="0" err="1">
                <a:latin typeface="Times New Roman" panose="02020603050405020304" pitchFamily="18" charset="0"/>
                <a:cs typeface="Times New Roman" panose="02020603050405020304" pitchFamily="18" charset="0"/>
              </a:rPr>
              <a:t>trojan</a:t>
            </a:r>
            <a:r>
              <a:rPr lang="en-US" cap="none" dirty="0">
                <a:latin typeface="Times New Roman" panose="02020603050405020304" pitchFamily="18" charset="0"/>
                <a:cs typeface="Times New Roman" panose="02020603050405020304" pitchFamily="18" charset="0"/>
              </a:rPr>
              <a:t> horses are to have the system print usage statistics on logouts, and to require the typing of non-trappable key sequences such as control-alt-delete in order to log in. ( This is why modern windows systems require the control-alt-delete sequence to commence logging in, which cannot be emulated or caught by ordinary programs. I.E. That key sequence always transfers control over to the operating system. )</a:t>
            </a:r>
          </a:p>
          <a:p>
            <a:r>
              <a:rPr lang="en-US" b="1" i="1" cap="none" dirty="0">
                <a:latin typeface="Times New Roman" panose="02020603050405020304" pitchFamily="18" charset="0"/>
                <a:cs typeface="Times New Roman" panose="02020603050405020304" pitchFamily="18" charset="0"/>
              </a:rPr>
              <a:t>Spyware</a:t>
            </a:r>
            <a:r>
              <a:rPr lang="en-US" cap="none" dirty="0">
                <a:latin typeface="Times New Roman" panose="02020603050405020304" pitchFamily="18" charset="0"/>
                <a:cs typeface="Times New Roman" panose="02020603050405020304" pitchFamily="18" charset="0"/>
              </a:rPr>
              <a:t> is a version of a </a:t>
            </a:r>
            <a:r>
              <a:rPr lang="en-US" cap="none" dirty="0" err="1">
                <a:latin typeface="Times New Roman" panose="02020603050405020304" pitchFamily="18" charset="0"/>
                <a:cs typeface="Times New Roman" panose="02020603050405020304" pitchFamily="18" charset="0"/>
              </a:rPr>
              <a:t>trojan</a:t>
            </a:r>
            <a:r>
              <a:rPr lang="en-US" cap="none" dirty="0">
                <a:latin typeface="Times New Roman" panose="02020603050405020304" pitchFamily="18" charset="0"/>
                <a:cs typeface="Times New Roman" panose="02020603050405020304" pitchFamily="18" charset="0"/>
              </a:rPr>
              <a:t> horse that is often included in "free" software downloaded off the internet. Spyware programs generate pop-up browser windows, and may also accumulate information about the user and deliver it to some central site. ( This is an example of </a:t>
            </a:r>
            <a:r>
              <a:rPr lang="en-US" b="1" i="1" cap="none" dirty="0">
                <a:latin typeface="Times New Roman" panose="02020603050405020304" pitchFamily="18" charset="0"/>
                <a:cs typeface="Times New Roman" panose="02020603050405020304" pitchFamily="18" charset="0"/>
              </a:rPr>
              <a:t>covert channels, </a:t>
            </a:r>
            <a:r>
              <a:rPr lang="en-US" cap="none" dirty="0">
                <a:latin typeface="Times New Roman" panose="02020603050405020304" pitchFamily="18" charset="0"/>
                <a:cs typeface="Times New Roman" panose="02020603050405020304" pitchFamily="18" charset="0"/>
              </a:rPr>
              <a:t>in which surreptitious communications occur. ) Another common task of spyware is to send out spam e-mail messages, which then purportedly come from the infected user.</a:t>
            </a:r>
          </a:p>
        </p:txBody>
      </p:sp>
    </p:spTree>
    <p:extLst>
      <p:ext uri="{BB962C8B-B14F-4D97-AF65-F5344CB8AC3E}">
        <p14:creationId xmlns:p14="http://schemas.microsoft.com/office/powerpoint/2010/main" val="2263300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64792" y="1024128"/>
            <a:ext cx="10491216" cy="6099048"/>
          </a:xfrm>
        </p:spPr>
        <p:txBody>
          <a:bodyPr>
            <a:noAutofit/>
          </a:bodyPr>
          <a:lstStyle/>
          <a:p>
            <a:pPr marL="0" indent="0">
              <a:buNone/>
            </a:pPr>
            <a:r>
              <a:rPr lang="en-US" b="1" cap="none" dirty="0" smtClean="0">
                <a:latin typeface="Times New Roman" panose="02020603050405020304" pitchFamily="18" charset="0"/>
                <a:cs typeface="Times New Roman" panose="02020603050405020304" pitchFamily="18" charset="0"/>
              </a:rPr>
              <a:t>2.   Trap door</a:t>
            </a:r>
          </a:p>
          <a:p>
            <a:r>
              <a:rPr lang="en-US" cap="none" dirty="0" smtClean="0">
                <a:latin typeface="Times New Roman" panose="02020603050405020304" pitchFamily="18" charset="0"/>
                <a:cs typeface="Times New Roman" panose="02020603050405020304" pitchFamily="18" charset="0"/>
              </a:rPr>
              <a:t>A</a:t>
            </a:r>
            <a:r>
              <a:rPr lang="en-US" b="1" i="1" cap="none" dirty="0" smtClean="0">
                <a:latin typeface="Times New Roman" panose="02020603050405020304" pitchFamily="18" charset="0"/>
                <a:cs typeface="Times New Roman" panose="02020603050405020304" pitchFamily="18" charset="0"/>
              </a:rPr>
              <a:t> trap door </a:t>
            </a:r>
            <a:r>
              <a:rPr lang="en-US" cap="none" dirty="0" smtClean="0">
                <a:latin typeface="Times New Roman" panose="02020603050405020304" pitchFamily="18" charset="0"/>
                <a:cs typeface="Times New Roman" panose="02020603050405020304" pitchFamily="18" charset="0"/>
              </a:rPr>
              <a:t>is when a designer or a programmer ( or hacker ) deliberately inserts a security hole that they can use later to access the system.</a:t>
            </a:r>
          </a:p>
          <a:p>
            <a:r>
              <a:rPr lang="en-US" cap="none" dirty="0" smtClean="0">
                <a:latin typeface="Times New Roman" panose="02020603050405020304" pitchFamily="18" charset="0"/>
                <a:cs typeface="Times New Roman" panose="02020603050405020304" pitchFamily="18" charset="0"/>
              </a:rPr>
              <a:t>Because of the possibility of trap doors, once a system has been in an untrustworthy state, that system can never be trusted again. Even the backup tapes may contain a copy of some cleverly hidden back door.</a:t>
            </a:r>
          </a:p>
          <a:p>
            <a:r>
              <a:rPr lang="en-US" cap="none" dirty="0" smtClean="0">
                <a:latin typeface="Times New Roman" panose="02020603050405020304" pitchFamily="18" charset="0"/>
                <a:cs typeface="Times New Roman" panose="02020603050405020304" pitchFamily="18" charset="0"/>
              </a:rPr>
              <a:t>A clever trap door could be inserted into a compiler, so that any programs compiled with that compiler would contain a security hole. This is especially dangerous, because inspection of the code being compiled would not reveal any problems.</a:t>
            </a:r>
          </a:p>
        </p:txBody>
      </p:sp>
    </p:spTree>
    <p:extLst>
      <p:ext uri="{BB962C8B-B14F-4D97-AF65-F5344CB8AC3E}">
        <p14:creationId xmlns:p14="http://schemas.microsoft.com/office/powerpoint/2010/main" val="1766959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08134" y="1489268"/>
            <a:ext cx="10363826" cy="3424107"/>
          </a:xfrm>
        </p:spPr>
        <p:txBody>
          <a:bodyPr/>
          <a:lstStyle/>
          <a:p>
            <a:pPr marL="0" indent="0">
              <a:buNone/>
            </a:pPr>
            <a:r>
              <a:rPr lang="en-US" b="1" cap="none" dirty="0">
                <a:latin typeface="Times New Roman" panose="02020603050405020304" pitchFamily="18" charset="0"/>
                <a:cs typeface="Times New Roman" panose="02020603050405020304" pitchFamily="18" charset="0"/>
              </a:rPr>
              <a:t>3.  logic bomb</a:t>
            </a:r>
          </a:p>
          <a:p>
            <a:r>
              <a:rPr lang="en-US" cap="none" dirty="0">
                <a:latin typeface="Times New Roman" panose="02020603050405020304" pitchFamily="18" charset="0"/>
                <a:cs typeface="Times New Roman" panose="02020603050405020304" pitchFamily="18" charset="0"/>
              </a:rPr>
              <a:t>A</a:t>
            </a:r>
            <a:r>
              <a:rPr lang="en-US" b="1" i="1" cap="none" dirty="0">
                <a:latin typeface="Times New Roman" panose="02020603050405020304" pitchFamily="18" charset="0"/>
                <a:cs typeface="Times New Roman" panose="02020603050405020304" pitchFamily="18" charset="0"/>
              </a:rPr>
              <a:t> logic bomb </a:t>
            </a:r>
            <a:r>
              <a:rPr lang="en-US" cap="none" dirty="0">
                <a:latin typeface="Times New Roman" panose="02020603050405020304" pitchFamily="18" charset="0"/>
                <a:cs typeface="Times New Roman" panose="02020603050405020304" pitchFamily="18" charset="0"/>
              </a:rPr>
              <a:t>is code that is not designed to cause havoc all the time, but only when a certain set of circumstances occurs, such as when a particular date or time is reached or some other noticeable event.</a:t>
            </a:r>
          </a:p>
          <a:p>
            <a:r>
              <a:rPr lang="en-US" cap="none" dirty="0">
                <a:latin typeface="Times New Roman" panose="02020603050405020304" pitchFamily="18" charset="0"/>
                <a:cs typeface="Times New Roman" panose="02020603050405020304" pitchFamily="18" charset="0"/>
              </a:rPr>
              <a:t>A classic example is the </a:t>
            </a:r>
            <a:r>
              <a:rPr lang="en-US" b="1" i="1" cap="none" dirty="0">
                <a:latin typeface="Times New Roman" panose="02020603050405020304" pitchFamily="18" charset="0"/>
                <a:cs typeface="Times New Roman" panose="02020603050405020304" pitchFamily="18" charset="0"/>
              </a:rPr>
              <a:t>dead-man switch</a:t>
            </a:r>
            <a:r>
              <a:rPr lang="en-US" cap="none" dirty="0">
                <a:latin typeface="Times New Roman" panose="02020603050405020304" pitchFamily="18" charset="0"/>
                <a:cs typeface="Times New Roman" panose="02020603050405020304" pitchFamily="18" charset="0"/>
              </a:rPr>
              <a:t>, which is designed to check whether a certain person ( </a:t>
            </a:r>
            <a:r>
              <a:rPr lang="en-US" cap="none" dirty="0" err="1">
                <a:latin typeface="Times New Roman" panose="02020603050405020304" pitchFamily="18" charset="0"/>
                <a:cs typeface="Times New Roman" panose="02020603050405020304" pitchFamily="18" charset="0"/>
              </a:rPr>
              <a:t>e.G.</a:t>
            </a:r>
            <a:r>
              <a:rPr lang="en-US" cap="none" dirty="0">
                <a:latin typeface="Times New Roman" panose="02020603050405020304" pitchFamily="18" charset="0"/>
                <a:cs typeface="Times New Roman" panose="02020603050405020304" pitchFamily="18" charset="0"/>
              </a:rPr>
              <a:t> The author ) is logging in every day, and if they don't log in for a long time ( presumably because they've been fired ), then the logic bomb goes off and either opens up security holes or causes other problem</a:t>
            </a:r>
          </a:p>
          <a:p>
            <a:endParaRPr lang="en-IN" dirty="0"/>
          </a:p>
        </p:txBody>
      </p:sp>
    </p:spTree>
    <p:extLst>
      <p:ext uri="{BB962C8B-B14F-4D97-AF65-F5344CB8AC3E}">
        <p14:creationId xmlns:p14="http://schemas.microsoft.com/office/powerpoint/2010/main" val="350250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ECD5-7F81-442A-A046-51B44BB6623D}"/>
              </a:ext>
            </a:extLst>
          </p:cNvPr>
          <p:cNvSpPr>
            <a:spLocks noGrp="1"/>
          </p:cNvSpPr>
          <p:nvPr/>
        </p:nvSpPr>
        <p:spPr>
          <a:xfrm>
            <a:off x="1825752"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F413F-3D03-4AD1-ACC7-3B3873310ADE}"/>
              </a:ext>
            </a:extLst>
          </p:cNvPr>
          <p:cNvSpPr>
            <a:spLocks noGrp="1"/>
          </p:cNvSpPr>
          <p:nvPr/>
        </p:nvSpPr>
        <p:spPr>
          <a:xfrm>
            <a:off x="1981200" y="1127918"/>
            <a:ext cx="8229600"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p>
        </p:txBody>
      </p:sp>
      <p:sp>
        <p:nvSpPr>
          <p:cNvPr id="6" name="Title 5"/>
          <p:cNvSpPr>
            <a:spLocks noGrp="1"/>
          </p:cNvSpPr>
          <p:nvPr>
            <p:ph type="title"/>
          </p:nvPr>
        </p:nvSpPr>
        <p:spPr>
          <a:xfrm>
            <a:off x="1328929" y="370719"/>
            <a:ext cx="9905998" cy="615922"/>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141412" y="1208920"/>
            <a:ext cx="9905999" cy="4688960"/>
          </a:xfrm>
        </p:spPr>
        <p:txBody>
          <a:bodyPr>
            <a:normAutofit/>
          </a:bodyPr>
          <a:lstStyle/>
          <a:p>
            <a:r>
              <a:rPr lang="en-US" cap="none" dirty="0" smtClean="0">
                <a:latin typeface="Times New Roman" panose="02020603050405020304" pitchFamily="18" charset="0"/>
                <a:cs typeface="Times New Roman" panose="02020603050405020304" pitchFamily="18" charset="0"/>
              </a:rPr>
              <a:t>The processes in an operating system must be protected from one another’s activities. </a:t>
            </a:r>
          </a:p>
          <a:p>
            <a:r>
              <a:rPr lang="en-US" cap="none" dirty="0" smtClean="0">
                <a:latin typeface="Times New Roman" panose="02020603050405020304" pitchFamily="18" charset="0"/>
                <a:cs typeface="Times New Roman" panose="02020603050405020304" pitchFamily="18" charset="0"/>
              </a:rPr>
              <a:t>To provide such protection, we can use various mechanisms to ensure that only processes that have gained proper authorization from the operating system can operate on the files, memory segments, </a:t>
            </a:r>
            <a:r>
              <a:rPr lang="en-US" cap="none" dirty="0" err="1" smtClean="0">
                <a:latin typeface="Times New Roman" panose="02020603050405020304" pitchFamily="18" charset="0"/>
                <a:cs typeface="Times New Roman" panose="02020603050405020304" pitchFamily="18" charset="0"/>
              </a:rPr>
              <a:t>cpu</a:t>
            </a:r>
            <a:r>
              <a:rPr lang="en-US" cap="none" dirty="0" smtClean="0">
                <a:latin typeface="Times New Roman" panose="02020603050405020304" pitchFamily="18" charset="0"/>
                <a:cs typeface="Times New Roman" panose="02020603050405020304" pitchFamily="18" charset="0"/>
              </a:rPr>
              <a:t>, and other resources of a system. </a:t>
            </a:r>
          </a:p>
          <a:p>
            <a:r>
              <a:rPr lang="en-US" cap="none" dirty="0" smtClean="0">
                <a:latin typeface="Times New Roman" panose="02020603050405020304" pitchFamily="18" charset="0"/>
                <a:cs typeface="Times New Roman" panose="02020603050405020304" pitchFamily="18" charset="0"/>
              </a:rPr>
              <a:t>Protection refers to a mechanism for controlling the access of programs, processes, or users to the resources defined by a computer system. </a:t>
            </a:r>
          </a:p>
          <a:p>
            <a:r>
              <a:rPr lang="en-US" cap="none" dirty="0" smtClean="0">
                <a:latin typeface="Times New Roman" panose="02020603050405020304" pitchFamily="18" charset="0"/>
                <a:cs typeface="Times New Roman" panose="02020603050405020304" pitchFamily="18" charset="0"/>
              </a:rPr>
              <a:t>This mechanism must provide a means for specifying the controls to be imposed, together with a means of enforcement</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438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26464" y="1024128"/>
            <a:ext cx="9851136" cy="4767071"/>
          </a:xfrm>
        </p:spPr>
        <p:txBody>
          <a:bodyPr/>
          <a:lstStyle/>
          <a:p>
            <a:pPr marL="0" indent="0">
              <a:buNone/>
            </a:pPr>
            <a:r>
              <a:rPr lang="en-US" b="1" cap="none" dirty="0" smtClean="0">
                <a:latin typeface="Times New Roman" panose="02020603050405020304" pitchFamily="18" charset="0"/>
                <a:cs typeface="Times New Roman" panose="02020603050405020304" pitchFamily="18" charset="0"/>
              </a:rPr>
              <a:t>4.  Stack and buffer overflow</a:t>
            </a:r>
          </a:p>
          <a:p>
            <a:r>
              <a:rPr lang="en-US" cap="none" dirty="0" smtClean="0">
                <a:latin typeface="Times New Roman" panose="02020603050405020304" pitchFamily="18" charset="0"/>
                <a:cs typeface="Times New Roman" panose="02020603050405020304" pitchFamily="18" charset="0"/>
              </a:rPr>
              <a:t>This is a classic method of attack, which exploits bugs in system code that allows buffers to overflow.</a:t>
            </a:r>
            <a:endParaRPr lang="en-US" cap="none" dirty="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	</a:t>
            </a:r>
            <a:endParaRPr lang="en-US" cap="none" dirty="0">
              <a:latin typeface="Times New Roman" panose="02020603050405020304" pitchFamily="18" charset="0"/>
              <a:cs typeface="Times New Roman" panose="02020603050405020304" pitchFamily="18" charset="0"/>
            </a:endParaRPr>
          </a:p>
        </p:txBody>
      </p:sp>
      <p:sp>
        <p:nvSpPr>
          <p:cNvPr id="5" name="Rectangle 4"/>
          <p:cNvSpPr/>
          <p:nvPr/>
        </p:nvSpPr>
        <p:spPr>
          <a:xfrm>
            <a:off x="3834384" y="2278624"/>
            <a:ext cx="6096000" cy="3416320"/>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#include</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#define BUFFER_SIZE 256 </a:t>
            </a:r>
          </a:p>
          <a:p>
            <a:pPr lvl="0" defTabSz="914400" eaLnBrk="0" fontAlgn="base" hangingPunct="0">
              <a:spcBef>
                <a:spcPct val="0"/>
              </a:spcBef>
              <a:spcAft>
                <a:spcPct val="0"/>
              </a:spcAft>
            </a:pPr>
            <a:r>
              <a:rPr lang="en-US" altLang="en-US" dirty="0" err="1">
                <a:solidFill>
                  <a:srgbClr val="000000"/>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anose="02020603050405020304" pitchFamily="18" charset="0"/>
                <a:cs typeface="Times New Roman" panose="02020603050405020304" pitchFamily="18" charset="0"/>
              </a:rPr>
              <a:t> main( </a:t>
            </a:r>
            <a:r>
              <a:rPr lang="en-US" altLang="en-US" dirty="0" err="1">
                <a:solidFill>
                  <a:srgbClr val="000000"/>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argc</a:t>
            </a:r>
            <a:r>
              <a:rPr lang="en-US" altLang="en-US" dirty="0">
                <a:solidFill>
                  <a:srgbClr val="000000"/>
                </a:solidFill>
                <a:latin typeface="Times New Roman" panose="02020603050405020304" pitchFamily="18" charset="0"/>
                <a:cs typeface="Times New Roman" panose="02020603050405020304" pitchFamily="18" charset="0"/>
              </a:rPr>
              <a:t>, char * </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 ] )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char buffer[ BUFFER_SIZE ];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if( </a:t>
            </a:r>
            <a:r>
              <a:rPr lang="en-US" altLang="en-US" dirty="0" err="1">
                <a:solidFill>
                  <a:srgbClr val="000000"/>
                </a:solidFill>
                <a:latin typeface="Times New Roman" panose="02020603050405020304" pitchFamily="18" charset="0"/>
                <a:cs typeface="Times New Roman" panose="02020603050405020304" pitchFamily="18" charset="0"/>
              </a:rPr>
              <a:t>argc</a:t>
            </a:r>
            <a:r>
              <a:rPr lang="en-US" altLang="en-US" dirty="0">
                <a:solidFill>
                  <a:srgbClr val="000000"/>
                </a:solidFill>
                <a:latin typeface="Times New Roman" panose="02020603050405020304" pitchFamily="18" charset="0"/>
                <a:cs typeface="Times New Roman" panose="02020603050405020304" pitchFamily="18" charset="0"/>
              </a:rPr>
              <a:t> &lt; 2 ) return -1;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else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strcpy</a:t>
            </a:r>
            <a:r>
              <a:rPr lang="en-US" altLang="en-US" dirty="0">
                <a:solidFill>
                  <a:srgbClr val="000000"/>
                </a:solidFill>
                <a:latin typeface="Times New Roman" panose="02020603050405020304" pitchFamily="18" charset="0"/>
                <a:cs typeface="Times New Roman" panose="02020603050405020304" pitchFamily="18" charset="0"/>
              </a:rPr>
              <a:t>( buffer, </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[ 1 ] );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return 0;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p:txBody>
      </p:sp>
      <p:sp>
        <p:nvSpPr>
          <p:cNvPr id="6" name="Rectangle 5"/>
          <p:cNvSpPr/>
          <p:nvPr/>
        </p:nvSpPr>
        <p:spPr>
          <a:xfrm>
            <a:off x="3378813" y="5791199"/>
            <a:ext cx="4410246" cy="369332"/>
          </a:xfrm>
          <a:prstGeom prst="rect">
            <a:avLst/>
          </a:prstGeom>
        </p:spPr>
        <p:txBody>
          <a:bodyPr wrap="none">
            <a:spAutoFit/>
          </a:bodyPr>
          <a:lstStyle/>
          <a:p>
            <a:r>
              <a:rPr lang="en-US" b="1" dirty="0">
                <a:solidFill>
                  <a:srgbClr val="000000"/>
                </a:solidFill>
                <a:latin typeface="Times New Roman" panose="02020603050405020304" pitchFamily="18" charset="0"/>
              </a:rPr>
              <a:t>C program with buffer-overflow condition.</a:t>
            </a:r>
            <a:endParaRPr lang="en-IN" dirty="0"/>
          </a:p>
        </p:txBody>
      </p:sp>
    </p:spTree>
    <p:extLst>
      <p:ext uri="{BB962C8B-B14F-4D97-AF65-F5344CB8AC3E}">
        <p14:creationId xmlns:p14="http://schemas.microsoft.com/office/powerpoint/2010/main" val="4133307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4480" y="2223106"/>
            <a:ext cx="18473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3"/>
          </p:nvPr>
        </p:nvSpPr>
        <p:spPr>
          <a:xfrm>
            <a:off x="1344168" y="786384"/>
            <a:ext cx="9933432" cy="4045879"/>
          </a:xfrm>
        </p:spPr>
        <p:txBody>
          <a:bodyPr/>
          <a:lstStyle/>
          <a:p>
            <a:r>
              <a:rPr lang="en-US" cap="none" dirty="0" smtClean="0">
                <a:latin typeface="Times New Roman" panose="02020603050405020304" pitchFamily="18" charset="0"/>
                <a:cs typeface="Times New Roman" panose="02020603050405020304" pitchFamily="18" charset="0"/>
              </a:rPr>
              <a:t>The "bottom" of the stack is actually at a high memory address, and the stack grows towards lower addresses.</a:t>
            </a:r>
          </a:p>
          <a:p>
            <a:r>
              <a:rPr lang="en-US" cap="none" dirty="0" smtClean="0">
                <a:latin typeface="Times New Roman" panose="02020603050405020304" pitchFamily="18" charset="0"/>
                <a:cs typeface="Times New Roman" panose="02020603050405020304" pitchFamily="18" charset="0"/>
              </a:rPr>
              <a:t>However the address of an array is the lowest address of the array, and higher array elements extend to higher addresses. ( I.E. An array "grows" towards the bottom of the stack.</a:t>
            </a:r>
          </a:p>
          <a:p>
            <a:r>
              <a:rPr lang="en-US" cap="none" dirty="0" smtClean="0">
                <a:latin typeface="Times New Roman" panose="02020603050405020304" pitchFamily="18" charset="0"/>
                <a:cs typeface="Times New Roman" panose="02020603050405020304" pitchFamily="18" charset="0"/>
              </a:rPr>
              <a:t>In particular, writing past the top of an array, as occurs when a buffer overflows with too much input data, can eventually overwrite the return address, effectively changing where the program jumps to when it returns.</a:t>
            </a:r>
          </a:p>
          <a:p>
            <a:endParaRPr lang="en-US" cap="none" dirty="0">
              <a:latin typeface="Times New Roman" panose="02020603050405020304" pitchFamily="18" charset="0"/>
              <a:cs typeface="Times New Roman" panose="02020603050405020304" pitchFamily="18" charset="0"/>
            </a:endParaRPr>
          </a:p>
        </p:txBody>
      </p:sp>
      <p:pic>
        <p:nvPicPr>
          <p:cNvPr id="3075" name="Picture 3" descr="https://www.cs.uic.edu/~jbell/CourseNotes/OperatingSystems/images/Chapter15/15_03_TypicalStackFr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727" y="3736563"/>
            <a:ext cx="4867275" cy="24023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28477" y="6243566"/>
            <a:ext cx="3764813" cy="369332"/>
          </a:xfrm>
          <a:prstGeom prst="rect">
            <a:avLst/>
          </a:prstGeom>
        </p:spPr>
        <p:txBody>
          <a:bodyPr wrap="none">
            <a:spAutoFit/>
          </a:bodyPr>
          <a:lstStyle/>
          <a:p>
            <a:r>
              <a:rPr lang="en-US" b="1" dirty="0">
                <a:solidFill>
                  <a:srgbClr val="000000"/>
                </a:solidFill>
                <a:latin typeface="Times New Roman" panose="02020603050405020304" pitchFamily="18" charset="0"/>
              </a:rPr>
              <a:t>The layout for a typical stack frame.</a:t>
            </a:r>
            <a:endParaRPr lang="en-IN" dirty="0"/>
          </a:p>
        </p:txBody>
      </p:sp>
    </p:spTree>
    <p:extLst>
      <p:ext uri="{BB962C8B-B14F-4D97-AF65-F5344CB8AC3E}">
        <p14:creationId xmlns:p14="http://schemas.microsoft.com/office/powerpoint/2010/main" val="1403915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43542" y="1480124"/>
            <a:ext cx="10363826" cy="3424107"/>
          </a:xfrm>
        </p:spPr>
        <p:txBody>
          <a:bodyPr>
            <a:noAutofit/>
          </a:bodyPr>
          <a:lstStyle/>
          <a:p>
            <a:pPr marL="0" indent="0">
              <a:buNone/>
            </a:pPr>
            <a:r>
              <a:rPr lang="en-US" b="1" cap="none" dirty="0" smtClean="0">
                <a:latin typeface="Times New Roman" panose="02020603050405020304" pitchFamily="18" charset="0"/>
                <a:cs typeface="Times New Roman" panose="02020603050405020304" pitchFamily="18" charset="0"/>
              </a:rPr>
              <a:t>5. Viruses</a:t>
            </a:r>
          </a:p>
          <a:p>
            <a:r>
              <a:rPr lang="en-US" cap="none" dirty="0" smtClean="0">
                <a:latin typeface="Times New Roman" panose="02020603050405020304" pitchFamily="18" charset="0"/>
                <a:cs typeface="Times New Roman" panose="02020603050405020304" pitchFamily="18" charset="0"/>
              </a:rPr>
              <a:t>A virus is a fragment of code embedded in an otherwise legitimate program, designed to replicate itself ( by infecting other programs ), and ( eventually ) wreaking havoc.</a:t>
            </a:r>
          </a:p>
          <a:p>
            <a:r>
              <a:rPr lang="en-US" cap="none" dirty="0" smtClean="0">
                <a:latin typeface="Times New Roman" panose="02020603050405020304" pitchFamily="18" charset="0"/>
                <a:cs typeface="Times New Roman" panose="02020603050405020304" pitchFamily="18" charset="0"/>
              </a:rPr>
              <a:t>Viruses are more likely to infect pcs than </a:t>
            </a:r>
            <a:r>
              <a:rPr lang="en-US" cap="none" dirty="0" err="1" smtClean="0">
                <a:latin typeface="Times New Roman" panose="02020603050405020304" pitchFamily="18" charset="0"/>
                <a:cs typeface="Times New Roman" panose="02020603050405020304" pitchFamily="18" charset="0"/>
              </a:rPr>
              <a:t>unix</a:t>
            </a:r>
            <a:r>
              <a:rPr lang="en-US" cap="none" dirty="0" smtClean="0">
                <a:latin typeface="Times New Roman" panose="02020603050405020304" pitchFamily="18" charset="0"/>
                <a:cs typeface="Times New Roman" panose="02020603050405020304" pitchFamily="18" charset="0"/>
              </a:rPr>
              <a:t> or other multi-user systems, because programs in the latter systems have limited authority to modify other programs or to access critical system structures ( such as the boot block. )</a:t>
            </a:r>
          </a:p>
          <a:p>
            <a:r>
              <a:rPr lang="en-US" cap="none" dirty="0" smtClean="0">
                <a:latin typeface="Times New Roman" panose="02020603050405020304" pitchFamily="18" charset="0"/>
                <a:cs typeface="Times New Roman" panose="02020603050405020304" pitchFamily="18" charset="0"/>
              </a:rPr>
              <a:t>Viruses are delivered to systems in a </a:t>
            </a:r>
            <a:r>
              <a:rPr lang="en-US" b="1" i="1" cap="none" dirty="0" smtClean="0">
                <a:latin typeface="Times New Roman" panose="02020603050405020304" pitchFamily="18" charset="0"/>
                <a:cs typeface="Times New Roman" panose="02020603050405020304" pitchFamily="18" charset="0"/>
              </a:rPr>
              <a:t>virus dropper, </a:t>
            </a:r>
            <a:r>
              <a:rPr lang="en-US" cap="none" dirty="0" smtClean="0">
                <a:latin typeface="Times New Roman" panose="02020603050405020304" pitchFamily="18" charset="0"/>
                <a:cs typeface="Times New Roman" panose="02020603050405020304" pitchFamily="18" charset="0"/>
              </a:rPr>
              <a:t>usually some form of a </a:t>
            </a:r>
            <a:r>
              <a:rPr lang="en-US" cap="none" dirty="0" err="1" smtClean="0">
                <a:latin typeface="Times New Roman" panose="02020603050405020304" pitchFamily="18" charset="0"/>
                <a:cs typeface="Times New Roman" panose="02020603050405020304" pitchFamily="18" charset="0"/>
              </a:rPr>
              <a:t>trojan</a:t>
            </a:r>
            <a:r>
              <a:rPr lang="en-US" cap="none" dirty="0" smtClean="0">
                <a:latin typeface="Times New Roman" panose="02020603050405020304" pitchFamily="18" charset="0"/>
                <a:cs typeface="Times New Roman" panose="02020603050405020304" pitchFamily="18" charset="0"/>
              </a:rPr>
              <a:t> horse, and usually via e-mail or unsafe downloads.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028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618488" y="969264"/>
            <a:ext cx="9229344" cy="3697223"/>
          </a:xfrm>
        </p:spPr>
        <p:txBody>
          <a:bodyPr/>
          <a:lstStyle/>
          <a:p>
            <a:r>
              <a:rPr lang="en-US" cap="none" dirty="0" smtClean="0">
                <a:latin typeface="Times New Roman" panose="02020603050405020304" pitchFamily="18" charset="0"/>
                <a:cs typeface="Times New Roman" panose="02020603050405020304" pitchFamily="18" charset="0"/>
              </a:rPr>
              <a:t>Viruses may take several forms</a:t>
            </a:r>
          </a:p>
          <a:p>
            <a:pPr marL="0" indent="0">
              <a:buNone/>
            </a:pPr>
            <a:endParaRPr lang="en-IN" cap="none" dirty="0">
              <a:latin typeface="Times New Roman" panose="02020603050405020304" pitchFamily="18" charset="0"/>
              <a:cs typeface="Times New Roman" panose="02020603050405020304" pitchFamily="18" charset="0"/>
            </a:endParaRPr>
          </a:p>
        </p:txBody>
      </p:sp>
      <p:pic>
        <p:nvPicPr>
          <p:cNvPr id="9" name="Picture 2" descr="https://www.cs.uic.edu/~jbell/CourseNotes/OperatingSystems/images/Chapter15/15_05_BootSectorVir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343" y="1621535"/>
            <a:ext cx="7267575" cy="46268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flipH="1">
            <a:off x="5183668" y="6325259"/>
            <a:ext cx="3411692" cy="369332"/>
          </a:xfrm>
          <a:prstGeom prst="rect">
            <a:avLst/>
          </a:prstGeom>
        </p:spPr>
        <p:txBody>
          <a:bodyPr wrap="square">
            <a:spAutoFit/>
          </a:bodyPr>
          <a:lstStyle/>
          <a:p>
            <a:r>
              <a:rPr lang="en-IN" b="1" dirty="0">
                <a:solidFill>
                  <a:srgbClr val="000000"/>
                </a:solidFill>
                <a:latin typeface="Times New Roman" panose="02020603050405020304" pitchFamily="18" charset="0"/>
              </a:rPr>
              <a:t>A boot-sector computer virus.</a:t>
            </a:r>
            <a:endParaRPr lang="en-IN" dirty="0"/>
          </a:p>
        </p:txBody>
      </p:sp>
    </p:spTree>
    <p:extLst>
      <p:ext uri="{BB962C8B-B14F-4D97-AF65-F5344CB8AC3E}">
        <p14:creationId xmlns:p14="http://schemas.microsoft.com/office/powerpoint/2010/main" val="1033507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8720" y="969264"/>
            <a:ext cx="10088880" cy="4821935"/>
          </a:xfrm>
        </p:spPr>
        <p:txBody>
          <a:bodyPr>
            <a:noAutofit/>
          </a:bodyPr>
          <a:lstStyle/>
          <a:p>
            <a:r>
              <a:rPr lang="en-US" cap="none" dirty="0" smtClean="0">
                <a:latin typeface="Times New Roman" panose="02020603050405020304" pitchFamily="18" charset="0"/>
                <a:cs typeface="Times New Roman" panose="02020603050405020304" pitchFamily="18" charset="0"/>
              </a:rPr>
              <a:t>Some of the forms of viruses include:</a:t>
            </a:r>
          </a:p>
          <a:p>
            <a:pPr lvl="1"/>
            <a:r>
              <a:rPr lang="en-US" sz="2000" b="1" cap="none" dirty="0" smtClean="0">
                <a:latin typeface="Times New Roman" panose="02020603050405020304" pitchFamily="18" charset="0"/>
                <a:cs typeface="Times New Roman" panose="02020603050405020304" pitchFamily="18" charset="0"/>
              </a:rPr>
              <a:t>File - </a:t>
            </a:r>
            <a:r>
              <a:rPr lang="en-US" sz="2000" cap="none" dirty="0" smtClean="0">
                <a:latin typeface="Times New Roman" panose="02020603050405020304" pitchFamily="18" charset="0"/>
                <a:cs typeface="Times New Roman" panose="02020603050405020304" pitchFamily="18" charset="0"/>
              </a:rPr>
              <a:t>A file virus attaches itself to an executable file, causing it to run the virus code first and then jump to the start of the original program. These viruses are termed </a:t>
            </a:r>
            <a:r>
              <a:rPr lang="en-US" sz="2000" b="1" i="1" cap="none" dirty="0" smtClean="0">
                <a:latin typeface="Times New Roman" panose="02020603050405020304" pitchFamily="18" charset="0"/>
                <a:cs typeface="Times New Roman" panose="02020603050405020304" pitchFamily="18" charset="0"/>
              </a:rPr>
              <a:t>parasitic, </a:t>
            </a:r>
            <a:r>
              <a:rPr lang="en-US" sz="2000" cap="none" dirty="0" smtClean="0">
                <a:latin typeface="Times New Roman" panose="02020603050405020304" pitchFamily="18" charset="0"/>
                <a:cs typeface="Times New Roman" panose="02020603050405020304" pitchFamily="18" charset="0"/>
              </a:rPr>
              <a:t>because they do not leave any new files on the system, and the original program is still fully functional.</a:t>
            </a:r>
          </a:p>
          <a:p>
            <a:pPr lvl="1"/>
            <a:r>
              <a:rPr lang="en-US" sz="2000" b="1" cap="none" dirty="0" smtClean="0">
                <a:latin typeface="Times New Roman" panose="02020603050405020304" pitchFamily="18" charset="0"/>
                <a:cs typeface="Times New Roman" panose="02020603050405020304" pitchFamily="18" charset="0"/>
              </a:rPr>
              <a:t>Boot - </a:t>
            </a:r>
            <a:r>
              <a:rPr lang="en-US" sz="2000" cap="none" dirty="0" smtClean="0">
                <a:latin typeface="Times New Roman" panose="02020603050405020304" pitchFamily="18" charset="0"/>
                <a:cs typeface="Times New Roman" panose="02020603050405020304" pitchFamily="18" charset="0"/>
              </a:rPr>
              <a:t>a boot virus occupies the boot sector, and runs before the </a:t>
            </a:r>
            <a:r>
              <a:rPr lang="en-US" sz="2000" cap="none" dirty="0" err="1" smtClean="0">
                <a:latin typeface="Times New Roman" panose="02020603050405020304" pitchFamily="18" charset="0"/>
                <a:cs typeface="Times New Roman" panose="02020603050405020304" pitchFamily="18" charset="0"/>
              </a:rPr>
              <a:t>os</a:t>
            </a:r>
            <a:r>
              <a:rPr lang="en-US" sz="2000" cap="none" dirty="0" smtClean="0">
                <a:latin typeface="Times New Roman" panose="02020603050405020304" pitchFamily="18" charset="0"/>
                <a:cs typeface="Times New Roman" panose="02020603050405020304" pitchFamily="18" charset="0"/>
              </a:rPr>
              <a:t> is loaded. These are also known as </a:t>
            </a:r>
            <a:r>
              <a:rPr lang="en-US" sz="2000" b="1" i="1" cap="none" dirty="0" smtClean="0">
                <a:latin typeface="Times New Roman" panose="02020603050405020304" pitchFamily="18" charset="0"/>
                <a:cs typeface="Times New Roman" panose="02020603050405020304" pitchFamily="18" charset="0"/>
              </a:rPr>
              <a:t>memory viruses</a:t>
            </a:r>
            <a:r>
              <a:rPr lang="en-US" sz="2000" cap="none" dirty="0" smtClean="0">
                <a:latin typeface="Times New Roman" panose="02020603050405020304" pitchFamily="18" charset="0"/>
                <a:cs typeface="Times New Roman" panose="02020603050405020304" pitchFamily="18" charset="0"/>
              </a:rPr>
              <a:t>, because in operation they reside in memory, and do not appear in the file system.</a:t>
            </a:r>
          </a:p>
          <a:p>
            <a:pPr lvl="1"/>
            <a:r>
              <a:rPr lang="en-US" sz="2000" b="1" cap="none" dirty="0" smtClean="0">
                <a:latin typeface="Times New Roman" panose="02020603050405020304" pitchFamily="18" charset="0"/>
                <a:cs typeface="Times New Roman" panose="02020603050405020304" pitchFamily="18" charset="0"/>
              </a:rPr>
              <a:t>Macro - </a:t>
            </a:r>
            <a:r>
              <a:rPr lang="en-US" sz="2000" cap="none" dirty="0" smtClean="0">
                <a:latin typeface="Times New Roman" panose="02020603050405020304" pitchFamily="18" charset="0"/>
                <a:cs typeface="Times New Roman" panose="02020603050405020304" pitchFamily="18" charset="0"/>
              </a:rPr>
              <a:t>these viruses exist as a macro ( script ) that are run automatically by certain macro-capable programs such as </a:t>
            </a:r>
            <a:r>
              <a:rPr lang="en-US" sz="2000" cap="none" dirty="0" err="1" smtClean="0">
                <a:latin typeface="Times New Roman" panose="02020603050405020304" pitchFamily="18" charset="0"/>
                <a:cs typeface="Times New Roman" panose="02020603050405020304" pitchFamily="18" charset="0"/>
              </a:rPr>
              <a:t>ms</a:t>
            </a:r>
            <a:r>
              <a:rPr lang="en-US" sz="2000" cap="none" dirty="0" smtClean="0">
                <a:latin typeface="Times New Roman" panose="02020603050405020304" pitchFamily="18" charset="0"/>
                <a:cs typeface="Times New Roman" panose="02020603050405020304" pitchFamily="18" charset="0"/>
              </a:rPr>
              <a:t> word or excel. These viruses can exist in word processing documents or spreadsheet files.</a:t>
            </a:r>
          </a:p>
        </p:txBody>
      </p:sp>
    </p:spTree>
    <p:extLst>
      <p:ext uri="{BB962C8B-B14F-4D97-AF65-F5344CB8AC3E}">
        <p14:creationId xmlns:p14="http://schemas.microsoft.com/office/powerpoint/2010/main" val="3145443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25296" y="914400"/>
            <a:ext cx="10052304" cy="4876799"/>
          </a:xfrm>
        </p:spPr>
        <p:txBody>
          <a:bodyPr>
            <a:normAutofit fontScale="92500" lnSpcReduction="20000"/>
          </a:bodyPr>
          <a:lstStyle/>
          <a:p>
            <a:pPr lvl="1"/>
            <a:r>
              <a:rPr lang="en-US" sz="2000" b="1" cap="none" dirty="0">
                <a:latin typeface="Times New Roman" panose="02020603050405020304" pitchFamily="18" charset="0"/>
                <a:cs typeface="Times New Roman" panose="02020603050405020304" pitchFamily="18" charset="0"/>
              </a:rPr>
              <a:t>Source code</a:t>
            </a:r>
            <a:r>
              <a:rPr lang="en-US" sz="2000" cap="none" dirty="0">
                <a:latin typeface="Times New Roman" panose="02020603050405020304" pitchFamily="18" charset="0"/>
                <a:cs typeface="Times New Roman" panose="02020603050405020304" pitchFamily="18" charset="0"/>
              </a:rPr>
              <a:t> viruses look for source code and infect it in order to spread.</a:t>
            </a:r>
          </a:p>
          <a:p>
            <a:pPr lvl="1"/>
            <a:r>
              <a:rPr lang="en-US" sz="2000" b="1" cap="none" dirty="0">
                <a:latin typeface="Times New Roman" panose="02020603050405020304" pitchFamily="18" charset="0"/>
                <a:cs typeface="Times New Roman" panose="02020603050405020304" pitchFamily="18" charset="0"/>
              </a:rPr>
              <a:t>Polymorphic </a:t>
            </a:r>
            <a:r>
              <a:rPr lang="en-US" sz="2000" cap="none" dirty="0">
                <a:latin typeface="Times New Roman" panose="02020603050405020304" pitchFamily="18" charset="0"/>
                <a:cs typeface="Times New Roman" panose="02020603050405020304" pitchFamily="18" charset="0"/>
              </a:rPr>
              <a:t>viruses change every time they spread - not their underlying functionality, but just their </a:t>
            </a:r>
            <a:r>
              <a:rPr lang="en-US" sz="2000" b="1" i="1" cap="none" dirty="0">
                <a:latin typeface="Times New Roman" panose="02020603050405020304" pitchFamily="18" charset="0"/>
                <a:cs typeface="Times New Roman" panose="02020603050405020304" pitchFamily="18" charset="0"/>
              </a:rPr>
              <a:t>signature, </a:t>
            </a:r>
            <a:r>
              <a:rPr lang="en-US" sz="2000" cap="none" dirty="0">
                <a:latin typeface="Times New Roman" panose="02020603050405020304" pitchFamily="18" charset="0"/>
                <a:cs typeface="Times New Roman" panose="02020603050405020304" pitchFamily="18" charset="0"/>
              </a:rPr>
              <a:t>by which virus checkers recognize them.</a:t>
            </a:r>
          </a:p>
          <a:p>
            <a:pPr lvl="1"/>
            <a:r>
              <a:rPr lang="en-US" sz="2000" b="1" cap="none" dirty="0">
                <a:latin typeface="Times New Roman" panose="02020603050405020304" pitchFamily="18" charset="0"/>
                <a:cs typeface="Times New Roman" panose="02020603050405020304" pitchFamily="18" charset="0"/>
              </a:rPr>
              <a:t>Encrypted </a:t>
            </a:r>
            <a:r>
              <a:rPr lang="en-US" sz="2000" cap="none" dirty="0">
                <a:latin typeface="Times New Roman" panose="02020603050405020304" pitchFamily="18" charset="0"/>
                <a:cs typeface="Times New Roman" panose="02020603050405020304" pitchFamily="18" charset="0"/>
              </a:rPr>
              <a:t>viruses travel in encrypted form to escape detection. In practice they are self-decrypting, which then allows them to infect other files.</a:t>
            </a:r>
          </a:p>
          <a:p>
            <a:pPr lvl="1"/>
            <a:r>
              <a:rPr lang="en-US" sz="2000" b="1" cap="none" dirty="0">
                <a:latin typeface="Times New Roman" panose="02020603050405020304" pitchFamily="18" charset="0"/>
                <a:cs typeface="Times New Roman" panose="02020603050405020304" pitchFamily="18" charset="0"/>
              </a:rPr>
              <a:t>Stealth </a:t>
            </a:r>
            <a:r>
              <a:rPr lang="en-US" sz="2000" cap="none" dirty="0">
                <a:latin typeface="Times New Roman" panose="02020603050405020304" pitchFamily="18" charset="0"/>
                <a:cs typeface="Times New Roman" panose="02020603050405020304" pitchFamily="18" charset="0"/>
              </a:rPr>
              <a:t>viruses try to avoid detection by modifying parts of the system that could be used to detect it. For example the read( ) system call could be modified so that if an infected file is read the infected part gets skipped and the reader would see the original unadulterated file.</a:t>
            </a:r>
          </a:p>
          <a:p>
            <a:pPr lvl="1"/>
            <a:r>
              <a:rPr lang="en-US" sz="2000" b="1" cap="none" dirty="0">
                <a:latin typeface="Times New Roman" panose="02020603050405020304" pitchFamily="18" charset="0"/>
                <a:cs typeface="Times New Roman" panose="02020603050405020304" pitchFamily="18" charset="0"/>
              </a:rPr>
              <a:t>Tunneling</a:t>
            </a:r>
            <a:r>
              <a:rPr lang="en-US" sz="2000" cap="none" dirty="0">
                <a:latin typeface="Times New Roman" panose="02020603050405020304" pitchFamily="18" charset="0"/>
                <a:cs typeface="Times New Roman" panose="02020603050405020304" pitchFamily="18" charset="0"/>
              </a:rPr>
              <a:t> viruses attempt to avoid detection by inserting themselves into the interrupt handler chain, or into device drivers.</a:t>
            </a:r>
          </a:p>
          <a:p>
            <a:pPr lvl="1"/>
            <a:r>
              <a:rPr lang="en-US" sz="2000" b="1" cap="none" dirty="0">
                <a:latin typeface="Times New Roman" panose="02020603050405020304" pitchFamily="18" charset="0"/>
                <a:cs typeface="Times New Roman" panose="02020603050405020304" pitchFamily="18" charset="0"/>
              </a:rPr>
              <a:t>Multipartite</a:t>
            </a:r>
            <a:r>
              <a:rPr lang="en-US" sz="2000" cap="none" dirty="0">
                <a:latin typeface="Times New Roman" panose="02020603050405020304" pitchFamily="18" charset="0"/>
                <a:cs typeface="Times New Roman" panose="02020603050405020304" pitchFamily="18" charset="0"/>
              </a:rPr>
              <a:t> viruses attack multiple parts of the system, such as files, boot sector, and memory.</a:t>
            </a:r>
          </a:p>
          <a:p>
            <a:pPr lvl="1"/>
            <a:r>
              <a:rPr lang="en-US" sz="2000" b="1" cap="none" dirty="0">
                <a:latin typeface="Times New Roman" panose="02020603050405020304" pitchFamily="18" charset="0"/>
                <a:cs typeface="Times New Roman" panose="02020603050405020304" pitchFamily="18" charset="0"/>
              </a:rPr>
              <a:t>Armored </a:t>
            </a:r>
            <a:r>
              <a:rPr lang="en-US" sz="2000" cap="none" dirty="0">
                <a:latin typeface="Times New Roman" panose="02020603050405020304" pitchFamily="18" charset="0"/>
                <a:cs typeface="Times New Roman" panose="02020603050405020304" pitchFamily="18" charset="0"/>
              </a:rPr>
              <a:t>viruses are coded to make them hard for anti-virus researchers to decode and understand. In addition many files associated with viruses are hidden, protected, or given innocuous looking names such as "...".</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165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18517"/>
            <a:ext cx="9906626" cy="652499"/>
          </a:xfrm>
        </p:spPr>
        <p:txBody>
          <a:bodyPr>
            <a:norm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SYSTEM AND NETWORK THREATS</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152144" y="1655064"/>
            <a:ext cx="10125456" cy="4136135"/>
          </a:xfrm>
        </p:spPr>
        <p:txBody>
          <a:bodyPr>
            <a:noAutofit/>
          </a:bodyPr>
          <a:lstStyle/>
          <a:p>
            <a:r>
              <a:rPr lang="en-US" cap="none" dirty="0" smtClean="0">
                <a:latin typeface="Times New Roman" panose="02020603050405020304" pitchFamily="18" charset="0"/>
                <a:cs typeface="Times New Roman" panose="02020603050405020304" pitchFamily="18" charset="0"/>
              </a:rPr>
              <a:t>Most of the threats described above are termed </a:t>
            </a:r>
            <a:r>
              <a:rPr lang="en-US" b="1" i="1" cap="none" dirty="0" smtClean="0">
                <a:latin typeface="Times New Roman" panose="02020603050405020304" pitchFamily="18" charset="0"/>
                <a:cs typeface="Times New Roman" panose="02020603050405020304" pitchFamily="18" charset="0"/>
              </a:rPr>
              <a:t>program threats</a:t>
            </a:r>
            <a:r>
              <a:rPr lang="en-US" cap="none" dirty="0" smtClean="0">
                <a:latin typeface="Times New Roman" panose="02020603050405020304" pitchFamily="18" charset="0"/>
                <a:cs typeface="Times New Roman" panose="02020603050405020304" pitchFamily="18" charset="0"/>
              </a:rPr>
              <a:t>, because they attack specific programs or are carried and distributed in programs. System and network threats attack the operating system or the network itself, or leverage those systems to launch their attacks.</a:t>
            </a:r>
          </a:p>
          <a:p>
            <a:r>
              <a:rPr lang="en-US" cap="none" dirty="0" smtClean="0">
                <a:latin typeface="Times New Roman" panose="02020603050405020304" pitchFamily="18" charset="0"/>
                <a:cs typeface="Times New Roman" panose="02020603050405020304" pitchFamily="18" charset="0"/>
              </a:rPr>
              <a:t>1. </a:t>
            </a:r>
            <a:r>
              <a:rPr lang="en-US" b="1" cap="none" dirty="0" smtClean="0">
                <a:latin typeface="Times New Roman" panose="02020603050405020304" pitchFamily="18" charset="0"/>
                <a:cs typeface="Times New Roman" panose="02020603050405020304" pitchFamily="18" charset="0"/>
              </a:rPr>
              <a:t> Worms</a:t>
            </a:r>
          </a:p>
          <a:p>
            <a:r>
              <a:rPr lang="en-US" cap="none" dirty="0" smtClean="0">
                <a:latin typeface="Times New Roman" panose="02020603050405020304" pitchFamily="18" charset="0"/>
                <a:cs typeface="Times New Roman" panose="02020603050405020304" pitchFamily="18" charset="0"/>
              </a:rPr>
              <a:t>A </a:t>
            </a:r>
            <a:r>
              <a:rPr lang="en-US" b="1" i="1" cap="none" dirty="0" smtClean="0">
                <a:latin typeface="Times New Roman" panose="02020603050405020304" pitchFamily="18" charset="0"/>
                <a:cs typeface="Times New Roman" panose="02020603050405020304" pitchFamily="18" charset="0"/>
              </a:rPr>
              <a:t>worm</a:t>
            </a:r>
            <a:r>
              <a:rPr lang="en-US" cap="none" dirty="0" smtClean="0">
                <a:latin typeface="Times New Roman" panose="02020603050405020304" pitchFamily="18" charset="0"/>
                <a:cs typeface="Times New Roman" panose="02020603050405020304" pitchFamily="18" charset="0"/>
              </a:rPr>
              <a:t> is a process that uses the fork / spawn process to make copies of itself in order to wreak havoc on a system. Worms consume system resources, often blocking out other, legitimate processes. Worms that propagate over networks can be especially problematic, as they can tie up vast amounts of network resources and bring down large-scale systems.</a:t>
            </a:r>
          </a:p>
          <a:p>
            <a:r>
              <a:rPr lang="en-US" cap="none" dirty="0" smtClean="0">
                <a:latin typeface="Times New Roman" panose="02020603050405020304" pitchFamily="18" charset="0"/>
                <a:cs typeface="Times New Roman" panose="02020603050405020304" pitchFamily="18" charset="0"/>
              </a:rPr>
              <a:t>One of the most well-known worms was launched by </a:t>
            </a:r>
            <a:r>
              <a:rPr lang="en-US" cap="none" dirty="0" err="1" smtClean="0">
                <a:latin typeface="Times New Roman" panose="02020603050405020304" pitchFamily="18" charset="0"/>
                <a:cs typeface="Times New Roman" panose="02020603050405020304" pitchFamily="18" charset="0"/>
              </a:rPr>
              <a:t>robert</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morris</a:t>
            </a:r>
            <a:r>
              <a:rPr lang="en-US" cap="none" dirty="0" smtClean="0">
                <a:latin typeface="Times New Roman" panose="02020603050405020304" pitchFamily="18" charset="0"/>
                <a:cs typeface="Times New Roman" panose="02020603050405020304" pitchFamily="18" charset="0"/>
              </a:rPr>
              <a:t>, a graduate student at </a:t>
            </a:r>
            <a:r>
              <a:rPr lang="en-US" cap="none" dirty="0" err="1" smtClean="0">
                <a:latin typeface="Times New Roman" panose="02020603050405020304" pitchFamily="18" charset="0"/>
                <a:cs typeface="Times New Roman" panose="02020603050405020304" pitchFamily="18" charset="0"/>
              </a:rPr>
              <a:t>cornell</a:t>
            </a:r>
            <a:r>
              <a:rPr lang="en-US" cap="none" dirty="0" smtClean="0">
                <a:latin typeface="Times New Roman" panose="02020603050405020304" pitchFamily="18" charset="0"/>
                <a:cs typeface="Times New Roman" panose="02020603050405020304" pitchFamily="18" charset="0"/>
              </a:rPr>
              <a:t>, in </a:t>
            </a:r>
            <a:r>
              <a:rPr lang="en-US" cap="none" dirty="0" err="1" smtClean="0">
                <a:latin typeface="Times New Roman" panose="02020603050405020304" pitchFamily="18" charset="0"/>
                <a:cs typeface="Times New Roman" panose="02020603050405020304" pitchFamily="18" charset="0"/>
              </a:rPr>
              <a:t>november</a:t>
            </a:r>
            <a:r>
              <a:rPr lang="en-US" cap="none" dirty="0" smtClean="0">
                <a:latin typeface="Times New Roman" panose="02020603050405020304" pitchFamily="18" charset="0"/>
                <a:cs typeface="Times New Roman" panose="02020603050405020304" pitchFamily="18" charset="0"/>
              </a:rPr>
              <a:t> 1988. Targeting sun and VAX computers running BSD UNIX version 4, the worm spanned the internet in a matter of a few hours, and consumed enough resources to bring down many systems.</a:t>
            </a:r>
          </a:p>
          <a:p>
            <a:pPr marL="0" indent="0">
              <a:buNone/>
            </a:pP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448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24712" y="896112"/>
            <a:ext cx="10152888" cy="4895087"/>
          </a:xfrm>
        </p:spPr>
        <p:txBody>
          <a:bodyPr/>
          <a:lstStyle/>
          <a:p>
            <a:r>
              <a:rPr lang="en-US" cap="none" smtClean="0">
                <a:latin typeface="Times New Roman" panose="02020603050405020304" pitchFamily="18" charset="0"/>
                <a:cs typeface="Times New Roman" panose="02020603050405020304" pitchFamily="18" charset="0"/>
              </a:rPr>
              <a:t>This worm consisted of two parts:</a:t>
            </a:r>
          </a:p>
          <a:p>
            <a:pPr lvl="1"/>
            <a:r>
              <a:rPr lang="en-US" sz="2000" cap="none" smtClean="0">
                <a:latin typeface="Times New Roman" panose="02020603050405020304" pitchFamily="18" charset="0"/>
                <a:cs typeface="Times New Roman" panose="02020603050405020304" pitchFamily="18" charset="0"/>
              </a:rPr>
              <a:t>A small program called a </a:t>
            </a:r>
            <a:r>
              <a:rPr lang="en-US" sz="2000" b="1" i="1" cap="none" smtClean="0">
                <a:latin typeface="Times New Roman" panose="02020603050405020304" pitchFamily="18" charset="0"/>
                <a:cs typeface="Times New Roman" panose="02020603050405020304" pitchFamily="18" charset="0"/>
              </a:rPr>
              <a:t>grappling hook, </a:t>
            </a:r>
            <a:r>
              <a:rPr lang="en-US" sz="2000" cap="none" smtClean="0">
                <a:latin typeface="Times New Roman" panose="02020603050405020304" pitchFamily="18" charset="0"/>
                <a:cs typeface="Times New Roman" panose="02020603050405020304" pitchFamily="18" charset="0"/>
              </a:rPr>
              <a:t>which was deposited on the target system through one of three vulnerabilities, and</a:t>
            </a:r>
          </a:p>
          <a:p>
            <a:pPr lvl="1"/>
            <a:r>
              <a:rPr lang="en-US" sz="2000" cap="none" smtClean="0">
                <a:latin typeface="Times New Roman" panose="02020603050405020304" pitchFamily="18" charset="0"/>
                <a:cs typeface="Times New Roman" panose="02020603050405020304" pitchFamily="18" charset="0"/>
              </a:rPr>
              <a:t>The main worm program, which was transferred onto the target system and launched by the grappling hook program.</a:t>
            </a:r>
            <a:endParaRPr lang="en-US" sz="2000" cap="none" dirty="0">
              <a:latin typeface="Times New Roman" panose="02020603050405020304" pitchFamily="18" charset="0"/>
              <a:cs typeface="Times New Roman" panose="02020603050405020304" pitchFamily="18" charset="0"/>
            </a:endParaRPr>
          </a:p>
        </p:txBody>
      </p:sp>
      <p:pic>
        <p:nvPicPr>
          <p:cNvPr id="6146" name="Picture 2" descr="https://www.cs.uic.edu/~jbell/CourseNotes/OperatingSystems/images/Chapter15/15_06_MorrisAt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76" y="3003805"/>
            <a:ext cx="6173470" cy="32232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2300" y="6227065"/>
            <a:ext cx="2877711" cy="369332"/>
          </a:xfrm>
          <a:prstGeom prst="rect">
            <a:avLst/>
          </a:prstGeom>
        </p:spPr>
        <p:txBody>
          <a:bodyPr wrap="none">
            <a:spAutoFit/>
          </a:bodyPr>
          <a:lstStyle/>
          <a:p>
            <a:r>
              <a:rPr lang="en-IN" b="1" dirty="0">
                <a:solidFill>
                  <a:srgbClr val="000000"/>
                </a:solidFill>
                <a:latin typeface="Times New Roman" panose="02020603050405020304" pitchFamily="18" charset="0"/>
              </a:rPr>
              <a:t>The Morris Internet worm.</a:t>
            </a:r>
            <a:endParaRPr lang="en-IN" dirty="0"/>
          </a:p>
        </p:txBody>
      </p:sp>
    </p:spTree>
    <p:extLst>
      <p:ext uri="{BB962C8B-B14F-4D97-AF65-F5344CB8AC3E}">
        <p14:creationId xmlns:p14="http://schemas.microsoft.com/office/powerpoint/2010/main" val="3851308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89304" y="384048"/>
            <a:ext cx="10162032" cy="4949951"/>
          </a:xfrm>
        </p:spPr>
        <p:txBody>
          <a:bodyPr>
            <a:noAutofit/>
          </a:bodyPr>
          <a:lstStyle/>
          <a:p>
            <a:r>
              <a:rPr lang="en-US" cap="none" dirty="0" smtClean="0">
                <a:latin typeface="Times New Roman" panose="02020603050405020304" pitchFamily="18" charset="0"/>
                <a:cs typeface="Times New Roman" panose="02020603050405020304" pitchFamily="18" charset="0"/>
              </a:rPr>
              <a:t>The three vulnerabilities exploited by the </a:t>
            </a:r>
            <a:r>
              <a:rPr lang="en-US" cap="none" dirty="0" err="1" smtClean="0">
                <a:latin typeface="Times New Roman" panose="02020603050405020304" pitchFamily="18" charset="0"/>
                <a:cs typeface="Times New Roman" panose="02020603050405020304" pitchFamily="18" charset="0"/>
              </a:rPr>
              <a:t>morris</a:t>
            </a:r>
            <a:r>
              <a:rPr lang="en-US" cap="none" dirty="0" smtClean="0">
                <a:latin typeface="Times New Roman" panose="02020603050405020304" pitchFamily="18" charset="0"/>
                <a:cs typeface="Times New Roman" panose="02020603050405020304" pitchFamily="18" charset="0"/>
              </a:rPr>
              <a:t> internet worm were as follows:</a:t>
            </a:r>
          </a:p>
          <a:p>
            <a:pPr lvl="1"/>
            <a:r>
              <a:rPr lang="en-US" sz="2000" b="1" cap="none" dirty="0" err="1" smtClean="0">
                <a:latin typeface="Times New Roman" panose="02020603050405020304" pitchFamily="18" charset="0"/>
                <a:cs typeface="Times New Roman" panose="02020603050405020304" pitchFamily="18" charset="0"/>
              </a:rPr>
              <a:t>Rsh</a:t>
            </a:r>
            <a:r>
              <a:rPr lang="en-US" sz="2000" b="1" cap="none" dirty="0" smtClean="0">
                <a:latin typeface="Times New Roman" panose="02020603050405020304" pitchFamily="18" charset="0"/>
                <a:cs typeface="Times New Roman" panose="02020603050405020304" pitchFamily="18" charset="0"/>
              </a:rPr>
              <a:t> ( remote shell )</a:t>
            </a:r>
            <a:r>
              <a:rPr lang="en-US" sz="2000" cap="none" dirty="0" smtClean="0">
                <a:latin typeface="Times New Roman" panose="02020603050405020304" pitchFamily="18" charset="0"/>
                <a:cs typeface="Times New Roman" panose="02020603050405020304" pitchFamily="18" charset="0"/>
              </a:rPr>
              <a:t> is a utility that was in common use at that time for accessing remote systems without having to provide a password. If a user had an account on two different computers ( with the same account name on both systems ), then the system could be configured to allow that user to remotely connect from one system to the other without having to provide a password. </a:t>
            </a:r>
          </a:p>
          <a:p>
            <a:pPr lvl="1"/>
            <a:r>
              <a:rPr lang="en-US" sz="2000" b="1" cap="none" dirty="0" smtClean="0">
                <a:latin typeface="Times New Roman" panose="02020603050405020304" pitchFamily="18" charset="0"/>
                <a:cs typeface="Times New Roman" panose="02020603050405020304" pitchFamily="18" charset="0"/>
              </a:rPr>
              <a:t>Finger</a:t>
            </a:r>
            <a:r>
              <a:rPr lang="en-US" sz="2000" cap="none" dirty="0" smtClean="0">
                <a:latin typeface="Times New Roman" panose="02020603050405020304" pitchFamily="18" charset="0"/>
                <a:cs typeface="Times New Roman" panose="02020603050405020304" pitchFamily="18" charset="0"/>
              </a:rPr>
              <a:t> is a utility that allows one to remotely query a user database, to find the true name and other information for a given account name on a given system. Unfortunately the finger daemon ( which ran with system privileges ) had the buffer overflow problem, so by sending a special 536-character user name the worm was able to fork a shell on the remote system running with root privileges.</a:t>
            </a:r>
          </a:p>
          <a:p>
            <a:pPr lvl="1"/>
            <a:r>
              <a:rPr lang="en-US" sz="2000" b="1" cap="none" dirty="0" err="1" smtClean="0">
                <a:latin typeface="Times New Roman" panose="02020603050405020304" pitchFamily="18" charset="0"/>
                <a:cs typeface="Times New Roman" panose="02020603050405020304" pitchFamily="18" charset="0"/>
              </a:rPr>
              <a:t>Sendmail</a:t>
            </a:r>
            <a:r>
              <a:rPr lang="en-US" sz="2000" cap="none" dirty="0" smtClean="0">
                <a:latin typeface="Times New Roman" panose="02020603050405020304" pitchFamily="18" charset="0"/>
                <a:cs typeface="Times New Roman" panose="02020603050405020304" pitchFamily="18" charset="0"/>
              </a:rPr>
              <a:t> is a routine for sending and forwarding mail that also included a debugging option for verifying and testing the system. The debug feature was convenient for administrators, and was often left turned on. The </a:t>
            </a:r>
            <a:r>
              <a:rPr lang="en-US" sz="2000" cap="none" dirty="0" err="1" smtClean="0">
                <a:latin typeface="Times New Roman" panose="02020603050405020304" pitchFamily="18" charset="0"/>
                <a:cs typeface="Times New Roman" panose="02020603050405020304" pitchFamily="18" charset="0"/>
              </a:rPr>
              <a:t>morris</a:t>
            </a:r>
            <a:r>
              <a:rPr lang="en-US" sz="2000" cap="none" dirty="0" smtClean="0">
                <a:latin typeface="Times New Roman" panose="02020603050405020304" pitchFamily="18" charset="0"/>
                <a:cs typeface="Times New Roman" panose="02020603050405020304" pitchFamily="18" charset="0"/>
              </a:rPr>
              <a:t> worm exploited the debugger to mail and execute a copy of the grappling hook program on the remote system.</a:t>
            </a:r>
          </a:p>
          <a:p>
            <a:pPr marL="0" indent="0">
              <a:buNone/>
            </a:pP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226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25838" y="1050356"/>
            <a:ext cx="10363826" cy="3424107"/>
          </a:xfrm>
        </p:spPr>
        <p:txBody>
          <a:bodyPr>
            <a:noAutofit/>
          </a:bodyPr>
          <a:lstStyle/>
          <a:p>
            <a:pPr marL="0" indent="0">
              <a:buNone/>
            </a:pPr>
            <a:r>
              <a:rPr lang="en-US" b="1" cap="none" dirty="0" smtClean="0">
                <a:latin typeface="Times New Roman" panose="02020603050405020304" pitchFamily="18" charset="0"/>
                <a:cs typeface="Times New Roman" panose="02020603050405020304" pitchFamily="18" charset="0"/>
              </a:rPr>
              <a:t>2. Port scanning</a:t>
            </a:r>
          </a:p>
          <a:p>
            <a:r>
              <a:rPr lang="en-US" b="1" i="1" cap="none" dirty="0" smtClean="0">
                <a:latin typeface="Times New Roman" panose="02020603050405020304" pitchFamily="18" charset="0"/>
                <a:cs typeface="Times New Roman" panose="02020603050405020304" pitchFamily="18" charset="0"/>
              </a:rPr>
              <a:t>Port scanning</a:t>
            </a:r>
            <a:r>
              <a:rPr lang="en-US" cap="none" dirty="0" smtClean="0">
                <a:latin typeface="Times New Roman" panose="02020603050405020304" pitchFamily="18" charset="0"/>
                <a:cs typeface="Times New Roman" panose="02020603050405020304" pitchFamily="18" charset="0"/>
              </a:rPr>
              <a:t> is technically not an attack, but rather a search for vulnerabilities to attack. The basic idea is to systematically attempt to connect to every known ( or common or possible ) network port on some remote machine, and to attempt to make contact. Once it is determined that a particular computer is listening to a particular port, then the next step is to determine what daemon is listening, and whether or not it is a version containing a known security flaw that can be exploited.</a:t>
            </a:r>
          </a:p>
          <a:p>
            <a:r>
              <a:rPr lang="en-US" cap="none" dirty="0" smtClean="0">
                <a:latin typeface="Times New Roman" panose="02020603050405020304" pitchFamily="18" charset="0"/>
                <a:cs typeface="Times New Roman" panose="02020603050405020304" pitchFamily="18" charset="0"/>
              </a:rPr>
              <a:t>Because port scanning is easily detected and traced, it is usually launched from </a:t>
            </a:r>
            <a:r>
              <a:rPr lang="en-US" b="1" i="1" cap="none" dirty="0" smtClean="0">
                <a:latin typeface="Times New Roman" panose="02020603050405020304" pitchFamily="18" charset="0"/>
                <a:cs typeface="Times New Roman" panose="02020603050405020304" pitchFamily="18" charset="0"/>
              </a:rPr>
              <a:t>zombie systems, </a:t>
            </a:r>
            <a:r>
              <a:rPr lang="en-US" cap="none" dirty="0" err="1" smtClean="0">
                <a:latin typeface="Times New Roman" panose="02020603050405020304" pitchFamily="18" charset="0"/>
                <a:cs typeface="Times New Roman" panose="02020603050405020304" pitchFamily="18" charset="0"/>
              </a:rPr>
              <a:t>i.E.</a:t>
            </a:r>
            <a:r>
              <a:rPr lang="en-US" cap="none" dirty="0" smtClean="0">
                <a:latin typeface="Times New Roman" panose="02020603050405020304" pitchFamily="18" charset="0"/>
                <a:cs typeface="Times New Roman" panose="02020603050405020304" pitchFamily="18" charset="0"/>
              </a:rPr>
              <a:t> Previously hacked systems that are being used without the knowledge or permission of their rightful owner. For this reason it is important to protect "innocuous" systems and accounts as well as those that contain sensitive information or special privileges.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61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7674"/>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Goals of 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73352"/>
            <a:ext cx="9905999" cy="4117849"/>
          </a:xfrm>
        </p:spPr>
        <p:txBody>
          <a:bodyPr>
            <a:normAutofit/>
          </a:bodyPr>
          <a:lstStyle/>
          <a:p>
            <a:r>
              <a:rPr lang="en-US" cap="none" dirty="0" smtClean="0">
                <a:latin typeface="Times New Roman" panose="02020603050405020304" pitchFamily="18" charset="0"/>
                <a:cs typeface="Times New Roman" panose="02020603050405020304" pitchFamily="18" charset="0"/>
              </a:rPr>
              <a:t>To prevent malicious misuse of the system by users or programs. See chapter 15 for a more thorough coverage of this goal.</a:t>
            </a:r>
          </a:p>
          <a:p>
            <a:r>
              <a:rPr lang="en-US" cap="none" dirty="0" smtClean="0">
                <a:latin typeface="Times New Roman" panose="02020603050405020304" pitchFamily="18" charset="0"/>
                <a:cs typeface="Times New Roman" panose="02020603050405020304" pitchFamily="18" charset="0"/>
              </a:rPr>
              <a:t>To ensure that each shared resource is used only in accordance with system </a:t>
            </a:r>
            <a:r>
              <a:rPr lang="en-US" i="1" cap="none" dirty="0" smtClean="0">
                <a:latin typeface="Times New Roman" panose="02020603050405020304" pitchFamily="18" charset="0"/>
                <a:cs typeface="Times New Roman" panose="02020603050405020304" pitchFamily="18" charset="0"/>
              </a:rPr>
              <a:t>policies, </a:t>
            </a:r>
            <a:r>
              <a:rPr lang="en-US" cap="none" dirty="0" smtClean="0">
                <a:latin typeface="Times New Roman" panose="02020603050405020304" pitchFamily="18" charset="0"/>
                <a:cs typeface="Times New Roman" panose="02020603050405020304" pitchFamily="18" charset="0"/>
              </a:rPr>
              <a:t>which may be set either by system designers or by system administrators.</a:t>
            </a:r>
          </a:p>
          <a:p>
            <a:r>
              <a:rPr lang="en-US" cap="none" dirty="0" smtClean="0">
                <a:latin typeface="Times New Roman" panose="02020603050405020304" pitchFamily="18" charset="0"/>
                <a:cs typeface="Times New Roman" panose="02020603050405020304" pitchFamily="18" charset="0"/>
              </a:rPr>
              <a:t>To ensure that errant programs cause the minimal amount of damage possible.</a:t>
            </a:r>
          </a:p>
          <a:p>
            <a:r>
              <a:rPr lang="en-US" cap="none" dirty="0" smtClean="0">
                <a:latin typeface="Times New Roman" panose="02020603050405020304" pitchFamily="18" charset="0"/>
                <a:cs typeface="Times New Roman" panose="02020603050405020304" pitchFamily="18" charset="0"/>
              </a:rPr>
              <a:t>Note that protection systems only provide the </a:t>
            </a:r>
            <a:r>
              <a:rPr lang="en-US" i="1" cap="none" dirty="0" smtClean="0">
                <a:latin typeface="Times New Roman" panose="02020603050405020304" pitchFamily="18" charset="0"/>
                <a:cs typeface="Times New Roman" panose="02020603050405020304" pitchFamily="18" charset="0"/>
              </a:rPr>
              <a:t>mechanisms</a:t>
            </a:r>
            <a:r>
              <a:rPr lang="en-US" cap="none" dirty="0" smtClean="0">
                <a:latin typeface="Times New Roman" panose="02020603050405020304" pitchFamily="18" charset="0"/>
                <a:cs typeface="Times New Roman" panose="02020603050405020304" pitchFamily="18" charset="0"/>
              </a:rPr>
              <a:t> for enforcing policies and ensuring reliable systems. It is up to administrators and users to implement those mechanisms effectively.</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4883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07008" y="813816"/>
            <a:ext cx="10216896" cy="4831079"/>
          </a:xfrm>
        </p:spPr>
        <p:txBody>
          <a:bodyPr>
            <a:noAutofit/>
          </a:bodyPr>
          <a:lstStyle/>
          <a:p>
            <a:pPr marL="0" indent="0">
              <a:buNone/>
            </a:pPr>
            <a:r>
              <a:rPr lang="en-US" sz="1800" b="1" cap="none" smtClean="0">
                <a:latin typeface="Times New Roman" panose="02020603050405020304" pitchFamily="18" charset="0"/>
                <a:cs typeface="Times New Roman" panose="02020603050405020304" pitchFamily="18" charset="0"/>
              </a:rPr>
              <a:t>Denial </a:t>
            </a:r>
            <a:r>
              <a:rPr lang="en-US" sz="1800" b="1" cap="none" dirty="0" smtClean="0">
                <a:latin typeface="Times New Roman" panose="02020603050405020304" pitchFamily="18" charset="0"/>
                <a:cs typeface="Times New Roman" panose="02020603050405020304" pitchFamily="18" charset="0"/>
              </a:rPr>
              <a:t>of service</a:t>
            </a:r>
          </a:p>
          <a:p>
            <a:r>
              <a:rPr lang="en-US" sz="1800" b="1" i="1" cap="none" dirty="0" smtClean="0">
                <a:latin typeface="Times New Roman" panose="02020603050405020304" pitchFamily="18" charset="0"/>
                <a:cs typeface="Times New Roman" panose="02020603050405020304" pitchFamily="18" charset="0"/>
              </a:rPr>
              <a:t>Denial of service ( DOS ) </a:t>
            </a:r>
            <a:r>
              <a:rPr lang="en-US" sz="1800" cap="none" dirty="0" smtClean="0">
                <a:latin typeface="Times New Roman" panose="02020603050405020304" pitchFamily="18" charset="0"/>
                <a:cs typeface="Times New Roman" panose="02020603050405020304" pitchFamily="18" charset="0"/>
              </a:rPr>
              <a:t>attacks do not attempt to actually access or damage systems, but merely to clog them up so badly that they cannot be used for any useful work. Tight loops that repeatedly request system services are an obvious form of this attack.</a:t>
            </a:r>
          </a:p>
          <a:p>
            <a:r>
              <a:rPr lang="en-US" sz="1800" cap="none" dirty="0" smtClean="0">
                <a:latin typeface="Times New Roman" panose="02020603050405020304" pitchFamily="18" charset="0"/>
                <a:cs typeface="Times New Roman" panose="02020603050405020304" pitchFamily="18" charset="0"/>
              </a:rPr>
              <a:t>Dos attacks can also involve social engineering, such as the internet chain letters that say "send this immediately to 10 of your friends, and then go to a certain </a:t>
            </a:r>
            <a:r>
              <a:rPr lang="en-US" sz="1800" cap="none" dirty="0" err="1" smtClean="0">
                <a:latin typeface="Times New Roman" panose="02020603050405020304" pitchFamily="18" charset="0"/>
                <a:cs typeface="Times New Roman" panose="02020603050405020304" pitchFamily="18" charset="0"/>
              </a:rPr>
              <a:t>url</a:t>
            </a:r>
            <a:r>
              <a:rPr lang="en-US" sz="1800" cap="none" dirty="0" smtClean="0">
                <a:latin typeface="Times New Roman" panose="02020603050405020304" pitchFamily="18" charset="0"/>
                <a:cs typeface="Times New Roman" panose="02020603050405020304" pitchFamily="18" charset="0"/>
              </a:rPr>
              <a:t>", which clogs up not only the internet mail system but also the web server to which everyone is directed. ( Note: sending a "reply all" to such a message notifying everyone that it was just a hoax also clogs up the internet mail service, just as effectively as if you had forwarded the thing. )</a:t>
            </a:r>
          </a:p>
          <a:p>
            <a:r>
              <a:rPr lang="en-US" sz="1800" cap="none" dirty="0" smtClean="0">
                <a:latin typeface="Times New Roman" panose="02020603050405020304" pitchFamily="18" charset="0"/>
                <a:cs typeface="Times New Roman" panose="02020603050405020304" pitchFamily="18" charset="0"/>
              </a:rPr>
              <a:t>Security systems that lock accounts after a certain number of failed login attempts are subject to dos attacks which repeatedly attempt logins to all accounts with invalid passwords strictly in order to lock up all accounts.</a:t>
            </a:r>
          </a:p>
          <a:p>
            <a:r>
              <a:rPr lang="en-US" sz="1800" cap="none" dirty="0" smtClean="0">
                <a:latin typeface="Times New Roman" panose="02020603050405020304" pitchFamily="18" charset="0"/>
                <a:cs typeface="Times New Roman" panose="02020603050405020304" pitchFamily="18" charset="0"/>
              </a:rPr>
              <a:t>Sometimes dos is not the result of deliberate maliciousness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054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48" y="618517"/>
            <a:ext cx="9979778" cy="990827"/>
          </a:xfrm>
        </p:spPr>
        <p:txBody>
          <a:bodyPr>
            <a:normAutofit fontScale="90000"/>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Cryptography as a Security Tool</a:t>
            </a:r>
            <a:br>
              <a:rPr lang="en-US" b="1" dirty="0">
                <a:solidFill>
                  <a:schemeClr val="accent5">
                    <a:lumMod val="75000"/>
                  </a:schemeClr>
                </a:solidFill>
                <a:latin typeface="Times New Roman" panose="02020603050405020304" pitchFamily="18" charset="0"/>
                <a:cs typeface="Times New Roman" panose="02020603050405020304" pitchFamily="18" charset="0"/>
              </a:rPr>
            </a:br>
            <a:endParaRPr lang="en-IN"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178950" y="1727012"/>
            <a:ext cx="10363826" cy="3424107"/>
          </a:xfrm>
        </p:spPr>
        <p:txBody>
          <a:bodyPr>
            <a:noAutofit/>
          </a:bodyPr>
          <a:lstStyle/>
          <a:p>
            <a:r>
              <a:rPr lang="en-US" cap="none" dirty="0" smtClean="0">
                <a:latin typeface="Times New Roman" panose="02020603050405020304" pitchFamily="18" charset="0"/>
                <a:cs typeface="Times New Roman" panose="02020603050405020304" pitchFamily="18" charset="0"/>
              </a:rPr>
              <a:t>Within a given computer the transmittal of messages is safe, reliable and secure, because the OS knows exactly where each one is coming from and where it is going.</a:t>
            </a:r>
          </a:p>
          <a:p>
            <a:r>
              <a:rPr lang="en-US" cap="none" dirty="0" smtClean="0">
                <a:latin typeface="Times New Roman" panose="02020603050405020304" pitchFamily="18" charset="0"/>
                <a:cs typeface="Times New Roman" panose="02020603050405020304" pitchFamily="18" charset="0"/>
              </a:rPr>
              <a:t>On a network, however, things aren't so straightforward - a rogue computer ( or e-mail sender ) may spoof their identity, and outgoing packets are delivered to a lot of other computers besides their ( intended ) final destination, which brings up two big questions of security:</a:t>
            </a:r>
          </a:p>
          <a:p>
            <a:pPr lvl="1"/>
            <a:r>
              <a:rPr lang="en-US" sz="2000" b="1" cap="none" dirty="0" smtClean="0">
                <a:latin typeface="Times New Roman" panose="02020603050405020304" pitchFamily="18" charset="0"/>
                <a:cs typeface="Times New Roman" panose="02020603050405020304" pitchFamily="18" charset="0"/>
              </a:rPr>
              <a:t>Trust - </a:t>
            </a:r>
            <a:r>
              <a:rPr lang="en-US" sz="2000" cap="none" dirty="0" smtClean="0">
                <a:latin typeface="Times New Roman" panose="02020603050405020304" pitchFamily="18" charset="0"/>
                <a:cs typeface="Times New Roman" panose="02020603050405020304" pitchFamily="18" charset="0"/>
              </a:rPr>
              <a:t>how can the system be sure that the messages received are really from the source that they say they are, and can that source be trusted?</a:t>
            </a:r>
          </a:p>
          <a:p>
            <a:pPr lvl="1"/>
            <a:r>
              <a:rPr lang="en-US" sz="2000" b="1" cap="none" dirty="0" smtClean="0">
                <a:latin typeface="Times New Roman" panose="02020603050405020304" pitchFamily="18" charset="0"/>
                <a:cs typeface="Times New Roman" panose="02020603050405020304" pitchFamily="18" charset="0"/>
              </a:rPr>
              <a:t>Confidentiality - </a:t>
            </a:r>
            <a:r>
              <a:rPr lang="en-US" sz="2000" cap="none" dirty="0" smtClean="0">
                <a:latin typeface="Times New Roman" panose="02020603050405020304" pitchFamily="18" charset="0"/>
                <a:cs typeface="Times New Roman" panose="02020603050405020304" pitchFamily="18" charset="0"/>
              </a:rPr>
              <a:t>how can one ensure that the messages one is sending are received only by the intended recipient?</a:t>
            </a:r>
          </a:p>
          <a:p>
            <a:r>
              <a:rPr lang="en-US" cap="none" dirty="0" smtClean="0">
                <a:latin typeface="Times New Roman" panose="02020603050405020304" pitchFamily="18" charset="0"/>
                <a:cs typeface="Times New Roman" panose="02020603050405020304" pitchFamily="18" charset="0"/>
              </a:rPr>
              <a:t>Cryptography can help with both of these problems, through a system of </a:t>
            </a:r>
            <a:r>
              <a:rPr lang="en-US" b="1" cap="none" dirty="0" smtClean="0">
                <a:latin typeface="Times New Roman" panose="02020603050405020304" pitchFamily="18" charset="0"/>
                <a:cs typeface="Times New Roman" panose="02020603050405020304" pitchFamily="18" charset="0"/>
              </a:rPr>
              <a:t>secrets</a:t>
            </a:r>
            <a:r>
              <a:rPr lang="en-US" cap="none" dirty="0" smtClean="0">
                <a:latin typeface="Times New Roman" panose="02020603050405020304" pitchFamily="18" charset="0"/>
                <a:cs typeface="Times New Roman" panose="02020603050405020304" pitchFamily="18" charset="0"/>
              </a:rPr>
              <a:t> and </a:t>
            </a:r>
            <a:r>
              <a:rPr lang="en-US" b="1" cap="none" dirty="0" smtClean="0">
                <a:latin typeface="Times New Roman" panose="02020603050405020304" pitchFamily="18" charset="0"/>
                <a:cs typeface="Times New Roman" panose="02020603050405020304" pitchFamily="18" charset="0"/>
              </a:rPr>
              <a:t>keys.</a:t>
            </a:r>
            <a:r>
              <a:rPr lang="en-US" cap="none" dirty="0" smtClean="0">
                <a:latin typeface="Times New Roman" panose="02020603050405020304" pitchFamily="18" charset="0"/>
                <a:cs typeface="Times New Roman" panose="02020603050405020304" pitchFamily="18" charset="0"/>
              </a:rPr>
              <a:t> </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017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62414" y="629732"/>
            <a:ext cx="10363826" cy="6456868"/>
          </a:xfrm>
        </p:spPr>
        <p:txBody>
          <a:bodyPr>
            <a:normAutofit fontScale="92500"/>
          </a:bodyPr>
          <a:lstStyle/>
          <a:p>
            <a:pPr marL="0" indent="0">
              <a:buNone/>
            </a:pPr>
            <a:r>
              <a:rPr lang="en-US" b="1" cap="none" dirty="0" smtClean="0">
                <a:latin typeface="Times New Roman" panose="02020603050405020304" pitchFamily="18" charset="0"/>
                <a:cs typeface="Times New Roman" panose="02020603050405020304" pitchFamily="18" charset="0"/>
              </a:rPr>
              <a:t>Encryption</a:t>
            </a:r>
          </a:p>
          <a:p>
            <a:r>
              <a:rPr lang="en-US" cap="none" dirty="0" smtClean="0">
                <a:latin typeface="Times New Roman" panose="02020603050405020304" pitchFamily="18" charset="0"/>
                <a:cs typeface="Times New Roman" panose="02020603050405020304" pitchFamily="18" charset="0"/>
              </a:rPr>
              <a:t>The basic idea of encryption is to encode a message so that only the desired recipient can decode and read it. Encryption has been around since before the days of </a:t>
            </a:r>
            <a:r>
              <a:rPr lang="en-US" cap="none" dirty="0" err="1" smtClean="0">
                <a:latin typeface="Times New Roman" panose="02020603050405020304" pitchFamily="18" charset="0"/>
                <a:cs typeface="Times New Roman" panose="02020603050405020304" pitchFamily="18" charset="0"/>
              </a:rPr>
              <a:t>caesar</a:t>
            </a:r>
            <a:r>
              <a:rPr lang="en-US" cap="none" dirty="0" smtClean="0">
                <a:latin typeface="Times New Roman" panose="02020603050405020304" pitchFamily="18" charset="0"/>
                <a:cs typeface="Times New Roman" panose="02020603050405020304" pitchFamily="18" charset="0"/>
              </a:rPr>
              <a:t>, and is an entire field of study in itself. Only some of the more significant computer encryption schemes will be covered here.</a:t>
            </a:r>
          </a:p>
          <a:p>
            <a:r>
              <a:rPr lang="en-US" cap="none" dirty="0" smtClean="0">
                <a:latin typeface="Times New Roman" panose="02020603050405020304" pitchFamily="18" charset="0"/>
                <a:cs typeface="Times New Roman" panose="02020603050405020304" pitchFamily="18" charset="0"/>
              </a:rPr>
              <a:t>The basic process of encryption </a:t>
            </a:r>
          </a:p>
          <a:p>
            <a:pPr marL="914400" lvl="1" indent="-457200">
              <a:buFont typeface="+mj-lt"/>
              <a:buAutoNum type="arabicPeriod"/>
            </a:pPr>
            <a:r>
              <a:rPr lang="en-US" cap="none" dirty="0" smtClean="0">
                <a:latin typeface="Times New Roman" panose="02020603050405020304" pitchFamily="18" charset="0"/>
                <a:cs typeface="Times New Roman" panose="02020603050405020304" pitchFamily="18" charset="0"/>
              </a:rPr>
              <a:t>The </a:t>
            </a:r>
            <a:r>
              <a:rPr lang="en-US" b="1" cap="none" dirty="0" smtClean="0">
                <a:latin typeface="Times New Roman" panose="02020603050405020304" pitchFamily="18" charset="0"/>
                <a:cs typeface="Times New Roman" panose="02020603050405020304" pitchFamily="18" charset="0"/>
              </a:rPr>
              <a:t>sender</a:t>
            </a:r>
            <a:r>
              <a:rPr lang="en-US" cap="none" dirty="0" smtClean="0">
                <a:latin typeface="Times New Roman" panose="02020603050405020304" pitchFamily="18" charset="0"/>
                <a:cs typeface="Times New Roman" panose="02020603050405020304" pitchFamily="18" charset="0"/>
              </a:rPr>
              <a:t> first creates a </a:t>
            </a:r>
            <a:r>
              <a:rPr lang="en-US" b="1" cap="none" dirty="0" smtClean="0">
                <a:latin typeface="Times New Roman" panose="02020603050405020304" pitchFamily="18" charset="0"/>
                <a:cs typeface="Times New Roman" panose="02020603050405020304" pitchFamily="18" charset="0"/>
              </a:rPr>
              <a:t>message, m </a:t>
            </a:r>
            <a:r>
              <a:rPr lang="en-US" cap="none" dirty="0" smtClean="0">
                <a:latin typeface="Times New Roman" panose="02020603050405020304" pitchFamily="18" charset="0"/>
                <a:cs typeface="Times New Roman" panose="02020603050405020304" pitchFamily="18" charset="0"/>
              </a:rPr>
              <a:t>in plaintext.</a:t>
            </a: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message is then entered into an </a:t>
            </a:r>
            <a:r>
              <a:rPr lang="en-US" b="1" cap="none" dirty="0" smtClean="0">
                <a:latin typeface="Times New Roman" panose="02020603050405020304" pitchFamily="18" charset="0"/>
                <a:cs typeface="Times New Roman" panose="02020603050405020304" pitchFamily="18" charset="0"/>
              </a:rPr>
              <a:t>encryption algorithm, e,</a:t>
            </a:r>
            <a:r>
              <a:rPr lang="en-US" cap="none" dirty="0" smtClean="0">
                <a:latin typeface="Times New Roman" panose="02020603050405020304" pitchFamily="18" charset="0"/>
                <a:cs typeface="Times New Roman" panose="02020603050405020304" pitchFamily="18" charset="0"/>
              </a:rPr>
              <a:t> along with the </a:t>
            </a:r>
            <a:r>
              <a:rPr lang="en-US" b="1" cap="none" dirty="0" smtClean="0">
                <a:latin typeface="Times New Roman" panose="02020603050405020304" pitchFamily="18" charset="0"/>
                <a:cs typeface="Times New Roman" panose="02020603050405020304" pitchFamily="18" charset="0"/>
              </a:rPr>
              <a:t>encryption key, </a:t>
            </a:r>
            <a:r>
              <a:rPr lang="en-US" b="1" cap="none" dirty="0" err="1" smtClean="0">
                <a:latin typeface="Times New Roman" panose="02020603050405020304" pitchFamily="18" charset="0"/>
                <a:cs typeface="Times New Roman" panose="02020603050405020304" pitchFamily="18" charset="0"/>
              </a:rPr>
              <a:t>ke</a:t>
            </a:r>
            <a:r>
              <a:rPr lang="en-US" b="1" cap="none" dirty="0" smtClean="0">
                <a:latin typeface="Times New Roman" panose="02020603050405020304" pitchFamily="18" charset="0"/>
                <a:cs typeface="Times New Roman" panose="02020603050405020304" pitchFamily="18" charset="0"/>
              </a:rPr>
              <a:t>.</a:t>
            </a:r>
            <a:endParaRPr lang="en-US" cap="none"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encryption algorithm generates the </a:t>
            </a:r>
            <a:r>
              <a:rPr lang="en-US" b="1" cap="none" dirty="0" err="1" smtClean="0">
                <a:latin typeface="Times New Roman" panose="02020603050405020304" pitchFamily="18" charset="0"/>
                <a:cs typeface="Times New Roman" panose="02020603050405020304" pitchFamily="18" charset="0"/>
              </a:rPr>
              <a:t>ciphertext</a:t>
            </a:r>
            <a:r>
              <a:rPr lang="en-US" b="1" cap="none" dirty="0" smtClean="0">
                <a:latin typeface="Times New Roman" panose="02020603050405020304" pitchFamily="18" charset="0"/>
                <a:cs typeface="Times New Roman" panose="02020603050405020304" pitchFamily="18" charset="0"/>
              </a:rPr>
              <a:t>, c, = e(</a:t>
            </a:r>
            <a:r>
              <a:rPr lang="en-US" b="1" cap="none" dirty="0" err="1" smtClean="0">
                <a:latin typeface="Times New Roman" panose="02020603050405020304" pitchFamily="18" charset="0"/>
                <a:cs typeface="Times New Roman" panose="02020603050405020304" pitchFamily="18" charset="0"/>
              </a:rPr>
              <a:t>ke</a:t>
            </a:r>
            <a:r>
              <a:rPr lang="en-US" b="1" cap="none" dirty="0" smtClean="0">
                <a:latin typeface="Times New Roman" panose="02020603050405020304" pitchFamily="18" charset="0"/>
                <a:cs typeface="Times New Roman" panose="02020603050405020304" pitchFamily="18" charset="0"/>
              </a:rPr>
              <a:t>)(m).</a:t>
            </a:r>
            <a:r>
              <a:rPr lang="en-US" cap="none" dirty="0" smtClean="0">
                <a:latin typeface="Times New Roman" panose="02020603050405020304" pitchFamily="18" charset="0"/>
                <a:cs typeface="Times New Roman" panose="02020603050405020304" pitchFamily="18" charset="0"/>
              </a:rPr>
              <a:t> For any key k, e(k) is an algorithm for generating </a:t>
            </a:r>
            <a:r>
              <a:rPr lang="en-US" cap="none" dirty="0" err="1" smtClean="0">
                <a:latin typeface="Times New Roman" panose="02020603050405020304" pitchFamily="18" charset="0"/>
                <a:cs typeface="Times New Roman" panose="02020603050405020304" pitchFamily="18" charset="0"/>
              </a:rPr>
              <a:t>ciphertext</a:t>
            </a:r>
            <a:r>
              <a:rPr lang="en-US" cap="none" dirty="0" smtClean="0">
                <a:latin typeface="Times New Roman" panose="02020603050405020304" pitchFamily="18" charset="0"/>
                <a:cs typeface="Times New Roman" panose="02020603050405020304" pitchFamily="18" charset="0"/>
              </a:rPr>
              <a:t> from a message, and both E and e(k) should be efficiently computable functions.</a:t>
            </a: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a:t>
            </a:r>
            <a:r>
              <a:rPr lang="en-US" cap="none" dirty="0" err="1" smtClean="0">
                <a:latin typeface="Times New Roman" panose="02020603050405020304" pitchFamily="18" charset="0"/>
                <a:cs typeface="Times New Roman" panose="02020603050405020304" pitchFamily="18" charset="0"/>
              </a:rPr>
              <a:t>ciphertext</a:t>
            </a:r>
            <a:r>
              <a:rPr lang="en-US" cap="none" dirty="0" smtClean="0">
                <a:latin typeface="Times New Roman" panose="02020603050405020304" pitchFamily="18" charset="0"/>
                <a:cs typeface="Times New Roman" panose="02020603050405020304" pitchFamily="18" charset="0"/>
              </a:rPr>
              <a:t> can then be sent over an unsecure network, where it may be received by </a:t>
            </a:r>
            <a:r>
              <a:rPr lang="en-US" b="1" cap="none" dirty="0" smtClean="0">
                <a:latin typeface="Times New Roman" panose="02020603050405020304" pitchFamily="18" charset="0"/>
                <a:cs typeface="Times New Roman" panose="02020603050405020304" pitchFamily="18" charset="0"/>
              </a:rPr>
              <a:t>attackers.</a:t>
            </a:r>
            <a:endParaRPr lang="en-US" cap="none"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a:t>
            </a:r>
            <a:r>
              <a:rPr lang="en-US" b="1" cap="none" dirty="0" smtClean="0">
                <a:latin typeface="Times New Roman" panose="02020603050405020304" pitchFamily="18" charset="0"/>
                <a:cs typeface="Times New Roman" panose="02020603050405020304" pitchFamily="18" charset="0"/>
              </a:rPr>
              <a:t>recipient</a:t>
            </a:r>
            <a:r>
              <a:rPr lang="en-US" cap="none" dirty="0" smtClean="0">
                <a:latin typeface="Times New Roman" panose="02020603050405020304" pitchFamily="18" charset="0"/>
                <a:cs typeface="Times New Roman" panose="02020603050405020304" pitchFamily="18" charset="0"/>
              </a:rPr>
              <a:t> enters the </a:t>
            </a:r>
            <a:r>
              <a:rPr lang="en-US" cap="none" dirty="0" err="1" smtClean="0">
                <a:latin typeface="Times New Roman" panose="02020603050405020304" pitchFamily="18" charset="0"/>
                <a:cs typeface="Times New Roman" panose="02020603050405020304" pitchFamily="18" charset="0"/>
              </a:rPr>
              <a:t>ciphertext</a:t>
            </a:r>
            <a:r>
              <a:rPr lang="en-US" cap="none" dirty="0" smtClean="0">
                <a:latin typeface="Times New Roman" panose="02020603050405020304" pitchFamily="18" charset="0"/>
                <a:cs typeface="Times New Roman" panose="02020603050405020304" pitchFamily="18" charset="0"/>
              </a:rPr>
              <a:t> into a </a:t>
            </a:r>
            <a:r>
              <a:rPr lang="en-US" b="1" cap="none" dirty="0" smtClean="0">
                <a:latin typeface="Times New Roman" panose="02020603050405020304" pitchFamily="18" charset="0"/>
                <a:cs typeface="Times New Roman" panose="02020603050405020304" pitchFamily="18" charset="0"/>
              </a:rPr>
              <a:t>decryption algorithm, d, </a:t>
            </a:r>
            <a:r>
              <a:rPr lang="en-US" cap="none" dirty="0" smtClean="0">
                <a:latin typeface="Times New Roman" panose="02020603050405020304" pitchFamily="18" charset="0"/>
                <a:cs typeface="Times New Roman" panose="02020603050405020304" pitchFamily="18" charset="0"/>
              </a:rPr>
              <a:t>along with the </a:t>
            </a:r>
            <a:r>
              <a:rPr lang="en-US" b="1" cap="none" dirty="0" smtClean="0">
                <a:latin typeface="Times New Roman" panose="02020603050405020304" pitchFamily="18" charset="0"/>
                <a:cs typeface="Times New Roman" panose="02020603050405020304" pitchFamily="18" charset="0"/>
              </a:rPr>
              <a:t>decryption key, </a:t>
            </a:r>
            <a:r>
              <a:rPr lang="en-US" b="1" cap="none" dirty="0" err="1" smtClean="0">
                <a:latin typeface="Times New Roman" panose="02020603050405020304" pitchFamily="18" charset="0"/>
                <a:cs typeface="Times New Roman" panose="02020603050405020304" pitchFamily="18" charset="0"/>
              </a:rPr>
              <a:t>kd</a:t>
            </a:r>
            <a:r>
              <a:rPr lang="en-US" b="1" cap="none" dirty="0" smtClean="0">
                <a:latin typeface="Times New Roman" panose="02020603050405020304" pitchFamily="18" charset="0"/>
                <a:cs typeface="Times New Roman" panose="02020603050405020304" pitchFamily="18" charset="0"/>
              </a:rPr>
              <a:t>.</a:t>
            </a:r>
            <a:endParaRPr lang="en-US" cap="none"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decryption algorithm re-generates the plaintext message, m, = d(</a:t>
            </a:r>
            <a:r>
              <a:rPr lang="en-US" cap="none" dirty="0" err="1" smtClean="0">
                <a:latin typeface="Times New Roman" panose="02020603050405020304" pitchFamily="18" charset="0"/>
                <a:cs typeface="Times New Roman" panose="02020603050405020304" pitchFamily="18" charset="0"/>
              </a:rPr>
              <a:t>kd</a:t>
            </a:r>
            <a:r>
              <a:rPr lang="en-US" cap="none" dirty="0" smtClean="0">
                <a:latin typeface="Times New Roman" panose="02020603050405020304" pitchFamily="18" charset="0"/>
                <a:cs typeface="Times New Roman" panose="02020603050405020304" pitchFamily="18" charset="0"/>
              </a:rPr>
              <a:t>)(c). For any key k, d(k) is an algorithm for generating a clear text message from a </a:t>
            </a:r>
            <a:r>
              <a:rPr lang="en-US" cap="none" dirty="0" err="1" smtClean="0">
                <a:latin typeface="Times New Roman" panose="02020603050405020304" pitchFamily="18" charset="0"/>
                <a:cs typeface="Times New Roman" panose="02020603050405020304" pitchFamily="18" charset="0"/>
              </a:rPr>
              <a:t>ciphertext</a:t>
            </a:r>
            <a:r>
              <a:rPr lang="en-US" cap="none" dirty="0" smtClean="0">
                <a:latin typeface="Times New Roman" panose="02020603050405020304" pitchFamily="18" charset="0"/>
                <a:cs typeface="Times New Roman" panose="02020603050405020304" pitchFamily="18" charset="0"/>
              </a:rPr>
              <a:t>, and both D and d(k) should be efficiently computable functions.</a:t>
            </a:r>
          </a:p>
          <a:p>
            <a:pPr marL="800100" lvl="1" indent="-342900">
              <a:buFont typeface="+mj-lt"/>
              <a:buAutoNum type="arabicPeriod"/>
            </a:pPr>
            <a:r>
              <a:rPr lang="en-US" cap="none" dirty="0" smtClean="0">
                <a:latin typeface="Times New Roman" panose="02020603050405020304" pitchFamily="18" charset="0"/>
                <a:cs typeface="Times New Roman" panose="02020603050405020304" pitchFamily="18" charset="0"/>
              </a:rPr>
              <a:t>The algorithms described here must have this important property: given a </a:t>
            </a:r>
            <a:r>
              <a:rPr lang="en-US" cap="none" dirty="0" err="1" smtClean="0">
                <a:latin typeface="Times New Roman" panose="02020603050405020304" pitchFamily="18" charset="0"/>
                <a:cs typeface="Times New Roman" panose="02020603050405020304" pitchFamily="18" charset="0"/>
              </a:rPr>
              <a:t>ciphertext</a:t>
            </a:r>
            <a:r>
              <a:rPr lang="en-US" cap="none" dirty="0" smtClean="0">
                <a:latin typeface="Times New Roman" panose="02020603050405020304" pitchFamily="18" charset="0"/>
                <a:cs typeface="Times New Roman" panose="02020603050405020304" pitchFamily="18" charset="0"/>
              </a:rPr>
              <a:t> c, a computer can only compute a message m such that c = e(k)(m) if it possesses d(k).</a:t>
            </a:r>
          </a:p>
          <a:p>
            <a:endParaRPr lang="en-US" cap="none" dirty="0" smtClean="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636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cs.uic.edu/~jbell/CourseNotes/OperatingSystems/images/Chapter15/15_07_SecureCom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263" y="663257"/>
            <a:ext cx="7324725" cy="52071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54448" y="6010052"/>
            <a:ext cx="5192832" cy="369332"/>
          </a:xfrm>
          <a:prstGeom prst="rect">
            <a:avLst/>
          </a:prstGeom>
        </p:spPr>
        <p:txBody>
          <a:bodyPr wrap="none">
            <a:spAutoFit/>
          </a:bodyPr>
          <a:lstStyle/>
          <a:p>
            <a:r>
              <a:rPr lang="en-US" b="1" dirty="0">
                <a:solidFill>
                  <a:srgbClr val="000000"/>
                </a:solidFill>
                <a:latin typeface="Times New Roman" panose="02020603050405020304" pitchFamily="18" charset="0"/>
              </a:rPr>
              <a:t>A secure communication over an insecure medium.</a:t>
            </a:r>
            <a:endParaRPr lang="en-IN" dirty="0"/>
          </a:p>
        </p:txBody>
      </p:sp>
    </p:spTree>
    <p:extLst>
      <p:ext uri="{BB962C8B-B14F-4D97-AF65-F5344CB8AC3E}">
        <p14:creationId xmlns:p14="http://schemas.microsoft.com/office/powerpoint/2010/main" val="2862072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61643"/>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User Authentication</a:t>
            </a:r>
          </a:p>
        </p:txBody>
      </p:sp>
      <p:sp>
        <p:nvSpPr>
          <p:cNvPr id="3" name="Content Placeholder 2"/>
          <p:cNvSpPr>
            <a:spLocks noGrp="1"/>
          </p:cNvSpPr>
          <p:nvPr>
            <p:ph sz="quarter" idx="13"/>
          </p:nvPr>
        </p:nvSpPr>
        <p:spPr>
          <a:xfrm>
            <a:off x="913774" y="1700784"/>
            <a:ext cx="10363826" cy="4090415"/>
          </a:xfrm>
        </p:spPr>
        <p:txBody>
          <a:bodyPr>
            <a:normAutofit/>
          </a:bodyPr>
          <a:lstStyle/>
          <a:p>
            <a:r>
              <a:rPr lang="en-US" cap="none" dirty="0" smtClean="0">
                <a:latin typeface="Times New Roman" panose="02020603050405020304" pitchFamily="18" charset="0"/>
                <a:cs typeface="Times New Roman" panose="02020603050405020304" pitchFamily="18" charset="0"/>
              </a:rPr>
              <a:t>Protection, dealt with making sure that only certain users were allowed to perform certain tasks, i.e. That a users privileges were dependent on his or her identity</a:t>
            </a:r>
            <a:r>
              <a:rPr lang="en-IN" cap="none" dirty="0" smtClean="0">
                <a:latin typeface="Times New Roman" panose="02020603050405020304" pitchFamily="18" charset="0"/>
                <a:cs typeface="Times New Roman" panose="02020603050405020304" pitchFamily="18" charset="0"/>
              </a:rPr>
              <a:t>.</a:t>
            </a:r>
          </a:p>
          <a:p>
            <a:pPr marL="0" indent="0">
              <a:buNone/>
            </a:pPr>
            <a:r>
              <a:rPr lang="en-US" cap="none" dirty="0" smtClean="0">
                <a:latin typeface="Times New Roman" panose="02020603050405020304" pitchFamily="18" charset="0"/>
                <a:cs typeface="Times New Roman" panose="02020603050405020304" pitchFamily="18" charset="0"/>
              </a:rPr>
              <a:t>1. </a:t>
            </a:r>
            <a:r>
              <a:rPr lang="en-US" sz="2200" b="1" cap="none" dirty="0" smtClean="0">
                <a:latin typeface="Times New Roman" panose="02020603050405020304" pitchFamily="18" charset="0"/>
                <a:cs typeface="Times New Roman" panose="02020603050405020304" pitchFamily="18" charset="0"/>
              </a:rPr>
              <a:t>Passwords</a:t>
            </a:r>
          </a:p>
          <a:p>
            <a:r>
              <a:rPr lang="en-US" sz="2200" cap="none" dirty="0" smtClean="0">
                <a:latin typeface="Times New Roman" panose="02020603050405020304" pitchFamily="18" charset="0"/>
                <a:cs typeface="Times New Roman" panose="02020603050405020304" pitchFamily="18" charset="0"/>
              </a:rPr>
              <a:t>Passwords are the most common form of user authentication. If the user is in possession of the correct password, then they are considered to have identified themselves.</a:t>
            </a:r>
          </a:p>
          <a:p>
            <a:r>
              <a:rPr lang="en-US" sz="2200" cap="none" dirty="0" smtClean="0">
                <a:latin typeface="Times New Roman" panose="02020603050405020304" pitchFamily="18" charset="0"/>
                <a:cs typeface="Times New Roman" panose="02020603050405020304" pitchFamily="18" charset="0"/>
              </a:rPr>
              <a:t>In theory separate passwords could be implemented for separate activities, such as reading this file, writing that file, etc. In practice most systems use one password to confirm user identity, and then authorization is based upon that identification. This is a result of the classic trade-off between security and convenience.</a:t>
            </a: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815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52728" y="841248"/>
            <a:ext cx="10024872" cy="4949951"/>
          </a:xfrm>
        </p:spPr>
        <p:txBody>
          <a:bodyPr>
            <a:noAutofit/>
          </a:bodyPr>
          <a:lstStyle/>
          <a:p>
            <a:pPr marL="0" indent="0">
              <a:buNone/>
            </a:pPr>
            <a:r>
              <a:rPr lang="en-US" b="1" cap="none" dirty="0" smtClean="0">
                <a:latin typeface="Times New Roman" panose="02020603050405020304" pitchFamily="18" charset="0"/>
                <a:cs typeface="Times New Roman" panose="02020603050405020304" pitchFamily="18" charset="0"/>
              </a:rPr>
              <a:t>2. Password vulnerabilities</a:t>
            </a:r>
          </a:p>
          <a:p>
            <a:r>
              <a:rPr lang="en-US" cap="none" dirty="0" smtClean="0">
                <a:latin typeface="Times New Roman" panose="02020603050405020304" pitchFamily="18" charset="0"/>
                <a:cs typeface="Times New Roman" panose="02020603050405020304" pitchFamily="18" charset="0"/>
              </a:rPr>
              <a:t>Passwords can be guessed.</a:t>
            </a:r>
          </a:p>
          <a:p>
            <a:pPr lvl="1"/>
            <a:r>
              <a:rPr lang="en-US" sz="2000" cap="none" dirty="0" smtClean="0">
                <a:latin typeface="Times New Roman" panose="02020603050405020304" pitchFamily="18" charset="0"/>
                <a:cs typeface="Times New Roman" panose="02020603050405020304" pitchFamily="18" charset="0"/>
              </a:rPr>
              <a:t>Intelligent guessing requires knowing something about the intended target in specific, or about people and commonly used passwords in general.</a:t>
            </a:r>
          </a:p>
          <a:p>
            <a:pPr lvl="1"/>
            <a:r>
              <a:rPr lang="en-US" sz="2000" cap="none" dirty="0" smtClean="0">
                <a:latin typeface="Times New Roman" panose="02020603050405020304" pitchFamily="18" charset="0"/>
                <a:cs typeface="Times New Roman" panose="02020603050405020304" pitchFamily="18" charset="0"/>
              </a:rPr>
              <a:t>Brute-force guessing involves trying every word in the dictionary, or every valid combination of characters. For this reason good passwords should not be in any dictionary ( in any language ), should be reasonably lengthy, and should use the full range of allowable characters by including upper and lower case characters, numbers, and special symbols.</a:t>
            </a:r>
          </a:p>
        </p:txBody>
      </p:sp>
    </p:spTree>
    <p:extLst>
      <p:ext uri="{BB962C8B-B14F-4D97-AF65-F5344CB8AC3E}">
        <p14:creationId xmlns:p14="http://schemas.microsoft.com/office/powerpoint/2010/main" val="1896317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06382" y="1068644"/>
            <a:ext cx="10363826" cy="4088572"/>
          </a:xfrm>
        </p:spPr>
        <p:txBody>
          <a:bodyPr>
            <a:normAutofit fontScale="92500"/>
          </a:bodyPr>
          <a:lstStyle/>
          <a:p>
            <a:r>
              <a:rPr lang="en-US" cap="none" dirty="0">
                <a:latin typeface="Times New Roman" panose="02020603050405020304" pitchFamily="18" charset="0"/>
                <a:cs typeface="Times New Roman" panose="02020603050405020304" pitchFamily="18" charset="0"/>
              </a:rPr>
              <a:t>"Shoulder surfing" involves looking over people's shoulders while they are typing in their password.</a:t>
            </a:r>
          </a:p>
          <a:p>
            <a:pPr lvl="1"/>
            <a:r>
              <a:rPr lang="en-US" sz="2000" cap="none" dirty="0">
                <a:latin typeface="Times New Roman" panose="02020603050405020304" pitchFamily="18" charset="0"/>
                <a:cs typeface="Times New Roman" panose="02020603050405020304" pitchFamily="18" charset="0"/>
              </a:rPr>
              <a:t>Even if the lurker does not get the entire password, they may get enough clues to narrow it down, especially if they watch on repeated occasions.</a:t>
            </a:r>
          </a:p>
          <a:p>
            <a:pPr lvl="1"/>
            <a:r>
              <a:rPr lang="en-US" sz="2000" cap="none" dirty="0">
                <a:latin typeface="Times New Roman" panose="02020603050405020304" pitchFamily="18" charset="0"/>
                <a:cs typeface="Times New Roman" panose="02020603050405020304" pitchFamily="18" charset="0"/>
              </a:rPr>
              <a:t>Common courtesy dictates that you look away from the keyboard while someone is typing their password.</a:t>
            </a:r>
          </a:p>
          <a:p>
            <a:pPr lvl="1"/>
            <a:r>
              <a:rPr lang="en-US" sz="2000" cap="none" dirty="0">
                <a:latin typeface="Times New Roman" panose="02020603050405020304" pitchFamily="18" charset="0"/>
                <a:cs typeface="Times New Roman" panose="02020603050405020304" pitchFamily="18" charset="0"/>
              </a:rPr>
              <a:t>Passwords echoed as stars or dots still give clues, because an observer can determine how many characters are in the password. :-(</a:t>
            </a:r>
          </a:p>
          <a:p>
            <a:r>
              <a:rPr lang="en-US" cap="none" dirty="0">
                <a:latin typeface="Times New Roman" panose="02020603050405020304" pitchFamily="18" charset="0"/>
                <a:cs typeface="Times New Roman" panose="02020603050405020304" pitchFamily="18" charset="0"/>
              </a:rPr>
              <a:t>"Packet sniffing" involves putting a monitor on a network connection and reading data contained in those packets.</a:t>
            </a:r>
          </a:p>
          <a:p>
            <a:pPr lvl="1"/>
            <a:r>
              <a:rPr lang="en-US" sz="2000" cap="none" dirty="0" err="1">
                <a:latin typeface="Times New Roman" panose="02020603050405020304" pitchFamily="18" charset="0"/>
                <a:cs typeface="Times New Roman" panose="02020603050405020304" pitchFamily="18" charset="0"/>
              </a:rPr>
              <a:t>Ssh</a:t>
            </a:r>
            <a:r>
              <a:rPr lang="en-US" sz="2000" cap="none" dirty="0">
                <a:latin typeface="Times New Roman" panose="02020603050405020304" pitchFamily="18" charset="0"/>
                <a:cs typeface="Times New Roman" panose="02020603050405020304" pitchFamily="18" charset="0"/>
              </a:rPr>
              <a:t> encrypts all packets, reducing the effectiveness of packet sniffing.</a:t>
            </a:r>
          </a:p>
          <a:p>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201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24086" y="712028"/>
            <a:ext cx="10363826" cy="7288972"/>
          </a:xfrm>
        </p:spPr>
        <p:txBody>
          <a:bodyPr>
            <a:noAutofit/>
          </a:bodyPr>
          <a:lstStyle/>
          <a:p>
            <a:pPr marL="0" indent="0">
              <a:buNone/>
            </a:pPr>
            <a:r>
              <a:rPr lang="en-US" b="1" cap="none" dirty="0" smtClean="0">
                <a:latin typeface="Times New Roman" panose="02020603050405020304" pitchFamily="18" charset="0"/>
                <a:cs typeface="Times New Roman" panose="02020603050405020304" pitchFamily="18" charset="0"/>
              </a:rPr>
              <a:t>3. Encrypted passwords</a:t>
            </a:r>
          </a:p>
          <a:p>
            <a:r>
              <a:rPr lang="en-US" cap="none" dirty="0" smtClean="0">
                <a:latin typeface="Times New Roman" panose="02020603050405020304" pitchFamily="18" charset="0"/>
                <a:cs typeface="Times New Roman" panose="02020603050405020304" pitchFamily="18" charset="0"/>
              </a:rPr>
              <a:t>Modern systems do not store passwords in clear-text form, and hence there is no mechanism to look up an existing password.</a:t>
            </a:r>
          </a:p>
          <a:p>
            <a:r>
              <a:rPr lang="en-US" cap="none" dirty="0" smtClean="0">
                <a:latin typeface="Times New Roman" panose="02020603050405020304" pitchFamily="18" charset="0"/>
                <a:cs typeface="Times New Roman" panose="02020603050405020304" pitchFamily="18" charset="0"/>
              </a:rPr>
              <a:t>Rather they are encrypted and stored in that form. When a user enters their password, that too is encrypted, and if the encrypted version match, then user authentication passes.</a:t>
            </a:r>
          </a:p>
          <a:p>
            <a:r>
              <a:rPr lang="en-US" cap="none" dirty="0" smtClean="0">
                <a:latin typeface="Times New Roman" panose="02020603050405020304" pitchFamily="18" charset="0"/>
                <a:cs typeface="Times New Roman" panose="02020603050405020304" pitchFamily="18" charset="0"/>
              </a:rPr>
              <a:t>The encryption scheme was once considered safe enough that the encrypted versions were stored in the publicly readable file "/</a:t>
            </a:r>
            <a:r>
              <a:rPr lang="en-US" cap="none" dirty="0" err="1" smtClean="0">
                <a:latin typeface="Times New Roman" panose="02020603050405020304" pitchFamily="18" charset="0"/>
                <a:cs typeface="Times New Roman" panose="02020603050405020304" pitchFamily="18" charset="0"/>
              </a:rPr>
              <a:t>etc</a:t>
            </a:r>
            <a:r>
              <a:rPr lang="en-US" cap="none" dirty="0" smtClean="0">
                <a:latin typeface="Times New Roman" panose="02020603050405020304" pitchFamily="18" charset="0"/>
                <a:cs typeface="Times New Roman" panose="02020603050405020304" pitchFamily="18" charset="0"/>
              </a:rPr>
              <a:t>/</a:t>
            </a:r>
            <a:r>
              <a:rPr lang="en-US" cap="none" dirty="0" err="1" smtClean="0">
                <a:latin typeface="Times New Roman" panose="02020603050405020304" pitchFamily="18" charset="0"/>
                <a:cs typeface="Times New Roman" panose="02020603050405020304" pitchFamily="18" charset="0"/>
              </a:rPr>
              <a:t>passwd</a:t>
            </a:r>
            <a:r>
              <a:rPr lang="en-US" cap="none" dirty="0" smtClean="0">
                <a:latin typeface="Times New Roman" panose="02020603050405020304" pitchFamily="18" charset="0"/>
                <a:cs typeface="Times New Roman" panose="02020603050405020304" pitchFamily="18" charset="0"/>
              </a:rPr>
              <a:t>".</a:t>
            </a:r>
          </a:p>
          <a:p>
            <a:pPr lvl="1"/>
            <a:r>
              <a:rPr lang="en-US" sz="2000" cap="none" dirty="0" smtClean="0">
                <a:latin typeface="Times New Roman" panose="02020603050405020304" pitchFamily="18" charset="0"/>
                <a:cs typeface="Times New Roman" panose="02020603050405020304" pitchFamily="18" charset="0"/>
              </a:rPr>
              <a:t>They always encrypted to a 13 character string, so an account could be disabled by putting a string of any other length into the password field.</a:t>
            </a:r>
          </a:p>
          <a:p>
            <a:pPr lvl="1"/>
            <a:r>
              <a:rPr lang="en-US" sz="2000" cap="none" dirty="0" smtClean="0">
                <a:latin typeface="Times New Roman" panose="02020603050405020304" pitchFamily="18" charset="0"/>
                <a:cs typeface="Times New Roman" panose="02020603050405020304" pitchFamily="18" charset="0"/>
              </a:rPr>
              <a:t>A random seed is included as part of the password generation process, and stored as part of the encrypted password. This ensures that if two accounts have the same plain-text password that they will not have the same encrypted password. However cutting and pasting encrypted passwords from one account to another will give them the same plain-text passwords.</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519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97864" y="813816"/>
            <a:ext cx="10079736" cy="4977383"/>
          </a:xfrm>
        </p:spPr>
        <p:txBody>
          <a:bodyPr>
            <a:normAutofit/>
          </a:bodyPr>
          <a:lstStyle/>
          <a:p>
            <a:pPr marL="0" indent="0">
              <a:buNone/>
            </a:pPr>
            <a:r>
              <a:rPr lang="en-US" b="1" cap="none" dirty="0" smtClean="0">
                <a:latin typeface="Times New Roman" panose="02020603050405020304" pitchFamily="18" charset="0"/>
                <a:cs typeface="Times New Roman" panose="02020603050405020304" pitchFamily="18" charset="0"/>
              </a:rPr>
              <a:t>4. One-time passwords</a:t>
            </a:r>
          </a:p>
          <a:p>
            <a:r>
              <a:rPr lang="en-US" cap="none" dirty="0" smtClean="0">
                <a:latin typeface="Times New Roman" panose="02020603050405020304" pitchFamily="18" charset="0"/>
                <a:cs typeface="Times New Roman" panose="02020603050405020304" pitchFamily="18" charset="0"/>
              </a:rPr>
              <a:t>One-time passwords resist shoulder surfing and other attacks where an observer is able to capture a password typed in by a user.</a:t>
            </a:r>
          </a:p>
          <a:p>
            <a:pPr lvl="1"/>
            <a:r>
              <a:rPr lang="en-US" cap="none" dirty="0" smtClean="0">
                <a:latin typeface="Times New Roman" panose="02020603050405020304" pitchFamily="18" charset="0"/>
                <a:cs typeface="Times New Roman" panose="02020603050405020304" pitchFamily="18" charset="0"/>
              </a:rPr>
              <a:t>These are often based on a </a:t>
            </a:r>
            <a:r>
              <a:rPr lang="en-US" b="1" cap="none" dirty="0" smtClean="0">
                <a:latin typeface="Times New Roman" panose="02020603050405020304" pitchFamily="18" charset="0"/>
                <a:cs typeface="Times New Roman" panose="02020603050405020304" pitchFamily="18" charset="0"/>
              </a:rPr>
              <a:t>challenge</a:t>
            </a:r>
            <a:r>
              <a:rPr lang="en-US" cap="none" dirty="0" smtClean="0">
                <a:latin typeface="Times New Roman" panose="02020603050405020304" pitchFamily="18" charset="0"/>
                <a:cs typeface="Times New Roman" panose="02020603050405020304" pitchFamily="18" charset="0"/>
              </a:rPr>
              <a:t> and a </a:t>
            </a:r>
            <a:r>
              <a:rPr lang="en-US" b="1" cap="none" dirty="0" smtClean="0">
                <a:latin typeface="Times New Roman" panose="02020603050405020304" pitchFamily="18" charset="0"/>
                <a:cs typeface="Times New Roman" panose="02020603050405020304" pitchFamily="18" charset="0"/>
              </a:rPr>
              <a:t>response.</a:t>
            </a:r>
            <a:r>
              <a:rPr lang="en-US" cap="none" dirty="0" smtClean="0">
                <a:latin typeface="Times New Roman" panose="02020603050405020304" pitchFamily="18" charset="0"/>
                <a:cs typeface="Times New Roman" panose="02020603050405020304" pitchFamily="18" charset="0"/>
              </a:rPr>
              <a:t> Because the challenge is different each time, the old response will not be valid for future challenges</a:t>
            </a:r>
          </a:p>
          <a:p>
            <a:pPr lvl="1"/>
            <a:r>
              <a:rPr lang="en-US" cap="none" dirty="0" smtClean="0">
                <a:latin typeface="Times New Roman" panose="02020603050405020304" pitchFamily="18" charset="0"/>
                <a:cs typeface="Times New Roman" panose="02020603050405020304" pitchFamily="18" charset="0"/>
              </a:rPr>
              <a:t>Another option is to have some sort of electronic card with a series of constantly changing numbers, based on the current time. The user enters the current number on the card, which will only be valid for a few seconds. A </a:t>
            </a:r>
            <a:r>
              <a:rPr lang="en-US" b="1" i="1" cap="none" dirty="0" smtClean="0">
                <a:latin typeface="Times New Roman" panose="02020603050405020304" pitchFamily="18" charset="0"/>
                <a:cs typeface="Times New Roman" panose="02020603050405020304" pitchFamily="18" charset="0"/>
              </a:rPr>
              <a:t>two-factor authorization</a:t>
            </a:r>
            <a:r>
              <a:rPr lang="en-US" cap="none" dirty="0" smtClean="0">
                <a:latin typeface="Times New Roman" panose="02020603050405020304" pitchFamily="18" charset="0"/>
                <a:cs typeface="Times New Roman" panose="02020603050405020304" pitchFamily="18" charset="0"/>
              </a:rPr>
              <a:t> also requires a traditional password in addition to the number on the card, so others may not use it if it were ever lost or stolen.</a:t>
            </a:r>
          </a:p>
          <a:p>
            <a:pPr lvl="1"/>
            <a:r>
              <a:rPr lang="en-US" cap="none" dirty="0" smtClean="0">
                <a:latin typeface="Times New Roman" panose="02020603050405020304" pitchFamily="18" charset="0"/>
                <a:cs typeface="Times New Roman" panose="02020603050405020304" pitchFamily="18" charset="0"/>
              </a:rPr>
              <a:t>A third variation is a </a:t>
            </a:r>
            <a:r>
              <a:rPr lang="en-US" b="1" i="1" cap="none" dirty="0" smtClean="0">
                <a:latin typeface="Times New Roman" panose="02020603050405020304" pitchFamily="18" charset="0"/>
                <a:cs typeface="Times New Roman" panose="02020603050405020304" pitchFamily="18" charset="0"/>
              </a:rPr>
              <a:t>code book, </a:t>
            </a:r>
            <a:r>
              <a:rPr lang="en-US" cap="none" dirty="0" smtClean="0">
                <a:latin typeface="Times New Roman" panose="02020603050405020304" pitchFamily="18" charset="0"/>
                <a:cs typeface="Times New Roman" panose="02020603050405020304" pitchFamily="18" charset="0"/>
              </a:rPr>
              <a:t>or </a:t>
            </a:r>
            <a:r>
              <a:rPr lang="en-US" b="1" i="1" cap="none" dirty="0" smtClean="0">
                <a:latin typeface="Times New Roman" panose="02020603050405020304" pitchFamily="18" charset="0"/>
                <a:cs typeface="Times New Roman" panose="02020603050405020304" pitchFamily="18" charset="0"/>
              </a:rPr>
              <a:t>one-time pad.</a:t>
            </a:r>
            <a:r>
              <a:rPr lang="en-US" cap="none" dirty="0" smtClean="0">
                <a:latin typeface="Times New Roman" panose="02020603050405020304" pitchFamily="18" charset="0"/>
                <a:cs typeface="Times New Roman" panose="02020603050405020304" pitchFamily="18" charset="0"/>
              </a:rPr>
              <a:t> In this scheme a long list of passwords is generated, and each one is crossed off and cancelled as it is used. Obviously it is important to keep the pad secure.</a:t>
            </a:r>
          </a:p>
          <a:p>
            <a:pPr lvl="1"/>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9150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80744" y="1060704"/>
            <a:ext cx="9988296" cy="4986527"/>
          </a:xfrm>
        </p:spPr>
        <p:txBody>
          <a:bodyPr>
            <a:normAutofit/>
          </a:bodyPr>
          <a:lstStyle/>
          <a:p>
            <a:pPr marL="0" indent="0">
              <a:buNone/>
            </a:pPr>
            <a:r>
              <a:rPr lang="en-US" b="1" cap="none" dirty="0" smtClean="0">
                <a:latin typeface="Times New Roman" panose="02020603050405020304" pitchFamily="18" charset="0"/>
                <a:cs typeface="Times New Roman" panose="02020603050405020304" pitchFamily="18" charset="0"/>
              </a:rPr>
              <a:t>5. Biometrics</a:t>
            </a:r>
          </a:p>
          <a:p>
            <a:r>
              <a:rPr lang="en-US" cap="none" dirty="0" smtClean="0">
                <a:latin typeface="Times New Roman" panose="02020603050405020304" pitchFamily="18" charset="0"/>
                <a:cs typeface="Times New Roman" panose="02020603050405020304" pitchFamily="18" charset="0"/>
              </a:rPr>
              <a:t>Biometrics involve a physical characteristic of the user that is not easily forged or duplicated and not likely to be identical between multiple users.</a:t>
            </a:r>
          </a:p>
          <a:p>
            <a:pPr lvl="1"/>
            <a:r>
              <a:rPr lang="en-US" cap="none" dirty="0" smtClean="0">
                <a:latin typeface="Times New Roman" panose="02020603050405020304" pitchFamily="18" charset="0"/>
                <a:cs typeface="Times New Roman" panose="02020603050405020304" pitchFamily="18" charset="0"/>
              </a:rPr>
              <a:t>Fingerprint scanners are getting faster, more accurate, and more economical.</a:t>
            </a:r>
          </a:p>
          <a:p>
            <a:pPr lvl="1"/>
            <a:r>
              <a:rPr lang="en-US" cap="none" dirty="0" smtClean="0">
                <a:latin typeface="Times New Roman" panose="02020603050405020304" pitchFamily="18" charset="0"/>
                <a:cs typeface="Times New Roman" panose="02020603050405020304" pitchFamily="18" charset="0"/>
              </a:rPr>
              <a:t>Palm readers can check thermal properties, finger length, etc.</a:t>
            </a:r>
          </a:p>
          <a:p>
            <a:pPr lvl="1"/>
            <a:r>
              <a:rPr lang="en-US" cap="none" dirty="0" smtClean="0">
                <a:latin typeface="Times New Roman" panose="02020603050405020304" pitchFamily="18" charset="0"/>
                <a:cs typeface="Times New Roman" panose="02020603050405020304" pitchFamily="18" charset="0"/>
              </a:rPr>
              <a:t>Retinal scanners examine the back of the users' eyes.</a:t>
            </a:r>
          </a:p>
          <a:p>
            <a:pPr lvl="1"/>
            <a:r>
              <a:rPr lang="en-US" cap="none" dirty="0" smtClean="0">
                <a:latin typeface="Times New Roman" panose="02020603050405020304" pitchFamily="18" charset="0"/>
                <a:cs typeface="Times New Roman" panose="02020603050405020304" pitchFamily="18" charset="0"/>
              </a:rPr>
              <a:t>Voiceprint analyzers distinguish particular voices.</a:t>
            </a:r>
          </a:p>
          <a:p>
            <a:pPr lvl="1"/>
            <a:r>
              <a:rPr lang="en-US" cap="none" dirty="0" smtClean="0">
                <a:latin typeface="Times New Roman" panose="02020603050405020304" pitchFamily="18" charset="0"/>
                <a:cs typeface="Times New Roman" panose="02020603050405020304" pitchFamily="18" charset="0"/>
              </a:rPr>
              <a:t>Difficulties may arise in the event of colds, injuries, or other physiological changes.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042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88B7-253E-4AB7-B140-D59BD2A65677}"/>
              </a:ext>
            </a:extLst>
          </p:cNvPr>
          <p:cNvSpPr>
            <a:spLocks noGrp="1"/>
          </p:cNvSpPr>
          <p:nvPr/>
        </p:nvSpPr>
        <p:spPr>
          <a:xfrm>
            <a:off x="1752600" y="365918"/>
            <a:ext cx="3048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3" name="Content Placeholder 2">
            <a:extLst>
              <a:ext uri="{FF2B5EF4-FFF2-40B4-BE49-F238E27FC236}">
                <a16:creationId xmlns:a16="http://schemas.microsoft.com/office/drawing/2014/main" id="{6125483A-C870-469F-9519-2BC37E4F3A4B}"/>
              </a:ext>
            </a:extLst>
          </p:cNvPr>
          <p:cNvSpPr>
            <a:spLocks noGrp="1"/>
          </p:cNvSpPr>
          <p:nvPr/>
        </p:nvSpPr>
        <p:spPr>
          <a:xfrm>
            <a:off x="2057400" y="1127918"/>
            <a:ext cx="8382000"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p>
        </p:txBody>
      </p:sp>
      <p:sp>
        <p:nvSpPr>
          <p:cNvPr id="6" name="Title 5"/>
          <p:cNvSpPr>
            <a:spLocks noGrp="1"/>
          </p:cNvSpPr>
          <p:nvPr>
            <p:ph type="title"/>
          </p:nvPr>
        </p:nvSpPr>
        <p:spPr>
          <a:xfrm>
            <a:off x="713232" y="45733"/>
            <a:ext cx="10370755" cy="1082185"/>
          </a:xfrm>
        </p:spPr>
        <p:txBody>
          <a:bodyPr>
            <a:normAutofit/>
          </a:bodyPr>
          <a:lstStyle/>
          <a:p>
            <a:pPr algn="ctr"/>
            <a:r>
              <a:rPr lang="en-US" sz="3200" b="1" dirty="0">
                <a:solidFill>
                  <a:schemeClr val="accent4">
                    <a:lumMod val="75000"/>
                  </a:schemeClr>
                </a:solidFill>
                <a:latin typeface="Times New Roman" panose="02020603050405020304" pitchFamily="18" charset="0"/>
                <a:cs typeface="Times New Roman" panose="02020603050405020304" pitchFamily="18" charset="0"/>
              </a:rPr>
              <a:t>Principles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of </a:t>
            </a:r>
            <a:r>
              <a:rPr lang="en-US" sz="3200" b="1" dirty="0">
                <a:solidFill>
                  <a:schemeClr val="accent4">
                    <a:lumMod val="75000"/>
                  </a:schemeClr>
                </a:solidFill>
                <a:latin typeface="Times New Roman" panose="02020603050405020304" pitchFamily="18" charset="0"/>
                <a:cs typeface="Times New Roman" panose="02020603050405020304" pitchFamily="18" charset="0"/>
              </a:rPr>
              <a:t>protection</a:t>
            </a:r>
          </a:p>
        </p:txBody>
      </p:sp>
      <p:sp>
        <p:nvSpPr>
          <p:cNvPr id="7" name="Content Placeholder 6"/>
          <p:cNvSpPr>
            <a:spLocks noGrp="1"/>
          </p:cNvSpPr>
          <p:nvPr>
            <p:ph idx="1"/>
          </p:nvPr>
        </p:nvSpPr>
        <p:spPr>
          <a:xfrm>
            <a:off x="1177988" y="859694"/>
            <a:ext cx="9905999" cy="6556090"/>
          </a:xfrm>
        </p:spPr>
        <p:txBody>
          <a:bodyPr>
            <a:noAutofit/>
          </a:bodyPr>
          <a:lstStyle/>
          <a:p>
            <a:r>
              <a:rPr lang="en-US" sz="2200" cap="none" dirty="0" smtClean="0">
                <a:latin typeface="Times New Roman" panose="02020603050405020304" pitchFamily="18" charset="0"/>
                <a:cs typeface="Times New Roman" panose="02020603050405020304" pitchFamily="18" charset="0"/>
              </a:rPr>
              <a:t>The </a:t>
            </a:r>
            <a:r>
              <a:rPr lang="en-US" sz="2200" b="1" i="1" cap="none" dirty="0" smtClean="0">
                <a:latin typeface="Times New Roman" panose="02020603050405020304" pitchFamily="18" charset="0"/>
                <a:cs typeface="Times New Roman" panose="02020603050405020304" pitchFamily="18" charset="0"/>
              </a:rPr>
              <a:t>principle of least privilege </a:t>
            </a:r>
            <a:r>
              <a:rPr lang="en-US" sz="2200" cap="none" dirty="0" smtClean="0">
                <a:latin typeface="Times New Roman" panose="02020603050405020304" pitchFamily="18" charset="0"/>
                <a:cs typeface="Times New Roman" panose="02020603050405020304" pitchFamily="18" charset="0"/>
              </a:rPr>
              <a:t>dictates that programs, users, and systems be given just enough privileges to perform their tasks.</a:t>
            </a:r>
          </a:p>
          <a:p>
            <a:r>
              <a:rPr lang="en-US" sz="2200" cap="none" dirty="0" smtClean="0">
                <a:latin typeface="Times New Roman" panose="02020603050405020304" pitchFamily="18" charset="0"/>
                <a:cs typeface="Times New Roman" panose="02020603050405020304" pitchFamily="18" charset="0"/>
              </a:rPr>
              <a:t>This ensures that failures do the least amount of harm and allow the least of harm to be done.</a:t>
            </a:r>
          </a:p>
          <a:p>
            <a:r>
              <a:rPr lang="en-US" sz="2200" cap="none" dirty="0" smtClean="0">
                <a:latin typeface="Times New Roman" panose="02020603050405020304" pitchFamily="18" charset="0"/>
                <a:cs typeface="Times New Roman" panose="02020603050405020304" pitchFamily="18" charset="0"/>
              </a:rPr>
              <a:t>For example, if a program needs special privileges to perform a task, it is better to make it a </a:t>
            </a:r>
            <a:r>
              <a:rPr lang="en-US" sz="2200" cap="none" dirty="0" err="1" smtClean="0">
                <a:latin typeface="Times New Roman" panose="02020603050405020304" pitchFamily="18" charset="0"/>
                <a:cs typeface="Times New Roman" panose="02020603050405020304" pitchFamily="18" charset="0"/>
              </a:rPr>
              <a:t>sgid</a:t>
            </a:r>
            <a:r>
              <a:rPr lang="en-US" sz="2200" cap="none" dirty="0" smtClean="0">
                <a:latin typeface="Times New Roman" panose="02020603050405020304" pitchFamily="18" charset="0"/>
                <a:cs typeface="Times New Roman" panose="02020603050405020304" pitchFamily="18" charset="0"/>
              </a:rPr>
              <a:t> program with group ownership of "network" or "backup" or some other pseudo group, rather than </a:t>
            </a:r>
            <a:r>
              <a:rPr lang="en-US" sz="2200" cap="none" dirty="0" err="1" smtClean="0">
                <a:latin typeface="Times New Roman" panose="02020603050405020304" pitchFamily="18" charset="0"/>
                <a:cs typeface="Times New Roman" panose="02020603050405020304" pitchFamily="18" charset="0"/>
              </a:rPr>
              <a:t>suid</a:t>
            </a:r>
            <a:r>
              <a:rPr lang="en-US" sz="2200" cap="none" dirty="0" smtClean="0">
                <a:latin typeface="Times New Roman" panose="02020603050405020304" pitchFamily="18" charset="0"/>
                <a:cs typeface="Times New Roman" panose="02020603050405020304" pitchFamily="18" charset="0"/>
              </a:rPr>
              <a:t> with root ownership. This limits the amount of damage that can occur if something goes wrong.</a:t>
            </a:r>
          </a:p>
          <a:p>
            <a:r>
              <a:rPr lang="en-US" sz="2200" cap="none" dirty="0" smtClean="0">
                <a:latin typeface="Times New Roman" panose="02020603050405020304" pitchFamily="18" charset="0"/>
                <a:cs typeface="Times New Roman" panose="02020603050405020304" pitchFamily="18" charset="0"/>
              </a:rPr>
              <a:t>Typically each user is given their own account, and has only enough privilege to modify their own files.</a:t>
            </a:r>
          </a:p>
          <a:p>
            <a:r>
              <a:rPr lang="en-US" sz="2200" cap="none" dirty="0" smtClean="0">
                <a:latin typeface="Times New Roman" panose="02020603050405020304" pitchFamily="18" charset="0"/>
                <a:cs typeface="Times New Roman" panose="02020603050405020304" pitchFamily="18" charset="0"/>
              </a:rPr>
              <a:t>The root account should not be used for normal day to day activities - the system administrator should also have an ordinary account, and reserve use of the root account for only those tasks which need the root privileges</a:t>
            </a:r>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592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71629"/>
            <a:ext cx="10364451" cy="963395"/>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Implementing Security </a:t>
            </a:r>
            <a:r>
              <a:rPr lang="en-IN" sz="3200" b="1" dirty="0" err="1">
                <a:solidFill>
                  <a:schemeClr val="accent5">
                    <a:lumMod val="75000"/>
                  </a:schemeClr>
                </a:solidFill>
                <a:latin typeface="Times New Roman" panose="02020603050405020304" pitchFamily="18" charset="0"/>
                <a:cs typeface="Times New Roman" panose="02020603050405020304" pitchFamily="18" charset="0"/>
              </a:rPr>
              <a:t>Defenses</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499616"/>
            <a:ext cx="10363826" cy="4544568"/>
          </a:xfrm>
        </p:spPr>
        <p:txBody>
          <a:bodyPr>
            <a:normAutofit fontScale="92500" lnSpcReduction="20000"/>
          </a:bodyPr>
          <a:lstStyle/>
          <a:p>
            <a:pPr marL="0" indent="0">
              <a:buNone/>
            </a:pPr>
            <a:r>
              <a:rPr lang="en-US" b="1" cap="none" dirty="0" smtClean="0">
                <a:latin typeface="Times New Roman" panose="02020603050405020304" pitchFamily="18" charset="0"/>
                <a:cs typeface="Times New Roman" panose="02020603050405020304" pitchFamily="18" charset="0"/>
              </a:rPr>
              <a:t>1. Security policy</a:t>
            </a:r>
          </a:p>
          <a:p>
            <a:r>
              <a:rPr lang="en-US" cap="none" dirty="0" smtClean="0">
                <a:latin typeface="Times New Roman" panose="02020603050405020304" pitchFamily="18" charset="0"/>
                <a:cs typeface="Times New Roman" panose="02020603050405020304" pitchFamily="18" charset="0"/>
              </a:rPr>
              <a:t>A security policy should be well thought-out, agreed upon, and contained in a living document that everyone adheres to and is updated as needed.</a:t>
            </a:r>
          </a:p>
          <a:p>
            <a:r>
              <a:rPr lang="en-US" cap="none" dirty="0" smtClean="0">
                <a:latin typeface="Times New Roman" panose="02020603050405020304" pitchFamily="18" charset="0"/>
                <a:cs typeface="Times New Roman" panose="02020603050405020304" pitchFamily="18" charset="0"/>
              </a:rPr>
              <a:t>Examples of contents include how often port scans are run, password requirements, virus detectors, etc.</a:t>
            </a:r>
          </a:p>
          <a:p>
            <a:pPr marL="0" indent="0">
              <a:buNone/>
            </a:pPr>
            <a:r>
              <a:rPr lang="en-US" b="1" cap="none" dirty="0" smtClean="0">
                <a:latin typeface="Times New Roman" panose="02020603050405020304" pitchFamily="18" charset="0"/>
                <a:cs typeface="Times New Roman" panose="02020603050405020304" pitchFamily="18" charset="0"/>
              </a:rPr>
              <a:t>2. Vulnerability assessment</a:t>
            </a:r>
          </a:p>
          <a:p>
            <a:r>
              <a:rPr lang="en-US" cap="none" dirty="0" smtClean="0">
                <a:latin typeface="Times New Roman" panose="02020603050405020304" pitchFamily="18" charset="0"/>
                <a:cs typeface="Times New Roman" panose="02020603050405020304" pitchFamily="18" charset="0"/>
              </a:rPr>
              <a:t>Periodically examine the system to detect vulnerabilities.</a:t>
            </a:r>
          </a:p>
          <a:p>
            <a:r>
              <a:rPr lang="en-US" cap="none" dirty="0" smtClean="0">
                <a:latin typeface="Times New Roman" panose="02020603050405020304" pitchFamily="18" charset="0"/>
                <a:cs typeface="Times New Roman" panose="02020603050405020304" pitchFamily="18" charset="0"/>
              </a:rPr>
              <a:t>The government considers a system to be only as secure as its most far-reaching component. Any system connected to the internet is inherently less secure than one that is in a sealed room with no external communications.</a:t>
            </a:r>
          </a:p>
          <a:p>
            <a:r>
              <a:rPr lang="en-US" cap="none" dirty="0" smtClean="0">
                <a:latin typeface="Times New Roman" panose="02020603050405020304" pitchFamily="18" charset="0"/>
                <a:cs typeface="Times New Roman" panose="02020603050405020304" pitchFamily="18" charset="0"/>
              </a:rPr>
              <a:t>Some administrators advocate "security through obscurity", aiming to keep as much information about their systems hidden as possible, and not announcing any security concerns they come across.</a:t>
            </a:r>
          </a:p>
          <a:p>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463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24712" y="859536"/>
            <a:ext cx="10152888" cy="4931663"/>
          </a:xfrm>
        </p:spPr>
        <p:txBody>
          <a:bodyPr>
            <a:normAutofit/>
          </a:bodyPr>
          <a:lstStyle/>
          <a:p>
            <a:pPr marL="0" indent="0">
              <a:buNone/>
            </a:pPr>
            <a:r>
              <a:rPr lang="en-US" b="1" cap="none" dirty="0" smtClean="0">
                <a:latin typeface="Times New Roman" panose="02020603050405020304" pitchFamily="18" charset="0"/>
                <a:cs typeface="Times New Roman" panose="02020603050405020304" pitchFamily="18" charset="0"/>
              </a:rPr>
              <a:t>3. Intrusion detection</a:t>
            </a:r>
          </a:p>
          <a:p>
            <a:r>
              <a:rPr lang="en-US" cap="none" dirty="0" smtClean="0">
                <a:latin typeface="Times New Roman" panose="02020603050405020304" pitchFamily="18" charset="0"/>
                <a:cs typeface="Times New Roman" panose="02020603050405020304" pitchFamily="18" charset="0"/>
              </a:rPr>
              <a:t>Intrusion detection attempts to detect attacks, both successful and unsuccessful attempts.</a:t>
            </a:r>
          </a:p>
          <a:p>
            <a:r>
              <a:rPr lang="en-US" cap="none" dirty="0" smtClean="0">
                <a:latin typeface="Times New Roman" panose="02020603050405020304" pitchFamily="18" charset="0"/>
                <a:cs typeface="Times New Roman" panose="02020603050405020304" pitchFamily="18" charset="0"/>
              </a:rPr>
              <a:t>Intrusion detection systems, </a:t>
            </a:r>
            <a:r>
              <a:rPr lang="en-US" cap="none" dirty="0" err="1" smtClean="0">
                <a:latin typeface="Times New Roman" panose="02020603050405020304" pitchFamily="18" charset="0"/>
                <a:cs typeface="Times New Roman" panose="02020603050405020304" pitchFamily="18" charset="0"/>
              </a:rPr>
              <a:t>idss</a:t>
            </a:r>
            <a:r>
              <a:rPr lang="en-US" cap="none" dirty="0" smtClean="0">
                <a:latin typeface="Times New Roman" panose="02020603050405020304" pitchFamily="18" charset="0"/>
                <a:cs typeface="Times New Roman" panose="02020603050405020304" pitchFamily="18" charset="0"/>
              </a:rPr>
              <a:t>, raise the alarm when they detect an intrusion. Intrusion detection and prevention systems, </a:t>
            </a:r>
            <a:r>
              <a:rPr lang="en-US" cap="none" dirty="0" err="1" smtClean="0">
                <a:latin typeface="Times New Roman" panose="02020603050405020304" pitchFamily="18" charset="0"/>
                <a:cs typeface="Times New Roman" panose="02020603050405020304" pitchFamily="18" charset="0"/>
              </a:rPr>
              <a:t>idps</a:t>
            </a:r>
            <a:r>
              <a:rPr lang="en-US" cap="none" dirty="0" smtClean="0">
                <a:latin typeface="Times New Roman" panose="02020603050405020304" pitchFamily="18" charset="0"/>
                <a:cs typeface="Times New Roman" panose="02020603050405020304" pitchFamily="18" charset="0"/>
              </a:rPr>
              <a:t>, act as filtering routers, shutting down suspicious traffic when it is detected.</a:t>
            </a:r>
          </a:p>
          <a:p>
            <a:r>
              <a:rPr lang="en-US" cap="none" dirty="0" smtClean="0">
                <a:latin typeface="Times New Roman" panose="02020603050405020304" pitchFamily="18" charset="0"/>
                <a:cs typeface="Times New Roman" panose="02020603050405020304" pitchFamily="18" charset="0"/>
              </a:rPr>
              <a:t>There are two major approaches to detecting problems:</a:t>
            </a:r>
          </a:p>
          <a:p>
            <a:pPr lvl="1"/>
            <a:r>
              <a:rPr lang="en-US" b="1" i="1" cap="none" dirty="0" smtClean="0">
                <a:latin typeface="Times New Roman" panose="02020603050405020304" pitchFamily="18" charset="0"/>
                <a:cs typeface="Times New Roman" panose="02020603050405020304" pitchFamily="18" charset="0"/>
              </a:rPr>
              <a:t>Signature-based detection </a:t>
            </a:r>
            <a:r>
              <a:rPr lang="en-US" cap="none" dirty="0" smtClean="0">
                <a:latin typeface="Times New Roman" panose="02020603050405020304" pitchFamily="18" charset="0"/>
                <a:cs typeface="Times New Roman" panose="02020603050405020304" pitchFamily="18" charset="0"/>
              </a:rPr>
              <a:t>scans network packets, system files, etc. Looking for recognizable characteristics of known attacks, such as text strings for messages or the binary code for "exec /bin/</a:t>
            </a:r>
            <a:r>
              <a:rPr lang="en-US" cap="none" dirty="0" err="1" smtClean="0">
                <a:latin typeface="Times New Roman" panose="02020603050405020304" pitchFamily="18" charset="0"/>
                <a:cs typeface="Times New Roman" panose="02020603050405020304" pitchFamily="18" charset="0"/>
              </a:rPr>
              <a:t>sh</a:t>
            </a:r>
            <a:r>
              <a:rPr lang="en-US" cap="none" dirty="0" smtClean="0">
                <a:latin typeface="Times New Roman" panose="02020603050405020304" pitchFamily="18" charset="0"/>
                <a:cs typeface="Times New Roman" panose="02020603050405020304" pitchFamily="18" charset="0"/>
              </a:rPr>
              <a:t>". The problem with this is that it can only detect previously encountered problems for which the signature is known, requiring the frequent update of signature lists.</a:t>
            </a:r>
          </a:p>
          <a:p>
            <a:pPr lvl="1"/>
            <a:r>
              <a:rPr lang="en-US" b="1" i="1" cap="none" dirty="0" smtClean="0">
                <a:latin typeface="Times New Roman" panose="02020603050405020304" pitchFamily="18" charset="0"/>
                <a:cs typeface="Times New Roman" panose="02020603050405020304" pitchFamily="18" charset="0"/>
              </a:rPr>
              <a:t>Anomaly detection</a:t>
            </a:r>
            <a:r>
              <a:rPr lang="en-US" cap="none" dirty="0" smtClean="0">
                <a:latin typeface="Times New Roman" panose="02020603050405020304" pitchFamily="18" charset="0"/>
                <a:cs typeface="Times New Roman" panose="02020603050405020304" pitchFamily="18" charset="0"/>
              </a:rPr>
              <a:t> looks for "unusual" patterns of traffic or operation, such as unusually heavy load or an unusual number of logins late at night</a:t>
            </a: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891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9848" y="786384"/>
            <a:ext cx="10207752" cy="5004815"/>
          </a:xfrm>
        </p:spPr>
        <p:txBody>
          <a:bodyPr>
            <a:normAutofit fontScale="85000" lnSpcReduction="20000"/>
          </a:bodyPr>
          <a:lstStyle/>
          <a:p>
            <a:pPr marL="0" indent="0">
              <a:buNone/>
            </a:pPr>
            <a:r>
              <a:rPr lang="en-US" b="1" cap="none" dirty="0" smtClean="0">
                <a:latin typeface="Times New Roman" panose="02020603050405020304" pitchFamily="18" charset="0"/>
                <a:cs typeface="Times New Roman" panose="02020603050405020304" pitchFamily="18" charset="0"/>
              </a:rPr>
              <a:t>4 virus protection</a:t>
            </a:r>
          </a:p>
          <a:p>
            <a:r>
              <a:rPr lang="en-US" cap="none" dirty="0" smtClean="0">
                <a:latin typeface="Times New Roman" panose="02020603050405020304" pitchFamily="18" charset="0"/>
                <a:cs typeface="Times New Roman" panose="02020603050405020304" pitchFamily="18" charset="0"/>
              </a:rPr>
              <a:t>Modern anti-virus programs are basically signature-based detection systems, which also have the ability ( in some cases ) of </a:t>
            </a:r>
            <a:r>
              <a:rPr lang="en-US" b="1" i="1" cap="none" dirty="0" smtClean="0">
                <a:latin typeface="Times New Roman" panose="02020603050405020304" pitchFamily="18" charset="0"/>
                <a:cs typeface="Times New Roman" panose="02020603050405020304" pitchFamily="18" charset="0"/>
              </a:rPr>
              <a:t>disinfecting</a:t>
            </a:r>
            <a:r>
              <a:rPr lang="en-US" cap="none" dirty="0" smtClean="0">
                <a:latin typeface="Times New Roman" panose="02020603050405020304" pitchFamily="18" charset="0"/>
                <a:cs typeface="Times New Roman" panose="02020603050405020304" pitchFamily="18" charset="0"/>
              </a:rPr>
              <a:t> the affected files and returning them back to their original condition.</a:t>
            </a:r>
          </a:p>
          <a:p>
            <a:r>
              <a:rPr lang="en-US" cap="none" dirty="0" smtClean="0">
                <a:latin typeface="Times New Roman" panose="02020603050405020304" pitchFamily="18" charset="0"/>
                <a:cs typeface="Times New Roman" panose="02020603050405020304" pitchFamily="18" charset="0"/>
              </a:rPr>
              <a:t>Both viruses and anti-virus programs are rapidly evolving. For example viruses now commonly mutate every time they propagate, and so anti-virus programs look for families of related signatures rather than specific ones.</a:t>
            </a:r>
          </a:p>
          <a:p>
            <a:r>
              <a:rPr lang="en-US" cap="none" dirty="0" smtClean="0">
                <a:latin typeface="Times New Roman" panose="02020603050405020304" pitchFamily="18" charset="0"/>
                <a:cs typeface="Times New Roman" panose="02020603050405020304" pitchFamily="18" charset="0"/>
              </a:rPr>
              <a:t>Some antivirus programs look for anomalies, such as an executable program being opened for writing ( other than by a compiler. )</a:t>
            </a:r>
          </a:p>
          <a:p>
            <a:r>
              <a:rPr lang="en-US" cap="none" dirty="0" smtClean="0">
                <a:latin typeface="Times New Roman" panose="02020603050405020304" pitchFamily="18" charset="0"/>
                <a:cs typeface="Times New Roman" panose="02020603050405020304" pitchFamily="18" charset="0"/>
              </a:rPr>
              <a:t>Avoiding bootleg, free, and shared software can help reduce the chance of catching a virus, but even shrink-wrapped official software has on occasion been infected by disgruntled factory workers.</a:t>
            </a:r>
          </a:p>
          <a:p>
            <a:r>
              <a:rPr lang="en-US" cap="none" dirty="0" smtClean="0">
                <a:latin typeface="Times New Roman" panose="02020603050405020304" pitchFamily="18" charset="0"/>
                <a:cs typeface="Times New Roman" panose="02020603050405020304" pitchFamily="18" charset="0"/>
              </a:rPr>
              <a:t>Some virus detectors will run suspicious programs in a </a:t>
            </a:r>
            <a:r>
              <a:rPr lang="en-US" b="1" i="1" cap="none" dirty="0" smtClean="0">
                <a:latin typeface="Times New Roman" panose="02020603050405020304" pitchFamily="18" charset="0"/>
                <a:cs typeface="Times New Roman" panose="02020603050405020304" pitchFamily="18" charset="0"/>
              </a:rPr>
              <a:t>sandbox, </a:t>
            </a:r>
            <a:r>
              <a:rPr lang="en-US" cap="none" dirty="0" smtClean="0">
                <a:latin typeface="Times New Roman" panose="02020603050405020304" pitchFamily="18" charset="0"/>
                <a:cs typeface="Times New Roman" panose="02020603050405020304" pitchFamily="18" charset="0"/>
              </a:rPr>
              <a:t>an isolated and secure area of the system which mimics the real system.</a:t>
            </a:r>
          </a:p>
          <a:p>
            <a:r>
              <a:rPr lang="en-US" b="1" i="1" cap="none" dirty="0" smtClean="0">
                <a:latin typeface="Times New Roman" panose="02020603050405020304" pitchFamily="18" charset="0"/>
                <a:cs typeface="Times New Roman" panose="02020603050405020304" pitchFamily="18" charset="0"/>
              </a:rPr>
              <a:t>Rich text format, rtf, </a:t>
            </a:r>
            <a:r>
              <a:rPr lang="en-US" cap="none" dirty="0" smtClean="0">
                <a:latin typeface="Times New Roman" panose="02020603050405020304" pitchFamily="18" charset="0"/>
                <a:cs typeface="Times New Roman" panose="02020603050405020304" pitchFamily="18" charset="0"/>
              </a:rPr>
              <a:t>files cannot carry macros, and hence cannot carry word macro viruses.</a:t>
            </a:r>
          </a:p>
          <a:p>
            <a:r>
              <a:rPr lang="en-US" cap="none" dirty="0" smtClean="0">
                <a:latin typeface="Times New Roman" panose="02020603050405020304" pitchFamily="18" charset="0"/>
                <a:cs typeface="Times New Roman" panose="02020603050405020304" pitchFamily="18" charset="0"/>
              </a:rPr>
              <a:t>Known safe programs ( </a:t>
            </a:r>
            <a:r>
              <a:rPr lang="en-US" cap="none" dirty="0" err="1" smtClean="0">
                <a:latin typeface="Times New Roman" panose="02020603050405020304" pitchFamily="18" charset="0"/>
                <a:cs typeface="Times New Roman" panose="02020603050405020304" pitchFamily="18" charset="0"/>
              </a:rPr>
              <a:t>e.G.</a:t>
            </a:r>
            <a:r>
              <a:rPr lang="en-US" cap="none" dirty="0" smtClean="0">
                <a:latin typeface="Times New Roman" panose="02020603050405020304" pitchFamily="18" charset="0"/>
                <a:cs typeface="Times New Roman" panose="02020603050405020304" pitchFamily="18" charset="0"/>
              </a:rPr>
              <a:t> Right after a fresh install or after a thorough examination ) can be digitally signed, and periodically the files can be re-verified against the stored digital signatures. ( Which should be kept secure, such as on off-line write-only medium. )</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8617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52728" y="941832"/>
            <a:ext cx="10024872" cy="4849367"/>
          </a:xfrm>
        </p:spPr>
        <p:txBody>
          <a:bodyPr>
            <a:normAutofit/>
          </a:bodyPr>
          <a:lstStyle/>
          <a:p>
            <a:pPr marL="0" indent="0">
              <a:buNone/>
            </a:pPr>
            <a:r>
              <a:rPr lang="en-US" b="1" cap="none" dirty="0" smtClean="0">
                <a:latin typeface="Times New Roman" panose="02020603050405020304" pitchFamily="18" charset="0"/>
                <a:cs typeface="Times New Roman" panose="02020603050405020304" pitchFamily="18" charset="0"/>
              </a:rPr>
              <a:t>5. Auditing, accounting, and logging</a:t>
            </a:r>
          </a:p>
          <a:p>
            <a:r>
              <a:rPr lang="en-US" cap="none" dirty="0" smtClean="0">
                <a:latin typeface="Times New Roman" panose="02020603050405020304" pitchFamily="18" charset="0"/>
                <a:cs typeface="Times New Roman" panose="02020603050405020304" pitchFamily="18" charset="0"/>
              </a:rPr>
              <a:t>Auditing, accounting, and logging records can also be used to detect anomalous behavior.</a:t>
            </a:r>
          </a:p>
          <a:p>
            <a:r>
              <a:rPr lang="en-US" cap="none" dirty="0" smtClean="0">
                <a:latin typeface="Times New Roman" panose="02020603050405020304" pitchFamily="18" charset="0"/>
                <a:cs typeface="Times New Roman" panose="02020603050405020304" pitchFamily="18" charset="0"/>
              </a:rPr>
              <a:t>Some of the kinds of things that can be logged include authentication failures and successes, logins, running of </a:t>
            </a:r>
            <a:r>
              <a:rPr lang="en-US" cap="none" dirty="0" err="1" smtClean="0">
                <a:latin typeface="Times New Roman" panose="02020603050405020304" pitchFamily="18" charset="0"/>
                <a:cs typeface="Times New Roman" panose="02020603050405020304" pitchFamily="18" charset="0"/>
              </a:rPr>
              <a:t>suid</a:t>
            </a:r>
            <a:r>
              <a:rPr lang="en-US" cap="none" dirty="0" smtClean="0">
                <a:latin typeface="Times New Roman" panose="02020603050405020304" pitchFamily="18" charset="0"/>
                <a:cs typeface="Times New Roman" panose="02020603050405020304" pitchFamily="18" charset="0"/>
              </a:rPr>
              <a:t> or </a:t>
            </a:r>
            <a:r>
              <a:rPr lang="en-US" cap="none" dirty="0" err="1" smtClean="0">
                <a:latin typeface="Times New Roman" panose="02020603050405020304" pitchFamily="18" charset="0"/>
                <a:cs typeface="Times New Roman" panose="02020603050405020304" pitchFamily="18" charset="0"/>
              </a:rPr>
              <a:t>sgid</a:t>
            </a:r>
            <a:r>
              <a:rPr lang="en-US" cap="none" dirty="0" smtClean="0">
                <a:latin typeface="Times New Roman" panose="02020603050405020304" pitchFamily="18" charset="0"/>
                <a:cs typeface="Times New Roman" panose="02020603050405020304" pitchFamily="18" charset="0"/>
              </a:rPr>
              <a:t> programs, network accesses, system calls, etc. In extreme cases almost every keystroke and electron that moves can be logged for future analysis. ( Note that on the flip side, all this detailed logging can also be used to analyze system performance. The down side is that the logging also </a:t>
            </a:r>
            <a:r>
              <a:rPr lang="en-US" i="1" cap="none" dirty="0" smtClean="0">
                <a:latin typeface="Times New Roman" panose="02020603050405020304" pitchFamily="18" charset="0"/>
                <a:cs typeface="Times New Roman" panose="02020603050405020304" pitchFamily="18" charset="0"/>
              </a:rPr>
              <a:t>affects</a:t>
            </a:r>
            <a:r>
              <a:rPr lang="en-US" cap="none" dirty="0" smtClean="0">
                <a:latin typeface="Times New Roman" panose="02020603050405020304" pitchFamily="18" charset="0"/>
                <a:cs typeface="Times New Roman" panose="02020603050405020304" pitchFamily="18" charset="0"/>
              </a:rPr>
              <a:t> system performance ( negatively! ), And so a </a:t>
            </a:r>
            <a:r>
              <a:rPr lang="en-US" cap="none" dirty="0" err="1" smtClean="0">
                <a:latin typeface="Times New Roman" panose="02020603050405020304" pitchFamily="18" charset="0"/>
                <a:cs typeface="Times New Roman" panose="02020603050405020304" pitchFamily="18" charset="0"/>
              </a:rPr>
              <a:t>heisenberg</a:t>
            </a:r>
            <a:r>
              <a:rPr lang="en-US" cap="none" dirty="0" smtClean="0">
                <a:latin typeface="Times New Roman" panose="02020603050405020304" pitchFamily="18" charset="0"/>
                <a:cs typeface="Times New Roman" panose="02020603050405020304" pitchFamily="18" charset="0"/>
              </a:rPr>
              <a:t> effect applies. )</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18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1" y="380773"/>
            <a:ext cx="11055096" cy="1027403"/>
          </a:xfrm>
        </p:spPr>
        <p:txBody>
          <a:bodyPr>
            <a:normAutofit/>
          </a:bodyPr>
          <a:lstStyle/>
          <a:p>
            <a:r>
              <a:rPr lang="en-US" sz="3000" b="1" cap="none" dirty="0" smtClean="0">
                <a:solidFill>
                  <a:schemeClr val="accent5">
                    <a:lumMod val="75000"/>
                  </a:schemeClr>
                </a:solidFill>
                <a:latin typeface="Times New Roman" panose="02020603050405020304" pitchFamily="18" charset="0"/>
                <a:cs typeface="Times New Roman" panose="02020603050405020304" pitchFamily="18" charset="0"/>
              </a:rPr>
              <a:t>FIREWALLING TO PROTECT SYSTEMS AND NETWORKS</a:t>
            </a:r>
            <a:endParaRPr lang="en-US" sz="3000" b="1" cap="none"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507556"/>
            <a:ext cx="10363826" cy="3424107"/>
          </a:xfrm>
        </p:spPr>
        <p:txBody>
          <a:bodyPr>
            <a:normAutofit/>
          </a:bodyPr>
          <a:lstStyle/>
          <a:p>
            <a:r>
              <a:rPr lang="en-US" cap="none" dirty="0" smtClean="0">
                <a:latin typeface="Times New Roman" panose="02020603050405020304" pitchFamily="18" charset="0"/>
                <a:cs typeface="Times New Roman" panose="02020603050405020304" pitchFamily="18" charset="0"/>
              </a:rPr>
              <a:t>Firewalls are devices ( or sometimes software ) that sit on the border between two security domains and monitor/log activity between them, sometimes restricting the traffic that can pass between them based on certain criteria.</a:t>
            </a:r>
          </a:p>
          <a:p>
            <a:r>
              <a:rPr lang="en-US" cap="none" dirty="0" smtClean="0">
                <a:latin typeface="Times New Roman" panose="02020603050405020304" pitchFamily="18" charset="0"/>
                <a:cs typeface="Times New Roman" panose="02020603050405020304" pitchFamily="18" charset="0"/>
              </a:rPr>
              <a:t>A common architecture is to establish a de-militarized zone, </a:t>
            </a:r>
            <a:r>
              <a:rPr lang="en-US" cap="none" dirty="0" err="1" smtClean="0">
                <a:latin typeface="Times New Roman" panose="02020603050405020304" pitchFamily="18" charset="0"/>
                <a:cs typeface="Times New Roman" panose="02020603050405020304" pitchFamily="18" charset="0"/>
              </a:rPr>
              <a:t>dmz</a:t>
            </a:r>
            <a:r>
              <a:rPr lang="en-US" cap="none" dirty="0" smtClean="0">
                <a:latin typeface="Times New Roman" panose="02020603050405020304" pitchFamily="18" charset="0"/>
                <a:cs typeface="Times New Roman" panose="02020603050405020304" pitchFamily="18" charset="0"/>
              </a:rPr>
              <a:t>, which sort of sits "between" the company domain and the outside world, as shown below. Company computers can reach either the DMZ or the outside world, but outside computers can only reach the DMZ. </a:t>
            </a:r>
            <a:endParaRPr lang="en-US" cap="none" dirty="0">
              <a:latin typeface="Times New Roman" panose="02020603050405020304" pitchFamily="18" charset="0"/>
              <a:cs typeface="Times New Roman" panose="02020603050405020304" pitchFamily="18" charset="0"/>
            </a:endParaRPr>
          </a:p>
        </p:txBody>
      </p:sp>
      <p:pic>
        <p:nvPicPr>
          <p:cNvPr id="8194" name="Picture 2" descr="https://www.cs.uic.edu/~jbell/CourseNotes/OperatingSystems/images/Chapter15/15_10_DomainSepa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287" y="4005072"/>
            <a:ext cx="7067550" cy="285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57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33230" y="1032068"/>
            <a:ext cx="10363826" cy="3424107"/>
          </a:xfrm>
        </p:spPr>
        <p:txBody>
          <a:bodyPr/>
          <a:lstStyle/>
          <a:p>
            <a:r>
              <a:rPr lang="en-US" cap="none" dirty="0" smtClean="0">
                <a:latin typeface="Times New Roman" panose="02020603050405020304" pitchFamily="18" charset="0"/>
                <a:cs typeface="Times New Roman" panose="02020603050405020304" pitchFamily="18" charset="0"/>
              </a:rPr>
              <a:t>Firewalls themselves need to be resistant to attacks, and unfortunately have several vulnerabilities:</a:t>
            </a:r>
          </a:p>
          <a:p>
            <a:pPr lvl="1"/>
            <a:r>
              <a:rPr lang="en-US" b="1" i="1" cap="none" dirty="0" smtClean="0">
                <a:latin typeface="Times New Roman" panose="02020603050405020304" pitchFamily="18" charset="0"/>
                <a:cs typeface="Times New Roman" panose="02020603050405020304" pitchFamily="18" charset="0"/>
              </a:rPr>
              <a:t>tunneling, </a:t>
            </a:r>
            <a:r>
              <a:rPr lang="en-US" cap="none" dirty="0" smtClean="0">
                <a:latin typeface="Times New Roman" panose="02020603050405020304" pitchFamily="18" charset="0"/>
                <a:cs typeface="Times New Roman" panose="02020603050405020304" pitchFamily="18" charset="0"/>
              </a:rPr>
              <a:t>which involves encapsulating forbidden traffic inside of packets that are allowed.</a:t>
            </a:r>
          </a:p>
          <a:p>
            <a:pPr lvl="1"/>
            <a:r>
              <a:rPr lang="en-US" cap="none" dirty="0" smtClean="0">
                <a:latin typeface="Times New Roman" panose="02020603050405020304" pitchFamily="18" charset="0"/>
                <a:cs typeface="Times New Roman" panose="02020603050405020304" pitchFamily="18" charset="0"/>
              </a:rPr>
              <a:t>Denial of service attacks addressed at the firewall itself.</a:t>
            </a:r>
          </a:p>
          <a:p>
            <a:pPr lvl="1"/>
            <a:r>
              <a:rPr lang="en-US" cap="none" dirty="0" smtClean="0">
                <a:latin typeface="Times New Roman" panose="02020603050405020304" pitchFamily="18" charset="0"/>
                <a:cs typeface="Times New Roman" panose="02020603050405020304" pitchFamily="18" charset="0"/>
              </a:rPr>
              <a:t>Spoofing, in which an unauthorized host sends packets to the firewall with the return address of an authorized hos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285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90501"/>
            <a:ext cx="10364451" cy="871955"/>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Computer-Security Classifications </a:t>
            </a:r>
          </a:p>
        </p:txBody>
      </p:sp>
      <p:sp>
        <p:nvSpPr>
          <p:cNvPr id="3" name="Content Placeholder 2"/>
          <p:cNvSpPr>
            <a:spLocks noGrp="1"/>
          </p:cNvSpPr>
          <p:nvPr>
            <p:ph sz="quarter" idx="13"/>
          </p:nvPr>
        </p:nvSpPr>
        <p:spPr>
          <a:xfrm>
            <a:off x="914399" y="1534988"/>
            <a:ext cx="10363826" cy="5094412"/>
          </a:xfrm>
        </p:spPr>
        <p:txBody>
          <a:bodyPr>
            <a:normAutofit fontScale="92500" lnSpcReduction="20000"/>
          </a:bodyPr>
          <a:lstStyle/>
          <a:p>
            <a:r>
              <a:rPr lang="en-US" cap="none" dirty="0" smtClean="0">
                <a:latin typeface="Times New Roman" panose="02020603050405020304" pitchFamily="18" charset="0"/>
                <a:cs typeface="Times New Roman" panose="02020603050405020304" pitchFamily="18" charset="0"/>
              </a:rPr>
              <a:t>No computer system can be 100% secure, and attempts to make it so can quickly make it unusable.</a:t>
            </a:r>
          </a:p>
          <a:p>
            <a:r>
              <a:rPr lang="en-US" cap="none" dirty="0" smtClean="0">
                <a:latin typeface="Times New Roman" panose="02020603050405020304" pitchFamily="18" charset="0"/>
                <a:cs typeface="Times New Roman" panose="02020603050405020304" pitchFamily="18" charset="0"/>
              </a:rPr>
              <a:t>However one can establish a level of trust to which one feels "safe" using a given computer system for particular security needs.</a:t>
            </a:r>
          </a:p>
          <a:p>
            <a:r>
              <a:rPr lang="en-US" cap="none" dirty="0" smtClean="0">
                <a:latin typeface="Times New Roman" panose="02020603050405020304" pitchFamily="18" charset="0"/>
                <a:cs typeface="Times New Roman" panose="02020603050405020304" pitchFamily="18" charset="0"/>
              </a:rPr>
              <a:t>The </a:t>
            </a:r>
            <a:r>
              <a:rPr lang="en-US" cap="none" dirty="0" err="1" smtClean="0">
                <a:latin typeface="Times New Roman" panose="02020603050405020304" pitchFamily="18" charset="0"/>
                <a:cs typeface="Times New Roman" panose="02020603050405020304" pitchFamily="18" charset="0"/>
              </a:rPr>
              <a:t>u.S.</a:t>
            </a:r>
            <a:r>
              <a:rPr lang="en-US" cap="none" dirty="0" smtClean="0">
                <a:latin typeface="Times New Roman" panose="02020603050405020304" pitchFamily="18" charset="0"/>
                <a:cs typeface="Times New Roman" panose="02020603050405020304" pitchFamily="18" charset="0"/>
              </a:rPr>
              <a:t> Department of defense's "trusted computer system evaluation criteria" defines four broad levels of trust, and sub-levels in some cases:</a:t>
            </a:r>
          </a:p>
          <a:p>
            <a:pPr lvl="1"/>
            <a:r>
              <a:rPr lang="en-US" cap="none" dirty="0" smtClean="0">
                <a:latin typeface="Times New Roman" panose="02020603050405020304" pitchFamily="18" charset="0"/>
                <a:cs typeface="Times New Roman" panose="02020603050405020304" pitchFamily="18" charset="0"/>
              </a:rPr>
              <a:t>Level D is the least trustworthy, and encompasses all systems that do not meet any of the more stringent criteria. DOS and windows 3.1 fall into level D, which has no user identification or authorization, and anyone who sits down has full access and control over the machine.</a:t>
            </a:r>
          </a:p>
          <a:p>
            <a:pPr lvl="1"/>
            <a:r>
              <a:rPr lang="en-US" cap="none" dirty="0" smtClean="0">
                <a:latin typeface="Times New Roman" panose="02020603050405020304" pitchFamily="18" charset="0"/>
                <a:cs typeface="Times New Roman" panose="02020603050405020304" pitchFamily="18" charset="0"/>
              </a:rPr>
              <a:t>Level C1 includes user identification and authorization, and some means of controlling what users are allowed to access what files. It is designed for use by a group of mostly cooperating users, and describes most common UNIX systems.</a:t>
            </a:r>
          </a:p>
          <a:p>
            <a:pPr lvl="1"/>
            <a:r>
              <a:rPr lang="en-US" cap="none" dirty="0" smtClean="0">
                <a:latin typeface="Times New Roman" panose="02020603050405020304" pitchFamily="18" charset="0"/>
                <a:cs typeface="Times New Roman" panose="02020603050405020304" pitchFamily="18" charset="0"/>
              </a:rPr>
              <a:t>Level C2 adds individual-level control and monitoring. For example file access control can be allowed or denied on a per-individual basis, and the system administrator can monitor and log the activities of specific individuals. Another restriction is that when one user uses a system resource and then returns it back to the system, another user who uses the same resource later cannot read any of the information that the first user stored there. ( I.E. Buffers, etc. Are wiped out between users, and are not left full of old contents. ) Some special secure versions of UNIX have been certified for C2 security levels, such as SCO.</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3222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98448" y="996696"/>
            <a:ext cx="9979152" cy="4794503"/>
          </a:xfrm>
        </p:spPr>
        <p:txBody>
          <a:bodyPr>
            <a:normAutofit fontScale="85000" lnSpcReduction="10000"/>
          </a:bodyPr>
          <a:lstStyle/>
          <a:p>
            <a:r>
              <a:rPr lang="en-US" cap="none" dirty="0" smtClean="0">
                <a:latin typeface="Times New Roman" panose="02020603050405020304" pitchFamily="18" charset="0"/>
                <a:cs typeface="Times New Roman" panose="02020603050405020304" pitchFamily="18" charset="0"/>
              </a:rPr>
              <a:t>Level B adds sensitivity labels on each object in the system, such as "secret", "top secret", and "confidential". Individual users have different clearance levels, which controls which objects they are able to access. All human-readable documents are labeled at both the top and bottom with the sensitivity level of the file.</a:t>
            </a:r>
          </a:p>
          <a:p>
            <a:r>
              <a:rPr lang="en-US" cap="none" dirty="0" smtClean="0">
                <a:latin typeface="Times New Roman" panose="02020603050405020304" pitchFamily="18" charset="0"/>
                <a:cs typeface="Times New Roman" panose="02020603050405020304" pitchFamily="18" charset="0"/>
              </a:rPr>
              <a:t>Level B2 extends sensitivity labels to all system resources, including devices. B2 also supports covert channels and the auditing of events that could exploit covert channels.</a:t>
            </a:r>
          </a:p>
          <a:p>
            <a:r>
              <a:rPr lang="en-US" cap="none" dirty="0" smtClean="0">
                <a:latin typeface="Times New Roman" panose="02020603050405020304" pitchFamily="18" charset="0"/>
                <a:cs typeface="Times New Roman" panose="02020603050405020304" pitchFamily="18" charset="0"/>
              </a:rPr>
              <a:t>B3 allows creation of access-control lists that denote users not given access to specific objects.</a:t>
            </a:r>
          </a:p>
          <a:p>
            <a:r>
              <a:rPr lang="en-US" cap="none" dirty="0" smtClean="0">
                <a:latin typeface="Times New Roman" panose="02020603050405020304" pitchFamily="18" charset="0"/>
                <a:cs typeface="Times New Roman" panose="02020603050405020304" pitchFamily="18" charset="0"/>
              </a:rPr>
              <a:t>Class A is the highest level of security. Architecturally it is the same as B3, but it is developed using formal methods which can be used to </a:t>
            </a:r>
            <a:r>
              <a:rPr lang="en-US" b="1" i="1" cap="none" dirty="0" smtClean="0">
                <a:latin typeface="Times New Roman" panose="02020603050405020304" pitchFamily="18" charset="0"/>
                <a:cs typeface="Times New Roman" panose="02020603050405020304" pitchFamily="18" charset="0"/>
              </a:rPr>
              <a:t>prove</a:t>
            </a:r>
            <a:r>
              <a:rPr lang="en-US" cap="none" dirty="0" smtClean="0">
                <a:latin typeface="Times New Roman" panose="02020603050405020304" pitchFamily="18" charset="0"/>
                <a:cs typeface="Times New Roman" panose="02020603050405020304" pitchFamily="18" charset="0"/>
              </a:rPr>
              <a:t> that the system meets all requirements and cannot have any possible bugs or other vulnerabilities. Systems in class A and higher may be developed by trusted personnel in secure facilities.</a:t>
            </a:r>
          </a:p>
          <a:p>
            <a:r>
              <a:rPr lang="en-US" cap="none" dirty="0" smtClean="0">
                <a:latin typeface="Times New Roman" panose="02020603050405020304" pitchFamily="18" charset="0"/>
                <a:cs typeface="Times New Roman" panose="02020603050405020304" pitchFamily="18" charset="0"/>
              </a:rPr>
              <a:t>These classifications determine what a system </a:t>
            </a:r>
            <a:r>
              <a:rPr lang="en-US" i="1" cap="none" dirty="0" smtClean="0">
                <a:latin typeface="Times New Roman" panose="02020603050405020304" pitchFamily="18" charset="0"/>
                <a:cs typeface="Times New Roman" panose="02020603050405020304" pitchFamily="18" charset="0"/>
              </a:rPr>
              <a:t>can</a:t>
            </a:r>
            <a:r>
              <a:rPr lang="en-US" cap="none" dirty="0" smtClean="0">
                <a:latin typeface="Times New Roman" panose="02020603050405020304" pitchFamily="18" charset="0"/>
                <a:cs typeface="Times New Roman" panose="02020603050405020304" pitchFamily="18" charset="0"/>
              </a:rPr>
              <a:t> implement, but it is up to security policy to determine </a:t>
            </a:r>
            <a:r>
              <a:rPr lang="en-US" i="1" cap="none" dirty="0" smtClean="0">
                <a:latin typeface="Times New Roman" panose="02020603050405020304" pitchFamily="18" charset="0"/>
                <a:cs typeface="Times New Roman" panose="02020603050405020304" pitchFamily="18" charset="0"/>
              </a:rPr>
              <a:t>how</a:t>
            </a:r>
            <a:r>
              <a:rPr lang="en-US" cap="none" dirty="0" smtClean="0">
                <a:latin typeface="Times New Roman" panose="02020603050405020304" pitchFamily="18" charset="0"/>
                <a:cs typeface="Times New Roman" panose="02020603050405020304" pitchFamily="18" charset="0"/>
              </a:rPr>
              <a:t> they are implemented in practice. These systems and policies can be reviewed and certified by trusted organizations, such as the national computer security center. Other standards may dictate physical protections and other issues.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5716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250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2E08-0761-400A-A70E-FBB7A82607A4}"/>
              </a:ext>
            </a:extLst>
          </p:cNvPr>
          <p:cNvSpPr>
            <a:spLocks noGrp="1"/>
          </p:cNvSpPr>
          <p:nvPr/>
        </p:nvSpPr>
        <p:spPr>
          <a:xfrm>
            <a:off x="-676656" y="114300"/>
            <a:ext cx="5782056"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B83A53-5999-43ED-BFDA-369A0BB3B6C4}"/>
              </a:ext>
            </a:extLst>
          </p:cNvPr>
          <p:cNvSpPr>
            <a:spLocks noGrp="1"/>
          </p:cNvSpPr>
          <p:nvPr/>
        </p:nvSpPr>
        <p:spPr>
          <a:xfrm>
            <a:off x="969264" y="800100"/>
            <a:ext cx="1060704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1452309" y="285443"/>
            <a:ext cx="9905998" cy="826234"/>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Domain of 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41412" y="1490472"/>
            <a:ext cx="9905999" cy="4300729"/>
          </a:xfrm>
        </p:spPr>
        <p:txBody>
          <a:bodyPr/>
          <a:lstStyle/>
          <a:p>
            <a:r>
              <a:rPr lang="en-US" cap="none" dirty="0" smtClean="0">
                <a:latin typeface="Times New Roman" panose="02020603050405020304" pitchFamily="18" charset="0"/>
                <a:cs typeface="Times New Roman" panose="02020603050405020304" pitchFamily="18" charset="0"/>
              </a:rPr>
              <a:t>A computer can be viewed as a collection of </a:t>
            </a:r>
            <a:r>
              <a:rPr lang="en-US" i="1" cap="none" dirty="0" smtClean="0">
                <a:latin typeface="Times New Roman" panose="02020603050405020304" pitchFamily="18" charset="0"/>
                <a:cs typeface="Times New Roman" panose="02020603050405020304" pitchFamily="18" charset="0"/>
              </a:rPr>
              <a:t>processes</a:t>
            </a:r>
            <a:r>
              <a:rPr lang="en-US" cap="none" dirty="0" smtClean="0">
                <a:latin typeface="Times New Roman" panose="02020603050405020304" pitchFamily="18" charset="0"/>
                <a:cs typeface="Times New Roman" panose="02020603050405020304" pitchFamily="18" charset="0"/>
              </a:rPr>
              <a:t> and </a:t>
            </a:r>
            <a:r>
              <a:rPr lang="en-US" i="1" cap="none" dirty="0" smtClean="0">
                <a:latin typeface="Times New Roman" panose="02020603050405020304" pitchFamily="18" charset="0"/>
                <a:cs typeface="Times New Roman" panose="02020603050405020304" pitchFamily="18" charset="0"/>
              </a:rPr>
              <a:t>objects</a:t>
            </a:r>
            <a:r>
              <a:rPr lang="en-US" cap="none" dirty="0" smtClean="0">
                <a:latin typeface="Times New Roman" panose="02020603050405020304" pitchFamily="18" charset="0"/>
                <a:cs typeface="Times New Roman" panose="02020603050405020304" pitchFamily="18" charset="0"/>
              </a:rPr>
              <a:t> ( both HW &amp; SW ).</a:t>
            </a:r>
          </a:p>
          <a:p>
            <a:r>
              <a:rPr lang="en-US" cap="none" dirty="0" smtClean="0">
                <a:latin typeface="Times New Roman" panose="02020603050405020304" pitchFamily="18" charset="0"/>
                <a:cs typeface="Times New Roman" panose="02020603050405020304" pitchFamily="18" charset="0"/>
              </a:rPr>
              <a:t>The </a:t>
            </a:r>
            <a:r>
              <a:rPr lang="en-US" b="1" i="1" cap="none" dirty="0" smtClean="0">
                <a:latin typeface="Times New Roman" panose="02020603050405020304" pitchFamily="18" charset="0"/>
                <a:cs typeface="Times New Roman" panose="02020603050405020304" pitchFamily="18" charset="0"/>
              </a:rPr>
              <a:t>need to know principle</a:t>
            </a:r>
            <a:r>
              <a:rPr lang="en-US" cap="none" dirty="0" smtClean="0">
                <a:latin typeface="Times New Roman" panose="02020603050405020304" pitchFamily="18" charset="0"/>
                <a:cs typeface="Times New Roman" panose="02020603050405020304" pitchFamily="18" charset="0"/>
              </a:rPr>
              <a:t> states that a process should only have access to those objects it needs to accomplish its task, and furthermore only in the modes for which it needs access and only during the time frame when it needs access.</a:t>
            </a:r>
          </a:p>
          <a:p>
            <a:r>
              <a:rPr lang="en-US" cap="none" dirty="0" smtClean="0">
                <a:latin typeface="Times New Roman" panose="02020603050405020304" pitchFamily="18" charset="0"/>
                <a:cs typeface="Times New Roman" panose="02020603050405020304" pitchFamily="18" charset="0"/>
              </a:rPr>
              <a:t>The modes available for a particular object may depend upon its type.</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83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8B22-95DA-4B4D-9548-F81C0C9A90B3}"/>
              </a:ext>
            </a:extLst>
          </p:cNvPr>
          <p:cNvSpPr>
            <a:spLocks noGrp="1"/>
          </p:cNvSpPr>
          <p:nvPr/>
        </p:nvSpPr>
        <p:spPr>
          <a:xfrm>
            <a:off x="1743456" y="548329"/>
            <a:ext cx="27432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smtClean="0">
                <a:solidFill>
                  <a:schemeClr val="accent4">
                    <a:lumMod val="75000"/>
                  </a:schemeClr>
                </a:solidFill>
                <a:latin typeface="Times New Roman" panose="02020603050405020304" pitchFamily="18" charset="0"/>
                <a:cs typeface="Times New Roman" panose="02020603050405020304" pitchFamily="18" charset="0"/>
              </a:rPr>
              <a:t>Domain Structure</a:t>
            </a:r>
            <a:endParaRPr lang="en-US" sz="2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3FF76A-766D-4E2D-8F30-B68A0A58991A}"/>
              </a:ext>
            </a:extLst>
          </p:cNvPr>
          <p:cNvSpPr>
            <a:spLocks noGrp="1"/>
          </p:cNvSpPr>
          <p:nvPr/>
        </p:nvSpPr>
        <p:spPr>
          <a:xfrm>
            <a:off x="996696" y="588422"/>
            <a:ext cx="9729216" cy="615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sp>
        <p:nvSpPr>
          <p:cNvPr id="5" name="Rectangle 4"/>
          <p:cNvSpPr/>
          <p:nvPr/>
        </p:nvSpPr>
        <p:spPr>
          <a:xfrm>
            <a:off x="1167384" y="903238"/>
            <a:ext cx="10372344"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rPr>
              <a:t>A computer can be viewed as a collection of </a:t>
            </a:r>
            <a:r>
              <a:rPr lang="en-US" sz="2400" i="1" dirty="0">
                <a:latin typeface="Times New Roman" panose="02020603050405020304" pitchFamily="18" charset="0"/>
              </a:rPr>
              <a:t>processes</a:t>
            </a:r>
            <a:r>
              <a:rPr lang="en-US" sz="2400" dirty="0">
                <a:latin typeface="Times New Roman" panose="02020603050405020304" pitchFamily="18" charset="0"/>
              </a:rPr>
              <a:t> and </a:t>
            </a:r>
            <a:r>
              <a:rPr lang="en-US" sz="2400" i="1" dirty="0">
                <a:latin typeface="Times New Roman" panose="02020603050405020304" pitchFamily="18" charset="0"/>
              </a:rPr>
              <a:t>objects</a:t>
            </a:r>
            <a:r>
              <a:rPr lang="en-US" sz="2400" dirty="0">
                <a:latin typeface="Times New Roman" panose="02020603050405020304" pitchFamily="18" charset="0"/>
              </a:rPr>
              <a:t> ( both HW &amp; SW </a:t>
            </a:r>
            <a:r>
              <a:rPr lang="en-US" sz="2400" dirty="0" smtClean="0">
                <a:latin typeface="Times New Roman" panose="02020603050405020304" pitchFamily="18" charset="0"/>
              </a:rPr>
              <a:t>).</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rPr>
              <a:t>The</a:t>
            </a:r>
            <a:r>
              <a:rPr lang="en-US" sz="2400" dirty="0">
                <a:latin typeface="Times New Roman" panose="02020603050405020304" pitchFamily="18" charset="0"/>
              </a:rPr>
              <a:t> </a:t>
            </a:r>
            <a:r>
              <a:rPr lang="en-US" sz="2400" b="1" i="1" dirty="0">
                <a:latin typeface="Times New Roman" panose="02020603050405020304" pitchFamily="18" charset="0"/>
              </a:rPr>
              <a:t>need to know principle</a:t>
            </a:r>
            <a:r>
              <a:rPr lang="en-US" sz="2400" dirty="0">
                <a:latin typeface="Times New Roman" panose="02020603050405020304" pitchFamily="18" charset="0"/>
              </a:rPr>
              <a:t> states that a process should only have access to those objects it needs to accomplish its task, and furthermore only in the modes for which it needs access and only during the time frame when it needs </a:t>
            </a:r>
            <a:r>
              <a:rPr lang="en-US" sz="2400" dirty="0" smtClean="0">
                <a:latin typeface="Times New Roman" panose="02020603050405020304" pitchFamily="18" charset="0"/>
              </a:rPr>
              <a:t>access.</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rPr>
              <a:t>The </a:t>
            </a:r>
            <a:r>
              <a:rPr lang="en-US" sz="2400" dirty="0">
                <a:latin typeface="Times New Roman" panose="02020603050405020304" pitchFamily="18" charset="0"/>
              </a:rPr>
              <a:t>modes available for a particular object may depend upon its type.</a:t>
            </a:r>
            <a:endParaRPr lang="en-US" sz="2400" b="0" i="0" dirty="0">
              <a:effectLst/>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0" y="4568010"/>
            <a:ext cx="4718304" cy="1421310"/>
          </a:xfrm>
          <a:prstGeom prst="rect">
            <a:avLst/>
          </a:prstGeom>
        </p:spPr>
      </p:pic>
      <p:sp>
        <p:nvSpPr>
          <p:cNvPr id="7" name="Rectangle 6"/>
          <p:cNvSpPr/>
          <p:nvPr/>
        </p:nvSpPr>
        <p:spPr>
          <a:xfrm>
            <a:off x="3694176" y="6089538"/>
            <a:ext cx="4553712" cy="369332"/>
          </a:xfrm>
          <a:prstGeom prst="rect">
            <a:avLst/>
          </a:prstGeom>
        </p:spPr>
        <p:txBody>
          <a:bodyPr wrap="square">
            <a:spAutoFit/>
          </a:bodyPr>
          <a:lstStyle/>
          <a:p>
            <a:r>
              <a:rPr lang="en-US" b="1" dirty="0" smtClean="0">
                <a:latin typeface="Times New Roman" panose="02020603050405020304" pitchFamily="18" charset="0"/>
              </a:rPr>
              <a:t>Fig. System </a:t>
            </a:r>
            <a:r>
              <a:rPr lang="en-US" b="1" dirty="0">
                <a:latin typeface="Times New Roman" panose="02020603050405020304" pitchFamily="18" charset="0"/>
              </a:rPr>
              <a:t>with three protection domains.</a:t>
            </a:r>
            <a:endParaRPr lang="en-IN" dirty="0"/>
          </a:p>
        </p:txBody>
      </p:sp>
    </p:spTree>
    <p:extLst>
      <p:ext uri="{BB962C8B-B14F-4D97-AF65-F5344CB8AC3E}">
        <p14:creationId xmlns:p14="http://schemas.microsoft.com/office/powerpoint/2010/main" val="181449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9378-19EF-4531-9591-4A96ED9C1FA4}"/>
              </a:ext>
            </a:extLst>
          </p:cNvPr>
          <p:cNvSpPr>
            <a:spLocks noGrp="1"/>
          </p:cNvSpPr>
          <p:nvPr/>
        </p:nvSpPr>
        <p:spPr>
          <a:xfrm>
            <a:off x="970788" y="289718"/>
            <a:ext cx="2514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BBB4D8-7622-4A21-99A9-381868C504AF}"/>
              </a:ext>
            </a:extLst>
          </p:cNvPr>
          <p:cNvSpPr>
            <a:spLocks noGrp="1"/>
          </p:cNvSpPr>
          <p:nvPr/>
        </p:nvSpPr>
        <p:spPr>
          <a:xfrm>
            <a:off x="970788" y="960278"/>
            <a:ext cx="8458200" cy="5440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223708" y="402398"/>
            <a:ext cx="9905999" cy="5925250"/>
          </a:xfrm>
        </p:spPr>
        <p:txBody>
          <a:bodyPr>
            <a:normAutofit/>
          </a:bodyPr>
          <a:lstStyle/>
          <a:p>
            <a:r>
              <a:rPr lang="en-US" cap="none" dirty="0" smtClean="0">
                <a:latin typeface="Times New Roman" panose="02020603050405020304" pitchFamily="18" charset="0"/>
                <a:cs typeface="Times New Roman" panose="02020603050405020304" pitchFamily="18" charset="0"/>
              </a:rPr>
              <a:t>The association between a process and a domain may be </a:t>
            </a:r>
            <a:r>
              <a:rPr lang="en-US" i="1" cap="none" dirty="0" smtClean="0">
                <a:latin typeface="Times New Roman" panose="02020603050405020304" pitchFamily="18" charset="0"/>
                <a:cs typeface="Times New Roman" panose="02020603050405020304" pitchFamily="18" charset="0"/>
              </a:rPr>
              <a:t>static </a:t>
            </a:r>
            <a:r>
              <a:rPr lang="en-US" cap="none" dirty="0" smtClean="0">
                <a:latin typeface="Times New Roman" panose="02020603050405020304" pitchFamily="18" charset="0"/>
                <a:cs typeface="Times New Roman" panose="02020603050405020304" pitchFamily="18" charset="0"/>
              </a:rPr>
              <a:t>or </a:t>
            </a:r>
            <a:r>
              <a:rPr lang="en-US" i="1" cap="none" dirty="0" smtClean="0">
                <a:latin typeface="Times New Roman" panose="02020603050405020304" pitchFamily="18" charset="0"/>
                <a:cs typeface="Times New Roman" panose="02020603050405020304" pitchFamily="18" charset="0"/>
              </a:rPr>
              <a:t>dynamic.</a:t>
            </a:r>
            <a:endParaRPr lang="en-US" cap="none" dirty="0" smtClean="0">
              <a:latin typeface="Times New Roman" panose="02020603050405020304" pitchFamily="18" charset="0"/>
              <a:cs typeface="Times New Roman" panose="02020603050405020304" pitchFamily="18" charset="0"/>
            </a:endParaRPr>
          </a:p>
          <a:p>
            <a:pPr lvl="1"/>
            <a:r>
              <a:rPr lang="en-US" cap="none" dirty="0" smtClean="0">
                <a:latin typeface="Times New Roman" panose="02020603050405020304" pitchFamily="18" charset="0"/>
                <a:cs typeface="Times New Roman" panose="02020603050405020304" pitchFamily="18" charset="0"/>
              </a:rPr>
              <a:t>If the association is static, then the need-to-know principle requires a way of changing the contents of the domain dynamically.</a:t>
            </a:r>
          </a:p>
          <a:p>
            <a:pPr lvl="1"/>
            <a:r>
              <a:rPr lang="en-US" cap="none" dirty="0" smtClean="0">
                <a:latin typeface="Times New Roman" panose="02020603050405020304" pitchFamily="18" charset="0"/>
                <a:cs typeface="Times New Roman" panose="02020603050405020304" pitchFamily="18" charset="0"/>
              </a:rPr>
              <a:t>If the association is dynamic, then there needs to be a mechanism for </a:t>
            </a:r>
            <a:r>
              <a:rPr lang="en-US" b="1" i="1" cap="none" dirty="0" smtClean="0">
                <a:latin typeface="Times New Roman" panose="02020603050405020304" pitchFamily="18" charset="0"/>
                <a:cs typeface="Times New Roman" panose="02020603050405020304" pitchFamily="18" charset="0"/>
              </a:rPr>
              <a:t>domain switching.</a:t>
            </a:r>
          </a:p>
          <a:p>
            <a:pPr>
              <a:lnSpc>
                <a:spcPct val="124000"/>
              </a:lnSpc>
            </a:pPr>
            <a:r>
              <a:rPr lang="en-US" cap="none" dirty="0" smtClean="0">
                <a:latin typeface="Times New Roman" panose="02020603050405020304" pitchFamily="18" charset="0"/>
                <a:cs typeface="Times New Roman" panose="02020603050405020304" pitchFamily="18" charset="0"/>
              </a:rPr>
              <a:t>A domain can be realized in a variety of ways: </a:t>
            </a:r>
          </a:p>
          <a:p>
            <a:pPr lvl="1">
              <a:lnSpc>
                <a:spcPct val="124000"/>
              </a:lnSpc>
            </a:pPr>
            <a:r>
              <a:rPr lang="en-US" cap="none" dirty="0" smtClean="0">
                <a:latin typeface="Times New Roman" panose="02020603050405020304" pitchFamily="18" charset="0"/>
                <a:cs typeface="Times New Roman" panose="02020603050405020304" pitchFamily="18" charset="0"/>
              </a:rPr>
              <a:t>Each user may be a domain. In this case, the set of objects that can be accessed depends on the identity of the user. Domain switching occurs when the user is changed—generally when one user logs out and another user logs in. </a:t>
            </a:r>
          </a:p>
          <a:p>
            <a:pPr lvl="1">
              <a:lnSpc>
                <a:spcPct val="124000"/>
              </a:lnSpc>
            </a:pPr>
            <a:r>
              <a:rPr lang="en-US" cap="none" dirty="0" smtClean="0">
                <a:latin typeface="Times New Roman" panose="02020603050405020304" pitchFamily="18" charset="0"/>
                <a:cs typeface="Times New Roman" panose="02020603050405020304" pitchFamily="18" charset="0"/>
              </a:rPr>
              <a:t>Each process may be a domain. In this case, the set of objects that can be accessed depends on the identity of the process. Domain switching occurs when one process sends a message to another process and then waits for a response.</a:t>
            </a:r>
          </a:p>
          <a:p>
            <a:pPr lvl="1">
              <a:lnSpc>
                <a:spcPct val="124000"/>
              </a:lnSpc>
            </a:pPr>
            <a:r>
              <a:rPr lang="en-US" cap="none" dirty="0" smtClean="0">
                <a:latin typeface="Times New Roman" panose="02020603050405020304" pitchFamily="18" charset="0"/>
                <a:cs typeface="Times New Roman" panose="02020603050405020304" pitchFamily="18" charset="0"/>
              </a:rPr>
              <a:t>Each procedure may be a domain. In this case, the set of objects that can be accessed corresponds to the local variables defined within the procedure. Domain switching occurs when a procedure call is made.</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49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23F8-1550-4BD8-AF5A-1A85B687D0D8}"/>
              </a:ext>
            </a:extLst>
          </p:cNvPr>
          <p:cNvSpPr>
            <a:spLocks noGrp="1"/>
          </p:cNvSpPr>
          <p:nvPr/>
        </p:nvSpPr>
        <p:spPr>
          <a:xfrm>
            <a:off x="1752600" y="114300"/>
            <a:ext cx="2438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3" name="Content Placeholder 2">
            <a:extLst>
              <a:ext uri="{FF2B5EF4-FFF2-40B4-BE49-F238E27FC236}">
                <a16:creationId xmlns:a16="http://schemas.microsoft.com/office/drawing/2014/main" id="{C157A4AD-2CD0-454C-B8CF-98D91A30EDB1}"/>
              </a:ext>
            </a:extLst>
          </p:cNvPr>
          <p:cNvSpPr>
            <a:spLocks noGrp="1"/>
          </p:cNvSpPr>
          <p:nvPr/>
        </p:nvSpPr>
        <p:spPr>
          <a:xfrm>
            <a:off x="1222248" y="214884"/>
            <a:ext cx="10536936" cy="594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1406589" y="609600"/>
            <a:ext cx="9905998" cy="586966"/>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ACCESS MATRIX</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41412" y="1591282"/>
            <a:ext cx="9905999" cy="4800374"/>
          </a:xfrm>
        </p:spPr>
        <p:txBody>
          <a:bodyPr>
            <a:normAutofit/>
          </a:bodyPr>
          <a:lstStyle/>
          <a:p>
            <a:pPr algn="l">
              <a:buFont typeface="Arial" panose="020B0604020202020204" pitchFamily="34" charset="0"/>
              <a:buChar char="•"/>
            </a:pPr>
            <a:r>
              <a:rPr lang="en-US" b="0" i="0" cap="none" dirty="0" smtClean="0">
                <a:effectLst/>
                <a:latin typeface="Times New Roman" panose="02020603050405020304" pitchFamily="18" charset="0"/>
                <a:cs typeface="Times New Roman" panose="02020603050405020304" pitchFamily="18" charset="0"/>
              </a:rPr>
              <a:t>The model of protection that we have been discussing can be viewed as an </a:t>
            </a:r>
            <a:r>
              <a:rPr lang="en-US" b="1" i="1" cap="none" dirty="0" smtClean="0">
                <a:effectLst/>
                <a:latin typeface="Times New Roman" panose="02020603050405020304" pitchFamily="18" charset="0"/>
                <a:cs typeface="Times New Roman" panose="02020603050405020304" pitchFamily="18" charset="0"/>
              </a:rPr>
              <a:t>access matrix, </a:t>
            </a:r>
            <a:r>
              <a:rPr lang="en-US" b="0" i="0" cap="none" dirty="0" smtClean="0">
                <a:effectLst/>
                <a:latin typeface="Times New Roman" panose="02020603050405020304" pitchFamily="18" charset="0"/>
                <a:cs typeface="Times New Roman" panose="02020603050405020304" pitchFamily="18" charset="0"/>
              </a:rPr>
              <a:t>in which columns represent different system resources and rows represent different protection domains. Entries within the matrix indicate what access that domain has to that resource.</a:t>
            </a:r>
          </a:p>
          <a:p>
            <a:pPr marL="0" indent="0" algn="l">
              <a:buNone/>
            </a:pP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8" y="3598926"/>
            <a:ext cx="4590288" cy="2559558"/>
          </a:xfrm>
          <a:prstGeom prst="rect">
            <a:avLst/>
          </a:prstGeom>
        </p:spPr>
      </p:pic>
      <p:sp>
        <p:nvSpPr>
          <p:cNvPr id="8" name="Rectangle 7"/>
          <p:cNvSpPr/>
          <p:nvPr/>
        </p:nvSpPr>
        <p:spPr>
          <a:xfrm>
            <a:off x="4672585" y="6323576"/>
            <a:ext cx="2063206" cy="369332"/>
          </a:xfrm>
          <a:prstGeom prst="rect">
            <a:avLst/>
          </a:prstGeom>
        </p:spPr>
        <p:txBody>
          <a:bodyPr wrap="square">
            <a:spAutoFit/>
          </a:bodyPr>
          <a:lstStyle/>
          <a:p>
            <a:r>
              <a:rPr lang="en-IN" b="1" dirty="0" smtClean="0">
                <a:latin typeface="Times New Roman" panose="02020603050405020304" pitchFamily="18" charset="0"/>
              </a:rPr>
              <a:t> Access matrix</a:t>
            </a:r>
            <a:endParaRPr lang="en-IN" dirty="0"/>
          </a:p>
        </p:txBody>
      </p:sp>
    </p:spTree>
    <p:extLst>
      <p:ext uri="{BB962C8B-B14F-4D97-AF65-F5344CB8AC3E}">
        <p14:creationId xmlns:p14="http://schemas.microsoft.com/office/powerpoint/2010/main" val="362991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Vapor Trail</Template>
  <TotalTime>5296</TotalTime>
  <Words>2875</Words>
  <Application>Microsoft Office PowerPoint</Application>
  <PresentationFormat>Widescreen</PresentationFormat>
  <Paragraphs>296</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Times New Roman</vt:lpstr>
      <vt:lpstr>Tw Cen MT</vt:lpstr>
      <vt:lpstr>Droplet</vt:lpstr>
      <vt:lpstr>UNIT - 5</vt:lpstr>
      <vt:lpstr> PART – I</vt:lpstr>
      <vt:lpstr>PROTECTION</vt:lpstr>
      <vt:lpstr>Goals of protection</vt:lpstr>
      <vt:lpstr>Principles of protection</vt:lpstr>
      <vt:lpstr>Domain of protection</vt:lpstr>
      <vt:lpstr>PowerPoint Presentation</vt:lpstr>
      <vt:lpstr>PowerPoint Presentation</vt:lpstr>
      <vt:lpstr>ACCESS MATRIX</vt:lpstr>
      <vt:lpstr>PowerPoint Presentation</vt:lpstr>
      <vt:lpstr>PowerPoint Presentation</vt:lpstr>
      <vt:lpstr>PowerPoint Presentation</vt:lpstr>
      <vt:lpstr>PowerPoint Presentation</vt:lpstr>
      <vt:lpstr>Implementation of Access Matrix:</vt:lpstr>
      <vt:lpstr>PowerPoint Presentation</vt:lpstr>
      <vt:lpstr>PowerPoint Presentation</vt:lpstr>
      <vt:lpstr>Access control</vt:lpstr>
      <vt:lpstr>PowerPoint Presentation</vt:lpstr>
      <vt:lpstr>PowerPoint Presentation</vt:lpstr>
      <vt:lpstr>PART - II</vt:lpstr>
      <vt:lpstr>PowerPoint Presentation</vt:lpstr>
      <vt:lpstr>PowerPoint Presentation</vt:lpstr>
      <vt:lpstr>PowerPoint Presentation</vt:lpstr>
      <vt:lpstr>PowerPoint Presentation</vt:lpstr>
      <vt:lpstr>PowerPoint Presentation</vt:lpstr>
      <vt:lpstr>Program threats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AND NETWORK THREATS</vt:lpstr>
      <vt:lpstr>PowerPoint Presentation</vt:lpstr>
      <vt:lpstr>PowerPoint Presentation</vt:lpstr>
      <vt:lpstr>PowerPoint Presentation</vt:lpstr>
      <vt:lpstr>PowerPoint Presentation</vt:lpstr>
      <vt:lpstr>Cryptography as a Security Tool </vt:lpstr>
      <vt:lpstr>PowerPoint Presentation</vt:lpstr>
      <vt:lpstr>PowerPoint Presentation</vt:lpstr>
      <vt:lpstr>User Authentication</vt:lpstr>
      <vt:lpstr>PowerPoint Presentation</vt:lpstr>
      <vt:lpstr>PowerPoint Presentation</vt:lpstr>
      <vt:lpstr>PowerPoint Presentation</vt:lpstr>
      <vt:lpstr>PowerPoint Presentation</vt:lpstr>
      <vt:lpstr>PowerPoint Presentation</vt:lpstr>
      <vt:lpstr>Implementing Security Defenses</vt:lpstr>
      <vt:lpstr>PowerPoint Presentation</vt:lpstr>
      <vt:lpstr>PowerPoint Presentation</vt:lpstr>
      <vt:lpstr>PowerPoint Presentation</vt:lpstr>
      <vt:lpstr>FIREWALLING TO PROTECT SYSTEMS AND NETWORKS</vt:lpstr>
      <vt:lpstr>PowerPoint Presentation</vt:lpstr>
      <vt:lpstr>Computer-Security Classifications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User</dc:creator>
  <cp:lastModifiedBy>A. chandana</cp:lastModifiedBy>
  <cp:revision>85</cp:revision>
  <dcterms:created xsi:type="dcterms:W3CDTF">2021-04-13T12:18:45Z</dcterms:created>
  <dcterms:modified xsi:type="dcterms:W3CDTF">2021-07-04T15:45:24Z</dcterms:modified>
</cp:coreProperties>
</file>