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9D8A34-E576-4017-9D97-CD0080BBD8FF}">
  <a:tblStyle styleId="{D59D8A34-E576-4017-9D97-CD0080BBD8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ba2bfcb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ba2bfcb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ba2bfcb7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ba2bfcb7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ba2bfcb7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ba2bfcb7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a2bfcb7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a2bfcb7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ba2bfcb7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ba2bfcb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ba2bfcb7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ba2bfcb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ba2bfcb7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ba2bfcb7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a2bfcb7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a2bfcb7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ba2bfcb7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ba2bfc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ba2bfcb7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ba2bfcb7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ba2bfcb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ba2bfcb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emeritus.org/in/learn/what-are-the-roles-and-responsibilities-of-a-data-scienti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www.istockphoto.com/photos/us-map-regio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hyperlink" Target="https://www.kaggle.com/datasets/ritiksharma07/data-science-job-listings-from-glassdoor" TargetMode="External"/><Relationship Id="rId6" Type="http://schemas.openxmlformats.org/officeDocument/2006/relationships/hyperlink" Target="https://docs.google.com/spreadsheets/d/e/2PACX-1vQqE7UY0Aj_ChNrRRBwyvHl4eghJ3ZdHUqwbPE9NO-lfg_Tlm2dEkDo6SXwJg0sOg/pub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08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Job Locator for the 2024 Economy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Coble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647800" y="53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Results and Recommendation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29450" y="1487725"/>
            <a:ext cx="76887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 will try and take the midwest suggestion.  I think that it is wise not only </a:t>
            </a:r>
            <a:r>
              <a:rPr lang="en" sz="1500"/>
              <a:t>because</a:t>
            </a:r>
            <a:r>
              <a:rPr lang="en" sz="1500"/>
              <a:t> the decision is coming from the most confident model, but because I don’t want to work remote.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 will look into applying at the follow companies listed in the kaggle dataset for entry level positions in the midwest region.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 am excited to see what I find!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566150" y="511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Furthering Usage of Model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665950" y="1525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can be  used  to determine if you are being paid fairly for current data scientist role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Just alter the salary until your region is </a:t>
            </a:r>
            <a:r>
              <a:rPr lang="en"/>
              <a:t>produced</a:t>
            </a:r>
            <a:r>
              <a:rPr lang="en"/>
              <a:t> by the model, which will reveal if you are being compensated appropriately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50" y="846950"/>
            <a:ext cx="4453849" cy="35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type="title"/>
          </p:nvPr>
        </p:nvSpPr>
        <p:spPr>
          <a:xfrm>
            <a:off x="575250" y="54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more data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255800" y="1320100"/>
            <a:ext cx="53865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the BLS report on the 2024 Data Science employment statistics when released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with new job posts on Glassdoor in the summer of 2024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if removing outliers changes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Reexamine distribution of data for remote work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stratifications of titles in the region, so that the salary input reflects the jobs corresponding to those salaries only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1923399"/>
            <a:ext cx="3254525" cy="18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636925" y="54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Model for?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08500" y="1329725"/>
            <a:ext cx="49833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Navigating the economic waters of the U.S. can be complicated </a:t>
            </a:r>
            <a:r>
              <a:rPr lang="en"/>
              <a:t>for</a:t>
            </a:r>
            <a:r>
              <a:rPr lang="en"/>
              <a:t> data scientists looking for work considering job industry, job wages</a:t>
            </a:r>
            <a:r>
              <a:rPr lang="en"/>
              <a:t>, supply of jobs, and more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strategically knowing your desired salary range and how competitive you are in the marketplace, you can determine which area is best for you to work from this model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069263" y="3836250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hlinkClick r:id="rId4"/>
              </a:rPr>
              <a:t>https://emeritus.org/in/learn/what-are-the-roles-and-responsibilities-of-a-data-scientist/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02450" y="56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the Model Helpful?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82275" y="1305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Informs data scientist where are the best areas to apply to based on:</a:t>
            </a:r>
            <a:endParaRPr/>
          </a:p>
          <a:p>
            <a:pPr indent="-311150" lvl="0" marL="457200" rtl="0" algn="ctr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Desired salary</a:t>
            </a:r>
            <a:endParaRPr/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competitive you are professionally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416" y="2571750"/>
            <a:ext cx="3182559" cy="2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997650" y="4866600"/>
            <a:ext cx="277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https://www.istockphoto.com/photos/us-map-regions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550" y="3068400"/>
            <a:ext cx="21526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525" y="538163"/>
            <a:ext cx="3134700" cy="23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502650" y="538175"/>
            <a:ext cx="87633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Data coming from?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5575" y="1304000"/>
            <a:ext cx="65355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from kaggle, detailing Glassdoor Data Science job posts in 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from the BLS on the 2023 Data Science professionals employment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Merged frame contains: salaries of posts, company names, titles, rating, total employed in state of company, ratio of salary to the state mean,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258600" y="4263600"/>
            <a:ext cx="86268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</a:rPr>
              <a:t>Sou</a:t>
            </a:r>
            <a:r>
              <a:rPr lang="en" sz="600">
                <a:solidFill>
                  <a:schemeClr val="accent1"/>
                </a:solidFill>
              </a:rPr>
              <a:t>rces:</a:t>
            </a:r>
            <a:endParaRPr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</a:rPr>
              <a:t>Kaggle link: </a:t>
            </a:r>
            <a:r>
              <a:rPr lang="en" sz="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https://www.kaggle.com/datasets/ritiksharma07/data-science-job-listings-from-glassdoor</a:t>
            </a:r>
            <a:endParaRPr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</a:rPr>
              <a:t>BLS report: </a:t>
            </a:r>
            <a:r>
              <a:rPr lang="en" sz="600" u="sng">
                <a:solidFill>
                  <a:schemeClr val="hlink"/>
                </a:solidFill>
                <a:hlinkClick r:id="rId6"/>
              </a:rPr>
              <a:t>https://docs.google.com/spreadsheets/d/e/2PACX-1vQqE7UY0Aj_ChNrRRBwyvHl4eghJ3ZdHUqwbPE9NO-lfg_Tlm2dEkDo6SXwJg0sOg/pubhtml</a:t>
            </a:r>
            <a:endParaRPr sz="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43100" y="51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Not Appropriate for Regression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533100" y="1178413"/>
            <a:ext cx="85206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Heatmap shows lack of correlation amongst the non-related numerical features within dataframe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will be difficult for this data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10730" l="12012" r="11913" t="7670"/>
          <a:stretch/>
        </p:blipFill>
        <p:spPr>
          <a:xfrm>
            <a:off x="3409450" y="1811717"/>
            <a:ext cx="2693150" cy="2888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380450" y="1979938"/>
            <a:ext cx="17343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Upper salary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380450" y="2281888"/>
            <a:ext cx="17343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Lower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salary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05400" y="2583838"/>
            <a:ext cx="28011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Total Employment in State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076150" y="2908588"/>
            <a:ext cx="22596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Annual Mean Wages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3850" y="3938000"/>
            <a:ext cx="31845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Post Salary to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Annual Mean Ratio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076150" y="3257488"/>
            <a:ext cx="22596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Annual Median Wages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70200" y="4269613"/>
            <a:ext cx="33318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Post Salary to Annual Median Ratio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35550" y="3606400"/>
            <a:ext cx="28011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New Posts to Total Jobs Ratio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010075" y="2050175"/>
            <a:ext cx="133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265075" y="1717150"/>
            <a:ext cx="16872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Numeric Features</a:t>
            </a:r>
            <a:endParaRPr b="1" sz="13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272200" y="520825"/>
            <a:ext cx="87828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Regionalization Reveals Useful Information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20100" y="1289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economic regions to data (labelling), shows solid group identities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this be a classification model?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775" y="1860075"/>
            <a:ext cx="3401375" cy="3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595900" y="58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is Appropriate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400" y="1893675"/>
            <a:ext cx="3311050" cy="33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970600" y="1398350"/>
            <a:ext cx="73752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Mean distributions unique regional distributions indicate classification is a wise choice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650450" y="538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Results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8650" y="1222225"/>
            <a:ext cx="88323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of the training are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2713475" y="3556200"/>
            <a:ext cx="8832300" cy="1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Considering all metrics, the order of performance was:</a:t>
            </a:r>
            <a:endParaRPr sz="2900"/>
          </a:p>
          <a:p>
            <a:pPr indent="-3160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>
                <a:highlight>
                  <a:srgbClr val="EFEFEF"/>
                </a:highlight>
              </a:rPr>
              <a:t>Gradient Boosting</a:t>
            </a:r>
            <a:endParaRPr sz="2900">
              <a:highlight>
                <a:srgbClr val="EFEFEF"/>
              </a:highlight>
            </a:endParaRPr>
          </a:p>
          <a:p>
            <a:pPr indent="-3160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>
                <a:highlight>
                  <a:srgbClr val="EFEFEF"/>
                </a:highlight>
              </a:rPr>
              <a:t>Random Forest</a:t>
            </a:r>
            <a:endParaRPr sz="2900">
              <a:highlight>
                <a:srgbClr val="EFEFEF"/>
              </a:highlight>
            </a:endParaRPr>
          </a:p>
          <a:p>
            <a:pPr indent="-3160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/>
              <a:t>K Nearest</a:t>
            </a:r>
            <a:endParaRPr sz="2900"/>
          </a:p>
          <a:p>
            <a:pPr indent="-3160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>
                <a:highlight>
                  <a:srgbClr val="CCCCCC"/>
                </a:highlight>
              </a:rPr>
              <a:t>Deep Neural Network</a:t>
            </a:r>
            <a:endParaRPr sz="2900"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5361200" y="4003175"/>
            <a:ext cx="33366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0"/>
          <p:cNvGraphicFramePr/>
          <p:nvPr/>
        </p:nvGraphicFramePr>
        <p:xfrm>
          <a:off x="1819275" y="17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{D59D8A34-E576-4017-9D97-CD0080BBD8FF}</a:tableStyleId>
              </a:tblPr>
              <a:tblGrid>
                <a:gridCol w="952500"/>
                <a:gridCol w="981075"/>
                <a:gridCol w="876300"/>
                <a:gridCol w="1085850"/>
                <a:gridCol w="1609725"/>
              </a:tblGrid>
              <a:tr h="200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Training Model Results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Random_Forest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K_Nearest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Gradient_Boosted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 Neural Network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0.9565217391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0.8260869565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0.9710144928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0.2753623188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0.9612121212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0.8309178744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0.9723320158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0.2615200336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0.9565217391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0.8260869565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0.9710144928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0.2028985507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0.9572763727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0.8202731246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0.9712174725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0.2341322712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655075" y="52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Modeling Results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655063" y="3147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input: $110000 - $130000 and 0.8 confidence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Random_Forest:	Remote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K_Nearest:	Remote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Gradient_Boosted:     Midwest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Deep_Neural_Network:	Remote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59" name="Google Shape;159;p21"/>
          <p:cNvGraphicFramePr/>
          <p:nvPr/>
        </p:nvGraphicFramePr>
        <p:xfrm>
          <a:off x="390525" y="131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{D59D8A34-E576-4017-9D97-CD0080BBD8FF}</a:tableStyleId>
              </a:tblPr>
              <a:tblGrid>
                <a:gridCol w="952500"/>
                <a:gridCol w="981075"/>
                <a:gridCol w="876300"/>
                <a:gridCol w="1085850"/>
                <a:gridCol w="1609725"/>
                <a:gridCol w="952500"/>
                <a:gridCol w="952500"/>
                <a:gridCol w="952500"/>
              </a:tblGrid>
              <a:tr h="200025"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Final Models Hyperparameter Tunings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 Classifier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 Nearest Neighbors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 Boosted Classifier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 Neural Network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Hyperparameters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Tuning 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Hyperparameters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Tuning 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Hyperparameters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Tuning 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Hyperparameters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Tuning 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n_estimators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leaf_size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learning_rate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epoch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criterion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gini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n_neighbors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max_depth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batch_size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max_features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split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weights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distance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n_estimators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