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3337124-FC01-4E16-8C45-5B1782B790DF}">
  <a:tblStyle styleId="{E3337124-FC01-4E16-8C45-5B1782B790D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eba2bfcb7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eba2bfcb7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eba2bfcb79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eba2bfcb79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eba2bfcb79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eba2bfcb79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ba2bfcb7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ba2bfcb7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ba2bfcb7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eba2bfcb7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eba2bfcb7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eba2bfcb7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eba2bfcb7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eba2bfcb7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ba2bfcb7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ba2bfcb7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ba2bfcb7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ba2bfcb7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eba2bfcb7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eba2bfcb7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eba2bfcb79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eba2bfcb7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hyperlink" Target="https://emeritus.org/in/learn/what-are-the-roles-and-responsibilities-of-a-data-scientist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hyperlink" Target="https://www.istockphoto.com/photos/us-map-region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jpg"/><Relationship Id="rId5" Type="http://schemas.openxmlformats.org/officeDocument/2006/relationships/hyperlink" Target="https://www.kaggle.com/datasets/ritiksharma07/data-science-job-listings-from-glassdoor" TargetMode="External"/><Relationship Id="rId6" Type="http://schemas.openxmlformats.org/officeDocument/2006/relationships/hyperlink" Target="https://docs.google.com/spreadsheets/d/e/2PACX-1vQqE7UY0Aj_ChNrRRBwyvHl4eghJ3ZdHUqwbPE9NO-lfg_Tlm2dEkDo6SXwJg0sOg/pub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5082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Job Locator for the 2024 Economy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 Coble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647800" y="538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 Results and Recommendation</a:t>
            </a:r>
            <a:endParaRPr/>
          </a:p>
        </p:txBody>
      </p:sp>
      <p:sp>
        <p:nvSpPr>
          <p:cNvPr id="166" name="Google Shape;166;p22"/>
          <p:cNvSpPr txBox="1"/>
          <p:nvPr>
            <p:ph idx="1" type="body"/>
          </p:nvPr>
        </p:nvSpPr>
        <p:spPr>
          <a:xfrm>
            <a:off x="729450" y="1487725"/>
            <a:ext cx="7688700" cy="3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 will try and take the midwest suggestion.  I think that it is wise not only </a:t>
            </a:r>
            <a:r>
              <a:rPr lang="en" sz="1500"/>
              <a:t>because</a:t>
            </a:r>
            <a:r>
              <a:rPr lang="en" sz="1500"/>
              <a:t> the decision is coming from the most confident model, but because I don’t want to work remote.</a:t>
            </a:r>
            <a:endParaRPr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I will look into applying at the follow companies listed in the kaggle dataset for entry level positions in the midwest region.</a:t>
            </a:r>
            <a:endParaRPr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I am excited to see what I find!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title"/>
          </p:nvPr>
        </p:nvSpPr>
        <p:spPr>
          <a:xfrm>
            <a:off x="566150" y="511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Furthering Usage of Model</a:t>
            </a:r>
            <a:endParaRPr/>
          </a:p>
        </p:txBody>
      </p:sp>
      <p:sp>
        <p:nvSpPr>
          <p:cNvPr id="172" name="Google Shape;172;p23"/>
          <p:cNvSpPr txBox="1"/>
          <p:nvPr>
            <p:ph idx="1" type="body"/>
          </p:nvPr>
        </p:nvSpPr>
        <p:spPr>
          <a:xfrm>
            <a:off x="665950" y="15255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 can be  used  to determine if you are being paid fairly for current data scientist role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Just alter the salary until your region is </a:t>
            </a:r>
            <a:r>
              <a:rPr lang="en"/>
              <a:t>produced</a:t>
            </a:r>
            <a:r>
              <a:rPr lang="en"/>
              <a:t> by the model, which will reveal if you are being compensated appropriately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6550" y="846950"/>
            <a:ext cx="4453849" cy="354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4"/>
          <p:cNvSpPr txBox="1"/>
          <p:nvPr>
            <p:ph type="title"/>
          </p:nvPr>
        </p:nvSpPr>
        <p:spPr>
          <a:xfrm>
            <a:off x="575250" y="547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work: more data</a:t>
            </a:r>
            <a:endParaRPr/>
          </a:p>
        </p:txBody>
      </p:sp>
      <p:sp>
        <p:nvSpPr>
          <p:cNvPr id="179" name="Google Shape;179;p24"/>
          <p:cNvSpPr txBox="1"/>
          <p:nvPr>
            <p:ph idx="1" type="body"/>
          </p:nvPr>
        </p:nvSpPr>
        <p:spPr>
          <a:xfrm>
            <a:off x="255800" y="1320100"/>
            <a:ext cx="5386500" cy="3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Input the BLS report on the 2024 Data Science employment statistics when released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Update with new job posts on Glassdoor in the summer of 2024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See if removing outliers changes performance on the gradient boosted classifier vs. the K Neighbors Classifier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Make stratifications of titles in the region, so that the salary input reflects the jobs corresponding to those salaries only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1800" y="1923399"/>
            <a:ext cx="3254525" cy="18258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>
            <p:ph type="title"/>
          </p:nvPr>
        </p:nvSpPr>
        <p:spPr>
          <a:xfrm>
            <a:off x="636925" y="547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this Model for?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408500" y="1329725"/>
            <a:ext cx="4983300" cy="33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Navigating the economic waters of the U.S. can be complicated </a:t>
            </a:r>
            <a:r>
              <a:rPr lang="en"/>
              <a:t>for</a:t>
            </a:r>
            <a:r>
              <a:rPr lang="en"/>
              <a:t> data scientists looking for work considering job industry, job wages</a:t>
            </a:r>
            <a:r>
              <a:rPr lang="en"/>
              <a:t>, supply of jobs, and more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By strategically knowing your desired salary range and how competitive you are in the marketplace, you can determine which area is best for you to work from this model</a:t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6069263" y="3836250"/>
            <a:ext cx="3000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u="sng">
                <a:solidFill>
                  <a:schemeClr val="hlink"/>
                </a:solidFill>
                <a:hlinkClick r:id="rId4"/>
              </a:rPr>
              <a:t>https://emeritus.org/in/learn/what-are-the-roles-and-responsibilities-of-a-data-scientist/</a:t>
            </a:r>
            <a:endParaRPr sz="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602450" y="565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is the Model Helpful?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682275" y="13054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Informs data scientist where are the best areas to apply to based on:</a:t>
            </a:r>
            <a:endParaRPr/>
          </a:p>
          <a:p>
            <a:pPr indent="-311150" lvl="0" marL="457200" rtl="0" algn="ctr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Desired salary</a:t>
            </a:r>
            <a:endParaRPr/>
          </a:p>
          <a:p>
            <a:pPr indent="-31115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How competitive you are professionally</a:t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0416" y="2571750"/>
            <a:ext cx="3182559" cy="250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5997650" y="4866600"/>
            <a:ext cx="2777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https://www.istockphoto.com/photos/us-map-regions</a:t>
            </a:r>
            <a:endParaRPr sz="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0550" y="3068400"/>
            <a:ext cx="2152650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9525" y="538163"/>
            <a:ext cx="3134700" cy="235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>
            <p:ph type="title"/>
          </p:nvPr>
        </p:nvSpPr>
        <p:spPr>
          <a:xfrm>
            <a:off x="502650" y="538175"/>
            <a:ext cx="87633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is the Data coming from?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75575" y="1304000"/>
            <a:ext cx="6535500" cy="31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Dataset from kaggle, detailing Glassdoor Data Science job posts in 2024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Dataset from the BLS on the 2023 Data Science professionals employment statistics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Merged frame contains: salaries of posts, company names, titles, rating, total employed in state of company, ratio of salary to the state mean, etc.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258600" y="4263600"/>
            <a:ext cx="8626800" cy="8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accent1"/>
                </a:solidFill>
              </a:rPr>
              <a:t>Sou</a:t>
            </a:r>
            <a:r>
              <a:rPr lang="en" sz="600">
                <a:solidFill>
                  <a:schemeClr val="accent1"/>
                </a:solidFill>
              </a:rPr>
              <a:t>rces:</a:t>
            </a:r>
            <a:endParaRPr sz="6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accent1"/>
                </a:solidFill>
              </a:rPr>
              <a:t>Kaggle link: </a:t>
            </a:r>
            <a:r>
              <a:rPr lang="en" sz="6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https://www.kaggle.com/datasets/ritiksharma07/data-science-job-listings-from-glassdoor</a:t>
            </a:r>
            <a:endParaRPr sz="6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accent1"/>
                </a:solidFill>
              </a:rPr>
              <a:t>BLS report: </a:t>
            </a:r>
            <a:r>
              <a:rPr lang="en" sz="600" u="sng">
                <a:solidFill>
                  <a:schemeClr val="hlink"/>
                </a:solidFill>
                <a:hlinkClick r:id="rId6"/>
              </a:rPr>
              <a:t>https://docs.google.com/spreadsheets/d/e/2PACX-1vQqE7UY0Aj_ChNrRRBwyvHl4eghJ3ZdHUqwbPE9NO-lfg_Tlm2dEkDo6SXwJg0sOg/pubhtml</a:t>
            </a:r>
            <a:endParaRPr sz="6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443100" y="518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is Not Appropriate for Regression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533100" y="1178413"/>
            <a:ext cx="8520600" cy="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Heatmap shows lack of correlation amongst the non-related numerical features within dataframe</a:t>
            </a:r>
            <a:endParaRPr/>
          </a:p>
          <a:p>
            <a: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Regression will be difficult for this data</a:t>
            </a:r>
            <a:endParaRPr/>
          </a:p>
        </p:txBody>
      </p:sp>
      <p:pic>
        <p:nvPicPr>
          <p:cNvPr id="119" name="Google Shape;119;p17"/>
          <p:cNvPicPr preferRelativeResize="0"/>
          <p:nvPr/>
        </p:nvPicPr>
        <p:blipFill rotWithShape="1">
          <a:blip r:embed="rId3">
            <a:alphaModFix/>
          </a:blip>
          <a:srcRect b="10730" l="12012" r="11913" t="7670"/>
          <a:stretch/>
        </p:blipFill>
        <p:spPr>
          <a:xfrm>
            <a:off x="3409450" y="1811717"/>
            <a:ext cx="2693150" cy="2888907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/>
          <p:nvPr/>
        </p:nvSpPr>
        <p:spPr>
          <a:xfrm>
            <a:off x="1380450" y="1979938"/>
            <a:ext cx="1734300" cy="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Upper salary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1380450" y="2281888"/>
            <a:ext cx="1734300" cy="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Lower</a:t>
            </a:r>
            <a:r>
              <a:rPr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salary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805400" y="2583838"/>
            <a:ext cx="2801100" cy="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Total Employment in State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1076150" y="2908588"/>
            <a:ext cx="2259600" cy="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Annual Mean Wages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443850" y="3938000"/>
            <a:ext cx="3184500" cy="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Post Salary to </a:t>
            </a:r>
            <a:r>
              <a:rPr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Annual Mean Ratio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1076150" y="3257488"/>
            <a:ext cx="2259600" cy="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Annual Median Wages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370200" y="4269613"/>
            <a:ext cx="3331800" cy="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Post Salary to Annual Median Ratio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635550" y="3606400"/>
            <a:ext cx="2801100" cy="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New Posts to Total Jobs Ratio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8010075" y="2050175"/>
            <a:ext cx="1333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1265075" y="1717150"/>
            <a:ext cx="1687200" cy="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Numeric Features</a:t>
            </a:r>
            <a:endParaRPr b="1" sz="1300" u="sng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272200" y="520825"/>
            <a:ext cx="87828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Regionalization Reveals Useful Information</a:t>
            </a:r>
            <a:endParaRPr/>
          </a:p>
        </p:txBody>
      </p:sp>
      <p:sp>
        <p:nvSpPr>
          <p:cNvPr id="135" name="Google Shape;135;p18"/>
          <p:cNvSpPr txBox="1"/>
          <p:nvPr>
            <p:ph idx="1" type="body"/>
          </p:nvPr>
        </p:nvSpPr>
        <p:spPr>
          <a:xfrm>
            <a:off x="420100" y="12896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Applying economic regions to data (labelling), shows solid group identities</a:t>
            </a:r>
            <a:endParaRPr/>
          </a:p>
          <a:p>
            <a: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Will this be a classification model?</a:t>
            </a:r>
            <a:endParaRPr/>
          </a:p>
        </p:txBody>
      </p:sp>
      <p:pic>
        <p:nvPicPr>
          <p:cNvPr id="136" name="Google Shape;13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2775" y="1860075"/>
            <a:ext cx="3401375" cy="340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595900" y="583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is Appropriate</a:t>
            </a:r>
            <a:endParaRPr/>
          </a:p>
        </p:txBody>
      </p:sp>
      <p:pic>
        <p:nvPicPr>
          <p:cNvPr id="142" name="Google Shape;14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600" y="1832450"/>
            <a:ext cx="3311050" cy="331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6900" y="1832450"/>
            <a:ext cx="3311050" cy="331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9"/>
          <p:cNvSpPr txBox="1"/>
          <p:nvPr/>
        </p:nvSpPr>
        <p:spPr>
          <a:xfrm>
            <a:off x="970600" y="1398350"/>
            <a:ext cx="7375200" cy="1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Mean distributions and post’s salary  unique regional distributions indicate classification is a wise choice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650450" y="538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Training Results</a:t>
            </a:r>
            <a:endParaRPr/>
          </a:p>
        </p:txBody>
      </p:sp>
      <p:sp>
        <p:nvSpPr>
          <p:cNvPr id="150" name="Google Shape;150;p20"/>
          <p:cNvSpPr txBox="1"/>
          <p:nvPr>
            <p:ph idx="1" type="body"/>
          </p:nvPr>
        </p:nvSpPr>
        <p:spPr>
          <a:xfrm>
            <a:off x="78650" y="1222225"/>
            <a:ext cx="8832300" cy="12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results of the training are below: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/>
          <p:cNvSpPr txBox="1"/>
          <p:nvPr>
            <p:ph idx="1" type="body"/>
          </p:nvPr>
        </p:nvSpPr>
        <p:spPr>
          <a:xfrm>
            <a:off x="2713475" y="3556200"/>
            <a:ext cx="8832300" cy="15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Considering all metrics, the order of performance was:</a:t>
            </a:r>
            <a:endParaRPr sz="2900"/>
          </a:p>
          <a:p>
            <a:pPr indent="-316072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900">
                <a:highlight>
                  <a:srgbClr val="EFEFEF"/>
                </a:highlight>
              </a:rPr>
              <a:t>Gradient Boosting</a:t>
            </a:r>
            <a:endParaRPr sz="2900">
              <a:highlight>
                <a:srgbClr val="EFEFEF"/>
              </a:highlight>
            </a:endParaRPr>
          </a:p>
          <a:p>
            <a:pPr indent="-31607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900">
                <a:highlight>
                  <a:srgbClr val="EFEFEF"/>
                </a:highlight>
              </a:rPr>
              <a:t>Random Forest</a:t>
            </a:r>
            <a:endParaRPr sz="2900">
              <a:highlight>
                <a:srgbClr val="EFEFEF"/>
              </a:highlight>
            </a:endParaRPr>
          </a:p>
          <a:p>
            <a:pPr indent="-31607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900"/>
              <a:t>K Nearest</a:t>
            </a:r>
            <a:endParaRPr sz="2900"/>
          </a:p>
          <a:p>
            <a:pPr indent="-31607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900">
                <a:highlight>
                  <a:srgbClr val="CCCCCC"/>
                </a:highlight>
              </a:rPr>
              <a:t>Deep Neural Network</a:t>
            </a:r>
            <a:endParaRPr sz="2900">
              <a:highlight>
                <a:srgbClr val="CCCCC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0"/>
          <p:cNvSpPr txBox="1"/>
          <p:nvPr>
            <p:ph idx="1" type="body"/>
          </p:nvPr>
        </p:nvSpPr>
        <p:spPr>
          <a:xfrm>
            <a:off x="5361200" y="4003175"/>
            <a:ext cx="3336600" cy="12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3" name="Google Shape;153;p20"/>
          <p:cNvGraphicFramePr/>
          <p:nvPr/>
        </p:nvGraphicFramePr>
        <p:xfrm>
          <a:off x="1819275" y="1796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{E3337124-FC01-4E16-8C45-5B1782B790DF}</a:tableStyleId>
              </a:tblPr>
              <a:tblGrid>
                <a:gridCol w="952500"/>
                <a:gridCol w="981075"/>
                <a:gridCol w="876300"/>
                <a:gridCol w="1085850"/>
                <a:gridCol w="1609725"/>
              </a:tblGrid>
              <a:tr h="200025"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Training Model Results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Models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Random_Forest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K_Nearest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Gradient_Boosted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Deep Neural Network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accuracy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0.9565217391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0.8260869565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0.9710144928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0.2753623188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precision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0.9612121212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0.8309178744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0.9723320158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0.2615200336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recall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0.9565217391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0.8260869565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0.9710144928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0.2028985507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0.9572763727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0.8202731246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0.9712174725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0.2341322712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title"/>
          </p:nvPr>
        </p:nvSpPr>
        <p:spPr>
          <a:xfrm>
            <a:off x="655075" y="521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Modeling Results</a:t>
            </a:r>
            <a:endParaRPr/>
          </a:p>
        </p:txBody>
      </p:sp>
      <p:sp>
        <p:nvSpPr>
          <p:cNvPr id="159" name="Google Shape;159;p21"/>
          <p:cNvSpPr txBox="1"/>
          <p:nvPr>
            <p:ph idx="1" type="body"/>
          </p:nvPr>
        </p:nvSpPr>
        <p:spPr>
          <a:xfrm>
            <a:off x="655063" y="31477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My input: $110000 - $130000 and 0.8 confidence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Random_Forest:	Remote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K_Nearest:	Remote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Gradient_Boosted:     Midwest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Deep_Neural_Network:	Remote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graphicFrame>
        <p:nvGraphicFramePr>
          <p:cNvPr id="160" name="Google Shape;160;p21"/>
          <p:cNvGraphicFramePr/>
          <p:nvPr/>
        </p:nvGraphicFramePr>
        <p:xfrm>
          <a:off x="390525" y="1317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{E3337124-FC01-4E16-8C45-5B1782B790DF}</a:tableStyleId>
              </a:tblPr>
              <a:tblGrid>
                <a:gridCol w="952500"/>
                <a:gridCol w="981075"/>
                <a:gridCol w="876300"/>
                <a:gridCol w="1085850"/>
                <a:gridCol w="1609725"/>
                <a:gridCol w="952500"/>
                <a:gridCol w="952500"/>
                <a:gridCol w="952500"/>
              </a:tblGrid>
              <a:tr h="200025">
                <a:tc gridSpan="8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Final Models Hyperparameter Tunings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0002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Random Forest Classifier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 Nearest Neighbors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Gradient Boosted Classifier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Deep Neural Network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Hyperparameters</a:t>
                      </a:r>
                      <a:endParaRPr sz="1000"/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Tuning Value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Hyperparameters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Tuning Value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Hyperparameters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Tuning Value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Hyperparameters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Tuning Value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n_estimators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leaf_size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learning_rate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epoch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criterion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gini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n_neighbors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max_depth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batch_size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max_features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validation split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weights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distance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n_estimators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